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856" r:id="rId5"/>
  </p:sldMasterIdLst>
  <p:notesMasterIdLst>
    <p:notesMasterId r:id="rId21"/>
  </p:notesMasterIdLst>
  <p:handoutMasterIdLst>
    <p:handoutMasterId r:id="rId22"/>
  </p:handoutMasterIdLst>
  <p:sldIdLst>
    <p:sldId id="262" r:id="rId6"/>
    <p:sldId id="547" r:id="rId7"/>
    <p:sldId id="584" r:id="rId8"/>
    <p:sldId id="344" r:id="rId9"/>
    <p:sldId id="292" r:id="rId10"/>
    <p:sldId id="293" r:id="rId11"/>
    <p:sldId id="576" r:id="rId12"/>
    <p:sldId id="289" r:id="rId13"/>
    <p:sldId id="582" r:id="rId14"/>
    <p:sldId id="583" r:id="rId15"/>
    <p:sldId id="263" r:id="rId16"/>
    <p:sldId id="579" r:id="rId17"/>
    <p:sldId id="578" r:id="rId18"/>
    <p:sldId id="566" r:id="rId19"/>
    <p:sldId id="577" r:id="rId20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37E6F9-1BF1-4E63-03B0-26CBE12F00FB}" name="Laczkovich Anna" initials="AL" userId="S::anna.laczkovich@uni-corvinus.hu::bae5a0b8-b9ac-44d5-8fc1-f40945e569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4D6"/>
    <a:srgbClr val="3366FF"/>
    <a:srgbClr val="8C8C8C"/>
    <a:srgbClr val="E6E6E6"/>
    <a:srgbClr val="E1E1E1"/>
    <a:srgbClr val="FFFFFF"/>
    <a:srgbClr val="FF4132"/>
    <a:srgbClr val="0ACD5A"/>
    <a:srgbClr val="CC00FF"/>
    <a:srgbClr val="5C6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Közepesen sötét stílus 2 – 4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6" d="100"/>
          <a:sy n="86" d="100"/>
        </p:scale>
        <p:origin x="68" y="3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79A355-6BD3-4757-821C-B7C6F243EF75}" type="doc">
      <dgm:prSet loTypeId="urn:microsoft.com/office/officeart/2005/8/layout/process4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C6C457F-CE14-4625-8CA7-B64F4303445C}">
      <dgm:prSet/>
      <dgm:spPr/>
      <dgm:t>
        <a:bodyPr/>
        <a:lstStyle/>
        <a:p>
          <a:r>
            <a:rPr lang="en-GB" dirty="0"/>
            <a:t>The </a:t>
          </a:r>
          <a:r>
            <a:rPr lang="hu-HU" dirty="0"/>
            <a:t>last </a:t>
          </a:r>
          <a:r>
            <a:rPr lang="hu-HU" dirty="0" err="1"/>
            <a:t>two</a:t>
          </a:r>
          <a:r>
            <a:rPr lang="hu-HU" dirty="0"/>
            <a:t> </a:t>
          </a:r>
          <a:r>
            <a:rPr lang="hu-HU" dirty="0" err="1"/>
            <a:t>decades</a:t>
          </a:r>
          <a:r>
            <a:rPr lang="hu-HU" dirty="0"/>
            <a:t> </a:t>
          </a:r>
          <a:r>
            <a:rPr lang="hu-HU" dirty="0" err="1"/>
            <a:t>wittnessed</a:t>
          </a:r>
          <a:r>
            <a:rPr lang="hu-HU" dirty="0"/>
            <a:t> </a:t>
          </a:r>
          <a:r>
            <a:rPr lang="hu-HU" dirty="0" err="1"/>
            <a:t>the</a:t>
          </a:r>
          <a:r>
            <a:rPr lang="hu-HU" dirty="0"/>
            <a:t> </a:t>
          </a:r>
          <a:r>
            <a:rPr lang="hu-HU" dirty="0" err="1"/>
            <a:t>increasing</a:t>
          </a:r>
          <a:r>
            <a:rPr lang="hu-HU" dirty="0"/>
            <a:t> </a:t>
          </a:r>
          <a:r>
            <a:rPr lang="hu-HU" dirty="0" err="1"/>
            <a:t>dominance</a:t>
          </a:r>
          <a:r>
            <a:rPr lang="hu-HU" dirty="0"/>
            <a:t> of </a:t>
          </a:r>
          <a:r>
            <a:rPr lang="hu-HU" dirty="0" err="1"/>
            <a:t>various</a:t>
          </a:r>
          <a:r>
            <a:rPr lang="hu-HU" dirty="0"/>
            <a:t> </a:t>
          </a:r>
          <a:r>
            <a:rPr lang="en-GB" dirty="0"/>
            <a:t> wave</a:t>
          </a:r>
          <a:r>
            <a:rPr lang="hu-HU" dirty="0"/>
            <a:t>s</a:t>
          </a:r>
          <a:r>
            <a:rPr lang="en-GB" dirty="0"/>
            <a:t> of A</a:t>
          </a:r>
          <a:r>
            <a:rPr lang="hu-HU" dirty="0" err="1"/>
            <a:t>rtificial</a:t>
          </a:r>
          <a:r>
            <a:rPr lang="hu-HU" dirty="0"/>
            <a:t> </a:t>
          </a:r>
          <a:r>
            <a:rPr lang="hu-HU" dirty="0" err="1"/>
            <a:t>Intelligence</a:t>
          </a:r>
          <a:r>
            <a:rPr lang="hu-HU" dirty="0"/>
            <a:t> and </a:t>
          </a:r>
          <a:r>
            <a:rPr lang="hu-HU" dirty="0" err="1"/>
            <a:t>related</a:t>
          </a:r>
          <a:r>
            <a:rPr lang="hu-HU" dirty="0"/>
            <a:t> </a:t>
          </a:r>
          <a:r>
            <a:rPr lang="hu-HU" dirty="0" err="1"/>
            <a:t>technologies</a:t>
          </a:r>
          <a:r>
            <a:rPr lang="en-GB" dirty="0"/>
            <a:t> </a:t>
          </a:r>
          <a:endParaRPr lang="en-US" dirty="0"/>
        </a:p>
      </dgm:t>
    </dgm:pt>
    <dgm:pt modelId="{2732C73C-791E-40A2-BDC8-5B62668EDBEA}" type="parTrans" cxnId="{200D88CA-814B-4BDA-ADB6-E9FE8B315B3F}">
      <dgm:prSet/>
      <dgm:spPr/>
      <dgm:t>
        <a:bodyPr/>
        <a:lstStyle/>
        <a:p>
          <a:endParaRPr lang="en-US"/>
        </a:p>
      </dgm:t>
    </dgm:pt>
    <dgm:pt modelId="{8090163C-E517-4714-A0EB-EB296C89F1F5}" type="sibTrans" cxnId="{200D88CA-814B-4BDA-ADB6-E9FE8B315B3F}">
      <dgm:prSet/>
      <dgm:spPr/>
      <dgm:t>
        <a:bodyPr/>
        <a:lstStyle/>
        <a:p>
          <a:endParaRPr lang="en-US"/>
        </a:p>
      </dgm:t>
    </dgm:pt>
    <dgm:pt modelId="{3062F430-D042-47AB-A9C4-F38628DE36B0}">
      <dgm:prSet/>
      <dgm:spPr/>
      <dgm:t>
        <a:bodyPr/>
        <a:lstStyle/>
        <a:p>
          <a:r>
            <a:rPr lang="hu-HU" dirty="0"/>
            <a:t>Big Data / </a:t>
          </a:r>
          <a:br>
            <a:rPr lang="hu-HU" dirty="0"/>
          </a:br>
          <a:r>
            <a:rPr lang="hu-HU" dirty="0" err="1"/>
            <a:t>Machine</a:t>
          </a:r>
          <a:r>
            <a:rPr lang="hu-HU" dirty="0"/>
            <a:t> </a:t>
          </a:r>
          <a:r>
            <a:rPr lang="hu-HU" dirty="0" err="1"/>
            <a:t>Learning</a:t>
          </a:r>
          <a:r>
            <a:rPr lang="hu-HU" dirty="0"/>
            <a:t> </a:t>
          </a:r>
          <a:endParaRPr lang="en-US" dirty="0"/>
        </a:p>
      </dgm:t>
    </dgm:pt>
    <dgm:pt modelId="{7AFC8FCC-9280-46E7-A98B-E006F873E217}" type="parTrans" cxnId="{841AB4B1-7FCF-44C1-86DC-08999BEF69F0}">
      <dgm:prSet/>
      <dgm:spPr/>
      <dgm:t>
        <a:bodyPr/>
        <a:lstStyle/>
        <a:p>
          <a:endParaRPr lang="en-US"/>
        </a:p>
      </dgm:t>
    </dgm:pt>
    <dgm:pt modelId="{E8022ECE-2211-4205-8C7E-2AB2F845E67E}" type="sibTrans" cxnId="{841AB4B1-7FCF-44C1-86DC-08999BEF69F0}">
      <dgm:prSet/>
      <dgm:spPr/>
      <dgm:t>
        <a:bodyPr/>
        <a:lstStyle/>
        <a:p>
          <a:endParaRPr lang="en-US"/>
        </a:p>
      </dgm:t>
    </dgm:pt>
    <dgm:pt modelId="{DF665173-1ECE-4F22-9A7F-5D885128AF6F}">
      <dgm:prSet/>
      <dgm:spPr/>
      <dgm:t>
        <a:bodyPr/>
        <a:lstStyle/>
        <a:p>
          <a:r>
            <a:rPr lang="hu-HU" dirty="0"/>
            <a:t>G</a:t>
          </a:r>
          <a:r>
            <a:rPr lang="en-GB" dirty="0" err="1"/>
            <a:t>enerative</a:t>
          </a:r>
          <a:r>
            <a:rPr lang="en-GB" dirty="0"/>
            <a:t> </a:t>
          </a:r>
          <a:r>
            <a:rPr lang="hu-HU" dirty="0" err="1"/>
            <a:t>Tools</a:t>
          </a:r>
          <a:r>
            <a:rPr lang="hu-HU" dirty="0"/>
            <a:t> / </a:t>
          </a:r>
          <a:r>
            <a:rPr lang="hu-HU" dirty="0" err="1"/>
            <a:t>LLMs</a:t>
          </a:r>
          <a:endParaRPr lang="en-US" dirty="0"/>
        </a:p>
      </dgm:t>
    </dgm:pt>
    <dgm:pt modelId="{5247A915-D269-4848-A085-1FF406D65616}" type="parTrans" cxnId="{5BC472FA-7AD7-424F-941D-D697E276BED0}">
      <dgm:prSet/>
      <dgm:spPr/>
      <dgm:t>
        <a:bodyPr/>
        <a:lstStyle/>
        <a:p>
          <a:endParaRPr lang="en-US"/>
        </a:p>
      </dgm:t>
    </dgm:pt>
    <dgm:pt modelId="{4BD9FDB2-5E95-4613-9456-0D4ECC5EF2B4}" type="sibTrans" cxnId="{5BC472FA-7AD7-424F-941D-D697E276BED0}">
      <dgm:prSet/>
      <dgm:spPr/>
      <dgm:t>
        <a:bodyPr/>
        <a:lstStyle/>
        <a:p>
          <a:endParaRPr lang="en-US"/>
        </a:p>
      </dgm:t>
    </dgm:pt>
    <dgm:pt modelId="{40C48FA5-64C2-4108-BE6B-B1DB93F560F1}">
      <dgm:prSet/>
      <dgm:spPr/>
      <dgm:t>
        <a:bodyPr/>
        <a:lstStyle/>
        <a:p>
          <a:r>
            <a:rPr lang="hu-HU" i="1" dirty="0"/>
            <a:t>AI </a:t>
          </a:r>
          <a:r>
            <a:rPr lang="hu-HU" i="1" dirty="0" err="1"/>
            <a:t>Agents</a:t>
          </a:r>
          <a:r>
            <a:rPr lang="hu-HU" i="1" dirty="0"/>
            <a:t> and </a:t>
          </a:r>
          <a:r>
            <a:rPr lang="hu-HU" i="1" dirty="0" err="1"/>
            <a:t>Agentic</a:t>
          </a:r>
          <a:r>
            <a:rPr lang="hu-HU" i="1" dirty="0"/>
            <a:t> Framework</a:t>
          </a:r>
          <a:endParaRPr lang="en-US" i="1" dirty="0"/>
        </a:p>
      </dgm:t>
    </dgm:pt>
    <dgm:pt modelId="{78355F26-16D5-48E9-AEE0-BE360A7BBAD0}" type="parTrans" cxnId="{B3C71098-3763-4E82-AB68-A7C966567142}">
      <dgm:prSet/>
      <dgm:spPr/>
      <dgm:t>
        <a:bodyPr/>
        <a:lstStyle/>
        <a:p>
          <a:endParaRPr lang="en-US"/>
        </a:p>
      </dgm:t>
    </dgm:pt>
    <dgm:pt modelId="{77FBB69B-5B61-4DD8-A4C5-126E166D5B7F}" type="sibTrans" cxnId="{B3C71098-3763-4E82-AB68-A7C966567142}">
      <dgm:prSet/>
      <dgm:spPr/>
      <dgm:t>
        <a:bodyPr/>
        <a:lstStyle/>
        <a:p>
          <a:endParaRPr lang="en-US"/>
        </a:p>
      </dgm:t>
    </dgm:pt>
    <dgm:pt modelId="{FEA380A6-3D37-4D49-BA0B-EB21AFC3115D}">
      <dgm:prSet/>
      <dgm:spPr/>
      <dgm:t>
        <a:bodyPr/>
        <a:lstStyle/>
        <a:p>
          <a:r>
            <a:rPr lang="en-GB" noProof="0" dirty="0"/>
            <a:t>These technological innovations are not only "</a:t>
          </a:r>
          <a:r>
            <a:rPr lang="en-GB" b="1" noProof="0" dirty="0"/>
            <a:t>disruptive</a:t>
          </a:r>
          <a:r>
            <a:rPr lang="en-GB" noProof="0" dirty="0"/>
            <a:t>" </a:t>
          </a:r>
          <a:br>
            <a:rPr lang="en-GB" noProof="0" dirty="0"/>
          </a:br>
          <a:r>
            <a:rPr lang="en-GB" noProof="0" dirty="0"/>
            <a:t>but also have substantial impact on the </a:t>
          </a:r>
          <a:r>
            <a:rPr lang="en-GB" i="1" noProof="0" dirty="0"/>
            <a:t>natural and societal </a:t>
          </a:r>
          <a:r>
            <a:rPr lang="en-GB" noProof="0" dirty="0"/>
            <a:t>environment</a:t>
          </a:r>
          <a:r>
            <a:rPr lang="hu-HU" noProof="0" dirty="0"/>
            <a:t> – and </a:t>
          </a:r>
          <a:r>
            <a:rPr lang="hu-HU" noProof="0" dirty="0" err="1"/>
            <a:t>both</a:t>
          </a:r>
          <a:r>
            <a:rPr lang="hu-HU" noProof="0" dirty="0"/>
            <a:t> </a:t>
          </a:r>
          <a:r>
            <a:rPr lang="hu-HU" noProof="0" dirty="0" err="1"/>
            <a:t>technological</a:t>
          </a:r>
          <a:r>
            <a:rPr lang="hu-HU" noProof="0" dirty="0"/>
            <a:t> </a:t>
          </a:r>
          <a:r>
            <a:rPr lang="hu-HU" noProof="0" dirty="0" err="1"/>
            <a:t>innovations</a:t>
          </a:r>
          <a:r>
            <a:rPr lang="hu-HU" noProof="0" dirty="0"/>
            <a:t> and </a:t>
          </a:r>
          <a:r>
            <a:rPr lang="hu-HU" noProof="0" dirty="0" err="1"/>
            <a:t>socio-economic</a:t>
          </a:r>
          <a:r>
            <a:rPr lang="hu-HU" noProof="0" dirty="0"/>
            <a:t> </a:t>
          </a:r>
          <a:r>
            <a:rPr lang="hu-HU" noProof="0" dirty="0" err="1"/>
            <a:t>changes</a:t>
          </a:r>
          <a:r>
            <a:rPr lang="hu-HU" noProof="0" dirty="0"/>
            <a:t> </a:t>
          </a:r>
          <a:r>
            <a:rPr lang="hu-HU" noProof="0" dirty="0" err="1"/>
            <a:t>that</a:t>
          </a:r>
          <a:r>
            <a:rPr lang="hu-HU" noProof="0" dirty="0"/>
            <a:t> </a:t>
          </a:r>
          <a:r>
            <a:rPr lang="hu-HU" noProof="0" dirty="0" err="1"/>
            <a:t>follow</a:t>
          </a:r>
          <a:r>
            <a:rPr lang="hu-HU" noProof="0" dirty="0"/>
            <a:t> </a:t>
          </a:r>
          <a:r>
            <a:rPr lang="hu-HU" noProof="0" dirty="0" err="1"/>
            <a:t>are</a:t>
          </a:r>
          <a:r>
            <a:rPr lang="hu-HU" noProof="0" dirty="0"/>
            <a:t> happening </a:t>
          </a:r>
          <a:r>
            <a:rPr lang="hu-HU" b="1" noProof="0" dirty="0" err="1"/>
            <a:t>very</a:t>
          </a:r>
          <a:r>
            <a:rPr lang="hu-HU" b="1" noProof="0" dirty="0"/>
            <a:t> </a:t>
          </a:r>
          <a:r>
            <a:rPr lang="hu-HU" b="1" noProof="0" dirty="0" err="1"/>
            <a:t>fast</a:t>
          </a:r>
          <a:r>
            <a:rPr lang="hu-HU" b="1" noProof="0" dirty="0"/>
            <a:t> </a:t>
          </a:r>
          <a:r>
            <a:rPr lang="hu-HU" noProof="0" dirty="0" err="1"/>
            <a:t>causing</a:t>
          </a:r>
          <a:r>
            <a:rPr lang="hu-HU" noProof="0" dirty="0"/>
            <a:t> </a:t>
          </a:r>
          <a:r>
            <a:rPr lang="hu-HU" noProof="0" dirty="0" err="1"/>
            <a:t>substantial</a:t>
          </a:r>
          <a:r>
            <a:rPr lang="hu-HU" noProof="0" dirty="0"/>
            <a:t> </a:t>
          </a:r>
          <a:r>
            <a:rPr lang="hu-HU" b="1" noProof="0" dirty="0" err="1"/>
            <a:t>uncertainty</a:t>
          </a:r>
          <a:r>
            <a:rPr lang="hu-HU" noProof="0" dirty="0"/>
            <a:t>  </a:t>
          </a:r>
          <a:endParaRPr lang="en-GB" noProof="0" dirty="0"/>
        </a:p>
      </dgm:t>
    </dgm:pt>
    <dgm:pt modelId="{5E3F1709-001E-4B00-A450-BB97BA37003E}" type="parTrans" cxnId="{D84D0580-F8C2-47F0-9AAA-A69E1C68D077}">
      <dgm:prSet/>
      <dgm:spPr/>
      <dgm:t>
        <a:bodyPr/>
        <a:lstStyle/>
        <a:p>
          <a:endParaRPr lang="en-US"/>
        </a:p>
      </dgm:t>
    </dgm:pt>
    <dgm:pt modelId="{C57000CF-3D9B-402B-968E-7C6D840B1A9C}" type="sibTrans" cxnId="{D84D0580-F8C2-47F0-9AAA-A69E1C68D077}">
      <dgm:prSet/>
      <dgm:spPr/>
      <dgm:t>
        <a:bodyPr/>
        <a:lstStyle/>
        <a:p>
          <a:endParaRPr lang="en-US"/>
        </a:p>
      </dgm:t>
    </dgm:pt>
    <dgm:pt modelId="{72661F54-6087-417B-A907-8F84E75132BE}" type="pres">
      <dgm:prSet presAssocID="{7779A355-6BD3-4757-821C-B7C6F243EF75}" presName="Name0" presStyleCnt="0">
        <dgm:presLayoutVars>
          <dgm:dir/>
          <dgm:animLvl val="lvl"/>
          <dgm:resizeHandles val="exact"/>
        </dgm:presLayoutVars>
      </dgm:prSet>
      <dgm:spPr/>
    </dgm:pt>
    <dgm:pt modelId="{E4A503CA-016D-4186-9B9F-CFB23E586A8D}" type="pres">
      <dgm:prSet presAssocID="{FEA380A6-3D37-4D49-BA0B-EB21AFC3115D}" presName="boxAndChildren" presStyleCnt="0"/>
      <dgm:spPr/>
    </dgm:pt>
    <dgm:pt modelId="{F0CF5928-DCA8-488F-8D70-D3867A934C81}" type="pres">
      <dgm:prSet presAssocID="{FEA380A6-3D37-4D49-BA0B-EB21AFC3115D}" presName="parentTextBox" presStyleLbl="node1" presStyleIdx="0" presStyleCnt="2"/>
      <dgm:spPr/>
    </dgm:pt>
    <dgm:pt modelId="{391C6006-4B9C-403B-BE0E-A22C37168B41}" type="pres">
      <dgm:prSet presAssocID="{8090163C-E517-4714-A0EB-EB296C89F1F5}" presName="sp" presStyleCnt="0"/>
      <dgm:spPr/>
    </dgm:pt>
    <dgm:pt modelId="{33A60D90-FDAE-468B-8044-44012E5E41C7}" type="pres">
      <dgm:prSet presAssocID="{DC6C457F-CE14-4625-8CA7-B64F4303445C}" presName="arrowAndChildren" presStyleCnt="0"/>
      <dgm:spPr/>
    </dgm:pt>
    <dgm:pt modelId="{6DC87881-0ABB-4949-BC1D-A3D325C367FC}" type="pres">
      <dgm:prSet presAssocID="{DC6C457F-CE14-4625-8CA7-B64F4303445C}" presName="parentTextArrow" presStyleLbl="node1" presStyleIdx="0" presStyleCnt="2"/>
      <dgm:spPr/>
    </dgm:pt>
    <dgm:pt modelId="{43DC2E96-257D-45AC-9AFC-704FD75A490A}" type="pres">
      <dgm:prSet presAssocID="{DC6C457F-CE14-4625-8CA7-B64F4303445C}" presName="arrow" presStyleLbl="node1" presStyleIdx="1" presStyleCnt="2"/>
      <dgm:spPr/>
    </dgm:pt>
    <dgm:pt modelId="{23552CF5-2E9E-4237-968B-A95DA09A6E11}" type="pres">
      <dgm:prSet presAssocID="{DC6C457F-CE14-4625-8CA7-B64F4303445C}" presName="descendantArrow" presStyleCnt="0"/>
      <dgm:spPr/>
    </dgm:pt>
    <dgm:pt modelId="{A099EE07-5263-45B7-92D5-831C5F8F03A7}" type="pres">
      <dgm:prSet presAssocID="{3062F430-D042-47AB-A9C4-F38628DE36B0}" presName="childTextArrow" presStyleLbl="fgAccFollowNode1" presStyleIdx="0" presStyleCnt="3">
        <dgm:presLayoutVars>
          <dgm:bulletEnabled val="1"/>
        </dgm:presLayoutVars>
      </dgm:prSet>
      <dgm:spPr/>
    </dgm:pt>
    <dgm:pt modelId="{6B9FCF80-E866-47F0-8663-4299C90BC34E}" type="pres">
      <dgm:prSet presAssocID="{DF665173-1ECE-4F22-9A7F-5D885128AF6F}" presName="childTextArrow" presStyleLbl="fgAccFollowNode1" presStyleIdx="1" presStyleCnt="3">
        <dgm:presLayoutVars>
          <dgm:bulletEnabled val="1"/>
        </dgm:presLayoutVars>
      </dgm:prSet>
      <dgm:spPr/>
    </dgm:pt>
    <dgm:pt modelId="{A7D541FE-E7CA-4C64-A3C1-02B9ED2F14CB}" type="pres">
      <dgm:prSet presAssocID="{40C48FA5-64C2-4108-BE6B-B1DB93F560F1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48A7FC32-256D-46D3-A39A-1BB9B2738166}" type="presOf" srcId="{FEA380A6-3D37-4D49-BA0B-EB21AFC3115D}" destId="{F0CF5928-DCA8-488F-8D70-D3867A934C81}" srcOrd="0" destOrd="0" presId="urn:microsoft.com/office/officeart/2005/8/layout/process4"/>
    <dgm:cxn modelId="{3D862F66-976D-4B09-AF2B-40F5954F7687}" type="presOf" srcId="{DC6C457F-CE14-4625-8CA7-B64F4303445C}" destId="{6DC87881-0ABB-4949-BC1D-A3D325C367FC}" srcOrd="0" destOrd="0" presId="urn:microsoft.com/office/officeart/2005/8/layout/process4"/>
    <dgm:cxn modelId="{D84D0580-F8C2-47F0-9AAA-A69E1C68D077}" srcId="{7779A355-6BD3-4757-821C-B7C6F243EF75}" destId="{FEA380A6-3D37-4D49-BA0B-EB21AFC3115D}" srcOrd="1" destOrd="0" parTransId="{5E3F1709-001E-4B00-A450-BB97BA37003E}" sibTransId="{C57000CF-3D9B-402B-968E-7C6D840B1A9C}"/>
    <dgm:cxn modelId="{B3C71098-3763-4E82-AB68-A7C966567142}" srcId="{DC6C457F-CE14-4625-8CA7-B64F4303445C}" destId="{40C48FA5-64C2-4108-BE6B-B1DB93F560F1}" srcOrd="2" destOrd="0" parTransId="{78355F26-16D5-48E9-AEE0-BE360A7BBAD0}" sibTransId="{77FBB69B-5B61-4DD8-A4C5-126E166D5B7F}"/>
    <dgm:cxn modelId="{901169A3-D39A-491A-A1CB-92F74977AA2D}" type="presOf" srcId="{DC6C457F-CE14-4625-8CA7-B64F4303445C}" destId="{43DC2E96-257D-45AC-9AFC-704FD75A490A}" srcOrd="1" destOrd="0" presId="urn:microsoft.com/office/officeart/2005/8/layout/process4"/>
    <dgm:cxn modelId="{841AB4B1-7FCF-44C1-86DC-08999BEF69F0}" srcId="{DC6C457F-CE14-4625-8CA7-B64F4303445C}" destId="{3062F430-D042-47AB-A9C4-F38628DE36B0}" srcOrd="0" destOrd="0" parTransId="{7AFC8FCC-9280-46E7-A98B-E006F873E217}" sibTransId="{E8022ECE-2211-4205-8C7E-2AB2F845E67E}"/>
    <dgm:cxn modelId="{200D88CA-814B-4BDA-ADB6-E9FE8B315B3F}" srcId="{7779A355-6BD3-4757-821C-B7C6F243EF75}" destId="{DC6C457F-CE14-4625-8CA7-B64F4303445C}" srcOrd="0" destOrd="0" parTransId="{2732C73C-791E-40A2-BDC8-5B62668EDBEA}" sibTransId="{8090163C-E517-4714-A0EB-EB296C89F1F5}"/>
    <dgm:cxn modelId="{A6B470CE-F3F0-43D3-AA0C-EDA5BD342DA5}" type="presOf" srcId="{7779A355-6BD3-4757-821C-B7C6F243EF75}" destId="{72661F54-6087-417B-A907-8F84E75132BE}" srcOrd="0" destOrd="0" presId="urn:microsoft.com/office/officeart/2005/8/layout/process4"/>
    <dgm:cxn modelId="{C606DEDA-CE68-477C-8F55-9D93D03149D7}" type="presOf" srcId="{DF665173-1ECE-4F22-9A7F-5D885128AF6F}" destId="{6B9FCF80-E866-47F0-8663-4299C90BC34E}" srcOrd="0" destOrd="0" presId="urn:microsoft.com/office/officeart/2005/8/layout/process4"/>
    <dgm:cxn modelId="{5E6AE0F3-2A0E-4EE0-84F0-DE37657671F8}" type="presOf" srcId="{3062F430-D042-47AB-A9C4-F38628DE36B0}" destId="{A099EE07-5263-45B7-92D5-831C5F8F03A7}" srcOrd="0" destOrd="0" presId="urn:microsoft.com/office/officeart/2005/8/layout/process4"/>
    <dgm:cxn modelId="{79C354F8-A4EC-476D-8CC6-BE0A6EA8E2E9}" type="presOf" srcId="{40C48FA5-64C2-4108-BE6B-B1DB93F560F1}" destId="{A7D541FE-E7CA-4C64-A3C1-02B9ED2F14CB}" srcOrd="0" destOrd="0" presId="urn:microsoft.com/office/officeart/2005/8/layout/process4"/>
    <dgm:cxn modelId="{5BC472FA-7AD7-424F-941D-D697E276BED0}" srcId="{DC6C457F-CE14-4625-8CA7-B64F4303445C}" destId="{DF665173-1ECE-4F22-9A7F-5D885128AF6F}" srcOrd="1" destOrd="0" parTransId="{5247A915-D269-4848-A085-1FF406D65616}" sibTransId="{4BD9FDB2-5E95-4613-9456-0D4ECC5EF2B4}"/>
    <dgm:cxn modelId="{65A2620D-0EB1-4706-8986-FBC85DC1D9C5}" type="presParOf" srcId="{72661F54-6087-417B-A907-8F84E75132BE}" destId="{E4A503CA-016D-4186-9B9F-CFB23E586A8D}" srcOrd="0" destOrd="0" presId="urn:microsoft.com/office/officeart/2005/8/layout/process4"/>
    <dgm:cxn modelId="{11729037-A244-4D90-A6B4-2AB9CC18E369}" type="presParOf" srcId="{E4A503CA-016D-4186-9B9F-CFB23E586A8D}" destId="{F0CF5928-DCA8-488F-8D70-D3867A934C81}" srcOrd="0" destOrd="0" presId="urn:microsoft.com/office/officeart/2005/8/layout/process4"/>
    <dgm:cxn modelId="{4463E787-9768-47B7-BAE5-77B36163C33C}" type="presParOf" srcId="{72661F54-6087-417B-A907-8F84E75132BE}" destId="{391C6006-4B9C-403B-BE0E-A22C37168B41}" srcOrd="1" destOrd="0" presId="urn:microsoft.com/office/officeart/2005/8/layout/process4"/>
    <dgm:cxn modelId="{A47AD63F-B32E-45A1-8784-BB3EC2BEC393}" type="presParOf" srcId="{72661F54-6087-417B-A907-8F84E75132BE}" destId="{33A60D90-FDAE-468B-8044-44012E5E41C7}" srcOrd="2" destOrd="0" presId="urn:microsoft.com/office/officeart/2005/8/layout/process4"/>
    <dgm:cxn modelId="{F10C9162-7E18-4D3C-9095-BFADB94D72DB}" type="presParOf" srcId="{33A60D90-FDAE-468B-8044-44012E5E41C7}" destId="{6DC87881-0ABB-4949-BC1D-A3D325C367FC}" srcOrd="0" destOrd="0" presId="urn:microsoft.com/office/officeart/2005/8/layout/process4"/>
    <dgm:cxn modelId="{79852FD3-31C8-473B-A3B8-366990365102}" type="presParOf" srcId="{33A60D90-FDAE-468B-8044-44012E5E41C7}" destId="{43DC2E96-257D-45AC-9AFC-704FD75A490A}" srcOrd="1" destOrd="0" presId="urn:microsoft.com/office/officeart/2005/8/layout/process4"/>
    <dgm:cxn modelId="{C20E0807-8B15-4D03-8546-FB3DA385CF45}" type="presParOf" srcId="{33A60D90-FDAE-468B-8044-44012E5E41C7}" destId="{23552CF5-2E9E-4237-968B-A95DA09A6E11}" srcOrd="2" destOrd="0" presId="urn:microsoft.com/office/officeart/2005/8/layout/process4"/>
    <dgm:cxn modelId="{EBC701F5-3751-408C-A56E-5E337ACD308D}" type="presParOf" srcId="{23552CF5-2E9E-4237-968B-A95DA09A6E11}" destId="{A099EE07-5263-45B7-92D5-831C5F8F03A7}" srcOrd="0" destOrd="0" presId="urn:microsoft.com/office/officeart/2005/8/layout/process4"/>
    <dgm:cxn modelId="{CB4E86CB-8CA5-42A2-9B7C-D531B2F93AC4}" type="presParOf" srcId="{23552CF5-2E9E-4237-968B-A95DA09A6E11}" destId="{6B9FCF80-E866-47F0-8663-4299C90BC34E}" srcOrd="1" destOrd="0" presId="urn:microsoft.com/office/officeart/2005/8/layout/process4"/>
    <dgm:cxn modelId="{80747084-6E08-4177-BAC8-019869840970}" type="presParOf" srcId="{23552CF5-2E9E-4237-968B-A95DA09A6E11}" destId="{A7D541FE-E7CA-4C64-A3C1-02B9ED2F14CB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9D6AE-E973-48AE-8E36-8B958ED9805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6BD3B32-BA15-4F21-8D41-289FD59C79FA}">
      <dgm:prSet phldrT="[Text]" phldr="1"/>
      <dgm:spPr/>
      <dgm:t>
        <a:bodyPr/>
        <a:lstStyle/>
        <a:p>
          <a:endParaRPr lang="hu-HU" dirty="0"/>
        </a:p>
      </dgm:t>
    </dgm:pt>
    <dgm:pt modelId="{80369D92-876B-4201-A074-477196C7682B}" type="parTrans" cxnId="{EC42E816-16C9-4CA1-8149-9CDE2BA98620}">
      <dgm:prSet/>
      <dgm:spPr/>
      <dgm:t>
        <a:bodyPr/>
        <a:lstStyle/>
        <a:p>
          <a:endParaRPr lang="hu-HU"/>
        </a:p>
      </dgm:t>
    </dgm:pt>
    <dgm:pt modelId="{FB657CED-4114-4605-901B-361B77E8D7E8}" type="sibTrans" cxnId="{EC42E816-16C9-4CA1-8149-9CDE2BA98620}">
      <dgm:prSet/>
      <dgm:spPr/>
      <dgm:t>
        <a:bodyPr/>
        <a:lstStyle/>
        <a:p>
          <a:endParaRPr lang="hu-HU"/>
        </a:p>
      </dgm:t>
    </dgm:pt>
    <dgm:pt modelId="{2FEBDE61-AADC-4997-9643-461A285D2501}">
      <dgm:prSet phldrT="[Text]" phldr="0"/>
      <dgm:spPr>
        <a:solidFill>
          <a:srgbClr val="3366FF"/>
        </a:solidFill>
      </dgm:spPr>
      <dgm:t>
        <a:bodyPr/>
        <a:lstStyle/>
        <a:p>
          <a:r>
            <a:rPr lang="en-GB" dirty="0"/>
            <a:t>EU and national laws</a:t>
          </a:r>
          <a:endParaRPr lang="hu-HU" dirty="0"/>
        </a:p>
      </dgm:t>
    </dgm:pt>
    <dgm:pt modelId="{C192D926-44F0-418A-9B8B-44C36EF0B715}" type="parTrans" cxnId="{BFBE7543-44CC-4B3C-9E16-EB1211DF79BC}">
      <dgm:prSet/>
      <dgm:spPr/>
      <dgm:t>
        <a:bodyPr/>
        <a:lstStyle/>
        <a:p>
          <a:endParaRPr lang="hu-HU"/>
        </a:p>
      </dgm:t>
    </dgm:pt>
    <dgm:pt modelId="{B9CEDC74-A0E8-43C3-8FB4-A5E5E919128F}" type="sibTrans" cxnId="{BFBE7543-44CC-4B3C-9E16-EB1211DF79BC}">
      <dgm:prSet/>
      <dgm:spPr/>
      <dgm:t>
        <a:bodyPr/>
        <a:lstStyle/>
        <a:p>
          <a:endParaRPr lang="hu-HU"/>
        </a:p>
      </dgm:t>
    </dgm:pt>
    <dgm:pt modelId="{40DAA2CF-0F75-49F7-8EDC-E1EFDD1BE98F}">
      <dgm:prSet phldrT="[Text]" phldr="1"/>
      <dgm:spPr/>
      <dgm:t>
        <a:bodyPr/>
        <a:lstStyle/>
        <a:p>
          <a:endParaRPr lang="hu-HU"/>
        </a:p>
      </dgm:t>
    </dgm:pt>
    <dgm:pt modelId="{9E577866-E412-434B-B0B0-7F43A44F1263}" type="parTrans" cxnId="{6E111806-E502-42A9-A4ED-8BE3C0A7F4CD}">
      <dgm:prSet/>
      <dgm:spPr/>
      <dgm:t>
        <a:bodyPr/>
        <a:lstStyle/>
        <a:p>
          <a:endParaRPr lang="hu-HU"/>
        </a:p>
      </dgm:t>
    </dgm:pt>
    <dgm:pt modelId="{D4D9D785-9872-4503-9693-984864E9A5F3}" type="sibTrans" cxnId="{6E111806-E502-42A9-A4ED-8BE3C0A7F4CD}">
      <dgm:prSet/>
      <dgm:spPr/>
      <dgm:t>
        <a:bodyPr/>
        <a:lstStyle/>
        <a:p>
          <a:endParaRPr lang="hu-HU"/>
        </a:p>
      </dgm:t>
    </dgm:pt>
    <dgm:pt modelId="{41972D44-9AF1-4201-9F28-7D0E96AAC196}">
      <dgm:prSet phldrT="[Text]" phldr="1"/>
      <dgm:spPr/>
      <dgm:t>
        <a:bodyPr/>
        <a:lstStyle/>
        <a:p>
          <a:endParaRPr lang="hu-HU" dirty="0"/>
        </a:p>
      </dgm:t>
    </dgm:pt>
    <dgm:pt modelId="{7CE37F56-D1EA-489A-B2AE-AC3C2603E333}" type="parTrans" cxnId="{5BFC59B6-A97C-4F05-A26B-971A0556D421}">
      <dgm:prSet/>
      <dgm:spPr/>
      <dgm:t>
        <a:bodyPr/>
        <a:lstStyle/>
        <a:p>
          <a:endParaRPr lang="hu-HU"/>
        </a:p>
      </dgm:t>
    </dgm:pt>
    <dgm:pt modelId="{0EF2576D-3AD8-4DBC-9436-CAFD7633A042}" type="sibTrans" cxnId="{5BFC59B6-A97C-4F05-A26B-971A0556D421}">
      <dgm:prSet/>
      <dgm:spPr/>
      <dgm:t>
        <a:bodyPr/>
        <a:lstStyle/>
        <a:p>
          <a:endParaRPr lang="hu-HU"/>
        </a:p>
      </dgm:t>
    </dgm:pt>
    <dgm:pt modelId="{0F51A546-B101-411D-BA1A-D9327D5883E9}">
      <dgm:prSet phldrT="[Text]" phldr="0"/>
      <dgm:spPr>
        <a:solidFill>
          <a:srgbClr val="3366FF"/>
        </a:solidFill>
      </dgm:spPr>
      <dgm:t>
        <a:bodyPr/>
        <a:lstStyle/>
        <a:p>
          <a:r>
            <a:rPr lang="en-GB" dirty="0"/>
            <a:t>Ethical consider-</a:t>
          </a:r>
          <a:r>
            <a:rPr lang="en-GB" dirty="0" err="1"/>
            <a:t>ations</a:t>
          </a:r>
          <a:endParaRPr lang="hu-HU" dirty="0"/>
        </a:p>
      </dgm:t>
    </dgm:pt>
    <dgm:pt modelId="{CAB5E1D9-DC57-44D9-9F3A-2162482D3C1E}" type="parTrans" cxnId="{A974A70D-1C4A-4782-8A5B-D80F480AD6B4}">
      <dgm:prSet/>
      <dgm:spPr/>
      <dgm:t>
        <a:bodyPr/>
        <a:lstStyle/>
        <a:p>
          <a:endParaRPr lang="hu-HU"/>
        </a:p>
      </dgm:t>
    </dgm:pt>
    <dgm:pt modelId="{561C80EC-D7C3-409E-97E2-41BDB55C5DEA}" type="sibTrans" cxnId="{A974A70D-1C4A-4782-8A5B-D80F480AD6B4}">
      <dgm:prSet/>
      <dgm:spPr/>
      <dgm:t>
        <a:bodyPr/>
        <a:lstStyle/>
        <a:p>
          <a:endParaRPr lang="hu-HU"/>
        </a:p>
      </dgm:t>
    </dgm:pt>
    <dgm:pt modelId="{DEC94D4C-6A0B-48A7-A3AE-C9FE0CEAB686}">
      <dgm:prSet phldrT="[Text]" phldr="0"/>
      <dgm:spPr>
        <a:solidFill>
          <a:srgbClr val="3366FF"/>
        </a:solidFill>
      </dgm:spPr>
      <dgm:t>
        <a:bodyPr/>
        <a:lstStyle/>
        <a:p>
          <a:r>
            <a:rPr lang="en-GB" dirty="0"/>
            <a:t>Environ-mental concerns</a:t>
          </a:r>
          <a:endParaRPr lang="hu-HU" dirty="0"/>
        </a:p>
      </dgm:t>
    </dgm:pt>
    <dgm:pt modelId="{029C9185-175A-4439-9362-4D3DC9DF054B}" type="parTrans" cxnId="{B27CC152-ED31-4FFD-BFB6-4CB124FA32F2}">
      <dgm:prSet/>
      <dgm:spPr/>
      <dgm:t>
        <a:bodyPr/>
        <a:lstStyle/>
        <a:p>
          <a:endParaRPr lang="hu-HU"/>
        </a:p>
      </dgm:t>
    </dgm:pt>
    <dgm:pt modelId="{0806DB19-C259-439E-AB02-7FD715BDDA9D}" type="sibTrans" cxnId="{B27CC152-ED31-4FFD-BFB6-4CB124FA32F2}">
      <dgm:prSet/>
      <dgm:spPr/>
      <dgm:t>
        <a:bodyPr/>
        <a:lstStyle/>
        <a:p>
          <a:endParaRPr lang="hu-HU"/>
        </a:p>
      </dgm:t>
    </dgm:pt>
    <dgm:pt modelId="{B020865F-AC3D-45B7-93D8-A4AF7BDDA311}" type="pres">
      <dgm:prSet presAssocID="{9239D6AE-E973-48AE-8E36-8B958ED9805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7C22741-7400-4519-A567-83A223B25EED}" type="pres">
      <dgm:prSet presAssocID="{26BD3B32-BA15-4F21-8D41-289FD59C79FA}" presName="centerShape" presStyleLbl="node0" presStyleIdx="0" presStyleCnt="1" custLinFactNeighborX="-2" custLinFactNeighborY="-21667"/>
      <dgm:spPr/>
    </dgm:pt>
    <dgm:pt modelId="{2C61AF1E-C039-4EDE-84E8-45623382F48F}" type="pres">
      <dgm:prSet presAssocID="{C192D926-44F0-418A-9B8B-44C36EF0B715}" presName="Name9" presStyleLbl="parChTrans1D2" presStyleIdx="0" presStyleCnt="5"/>
      <dgm:spPr/>
    </dgm:pt>
    <dgm:pt modelId="{D9789EA1-7D5D-4B17-9121-7CB16833502E}" type="pres">
      <dgm:prSet presAssocID="{C192D926-44F0-418A-9B8B-44C36EF0B715}" presName="connTx" presStyleLbl="parChTrans1D2" presStyleIdx="0" presStyleCnt="5"/>
      <dgm:spPr/>
    </dgm:pt>
    <dgm:pt modelId="{537C8A71-D7A2-441B-8367-F6B0BD058667}" type="pres">
      <dgm:prSet presAssocID="{2FEBDE61-AADC-4997-9643-461A285D2501}" presName="node" presStyleLbl="node1" presStyleIdx="0" presStyleCnt="5" custScaleX="121461" custScaleY="121666" custRadScaleRad="247258" custRadScaleInc="-163634">
        <dgm:presLayoutVars>
          <dgm:bulletEnabled val="1"/>
        </dgm:presLayoutVars>
      </dgm:prSet>
      <dgm:spPr/>
    </dgm:pt>
    <dgm:pt modelId="{72B12DD9-24B8-498F-814F-EE8BC47D9BCB}" type="pres">
      <dgm:prSet presAssocID="{029C9185-175A-4439-9362-4D3DC9DF054B}" presName="Name9" presStyleLbl="parChTrans1D2" presStyleIdx="1" presStyleCnt="5"/>
      <dgm:spPr/>
    </dgm:pt>
    <dgm:pt modelId="{01976DF1-2455-428F-9376-A1DCD23C019B}" type="pres">
      <dgm:prSet presAssocID="{029C9185-175A-4439-9362-4D3DC9DF054B}" presName="connTx" presStyleLbl="parChTrans1D2" presStyleIdx="1" presStyleCnt="5"/>
      <dgm:spPr/>
    </dgm:pt>
    <dgm:pt modelId="{823E2DFA-7E62-40F7-A86D-1C432EA25E97}" type="pres">
      <dgm:prSet presAssocID="{DEC94D4C-6A0B-48A7-A3AE-C9FE0CEAB686}" presName="node" presStyleLbl="node1" presStyleIdx="1" presStyleCnt="5" custScaleX="119062" custScaleY="126948" custRadScaleRad="140551" custRadScaleInc="467106">
        <dgm:presLayoutVars>
          <dgm:bulletEnabled val="1"/>
        </dgm:presLayoutVars>
      </dgm:prSet>
      <dgm:spPr/>
    </dgm:pt>
    <dgm:pt modelId="{117A8880-AFDF-4B63-A2A6-7A1B33F6DBA3}" type="pres">
      <dgm:prSet presAssocID="{9E577866-E412-434B-B0B0-7F43A44F1263}" presName="Name9" presStyleLbl="parChTrans1D2" presStyleIdx="2" presStyleCnt="5"/>
      <dgm:spPr/>
    </dgm:pt>
    <dgm:pt modelId="{5AB6E323-F6B2-4081-AE60-A89114F4D854}" type="pres">
      <dgm:prSet presAssocID="{9E577866-E412-434B-B0B0-7F43A44F1263}" presName="connTx" presStyleLbl="parChTrans1D2" presStyleIdx="2" presStyleCnt="5"/>
      <dgm:spPr/>
    </dgm:pt>
    <dgm:pt modelId="{3F4A68D7-2CEC-46B6-9521-2019DFDA1E0E}" type="pres">
      <dgm:prSet presAssocID="{40DAA2CF-0F75-49F7-8EDC-E1EFDD1BE98F}" presName="node" presStyleLbl="node1" presStyleIdx="2" presStyleCnt="5" custRadScaleRad="186618" custRadScaleInc="-73332">
        <dgm:presLayoutVars>
          <dgm:bulletEnabled val="1"/>
        </dgm:presLayoutVars>
      </dgm:prSet>
      <dgm:spPr/>
    </dgm:pt>
    <dgm:pt modelId="{81DF3D74-2B3E-4DA0-9C32-29A4F80EA8ED}" type="pres">
      <dgm:prSet presAssocID="{7CE37F56-D1EA-489A-B2AE-AC3C2603E333}" presName="Name9" presStyleLbl="parChTrans1D2" presStyleIdx="3" presStyleCnt="5"/>
      <dgm:spPr/>
    </dgm:pt>
    <dgm:pt modelId="{1A6FCF7E-1F00-4D1B-8BDF-3DC77B1B7ABF}" type="pres">
      <dgm:prSet presAssocID="{7CE37F56-D1EA-489A-B2AE-AC3C2603E333}" presName="connTx" presStyleLbl="parChTrans1D2" presStyleIdx="3" presStyleCnt="5"/>
      <dgm:spPr/>
    </dgm:pt>
    <dgm:pt modelId="{49220B87-51A9-4D34-913E-E8783E6D9907}" type="pres">
      <dgm:prSet presAssocID="{41972D44-9AF1-4201-9F28-7D0E96AAC196}" presName="node" presStyleLbl="node1" presStyleIdx="3" presStyleCnt="5" custRadScaleRad="113497" custRadScaleInc="-164967">
        <dgm:presLayoutVars>
          <dgm:bulletEnabled val="1"/>
        </dgm:presLayoutVars>
      </dgm:prSet>
      <dgm:spPr/>
    </dgm:pt>
    <dgm:pt modelId="{A6CD8723-1DD9-4524-82E0-7417DDBFCB9D}" type="pres">
      <dgm:prSet presAssocID="{CAB5E1D9-DC57-44D9-9F3A-2162482D3C1E}" presName="Name9" presStyleLbl="parChTrans1D2" presStyleIdx="4" presStyleCnt="5"/>
      <dgm:spPr/>
    </dgm:pt>
    <dgm:pt modelId="{E4F6A85B-95F1-4CD0-B848-9D7710AFDE87}" type="pres">
      <dgm:prSet presAssocID="{CAB5E1D9-DC57-44D9-9F3A-2162482D3C1E}" presName="connTx" presStyleLbl="parChTrans1D2" presStyleIdx="4" presStyleCnt="5"/>
      <dgm:spPr/>
    </dgm:pt>
    <dgm:pt modelId="{EED4258F-CAA1-450B-97AE-F29274CD9630}" type="pres">
      <dgm:prSet presAssocID="{0F51A546-B101-411D-BA1A-D9327D5883E9}" presName="node" presStyleLbl="node1" presStyleIdx="4" presStyleCnt="5" custScaleX="120288" custScaleY="115156" custRadScaleRad="188744" custRadScaleInc="-46965">
        <dgm:presLayoutVars>
          <dgm:bulletEnabled val="1"/>
        </dgm:presLayoutVars>
      </dgm:prSet>
      <dgm:spPr/>
    </dgm:pt>
  </dgm:ptLst>
  <dgm:cxnLst>
    <dgm:cxn modelId="{6E111806-E502-42A9-A4ED-8BE3C0A7F4CD}" srcId="{26BD3B32-BA15-4F21-8D41-289FD59C79FA}" destId="{40DAA2CF-0F75-49F7-8EDC-E1EFDD1BE98F}" srcOrd="2" destOrd="0" parTransId="{9E577866-E412-434B-B0B0-7F43A44F1263}" sibTransId="{D4D9D785-9872-4503-9693-984864E9A5F3}"/>
    <dgm:cxn modelId="{CAC4FC0B-8D0E-47F8-9F90-6FCC4537F22E}" type="presOf" srcId="{C192D926-44F0-418A-9B8B-44C36EF0B715}" destId="{2C61AF1E-C039-4EDE-84E8-45623382F48F}" srcOrd="0" destOrd="0" presId="urn:microsoft.com/office/officeart/2005/8/layout/radial1"/>
    <dgm:cxn modelId="{13EA420C-5AE5-4F96-956E-93904B3D8CFC}" type="presOf" srcId="{7CE37F56-D1EA-489A-B2AE-AC3C2603E333}" destId="{81DF3D74-2B3E-4DA0-9C32-29A4F80EA8ED}" srcOrd="0" destOrd="0" presId="urn:microsoft.com/office/officeart/2005/8/layout/radial1"/>
    <dgm:cxn modelId="{A974A70D-1C4A-4782-8A5B-D80F480AD6B4}" srcId="{26BD3B32-BA15-4F21-8D41-289FD59C79FA}" destId="{0F51A546-B101-411D-BA1A-D9327D5883E9}" srcOrd="4" destOrd="0" parTransId="{CAB5E1D9-DC57-44D9-9F3A-2162482D3C1E}" sibTransId="{561C80EC-D7C3-409E-97E2-41BDB55C5DEA}"/>
    <dgm:cxn modelId="{4309E016-F708-4B13-B88C-C4895ECBB8F4}" type="presOf" srcId="{029C9185-175A-4439-9362-4D3DC9DF054B}" destId="{72B12DD9-24B8-498F-814F-EE8BC47D9BCB}" srcOrd="0" destOrd="0" presId="urn:microsoft.com/office/officeart/2005/8/layout/radial1"/>
    <dgm:cxn modelId="{EC42E816-16C9-4CA1-8149-9CDE2BA98620}" srcId="{9239D6AE-E973-48AE-8E36-8B958ED98052}" destId="{26BD3B32-BA15-4F21-8D41-289FD59C79FA}" srcOrd="0" destOrd="0" parTransId="{80369D92-876B-4201-A074-477196C7682B}" sibTransId="{FB657CED-4114-4605-901B-361B77E8D7E8}"/>
    <dgm:cxn modelId="{E7B0D532-D0C0-4525-A479-2EB6FB5AFD84}" type="presOf" srcId="{26BD3B32-BA15-4F21-8D41-289FD59C79FA}" destId="{37C22741-7400-4519-A567-83A223B25EED}" srcOrd="0" destOrd="0" presId="urn:microsoft.com/office/officeart/2005/8/layout/radial1"/>
    <dgm:cxn modelId="{AC940238-C625-419F-8FEF-75B73A2F6402}" type="presOf" srcId="{DEC94D4C-6A0B-48A7-A3AE-C9FE0CEAB686}" destId="{823E2DFA-7E62-40F7-A86D-1C432EA25E97}" srcOrd="0" destOrd="0" presId="urn:microsoft.com/office/officeart/2005/8/layout/radial1"/>
    <dgm:cxn modelId="{BFBE7543-44CC-4B3C-9E16-EB1211DF79BC}" srcId="{26BD3B32-BA15-4F21-8D41-289FD59C79FA}" destId="{2FEBDE61-AADC-4997-9643-461A285D2501}" srcOrd="0" destOrd="0" parTransId="{C192D926-44F0-418A-9B8B-44C36EF0B715}" sibTransId="{B9CEDC74-A0E8-43C3-8FB4-A5E5E919128F}"/>
    <dgm:cxn modelId="{92F3DE65-CB24-41A4-B683-D38C033998D7}" type="presOf" srcId="{029C9185-175A-4439-9362-4D3DC9DF054B}" destId="{01976DF1-2455-428F-9376-A1DCD23C019B}" srcOrd="1" destOrd="0" presId="urn:microsoft.com/office/officeart/2005/8/layout/radial1"/>
    <dgm:cxn modelId="{09A2B146-94DA-4A2F-8482-1F779CF1DF2C}" type="presOf" srcId="{41972D44-9AF1-4201-9F28-7D0E96AAC196}" destId="{49220B87-51A9-4D34-913E-E8783E6D9907}" srcOrd="0" destOrd="0" presId="urn:microsoft.com/office/officeart/2005/8/layout/radial1"/>
    <dgm:cxn modelId="{31EC7068-C788-4EEE-952D-1C293F1E24C0}" type="presOf" srcId="{2FEBDE61-AADC-4997-9643-461A285D2501}" destId="{537C8A71-D7A2-441B-8367-F6B0BD058667}" srcOrd="0" destOrd="0" presId="urn:microsoft.com/office/officeart/2005/8/layout/radial1"/>
    <dgm:cxn modelId="{1A7A8C6C-C8B7-473D-8526-0DEB49C01354}" type="presOf" srcId="{40DAA2CF-0F75-49F7-8EDC-E1EFDD1BE98F}" destId="{3F4A68D7-2CEC-46B6-9521-2019DFDA1E0E}" srcOrd="0" destOrd="0" presId="urn:microsoft.com/office/officeart/2005/8/layout/radial1"/>
    <dgm:cxn modelId="{B27CC152-ED31-4FFD-BFB6-4CB124FA32F2}" srcId="{26BD3B32-BA15-4F21-8D41-289FD59C79FA}" destId="{DEC94D4C-6A0B-48A7-A3AE-C9FE0CEAB686}" srcOrd="1" destOrd="0" parTransId="{029C9185-175A-4439-9362-4D3DC9DF054B}" sibTransId="{0806DB19-C259-439E-AB02-7FD715BDDA9D}"/>
    <dgm:cxn modelId="{84808D77-88D3-44A8-847C-72DA2E5FFBD0}" type="presOf" srcId="{9E577866-E412-434B-B0B0-7F43A44F1263}" destId="{5AB6E323-F6B2-4081-AE60-A89114F4D854}" srcOrd="1" destOrd="0" presId="urn:microsoft.com/office/officeart/2005/8/layout/radial1"/>
    <dgm:cxn modelId="{3170EF79-CD46-4FD9-A0FB-53E95AA0E4C7}" type="presOf" srcId="{CAB5E1D9-DC57-44D9-9F3A-2162482D3C1E}" destId="{E4F6A85B-95F1-4CD0-B848-9D7710AFDE87}" srcOrd="1" destOrd="0" presId="urn:microsoft.com/office/officeart/2005/8/layout/radial1"/>
    <dgm:cxn modelId="{3CD8F47A-F51E-45E3-A25E-D4A2107B7327}" type="presOf" srcId="{7CE37F56-D1EA-489A-B2AE-AC3C2603E333}" destId="{1A6FCF7E-1F00-4D1B-8BDF-3DC77B1B7ABF}" srcOrd="1" destOrd="0" presId="urn:microsoft.com/office/officeart/2005/8/layout/radial1"/>
    <dgm:cxn modelId="{A0EEF480-702C-4E7B-8BD7-E4F434C39E84}" type="presOf" srcId="{9E577866-E412-434B-B0B0-7F43A44F1263}" destId="{117A8880-AFDF-4B63-A2A6-7A1B33F6DBA3}" srcOrd="0" destOrd="0" presId="urn:microsoft.com/office/officeart/2005/8/layout/radial1"/>
    <dgm:cxn modelId="{EB7CF3A0-2FE7-4529-AEE9-66DFF147C2AA}" type="presOf" srcId="{9239D6AE-E973-48AE-8E36-8B958ED98052}" destId="{B020865F-AC3D-45B7-93D8-A4AF7BDDA311}" srcOrd="0" destOrd="0" presId="urn:microsoft.com/office/officeart/2005/8/layout/radial1"/>
    <dgm:cxn modelId="{5BFC59B6-A97C-4F05-A26B-971A0556D421}" srcId="{26BD3B32-BA15-4F21-8D41-289FD59C79FA}" destId="{41972D44-9AF1-4201-9F28-7D0E96AAC196}" srcOrd="3" destOrd="0" parTransId="{7CE37F56-D1EA-489A-B2AE-AC3C2603E333}" sibTransId="{0EF2576D-3AD8-4DBC-9436-CAFD7633A042}"/>
    <dgm:cxn modelId="{9B985ED5-9F4F-494F-AE90-BA8B3FBA0ECF}" type="presOf" srcId="{0F51A546-B101-411D-BA1A-D9327D5883E9}" destId="{EED4258F-CAA1-450B-97AE-F29274CD9630}" srcOrd="0" destOrd="0" presId="urn:microsoft.com/office/officeart/2005/8/layout/radial1"/>
    <dgm:cxn modelId="{096A21F1-EA0C-466B-ACB6-1C02D8EB15A0}" type="presOf" srcId="{C192D926-44F0-418A-9B8B-44C36EF0B715}" destId="{D9789EA1-7D5D-4B17-9121-7CB16833502E}" srcOrd="1" destOrd="0" presId="urn:microsoft.com/office/officeart/2005/8/layout/radial1"/>
    <dgm:cxn modelId="{1AC2ACFA-BF81-42B8-BC2F-9BA0E74A5342}" type="presOf" srcId="{CAB5E1D9-DC57-44D9-9F3A-2162482D3C1E}" destId="{A6CD8723-1DD9-4524-82E0-7417DDBFCB9D}" srcOrd="0" destOrd="0" presId="urn:microsoft.com/office/officeart/2005/8/layout/radial1"/>
    <dgm:cxn modelId="{2B1BC490-6136-4C52-977B-8B1DA3748C87}" type="presParOf" srcId="{B020865F-AC3D-45B7-93D8-A4AF7BDDA311}" destId="{37C22741-7400-4519-A567-83A223B25EED}" srcOrd="0" destOrd="0" presId="urn:microsoft.com/office/officeart/2005/8/layout/radial1"/>
    <dgm:cxn modelId="{5B639B5C-97BF-4CFB-A29D-E5EA92E00425}" type="presParOf" srcId="{B020865F-AC3D-45B7-93D8-A4AF7BDDA311}" destId="{2C61AF1E-C039-4EDE-84E8-45623382F48F}" srcOrd="1" destOrd="0" presId="urn:microsoft.com/office/officeart/2005/8/layout/radial1"/>
    <dgm:cxn modelId="{BD7D4E19-47F0-4635-B8F3-59DC321F8791}" type="presParOf" srcId="{2C61AF1E-C039-4EDE-84E8-45623382F48F}" destId="{D9789EA1-7D5D-4B17-9121-7CB16833502E}" srcOrd="0" destOrd="0" presId="urn:microsoft.com/office/officeart/2005/8/layout/radial1"/>
    <dgm:cxn modelId="{66329B90-8C34-46E5-B15B-E26B5D7D3E18}" type="presParOf" srcId="{B020865F-AC3D-45B7-93D8-A4AF7BDDA311}" destId="{537C8A71-D7A2-441B-8367-F6B0BD058667}" srcOrd="2" destOrd="0" presId="urn:microsoft.com/office/officeart/2005/8/layout/radial1"/>
    <dgm:cxn modelId="{CF12CD7D-8CDA-428A-A045-538B4CADBBE4}" type="presParOf" srcId="{B020865F-AC3D-45B7-93D8-A4AF7BDDA311}" destId="{72B12DD9-24B8-498F-814F-EE8BC47D9BCB}" srcOrd="3" destOrd="0" presId="urn:microsoft.com/office/officeart/2005/8/layout/radial1"/>
    <dgm:cxn modelId="{21C241F3-9B5A-4DE6-A0DA-2C3904CCC1AC}" type="presParOf" srcId="{72B12DD9-24B8-498F-814F-EE8BC47D9BCB}" destId="{01976DF1-2455-428F-9376-A1DCD23C019B}" srcOrd="0" destOrd="0" presId="urn:microsoft.com/office/officeart/2005/8/layout/radial1"/>
    <dgm:cxn modelId="{F8F9D4EF-A7AF-4B35-AFD4-5B9192D119B2}" type="presParOf" srcId="{B020865F-AC3D-45B7-93D8-A4AF7BDDA311}" destId="{823E2DFA-7E62-40F7-A86D-1C432EA25E97}" srcOrd="4" destOrd="0" presId="urn:microsoft.com/office/officeart/2005/8/layout/radial1"/>
    <dgm:cxn modelId="{D21F2678-4C5B-4B95-846F-DD9724B63C92}" type="presParOf" srcId="{B020865F-AC3D-45B7-93D8-A4AF7BDDA311}" destId="{117A8880-AFDF-4B63-A2A6-7A1B33F6DBA3}" srcOrd="5" destOrd="0" presId="urn:microsoft.com/office/officeart/2005/8/layout/radial1"/>
    <dgm:cxn modelId="{3E6564AC-BD2A-4505-B62B-536D93431B5F}" type="presParOf" srcId="{117A8880-AFDF-4B63-A2A6-7A1B33F6DBA3}" destId="{5AB6E323-F6B2-4081-AE60-A89114F4D854}" srcOrd="0" destOrd="0" presId="urn:microsoft.com/office/officeart/2005/8/layout/radial1"/>
    <dgm:cxn modelId="{BAB69336-5F10-4B47-B5D8-10D004D1B53E}" type="presParOf" srcId="{B020865F-AC3D-45B7-93D8-A4AF7BDDA311}" destId="{3F4A68D7-2CEC-46B6-9521-2019DFDA1E0E}" srcOrd="6" destOrd="0" presId="urn:microsoft.com/office/officeart/2005/8/layout/radial1"/>
    <dgm:cxn modelId="{AC44879E-D19C-4947-A890-47462F19159A}" type="presParOf" srcId="{B020865F-AC3D-45B7-93D8-A4AF7BDDA311}" destId="{81DF3D74-2B3E-4DA0-9C32-29A4F80EA8ED}" srcOrd="7" destOrd="0" presId="urn:microsoft.com/office/officeart/2005/8/layout/radial1"/>
    <dgm:cxn modelId="{B1DB2FA3-8FEA-458E-AE2F-A371F39F1637}" type="presParOf" srcId="{81DF3D74-2B3E-4DA0-9C32-29A4F80EA8ED}" destId="{1A6FCF7E-1F00-4D1B-8BDF-3DC77B1B7ABF}" srcOrd="0" destOrd="0" presId="urn:microsoft.com/office/officeart/2005/8/layout/radial1"/>
    <dgm:cxn modelId="{B4F0120E-F60A-4564-B57A-B61D4E1A69C8}" type="presParOf" srcId="{B020865F-AC3D-45B7-93D8-A4AF7BDDA311}" destId="{49220B87-51A9-4D34-913E-E8783E6D9907}" srcOrd="8" destOrd="0" presId="urn:microsoft.com/office/officeart/2005/8/layout/radial1"/>
    <dgm:cxn modelId="{C37E759B-9D60-4502-AFF2-D8F864BE7FF3}" type="presParOf" srcId="{B020865F-AC3D-45B7-93D8-A4AF7BDDA311}" destId="{A6CD8723-1DD9-4524-82E0-7417DDBFCB9D}" srcOrd="9" destOrd="0" presId="urn:microsoft.com/office/officeart/2005/8/layout/radial1"/>
    <dgm:cxn modelId="{FCE6DF31-55B1-4660-8912-E08EC9564179}" type="presParOf" srcId="{A6CD8723-1DD9-4524-82E0-7417DDBFCB9D}" destId="{E4F6A85B-95F1-4CD0-B848-9D7710AFDE87}" srcOrd="0" destOrd="0" presId="urn:microsoft.com/office/officeart/2005/8/layout/radial1"/>
    <dgm:cxn modelId="{BF68BCB4-7302-4F7D-AF86-09F0FF079A67}" type="presParOf" srcId="{B020865F-AC3D-45B7-93D8-A4AF7BDDA311}" destId="{EED4258F-CAA1-450B-97AE-F29274CD963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F5928-DCA8-488F-8D70-D3867A934C81}">
      <dsp:nvSpPr>
        <dsp:cNvPr id="0" name=""/>
        <dsp:cNvSpPr/>
      </dsp:nvSpPr>
      <dsp:spPr>
        <a:xfrm>
          <a:off x="0" y="2968318"/>
          <a:ext cx="11232769" cy="194753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noProof="0" dirty="0"/>
            <a:t>These technological innovations are not only "</a:t>
          </a:r>
          <a:r>
            <a:rPr lang="en-GB" sz="2500" b="1" kern="1200" noProof="0" dirty="0"/>
            <a:t>disruptive</a:t>
          </a:r>
          <a:r>
            <a:rPr lang="en-GB" sz="2500" kern="1200" noProof="0" dirty="0"/>
            <a:t>" </a:t>
          </a:r>
          <a:br>
            <a:rPr lang="en-GB" sz="2500" kern="1200" noProof="0" dirty="0"/>
          </a:br>
          <a:r>
            <a:rPr lang="en-GB" sz="2500" kern="1200" noProof="0" dirty="0"/>
            <a:t>but also have substantial impact on the </a:t>
          </a:r>
          <a:r>
            <a:rPr lang="en-GB" sz="2500" i="1" kern="1200" noProof="0" dirty="0"/>
            <a:t>natural and societal </a:t>
          </a:r>
          <a:r>
            <a:rPr lang="en-GB" sz="2500" kern="1200" noProof="0" dirty="0"/>
            <a:t>environment</a:t>
          </a:r>
          <a:r>
            <a:rPr lang="hu-HU" sz="2500" kern="1200" noProof="0" dirty="0"/>
            <a:t> – and </a:t>
          </a:r>
          <a:r>
            <a:rPr lang="hu-HU" sz="2500" kern="1200" noProof="0" dirty="0" err="1"/>
            <a:t>both</a:t>
          </a:r>
          <a:r>
            <a:rPr lang="hu-HU" sz="2500" kern="1200" noProof="0" dirty="0"/>
            <a:t> </a:t>
          </a:r>
          <a:r>
            <a:rPr lang="hu-HU" sz="2500" kern="1200" noProof="0" dirty="0" err="1"/>
            <a:t>technological</a:t>
          </a:r>
          <a:r>
            <a:rPr lang="hu-HU" sz="2500" kern="1200" noProof="0" dirty="0"/>
            <a:t> </a:t>
          </a:r>
          <a:r>
            <a:rPr lang="hu-HU" sz="2500" kern="1200" noProof="0" dirty="0" err="1"/>
            <a:t>innovations</a:t>
          </a:r>
          <a:r>
            <a:rPr lang="hu-HU" sz="2500" kern="1200" noProof="0" dirty="0"/>
            <a:t> and </a:t>
          </a:r>
          <a:r>
            <a:rPr lang="hu-HU" sz="2500" kern="1200" noProof="0" dirty="0" err="1"/>
            <a:t>socio-economic</a:t>
          </a:r>
          <a:r>
            <a:rPr lang="hu-HU" sz="2500" kern="1200" noProof="0" dirty="0"/>
            <a:t> </a:t>
          </a:r>
          <a:r>
            <a:rPr lang="hu-HU" sz="2500" kern="1200" noProof="0" dirty="0" err="1"/>
            <a:t>changes</a:t>
          </a:r>
          <a:r>
            <a:rPr lang="hu-HU" sz="2500" kern="1200" noProof="0" dirty="0"/>
            <a:t> </a:t>
          </a:r>
          <a:r>
            <a:rPr lang="hu-HU" sz="2500" kern="1200" noProof="0" dirty="0" err="1"/>
            <a:t>that</a:t>
          </a:r>
          <a:r>
            <a:rPr lang="hu-HU" sz="2500" kern="1200" noProof="0" dirty="0"/>
            <a:t> </a:t>
          </a:r>
          <a:r>
            <a:rPr lang="hu-HU" sz="2500" kern="1200" noProof="0" dirty="0" err="1"/>
            <a:t>follow</a:t>
          </a:r>
          <a:r>
            <a:rPr lang="hu-HU" sz="2500" kern="1200" noProof="0" dirty="0"/>
            <a:t> </a:t>
          </a:r>
          <a:r>
            <a:rPr lang="hu-HU" sz="2500" kern="1200" noProof="0" dirty="0" err="1"/>
            <a:t>are</a:t>
          </a:r>
          <a:r>
            <a:rPr lang="hu-HU" sz="2500" kern="1200" noProof="0" dirty="0"/>
            <a:t> happening </a:t>
          </a:r>
          <a:r>
            <a:rPr lang="hu-HU" sz="2500" b="1" kern="1200" noProof="0" dirty="0" err="1"/>
            <a:t>very</a:t>
          </a:r>
          <a:r>
            <a:rPr lang="hu-HU" sz="2500" b="1" kern="1200" noProof="0" dirty="0"/>
            <a:t> </a:t>
          </a:r>
          <a:r>
            <a:rPr lang="hu-HU" sz="2500" b="1" kern="1200" noProof="0" dirty="0" err="1"/>
            <a:t>fast</a:t>
          </a:r>
          <a:r>
            <a:rPr lang="hu-HU" sz="2500" b="1" kern="1200" noProof="0" dirty="0"/>
            <a:t> </a:t>
          </a:r>
          <a:r>
            <a:rPr lang="hu-HU" sz="2500" kern="1200" noProof="0" dirty="0" err="1"/>
            <a:t>causing</a:t>
          </a:r>
          <a:r>
            <a:rPr lang="hu-HU" sz="2500" kern="1200" noProof="0" dirty="0"/>
            <a:t> </a:t>
          </a:r>
          <a:r>
            <a:rPr lang="hu-HU" sz="2500" kern="1200" noProof="0" dirty="0" err="1"/>
            <a:t>substantial</a:t>
          </a:r>
          <a:r>
            <a:rPr lang="hu-HU" sz="2500" kern="1200" noProof="0" dirty="0"/>
            <a:t> </a:t>
          </a:r>
          <a:r>
            <a:rPr lang="hu-HU" sz="2500" b="1" kern="1200" noProof="0" dirty="0" err="1"/>
            <a:t>uncertainty</a:t>
          </a:r>
          <a:r>
            <a:rPr lang="hu-HU" sz="2500" kern="1200" noProof="0" dirty="0"/>
            <a:t>  </a:t>
          </a:r>
          <a:endParaRPr lang="en-GB" sz="2500" kern="1200" noProof="0" dirty="0"/>
        </a:p>
      </dsp:txBody>
      <dsp:txXfrm>
        <a:off x="0" y="2968318"/>
        <a:ext cx="11232769" cy="1947538"/>
      </dsp:txXfrm>
    </dsp:sp>
    <dsp:sp modelId="{43DC2E96-257D-45AC-9AFC-704FD75A490A}">
      <dsp:nvSpPr>
        <dsp:cNvPr id="0" name=""/>
        <dsp:cNvSpPr/>
      </dsp:nvSpPr>
      <dsp:spPr>
        <a:xfrm rot="10800000">
          <a:off x="0" y="2217"/>
          <a:ext cx="11232769" cy="299531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The </a:t>
          </a:r>
          <a:r>
            <a:rPr lang="hu-HU" sz="2500" kern="1200" dirty="0"/>
            <a:t>last </a:t>
          </a:r>
          <a:r>
            <a:rPr lang="hu-HU" sz="2500" kern="1200" dirty="0" err="1"/>
            <a:t>two</a:t>
          </a:r>
          <a:r>
            <a:rPr lang="hu-HU" sz="2500" kern="1200" dirty="0"/>
            <a:t> </a:t>
          </a:r>
          <a:r>
            <a:rPr lang="hu-HU" sz="2500" kern="1200" dirty="0" err="1"/>
            <a:t>decades</a:t>
          </a:r>
          <a:r>
            <a:rPr lang="hu-HU" sz="2500" kern="1200" dirty="0"/>
            <a:t> </a:t>
          </a:r>
          <a:r>
            <a:rPr lang="hu-HU" sz="2500" kern="1200" dirty="0" err="1"/>
            <a:t>wittnessed</a:t>
          </a:r>
          <a:r>
            <a:rPr lang="hu-HU" sz="2500" kern="1200" dirty="0"/>
            <a:t> </a:t>
          </a:r>
          <a:r>
            <a:rPr lang="hu-HU" sz="2500" kern="1200" dirty="0" err="1"/>
            <a:t>the</a:t>
          </a:r>
          <a:r>
            <a:rPr lang="hu-HU" sz="2500" kern="1200" dirty="0"/>
            <a:t> </a:t>
          </a:r>
          <a:r>
            <a:rPr lang="hu-HU" sz="2500" kern="1200" dirty="0" err="1"/>
            <a:t>increasing</a:t>
          </a:r>
          <a:r>
            <a:rPr lang="hu-HU" sz="2500" kern="1200" dirty="0"/>
            <a:t> </a:t>
          </a:r>
          <a:r>
            <a:rPr lang="hu-HU" sz="2500" kern="1200" dirty="0" err="1"/>
            <a:t>dominance</a:t>
          </a:r>
          <a:r>
            <a:rPr lang="hu-HU" sz="2500" kern="1200" dirty="0"/>
            <a:t> of </a:t>
          </a:r>
          <a:r>
            <a:rPr lang="hu-HU" sz="2500" kern="1200" dirty="0" err="1"/>
            <a:t>various</a:t>
          </a:r>
          <a:r>
            <a:rPr lang="hu-HU" sz="2500" kern="1200" dirty="0"/>
            <a:t> </a:t>
          </a:r>
          <a:r>
            <a:rPr lang="en-GB" sz="2500" kern="1200" dirty="0"/>
            <a:t> wave</a:t>
          </a:r>
          <a:r>
            <a:rPr lang="hu-HU" sz="2500" kern="1200" dirty="0"/>
            <a:t>s</a:t>
          </a:r>
          <a:r>
            <a:rPr lang="en-GB" sz="2500" kern="1200" dirty="0"/>
            <a:t> of A</a:t>
          </a:r>
          <a:r>
            <a:rPr lang="hu-HU" sz="2500" kern="1200" dirty="0" err="1"/>
            <a:t>rtificial</a:t>
          </a:r>
          <a:r>
            <a:rPr lang="hu-HU" sz="2500" kern="1200" dirty="0"/>
            <a:t> </a:t>
          </a:r>
          <a:r>
            <a:rPr lang="hu-HU" sz="2500" kern="1200" dirty="0" err="1"/>
            <a:t>Intelligence</a:t>
          </a:r>
          <a:r>
            <a:rPr lang="hu-HU" sz="2500" kern="1200" dirty="0"/>
            <a:t> and </a:t>
          </a:r>
          <a:r>
            <a:rPr lang="hu-HU" sz="2500" kern="1200" dirty="0" err="1"/>
            <a:t>related</a:t>
          </a:r>
          <a:r>
            <a:rPr lang="hu-HU" sz="2500" kern="1200" dirty="0"/>
            <a:t> </a:t>
          </a:r>
          <a:r>
            <a:rPr lang="hu-HU" sz="2500" kern="1200" dirty="0" err="1"/>
            <a:t>technologies</a:t>
          </a:r>
          <a:r>
            <a:rPr lang="en-GB" sz="2500" kern="1200" dirty="0"/>
            <a:t> </a:t>
          </a:r>
          <a:endParaRPr lang="en-US" sz="2500" kern="1200" dirty="0"/>
        </a:p>
      </dsp:txBody>
      <dsp:txXfrm rot="-10800000">
        <a:off x="0" y="2217"/>
        <a:ext cx="11232769" cy="1051355"/>
      </dsp:txXfrm>
    </dsp:sp>
    <dsp:sp modelId="{A099EE07-5263-45B7-92D5-831C5F8F03A7}">
      <dsp:nvSpPr>
        <dsp:cNvPr id="0" name=""/>
        <dsp:cNvSpPr/>
      </dsp:nvSpPr>
      <dsp:spPr>
        <a:xfrm>
          <a:off x="5484" y="1053572"/>
          <a:ext cx="3740599" cy="89559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Big Data / </a:t>
          </a:r>
          <a:br>
            <a:rPr lang="hu-HU" sz="3000" kern="1200" dirty="0"/>
          </a:br>
          <a:r>
            <a:rPr lang="hu-HU" sz="3000" kern="1200" dirty="0" err="1"/>
            <a:t>Machine</a:t>
          </a:r>
          <a:r>
            <a:rPr lang="hu-HU" sz="3000" kern="1200" dirty="0"/>
            <a:t> </a:t>
          </a:r>
          <a:r>
            <a:rPr lang="hu-HU" sz="3000" kern="1200" dirty="0" err="1"/>
            <a:t>Learning</a:t>
          </a:r>
          <a:r>
            <a:rPr lang="hu-HU" sz="3000" kern="1200" dirty="0"/>
            <a:t> </a:t>
          </a:r>
          <a:endParaRPr lang="en-US" sz="3000" kern="1200" dirty="0"/>
        </a:p>
      </dsp:txBody>
      <dsp:txXfrm>
        <a:off x="5484" y="1053572"/>
        <a:ext cx="3740599" cy="895598"/>
      </dsp:txXfrm>
    </dsp:sp>
    <dsp:sp modelId="{6B9FCF80-E866-47F0-8663-4299C90BC34E}">
      <dsp:nvSpPr>
        <dsp:cNvPr id="0" name=""/>
        <dsp:cNvSpPr/>
      </dsp:nvSpPr>
      <dsp:spPr>
        <a:xfrm>
          <a:off x="3746084" y="1053572"/>
          <a:ext cx="3740599" cy="89559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/>
            <a:t>G</a:t>
          </a:r>
          <a:r>
            <a:rPr lang="en-GB" sz="3000" kern="1200" dirty="0" err="1"/>
            <a:t>enerative</a:t>
          </a:r>
          <a:r>
            <a:rPr lang="en-GB" sz="3000" kern="1200" dirty="0"/>
            <a:t> </a:t>
          </a:r>
          <a:r>
            <a:rPr lang="hu-HU" sz="3000" kern="1200" dirty="0" err="1"/>
            <a:t>Tools</a:t>
          </a:r>
          <a:r>
            <a:rPr lang="hu-HU" sz="3000" kern="1200" dirty="0"/>
            <a:t> / </a:t>
          </a:r>
          <a:r>
            <a:rPr lang="hu-HU" sz="3000" kern="1200" dirty="0" err="1"/>
            <a:t>LLMs</a:t>
          </a:r>
          <a:endParaRPr lang="en-US" sz="3000" kern="1200" dirty="0"/>
        </a:p>
      </dsp:txBody>
      <dsp:txXfrm>
        <a:off x="3746084" y="1053572"/>
        <a:ext cx="3740599" cy="895598"/>
      </dsp:txXfrm>
    </dsp:sp>
    <dsp:sp modelId="{A7D541FE-E7CA-4C64-A3C1-02B9ED2F14CB}">
      <dsp:nvSpPr>
        <dsp:cNvPr id="0" name=""/>
        <dsp:cNvSpPr/>
      </dsp:nvSpPr>
      <dsp:spPr>
        <a:xfrm>
          <a:off x="7486684" y="1053572"/>
          <a:ext cx="3740599" cy="895598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38100" rIns="21336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i="1" kern="1200" dirty="0"/>
            <a:t>AI </a:t>
          </a:r>
          <a:r>
            <a:rPr lang="hu-HU" sz="3000" i="1" kern="1200" dirty="0" err="1"/>
            <a:t>Agents</a:t>
          </a:r>
          <a:r>
            <a:rPr lang="hu-HU" sz="3000" i="1" kern="1200" dirty="0"/>
            <a:t> and </a:t>
          </a:r>
          <a:r>
            <a:rPr lang="hu-HU" sz="3000" i="1" kern="1200" dirty="0" err="1"/>
            <a:t>Agentic</a:t>
          </a:r>
          <a:r>
            <a:rPr lang="hu-HU" sz="3000" i="1" kern="1200" dirty="0"/>
            <a:t> Framework</a:t>
          </a:r>
          <a:endParaRPr lang="en-US" sz="3000" i="1" kern="1200" dirty="0"/>
        </a:p>
      </dsp:txBody>
      <dsp:txXfrm>
        <a:off x="7486684" y="1053572"/>
        <a:ext cx="3740599" cy="8955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22741-7400-4519-A567-83A223B25EED}">
      <dsp:nvSpPr>
        <dsp:cNvPr id="0" name=""/>
        <dsp:cNvSpPr/>
      </dsp:nvSpPr>
      <dsp:spPr>
        <a:xfrm>
          <a:off x="4711562" y="1443406"/>
          <a:ext cx="1820998" cy="1820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4000" kern="1200" dirty="0"/>
        </a:p>
      </dsp:txBody>
      <dsp:txXfrm>
        <a:off x="4978241" y="1710085"/>
        <a:ext cx="1287640" cy="1287640"/>
      </dsp:txXfrm>
    </dsp:sp>
    <dsp:sp modelId="{2C61AF1E-C039-4EDE-84E8-45623382F48F}">
      <dsp:nvSpPr>
        <dsp:cNvPr id="0" name=""/>
        <dsp:cNvSpPr/>
      </dsp:nvSpPr>
      <dsp:spPr>
        <a:xfrm rot="11793123">
          <a:off x="2110285" y="1696065"/>
          <a:ext cx="2694841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2694841" y="14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000" kern="1200"/>
        </a:p>
      </dsp:txBody>
      <dsp:txXfrm rot="10800000">
        <a:off x="3390335" y="1643284"/>
        <a:ext cx="134742" cy="134742"/>
      </dsp:txXfrm>
    </dsp:sp>
    <dsp:sp modelId="{537C8A71-D7A2-441B-8367-F6B0BD058667}">
      <dsp:nvSpPr>
        <dsp:cNvPr id="0" name=""/>
        <dsp:cNvSpPr/>
      </dsp:nvSpPr>
      <dsp:spPr>
        <a:xfrm>
          <a:off x="0" y="-96073"/>
          <a:ext cx="2211803" cy="2215536"/>
        </a:xfrm>
        <a:prstGeom prst="ellipse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EU and national laws</a:t>
          </a:r>
          <a:endParaRPr lang="hu-HU" sz="2700" kern="1200" dirty="0"/>
        </a:p>
      </dsp:txBody>
      <dsp:txXfrm>
        <a:off x="323911" y="228385"/>
        <a:ext cx="1563981" cy="1566620"/>
      </dsp:txXfrm>
    </dsp:sp>
    <dsp:sp modelId="{72B12DD9-24B8-498F-814F-EE8BC47D9BCB}">
      <dsp:nvSpPr>
        <dsp:cNvPr id="0" name=""/>
        <dsp:cNvSpPr/>
      </dsp:nvSpPr>
      <dsp:spPr>
        <a:xfrm rot="8279185">
          <a:off x="3323316" y="3571666"/>
          <a:ext cx="1861468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1861468" y="14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700" kern="1200"/>
        </a:p>
      </dsp:txBody>
      <dsp:txXfrm rot="10800000">
        <a:off x="4207513" y="3539720"/>
        <a:ext cx="93073" cy="93073"/>
      </dsp:txXfrm>
    </dsp:sp>
    <dsp:sp modelId="{823E2DFA-7E62-40F7-A86D-1C432EA25E97}">
      <dsp:nvSpPr>
        <dsp:cNvPr id="0" name=""/>
        <dsp:cNvSpPr/>
      </dsp:nvSpPr>
      <dsp:spPr>
        <a:xfrm>
          <a:off x="1650390" y="3799303"/>
          <a:ext cx="2168117" cy="2311721"/>
        </a:xfrm>
        <a:prstGeom prst="ellipse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Environ-mental concerns</a:t>
          </a:r>
          <a:endParaRPr lang="hu-HU" sz="2600" kern="1200" dirty="0"/>
        </a:p>
      </dsp:txBody>
      <dsp:txXfrm>
        <a:off x="1967903" y="4137847"/>
        <a:ext cx="1533091" cy="1634633"/>
      </dsp:txXfrm>
    </dsp:sp>
    <dsp:sp modelId="{117A8880-AFDF-4B63-A2A6-7A1B33F6DBA3}">
      <dsp:nvSpPr>
        <dsp:cNvPr id="0" name=""/>
        <dsp:cNvSpPr/>
      </dsp:nvSpPr>
      <dsp:spPr>
        <a:xfrm rot="2214814">
          <a:off x="6041489" y="3810663"/>
          <a:ext cx="3078511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3078511" y="14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1100" kern="1200"/>
        </a:p>
      </dsp:txBody>
      <dsp:txXfrm>
        <a:off x="7503781" y="3748290"/>
        <a:ext cx="153925" cy="153925"/>
      </dsp:txXfrm>
    </dsp:sp>
    <dsp:sp modelId="{3F4A68D7-2CEC-46B6-9521-2019DFDA1E0E}">
      <dsp:nvSpPr>
        <dsp:cNvPr id="0" name=""/>
        <dsp:cNvSpPr/>
      </dsp:nvSpPr>
      <dsp:spPr>
        <a:xfrm>
          <a:off x="8628928" y="4386099"/>
          <a:ext cx="1820998" cy="1820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/>
        </a:p>
      </dsp:txBody>
      <dsp:txXfrm>
        <a:off x="8895607" y="4652778"/>
        <a:ext cx="1287640" cy="1287640"/>
      </dsp:txXfrm>
    </dsp:sp>
    <dsp:sp modelId="{81DF3D74-2B3E-4DA0-9C32-29A4F80EA8ED}">
      <dsp:nvSpPr>
        <dsp:cNvPr id="0" name=""/>
        <dsp:cNvSpPr/>
      </dsp:nvSpPr>
      <dsp:spPr>
        <a:xfrm rot="4203926">
          <a:off x="5501060" y="3810663"/>
          <a:ext cx="1309250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1309250" y="14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6122954" y="3792521"/>
        <a:ext cx="65462" cy="65462"/>
      </dsp:txXfrm>
    </dsp:sp>
    <dsp:sp modelId="{49220B87-51A9-4D34-913E-E8783E6D9907}">
      <dsp:nvSpPr>
        <dsp:cNvPr id="0" name=""/>
        <dsp:cNvSpPr/>
      </dsp:nvSpPr>
      <dsp:spPr>
        <a:xfrm>
          <a:off x="5778810" y="4386099"/>
          <a:ext cx="1820998" cy="1820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600" kern="1200" dirty="0"/>
        </a:p>
      </dsp:txBody>
      <dsp:txXfrm>
        <a:off x="6045489" y="4652778"/>
        <a:ext cx="1287640" cy="1287640"/>
      </dsp:txXfrm>
    </dsp:sp>
    <dsp:sp modelId="{A6CD8723-1DD9-4524-82E0-7417DDBFCB9D}">
      <dsp:nvSpPr>
        <dsp:cNvPr id="0" name=""/>
        <dsp:cNvSpPr/>
      </dsp:nvSpPr>
      <dsp:spPr>
        <a:xfrm rot="10086550">
          <a:off x="2194451" y="2791092"/>
          <a:ext cx="2564159" cy="29179"/>
        </a:xfrm>
        <a:custGeom>
          <a:avLst/>
          <a:gdLst/>
          <a:ahLst/>
          <a:cxnLst/>
          <a:rect l="0" t="0" r="0" b="0"/>
          <a:pathLst>
            <a:path>
              <a:moveTo>
                <a:pt x="0" y="14589"/>
              </a:moveTo>
              <a:lnTo>
                <a:pt x="2564159" y="145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900" kern="1200"/>
        </a:p>
      </dsp:txBody>
      <dsp:txXfrm rot="10800000">
        <a:off x="3412426" y="2741577"/>
        <a:ext cx="128207" cy="128207"/>
      </dsp:txXfrm>
    </dsp:sp>
    <dsp:sp modelId="{EED4258F-CAA1-450B-97AE-F29274CD9630}">
      <dsp:nvSpPr>
        <dsp:cNvPr id="0" name=""/>
        <dsp:cNvSpPr/>
      </dsp:nvSpPr>
      <dsp:spPr>
        <a:xfrm>
          <a:off x="57087" y="2246588"/>
          <a:ext cx="2190443" cy="2096989"/>
        </a:xfrm>
        <a:prstGeom prst="ellipse">
          <a:avLst/>
        </a:prstGeom>
        <a:solidFill>
          <a:srgbClr val="33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Ethical consider-</a:t>
          </a:r>
          <a:r>
            <a:rPr lang="en-GB" sz="2500" kern="1200" dirty="0" err="1"/>
            <a:t>ations</a:t>
          </a:r>
          <a:endParaRPr lang="hu-HU" sz="2500" kern="1200" dirty="0"/>
        </a:p>
      </dsp:txBody>
      <dsp:txXfrm>
        <a:off x="377870" y="2553685"/>
        <a:ext cx="1548877" cy="1482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CB8A5F8E-55AF-4885-A2EC-90E3B4EA07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8C9AF74-E70B-4456-A70C-DA4D5E5C97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6CC4A-8218-4BDA-98A5-A5996A95B397}" type="datetimeFigureOut">
              <a:rPr lang="hu-HU" smtClean="0"/>
              <a:pPr/>
              <a:t>2026. 02. 12.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F90E50F-7A6E-4FC2-96AB-F5E54844B4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FC1F0FF-6110-4F17-A725-AC394804EF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2F92F-F94A-4D17-913F-9AB619DC0A2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8271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23FB2-ADFE-4D94-8D0C-BCB533AF8BD6}" type="datetimeFigureOut">
              <a:rPr lang="hu-HU" smtClean="0"/>
              <a:pPr/>
              <a:t>2026. 02. 12.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C260B-2877-4559-9AFC-56C12A6E943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9101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C260B-2877-4559-9AFC-56C12A6E9433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640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C260B-2877-4559-9AFC-56C12A6E9433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91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BC260B-2877-4559-9AFC-56C12A6E9433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0103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 userDrawn="1"/>
        </p:nvSpPr>
        <p:spPr>
          <a:xfrm>
            <a:off x="6084916" y="0"/>
            <a:ext cx="610708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2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sp>
        <p:nvSpPr>
          <p:cNvPr id="16" name="Téglalap 15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9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rgbClr val="0ACD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pic>
        <p:nvPicPr>
          <p:cNvPr id="17" name="Kép 16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for your attention!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: alakzat 5">
            <a:extLst>
              <a:ext uri="{FF2B5EF4-FFF2-40B4-BE49-F238E27FC236}">
                <a16:creationId xmlns:a16="http://schemas.microsoft.com/office/drawing/2014/main" id="{3A402B69-5D47-4A7C-AC5D-40042DBAB163}"/>
              </a:ext>
            </a:extLst>
          </p:cNvPr>
          <p:cNvSpPr/>
          <p:nvPr userDrawn="1"/>
        </p:nvSpPr>
        <p:spPr>
          <a:xfrm>
            <a:off x="6989833" y="881187"/>
            <a:ext cx="3497028" cy="5299177"/>
          </a:xfrm>
          <a:custGeom>
            <a:avLst/>
            <a:gdLst>
              <a:gd name="connsiteX0" fmla="*/ 0 w 4050001"/>
              <a:gd name="connsiteY0" fmla="*/ 5665033 h 6137118"/>
              <a:gd name="connsiteX1" fmla="*/ 4050001 w 4050001"/>
              <a:gd name="connsiteY1" fmla="*/ 5665033 h 6137118"/>
              <a:gd name="connsiteX2" fmla="*/ 4050001 w 4050001"/>
              <a:gd name="connsiteY2" fmla="*/ 6137119 h 6137118"/>
              <a:gd name="connsiteX3" fmla="*/ 0 w 4050001"/>
              <a:gd name="connsiteY3" fmla="*/ 6137119 h 6137118"/>
              <a:gd name="connsiteX4" fmla="*/ 0 w 4050001"/>
              <a:gd name="connsiteY4" fmla="*/ 5665033 h 6137118"/>
              <a:gd name="connsiteX5" fmla="*/ 3950615 w 4050001"/>
              <a:gd name="connsiteY5" fmla="*/ 658436 h 6137118"/>
              <a:gd name="connsiteX6" fmla="*/ 3267332 w 4050001"/>
              <a:gd name="connsiteY6" fmla="*/ 0 h 6137118"/>
              <a:gd name="connsiteX7" fmla="*/ 2795246 w 4050001"/>
              <a:gd name="connsiteY7" fmla="*/ 198773 h 6137118"/>
              <a:gd name="connsiteX8" fmla="*/ 3143099 w 4050001"/>
              <a:gd name="connsiteY8" fmla="*/ 347853 h 6137118"/>
              <a:gd name="connsiteX9" fmla="*/ 3279756 w 4050001"/>
              <a:gd name="connsiteY9" fmla="*/ 323006 h 6137118"/>
              <a:gd name="connsiteX10" fmla="*/ 3640032 w 4050001"/>
              <a:gd name="connsiteY10" fmla="*/ 670859 h 6137118"/>
              <a:gd name="connsiteX11" fmla="*/ 3292179 w 4050001"/>
              <a:gd name="connsiteY11" fmla="*/ 1031135 h 6137118"/>
              <a:gd name="connsiteX12" fmla="*/ 2969173 w 4050001"/>
              <a:gd name="connsiteY12" fmla="*/ 832362 h 6137118"/>
              <a:gd name="connsiteX13" fmla="*/ 2633743 w 4050001"/>
              <a:gd name="connsiteY13" fmla="*/ 832362 h 6137118"/>
              <a:gd name="connsiteX14" fmla="*/ 3441259 w 4050001"/>
              <a:gd name="connsiteY14" fmla="*/ 1316872 h 6137118"/>
              <a:gd name="connsiteX15" fmla="*/ 3950615 w 4050001"/>
              <a:gd name="connsiteY15" fmla="*/ 658436 h 613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50001" h="6137118">
                <a:moveTo>
                  <a:pt x="0" y="5665033"/>
                </a:moveTo>
                <a:lnTo>
                  <a:pt x="4050001" y="5665033"/>
                </a:lnTo>
                <a:lnTo>
                  <a:pt x="4050001" y="6137119"/>
                </a:lnTo>
                <a:lnTo>
                  <a:pt x="0" y="6137119"/>
                </a:lnTo>
                <a:lnTo>
                  <a:pt x="0" y="5665033"/>
                </a:lnTo>
                <a:close/>
                <a:moveTo>
                  <a:pt x="3950615" y="658436"/>
                </a:moveTo>
                <a:cubicBezTo>
                  <a:pt x="3938192" y="285736"/>
                  <a:pt x="3640032" y="0"/>
                  <a:pt x="3267332" y="0"/>
                </a:cubicBezTo>
                <a:cubicBezTo>
                  <a:pt x="3093406" y="0"/>
                  <a:pt x="2919480" y="74540"/>
                  <a:pt x="2795246" y="198773"/>
                </a:cubicBezTo>
                <a:lnTo>
                  <a:pt x="3143099" y="347853"/>
                </a:lnTo>
                <a:cubicBezTo>
                  <a:pt x="3180369" y="335430"/>
                  <a:pt x="3230063" y="323006"/>
                  <a:pt x="3279756" y="323006"/>
                </a:cubicBezTo>
                <a:cubicBezTo>
                  <a:pt x="3478529" y="323006"/>
                  <a:pt x="3640032" y="472086"/>
                  <a:pt x="3640032" y="670859"/>
                </a:cubicBezTo>
                <a:cubicBezTo>
                  <a:pt x="3640032" y="869632"/>
                  <a:pt x="3478529" y="1031135"/>
                  <a:pt x="3292179" y="1031135"/>
                </a:cubicBezTo>
                <a:cubicBezTo>
                  <a:pt x="3155523" y="1031135"/>
                  <a:pt x="3031289" y="956596"/>
                  <a:pt x="2969173" y="832362"/>
                </a:cubicBezTo>
                <a:lnTo>
                  <a:pt x="2633743" y="832362"/>
                </a:lnTo>
                <a:cubicBezTo>
                  <a:pt x="2720707" y="1192639"/>
                  <a:pt x="3080983" y="1403835"/>
                  <a:pt x="3441259" y="1316872"/>
                </a:cubicBezTo>
                <a:cubicBezTo>
                  <a:pt x="3739419" y="1254755"/>
                  <a:pt x="3950615" y="981442"/>
                  <a:pt x="3950615" y="65843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hu-HU"/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3AAA7C92-DBC7-435B-B3B9-79C53551FB2F}"/>
              </a:ext>
            </a:extLst>
          </p:cNvPr>
          <p:cNvGrpSpPr/>
          <p:nvPr userDrawn="1"/>
        </p:nvGrpSpPr>
        <p:grpSpPr>
          <a:xfrm>
            <a:off x="7058071" y="859272"/>
            <a:ext cx="3751796" cy="4513569"/>
            <a:chOff x="1166191" y="402072"/>
            <a:chExt cx="4345055" cy="5227285"/>
          </a:xfrm>
          <a:solidFill>
            <a:schemeClr val="bg2"/>
          </a:solidFill>
        </p:grpSpPr>
        <p:sp>
          <p:nvSpPr>
            <p:cNvPr id="9" name="Szabadkézi sokszög: alakzat 4">
              <a:extLst>
                <a:ext uri="{FF2B5EF4-FFF2-40B4-BE49-F238E27FC236}">
                  <a16:creationId xmlns:a16="http://schemas.microsoft.com/office/drawing/2014/main" id="{9970B417-BDDD-4E76-BCE7-0A39B96548E4}"/>
                </a:ext>
              </a:extLst>
            </p:cNvPr>
            <p:cNvSpPr/>
            <p:nvPr/>
          </p:nvSpPr>
          <p:spPr>
            <a:xfrm>
              <a:off x="2703577" y="4933652"/>
              <a:ext cx="919325" cy="695705"/>
            </a:xfrm>
            <a:custGeom>
              <a:avLst/>
              <a:gdLst>
                <a:gd name="connsiteX0" fmla="*/ 459663 w 919325"/>
                <a:gd name="connsiteY0" fmla="*/ 695706 h 695705"/>
                <a:gd name="connsiteX1" fmla="*/ 919325 w 919325"/>
                <a:gd name="connsiteY1" fmla="*/ 236043 h 695705"/>
                <a:gd name="connsiteX2" fmla="*/ 683282 w 919325"/>
                <a:gd name="connsiteY2" fmla="*/ 0 h 695705"/>
                <a:gd name="connsiteX3" fmla="*/ 0 w 919325"/>
                <a:gd name="connsiteY3" fmla="*/ 695706 h 69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9325" h="695705">
                  <a:moveTo>
                    <a:pt x="459663" y="695706"/>
                  </a:moveTo>
                  <a:lnTo>
                    <a:pt x="919325" y="236043"/>
                  </a:lnTo>
                  <a:lnTo>
                    <a:pt x="683282" y="0"/>
                  </a:lnTo>
                  <a:lnTo>
                    <a:pt x="0" y="695706"/>
                  </a:lnTo>
                  <a:close/>
                </a:path>
              </a:pathLst>
            </a:custGeom>
            <a:grpFill/>
            <a:ln w="124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>
                <a:solidFill>
                  <a:schemeClr val="accent1"/>
                </a:solidFill>
              </a:endParaRPr>
            </a:p>
          </p:txBody>
        </p:sp>
        <p:sp>
          <p:nvSpPr>
            <p:cNvPr id="10" name="Szabadkézi sokszög: alakzat 7">
              <a:extLst>
                <a:ext uri="{FF2B5EF4-FFF2-40B4-BE49-F238E27FC236}">
                  <a16:creationId xmlns:a16="http://schemas.microsoft.com/office/drawing/2014/main" id="{7ECD1A9A-D4EB-4E19-86C3-0E3ABD55DC6B}"/>
                </a:ext>
              </a:extLst>
            </p:cNvPr>
            <p:cNvSpPr/>
            <p:nvPr/>
          </p:nvSpPr>
          <p:spPr>
            <a:xfrm>
              <a:off x="1166191" y="402072"/>
              <a:ext cx="4345055" cy="5214862"/>
            </a:xfrm>
            <a:custGeom>
              <a:avLst/>
              <a:gdLst>
                <a:gd name="connsiteX0" fmla="*/ 2158552 w 4345055"/>
                <a:gd name="connsiteY0" fmla="*/ 854278 h 5214862"/>
                <a:gd name="connsiteX1" fmla="*/ 3251803 w 4345055"/>
                <a:gd name="connsiteY1" fmla="*/ 854278 h 5214862"/>
                <a:gd name="connsiteX2" fmla="*/ 2990914 w 4345055"/>
                <a:gd name="connsiteY2" fmla="*/ 494001 h 5214862"/>
                <a:gd name="connsiteX3" fmla="*/ 1798275 w 4345055"/>
                <a:gd name="connsiteY3" fmla="*/ 21915 h 5214862"/>
                <a:gd name="connsiteX4" fmla="*/ 1363459 w 4345055"/>
                <a:gd name="connsiteY4" fmla="*/ 108879 h 5214862"/>
                <a:gd name="connsiteX5" fmla="*/ 456557 w 4345055"/>
                <a:gd name="connsiteY5" fmla="*/ 1003358 h 5214862"/>
                <a:gd name="connsiteX6" fmla="*/ 456557 w 4345055"/>
                <a:gd name="connsiteY6" fmla="*/ 3202285 h 5214862"/>
                <a:gd name="connsiteX7" fmla="*/ 456557 w 4345055"/>
                <a:gd name="connsiteY7" fmla="*/ 3202285 h 5214862"/>
                <a:gd name="connsiteX8" fmla="*/ 1611925 w 4345055"/>
                <a:gd name="connsiteY8" fmla="*/ 4357653 h 5214862"/>
                <a:gd name="connsiteX9" fmla="*/ 754717 w 4345055"/>
                <a:gd name="connsiteY9" fmla="*/ 5214862 h 5214862"/>
                <a:gd name="connsiteX10" fmla="*/ 1214379 w 4345055"/>
                <a:gd name="connsiteY10" fmla="*/ 5214862 h 5214862"/>
                <a:gd name="connsiteX11" fmla="*/ 2059165 w 4345055"/>
                <a:gd name="connsiteY11" fmla="*/ 4370077 h 5214862"/>
                <a:gd name="connsiteX12" fmla="*/ 1748582 w 4345055"/>
                <a:gd name="connsiteY12" fmla="*/ 4059494 h 5214862"/>
                <a:gd name="connsiteX13" fmla="*/ 1910085 w 4345055"/>
                <a:gd name="connsiteY13" fmla="*/ 3897991 h 5214862"/>
                <a:gd name="connsiteX14" fmla="*/ 2792141 w 4345055"/>
                <a:gd name="connsiteY14" fmla="*/ 4780046 h 5214862"/>
                <a:gd name="connsiteX15" fmla="*/ 3102724 w 4345055"/>
                <a:gd name="connsiteY15" fmla="*/ 4904280 h 5214862"/>
                <a:gd name="connsiteX16" fmla="*/ 4345056 w 4345055"/>
                <a:gd name="connsiteY16" fmla="*/ 4904280 h 5214862"/>
                <a:gd name="connsiteX17" fmla="*/ 3102724 w 4345055"/>
                <a:gd name="connsiteY17" fmla="*/ 3661948 h 5214862"/>
                <a:gd name="connsiteX18" fmla="*/ 3102724 w 4345055"/>
                <a:gd name="connsiteY18" fmla="*/ 2904125 h 5214862"/>
                <a:gd name="connsiteX19" fmla="*/ 2978491 w 4345055"/>
                <a:gd name="connsiteY19" fmla="*/ 2605966 h 5214862"/>
                <a:gd name="connsiteX20" fmla="*/ 1810699 w 4345055"/>
                <a:gd name="connsiteY20" fmla="*/ 1438174 h 5214862"/>
                <a:gd name="connsiteX21" fmla="*/ 1810699 w 4345055"/>
                <a:gd name="connsiteY21" fmla="*/ 1214554 h 5214862"/>
                <a:gd name="connsiteX22" fmla="*/ 2158552 w 4345055"/>
                <a:gd name="connsiteY22" fmla="*/ 854278 h 5214862"/>
                <a:gd name="connsiteX23" fmla="*/ 2158552 w 4345055"/>
                <a:gd name="connsiteY23" fmla="*/ 854278 h 5214862"/>
                <a:gd name="connsiteX24" fmla="*/ 1847969 w 4345055"/>
                <a:gd name="connsiteY24" fmla="*/ 2096609 h 5214862"/>
                <a:gd name="connsiteX25" fmla="*/ 2779717 w 4345055"/>
                <a:gd name="connsiteY25" fmla="*/ 3028358 h 5214862"/>
                <a:gd name="connsiteX26" fmla="*/ 2779717 w 4345055"/>
                <a:gd name="connsiteY26" fmla="*/ 3351365 h 5214862"/>
                <a:gd name="connsiteX27" fmla="*/ 1934932 w 4345055"/>
                <a:gd name="connsiteY27" fmla="*/ 2506579 h 5214862"/>
                <a:gd name="connsiteX28" fmla="*/ 1835545 w 4345055"/>
                <a:gd name="connsiteY28" fmla="*/ 2282959 h 5214862"/>
                <a:gd name="connsiteX29" fmla="*/ 1835545 w 4345055"/>
                <a:gd name="connsiteY29" fmla="*/ 2096609 h 521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345055" h="5214862">
                  <a:moveTo>
                    <a:pt x="2158552" y="854278"/>
                  </a:moveTo>
                  <a:lnTo>
                    <a:pt x="3251803" y="854278"/>
                  </a:lnTo>
                  <a:cubicBezTo>
                    <a:pt x="3226957" y="692775"/>
                    <a:pt x="3127570" y="556118"/>
                    <a:pt x="2990914" y="494001"/>
                  </a:cubicBezTo>
                  <a:lnTo>
                    <a:pt x="1798275" y="21915"/>
                  </a:lnTo>
                  <a:cubicBezTo>
                    <a:pt x="1649195" y="-27778"/>
                    <a:pt x="1475269" y="9492"/>
                    <a:pt x="1363459" y="108879"/>
                  </a:cubicBezTo>
                  <a:lnTo>
                    <a:pt x="456557" y="1003358"/>
                  </a:lnTo>
                  <a:cubicBezTo>
                    <a:pt x="-152186" y="1612100"/>
                    <a:pt x="-152186" y="2593542"/>
                    <a:pt x="456557" y="3202285"/>
                  </a:cubicBezTo>
                  <a:cubicBezTo>
                    <a:pt x="456557" y="3202285"/>
                    <a:pt x="456557" y="3202285"/>
                    <a:pt x="456557" y="3202285"/>
                  </a:cubicBezTo>
                  <a:lnTo>
                    <a:pt x="1611925" y="4357653"/>
                  </a:lnTo>
                  <a:lnTo>
                    <a:pt x="754717" y="5214862"/>
                  </a:lnTo>
                  <a:lnTo>
                    <a:pt x="1214379" y="5214862"/>
                  </a:lnTo>
                  <a:lnTo>
                    <a:pt x="2059165" y="4370077"/>
                  </a:lnTo>
                  <a:lnTo>
                    <a:pt x="1748582" y="4059494"/>
                  </a:lnTo>
                  <a:lnTo>
                    <a:pt x="1910085" y="3897991"/>
                  </a:lnTo>
                  <a:lnTo>
                    <a:pt x="2792141" y="4780046"/>
                  </a:lnTo>
                  <a:cubicBezTo>
                    <a:pt x="2879104" y="4854586"/>
                    <a:pt x="2978491" y="4904280"/>
                    <a:pt x="3102724" y="4904280"/>
                  </a:cubicBezTo>
                  <a:lnTo>
                    <a:pt x="4345056" y="4904280"/>
                  </a:lnTo>
                  <a:lnTo>
                    <a:pt x="3102724" y="3661948"/>
                  </a:lnTo>
                  <a:lnTo>
                    <a:pt x="3102724" y="2904125"/>
                  </a:lnTo>
                  <a:cubicBezTo>
                    <a:pt x="3102724" y="2792315"/>
                    <a:pt x="3053030" y="2680506"/>
                    <a:pt x="2978491" y="2605966"/>
                  </a:cubicBezTo>
                  <a:lnTo>
                    <a:pt x="1810699" y="1438174"/>
                  </a:lnTo>
                  <a:cubicBezTo>
                    <a:pt x="1748582" y="1376057"/>
                    <a:pt x="1748582" y="1276671"/>
                    <a:pt x="1810699" y="1214554"/>
                  </a:cubicBezTo>
                  <a:lnTo>
                    <a:pt x="2158552" y="854278"/>
                  </a:lnTo>
                  <a:lnTo>
                    <a:pt x="2158552" y="854278"/>
                  </a:lnTo>
                  <a:close/>
                  <a:moveTo>
                    <a:pt x="1847969" y="2096609"/>
                  </a:moveTo>
                  <a:lnTo>
                    <a:pt x="2779717" y="3028358"/>
                  </a:lnTo>
                  <a:lnTo>
                    <a:pt x="2779717" y="3351365"/>
                  </a:lnTo>
                  <a:lnTo>
                    <a:pt x="1934932" y="2506579"/>
                  </a:lnTo>
                  <a:cubicBezTo>
                    <a:pt x="1872815" y="2444463"/>
                    <a:pt x="1847969" y="2357499"/>
                    <a:pt x="1835545" y="2282959"/>
                  </a:cubicBezTo>
                  <a:lnTo>
                    <a:pt x="1835545" y="2096609"/>
                  </a:lnTo>
                  <a:close/>
                </a:path>
              </a:pathLst>
            </a:custGeom>
            <a:grpFill/>
            <a:ln w="1240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hu-HU">
                <a:solidFill>
                  <a:schemeClr val="accent1"/>
                </a:solidFill>
              </a:endParaRPr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179864"/>
            <a:ext cx="5184558" cy="18831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Thank you for your attention!</a:t>
            </a:r>
            <a:endParaRPr lang="hu-HU" dirty="0"/>
          </a:p>
        </p:txBody>
      </p:sp>
      <p:sp>
        <p:nvSpPr>
          <p:cNvPr id="11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dirty="0"/>
              <a:t>Csaki.Csaba@uni-corvinus.hu</a:t>
            </a:r>
          </a:p>
        </p:txBody>
      </p:sp>
    </p:spTree>
    <p:extLst>
      <p:ext uri="{BB962C8B-B14F-4D97-AF65-F5344CB8AC3E}">
        <p14:creationId xmlns:p14="http://schemas.microsoft.com/office/powerpoint/2010/main" val="77727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BC12F70C-DEAB-4161-816B-05AA0DC26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000" y="435005"/>
            <a:ext cx="9652544" cy="788993"/>
          </a:xfrm>
          <a:prstGeom prst="rect">
            <a:avLst/>
          </a:prstGeom>
        </p:spPr>
        <p:txBody>
          <a:bodyPr lIns="90000" tIns="90000" rIns="90000" bIns="9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0" i="0" baseline="0">
                <a:latin typeface="Georgia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2898A189-3D20-4F4D-A083-1E28FA59D18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8000" y="1438275"/>
            <a:ext cx="11232769" cy="4918075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buFont typeface="Wingdings" panose="05000000000000000000" pitchFamily="2" charset="2"/>
              <a:buChar char="§"/>
              <a:defRPr sz="33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3400" indent="-174625"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173038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90600" indent="-185738"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1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2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3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</p:txBody>
      </p:sp>
      <p:pic>
        <p:nvPicPr>
          <p:cNvPr id="8" name="Kép 7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  <p:sp>
        <p:nvSpPr>
          <p:cNvPr id="2" name="Dia számának helye 3">
            <a:extLst>
              <a:ext uri="{FF2B5EF4-FFF2-40B4-BE49-F238E27FC236}">
                <a16:creationId xmlns:a16="http://schemas.microsoft.com/office/drawing/2014/main" id="{69D2D6C3-4329-2F6A-EC07-E93554EF3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76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AAADC1-8078-410E-843F-3BBFB7DB48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850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  <p:sp>
        <p:nvSpPr>
          <p:cNvPr id="2" name="Dia számának helye 3">
            <a:extLst>
              <a:ext uri="{FF2B5EF4-FFF2-40B4-BE49-F238E27FC236}">
                <a16:creationId xmlns:a16="http://schemas.microsoft.com/office/drawing/2014/main" id="{2A3DF31D-BEB7-2EF6-807B-92C9D2BC8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7963" y="63637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AAADC1-8078-410E-843F-3BBFB7DB48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3">
            <a:extLst>
              <a:ext uri="{FF2B5EF4-FFF2-40B4-BE49-F238E27FC236}">
                <a16:creationId xmlns:a16="http://schemas.microsoft.com/office/drawing/2014/main" id="{A73EB7CC-8011-52B1-8E7F-F10B65611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796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AAADC1-8078-410E-843F-3BBFB7DB48A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2"/>
              </a:solidFill>
            </a:endParaRPr>
          </a:p>
        </p:txBody>
      </p:sp>
      <p:sp>
        <p:nvSpPr>
          <p:cNvPr id="15" name="Téglalap 14"/>
          <p:cNvSpPr/>
          <p:nvPr userDrawn="1"/>
        </p:nvSpPr>
        <p:spPr>
          <a:xfrm>
            <a:off x="6525491" y="6168044"/>
            <a:ext cx="5195454" cy="216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2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pic>
        <p:nvPicPr>
          <p:cNvPr id="17" name="Kép 16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3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2"/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6525491" y="6168044"/>
            <a:ext cx="5195454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6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8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pic>
        <p:nvPicPr>
          <p:cNvPr id="21" name="Kép 20" descr="corvinus_University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3023" y="462589"/>
            <a:ext cx="1977148" cy="661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r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accent2"/>
              </a:solidFill>
            </a:endParaRPr>
          </a:p>
        </p:txBody>
      </p:sp>
      <p:sp>
        <p:nvSpPr>
          <p:cNvPr id="7" name="Téglalap 6"/>
          <p:cNvSpPr/>
          <p:nvPr userDrawn="1"/>
        </p:nvSpPr>
        <p:spPr>
          <a:xfrm>
            <a:off x="6525491" y="6168044"/>
            <a:ext cx="5195454" cy="216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bg2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pic>
        <p:nvPicPr>
          <p:cNvPr id="15" name="Kép 14" descr="corvinus_University_logo_whi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83023" y="462589"/>
            <a:ext cx="1977148" cy="661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Corvinus2025_borito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rgbClr val="0ACD5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8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pic>
        <p:nvPicPr>
          <p:cNvPr id="19" name="Kép 18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 descr="Corvinus2025_borito-0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2" name="Téglalap 11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3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1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7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8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pic>
        <p:nvPicPr>
          <p:cNvPr id="19" name="Kép 18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BCE_ppt_kepek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3889" y="0"/>
            <a:ext cx="6098111" cy="6858000"/>
          </a:xfrm>
          <a:prstGeom prst="rect">
            <a:avLst/>
          </a:prstGeom>
        </p:spPr>
      </p:pic>
      <p:sp>
        <p:nvSpPr>
          <p:cNvPr id="8" name="Téglalap 7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pic>
        <p:nvPicPr>
          <p:cNvPr id="15" name="Kép 14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BCE_ppt_kepek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93889" y="0"/>
            <a:ext cx="6098111" cy="6858000"/>
          </a:xfrm>
          <a:prstGeom prst="rect">
            <a:avLst/>
          </a:prstGeom>
        </p:spPr>
      </p:pic>
      <p:sp>
        <p:nvSpPr>
          <p:cNvPr id="8" name="Téglalap 7"/>
          <p:cNvSpPr/>
          <p:nvPr userDrawn="1"/>
        </p:nvSpPr>
        <p:spPr>
          <a:xfrm>
            <a:off x="6536789" y="6168044"/>
            <a:ext cx="5184156" cy="2161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auto">
          <a:xfrm>
            <a:off x="6537325" y="349250"/>
            <a:ext cx="5189538" cy="2603500"/>
            <a:chOff x="4118" y="220"/>
            <a:chExt cx="3269" cy="164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 userDrawn="1"/>
          </p:nvSpPr>
          <p:spPr bwMode="auto">
            <a:xfrm>
              <a:off x="4118" y="220"/>
              <a:ext cx="3269" cy="1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4182" y="281"/>
              <a:ext cx="3136" cy="1575"/>
            </a:xfrm>
            <a:custGeom>
              <a:avLst/>
              <a:gdLst>
                <a:gd name="T0" fmla="*/ 0 w 777"/>
                <a:gd name="T1" fmla="*/ 389 h 389"/>
                <a:gd name="T2" fmla="*/ 389 w 777"/>
                <a:gd name="T3" fmla="*/ 0 h 389"/>
                <a:gd name="T4" fmla="*/ 777 w 777"/>
                <a:gd name="T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7" h="389">
                  <a:moveTo>
                    <a:pt x="0" y="389"/>
                  </a:moveTo>
                  <a:cubicBezTo>
                    <a:pt x="0" y="174"/>
                    <a:pt x="174" y="0"/>
                    <a:pt x="389" y="0"/>
                  </a:cubicBezTo>
                  <a:cubicBezTo>
                    <a:pt x="603" y="0"/>
                    <a:pt x="777" y="174"/>
                    <a:pt x="777" y="389"/>
                  </a:cubicBezTo>
                </a:path>
              </a:pathLst>
            </a:custGeom>
            <a:noFill/>
            <a:ln w="198438" cap="flat">
              <a:solidFill>
                <a:schemeClr val="bg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sp>
        <p:nvSpPr>
          <p:cNvPr id="12" name="Cím 1">
            <a:extLst>
              <a:ext uri="{FF2B5EF4-FFF2-40B4-BE49-F238E27FC236}">
                <a16:creationId xmlns:a16="http://schemas.microsoft.com/office/drawing/2014/main" id="{31621B22-D365-495C-88F1-1B023545CF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2762" y="2050741"/>
            <a:ext cx="5184558" cy="750647"/>
          </a:xfrm>
        </p:spPr>
        <p:txBody>
          <a:bodyPr anchor="t" anchorCtr="0">
            <a:noAutofit/>
          </a:bodyPr>
          <a:lstStyle>
            <a:lvl1pPr algn="l">
              <a:defRPr sz="5000" b="0" baseline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13" name="Alcím 2">
            <a:extLst>
              <a:ext uri="{FF2B5EF4-FFF2-40B4-BE49-F238E27FC236}">
                <a16:creationId xmlns:a16="http://schemas.microsoft.com/office/drawing/2014/main" id="{8CC58CEF-E392-45B5-BDE8-D20516C75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2762" y="2889849"/>
            <a:ext cx="5175682" cy="22414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300" i="0" baseline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14" name="Szöveg helye 12">
            <a:extLst>
              <a:ext uri="{FF2B5EF4-FFF2-40B4-BE49-F238E27FC236}">
                <a16:creationId xmlns:a16="http://schemas.microsoft.com/office/drawing/2014/main" id="{E7C88084-184B-4E45-86E3-B471C8510B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395" y="6054571"/>
            <a:ext cx="5166804" cy="337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hu-HU" err="1"/>
              <a:t>Author</a:t>
            </a:r>
            <a:r>
              <a:rPr lang="hu-HU"/>
              <a:t>: </a:t>
            </a:r>
          </a:p>
        </p:txBody>
      </p:sp>
      <p:pic>
        <p:nvPicPr>
          <p:cNvPr id="15" name="Kép 14" descr="corvinus_University_logo_blac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72138" y="458910"/>
            <a:ext cx="2020692" cy="675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F77C7DD-753C-4480-8A88-31DD72BB57F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7997" y="443882"/>
            <a:ext cx="9525089" cy="780117"/>
          </a:xfrm>
          <a:prstGeom prst="rect">
            <a:avLst/>
          </a:prstGeom>
        </p:spPr>
        <p:txBody>
          <a:bodyPr lIns="90000" tIns="90000" rIns="90000" bIns="90000" anchor="t" anchorCtr="0">
            <a:normAutofit/>
          </a:bodyPr>
          <a:lstStyle>
            <a:lvl1pPr algn="l">
              <a:lnSpc>
                <a:spcPct val="100000"/>
              </a:lnSpc>
              <a:defRPr sz="3300" b="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8" name="Tartalom helye 6">
            <a:extLst>
              <a:ext uri="{FF2B5EF4-FFF2-40B4-BE49-F238E27FC236}">
                <a16:creationId xmlns:a16="http://schemas.microsoft.com/office/drawing/2014/main" id="{A2AA9D71-7A9E-44F1-B04A-C78FC24F549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68431" y="1654629"/>
            <a:ext cx="5442512" cy="4746171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defRPr sz="2200" baseline="0">
                <a:solidFill>
                  <a:schemeClr val="tx1"/>
                </a:solidFill>
              </a:defRPr>
            </a:lvl1pPr>
            <a:lvl2pPr marL="446088" indent="-174625">
              <a:buClr>
                <a:schemeClr val="accent1"/>
              </a:buClr>
              <a:defRPr sz="1800" baseline="0">
                <a:solidFill>
                  <a:schemeClr val="tx1"/>
                </a:solidFill>
              </a:defRPr>
            </a:lvl2pPr>
            <a:lvl3pPr marL="719138" indent="-185738">
              <a:buClr>
                <a:schemeClr val="accent1"/>
              </a:buClr>
              <a:defRPr sz="16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1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2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</p:txBody>
      </p:sp>
      <p:sp>
        <p:nvSpPr>
          <p:cNvPr id="9" name="Tartalom helye 6">
            <a:extLst>
              <a:ext uri="{FF2B5EF4-FFF2-40B4-BE49-F238E27FC236}">
                <a16:creationId xmlns:a16="http://schemas.microsoft.com/office/drawing/2014/main" id="{A2AA9D71-7A9E-44F1-B04A-C78FC24F549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04857" y="1664986"/>
            <a:ext cx="5506980" cy="4746171"/>
          </a:xfrm>
          <a:prstGeom prst="rect">
            <a:avLst/>
          </a:prstGeom>
        </p:spPr>
        <p:txBody>
          <a:bodyPr/>
          <a:lstStyle>
            <a:lvl1pPr marL="174625" indent="-174625">
              <a:buClr>
                <a:schemeClr val="accent1"/>
              </a:buClr>
              <a:defRPr sz="2200" baseline="0">
                <a:solidFill>
                  <a:schemeClr val="tx1"/>
                </a:solidFill>
              </a:defRPr>
            </a:lvl1pPr>
            <a:lvl2pPr marL="446088" indent="-174625">
              <a:buClr>
                <a:schemeClr val="accent1"/>
              </a:buClr>
              <a:defRPr sz="1800" baseline="0">
                <a:solidFill>
                  <a:schemeClr val="tx1"/>
                </a:solidFill>
              </a:defRPr>
            </a:lvl2pPr>
            <a:lvl3pPr marL="719138" indent="-185738">
              <a:buClr>
                <a:schemeClr val="accent1"/>
              </a:buClr>
              <a:defRPr sz="1600" baseline="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1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2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</p:txBody>
      </p:sp>
      <p:pic>
        <p:nvPicPr>
          <p:cNvPr id="10" name="Kép 9" descr="corvinus_University_logo_blac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785834" y="317396"/>
            <a:ext cx="1101364" cy="368404"/>
          </a:xfrm>
          <a:prstGeom prst="rect">
            <a:avLst/>
          </a:prstGeom>
        </p:spPr>
      </p:pic>
      <p:sp>
        <p:nvSpPr>
          <p:cNvPr id="2" name="Dátum helye 1">
            <a:extLst>
              <a:ext uri="{FF2B5EF4-FFF2-40B4-BE49-F238E27FC236}">
                <a16:creationId xmlns:a16="http://schemas.microsoft.com/office/drawing/2014/main" id="{9F534633-5060-250C-2EE3-86E48D41259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E3F5326C-7D95-AAB1-AC1B-93349F10BBA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9216649-4600-578D-57A7-086349B2DC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AADC1-8078-410E-843F-3BBFB7DB48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071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helye 5">
            <a:extLst>
              <a:ext uri="{FF2B5EF4-FFF2-40B4-BE49-F238E27FC236}">
                <a16:creationId xmlns:a16="http://schemas.microsoft.com/office/drawing/2014/main" id="{66742DF6-F6D0-44ED-BE86-7CFF97F23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761" y="461640"/>
            <a:ext cx="11283519" cy="8433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title</a:t>
            </a:r>
            <a:endParaRPr lang="hu-HU"/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F5E78691-B463-45BC-A7F8-9D5BBC5F7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2761" y="1305017"/>
            <a:ext cx="11283519" cy="5122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1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2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  <a:p>
            <a:pPr lvl="3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endParaRPr lang="hu-HU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1F17F484-2F5C-E53B-0B2E-586C9404DF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ECD0C16-23A7-E1E3-73B0-BDCC833C9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0081E9A-AA75-3B69-9207-8F3592287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37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AAADC1-8078-410E-843F-3BBFB7DB48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649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824" r:id="rId3"/>
    <p:sldLayoutId id="2147483825" r:id="rId4"/>
    <p:sldLayoutId id="2147483802" r:id="rId5"/>
    <p:sldLayoutId id="2147483799" r:id="rId6"/>
    <p:sldLayoutId id="2147483846" r:id="rId7"/>
    <p:sldLayoutId id="2147483847" r:id="rId8"/>
    <p:sldLayoutId id="2147483859" r:id="rId9"/>
    <p:sldLayoutId id="2147483861" r:id="rId10"/>
    <p:sldLayoutId id="21474838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i="0" kern="1200" baseline="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33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46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730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0600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657">
          <p15:clr>
            <a:srgbClr val="A4A3A4"/>
          </p15:clr>
        </p15:guide>
        <p15:guide id="4" pos="529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68">
          <p15:clr>
            <a:srgbClr val="A4A3A4"/>
          </p15:clr>
        </p15:guide>
        <p15:guide id="7" orient="horz" pos="714">
          <p15:clr>
            <a:srgbClr val="A4A3A4"/>
          </p15:clr>
        </p15:guide>
        <p15:guide id="8" pos="4988">
          <p15:clr>
            <a:srgbClr val="A4A3A4"/>
          </p15:clr>
        </p15:guide>
        <p15:guide id="9" pos="5328">
          <p15:clr>
            <a:srgbClr val="A4A3A4"/>
          </p15:clr>
        </p15:guide>
        <p15:guide id="10" pos="7322">
          <p15:clr>
            <a:srgbClr val="A4A3A4"/>
          </p15:clr>
        </p15:guide>
        <p15:guide id="11" pos="2993">
          <p15:clr>
            <a:srgbClr val="A4A3A4"/>
          </p15:clr>
        </p15:guide>
        <p15:guide id="12" pos="2652">
          <p15:clr>
            <a:srgbClr val="A4A3A4"/>
          </p15:clr>
        </p15:guide>
        <p15:guide id="13" orient="horz" pos="3952">
          <p15:clr>
            <a:srgbClr val="A4A3A4"/>
          </p15:clr>
        </p15:guide>
        <p15:guide id="14" orient="horz" pos="1797">
          <p15:clr>
            <a:srgbClr val="A4A3A4"/>
          </p15:clr>
        </p15:guide>
        <p15:guide id="15" orient="horz" pos="1434">
          <p15:clr>
            <a:srgbClr val="A4A3A4"/>
          </p15:clr>
        </p15:guide>
        <p15:guide id="16" orient="horz" pos="1077">
          <p15:clr>
            <a:srgbClr val="A4A3A4"/>
          </p15:clr>
        </p15:guide>
        <p15:guide id="17" pos="3669">
          <p15:clr>
            <a:srgbClr val="A4A3A4"/>
          </p15:clr>
        </p15:guide>
        <p15:guide id="18" pos="4010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E9BC1C0B-593F-83EB-76C7-0ED95194C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37C8122-7B17-7389-9D4E-91D1E76B6D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9214" y="63637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C2CD1B-0832-4D8F-A5F9-8C335B5FE09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347340" y="1776761"/>
            <a:ext cx="6053461" cy="1652239"/>
          </a:xfrm>
        </p:spPr>
        <p:txBody>
          <a:bodyPr/>
          <a:lstStyle/>
          <a:p>
            <a:r>
              <a:rPr lang="en-GB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Artificial Intelligence </a:t>
            </a:r>
            <a:br>
              <a:rPr lang="en-GB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GB" sz="3200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egulation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en-GB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br>
              <a:rPr lang="en-GB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Corvinus University</a:t>
            </a:r>
            <a:endParaRPr lang="en-GB" sz="2800" b="1" i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452761" y="3995801"/>
            <a:ext cx="5948039" cy="1574361"/>
          </a:xfrm>
        </p:spPr>
        <p:txBody>
          <a:bodyPr>
            <a:normAutofit/>
          </a:bodyPr>
          <a:lstStyle/>
          <a:p>
            <a:r>
              <a:rPr lang="en-GB" sz="2600" i="1" noProof="0" dirty="0"/>
              <a:t>Csaba Csáki</a:t>
            </a:r>
          </a:p>
          <a:p>
            <a:r>
              <a:rPr lang="en-GB" sz="2000" i="1" noProof="0" dirty="0"/>
              <a:t>Dean for Artificial Intelligence </a:t>
            </a:r>
          </a:p>
          <a:p>
            <a:r>
              <a:rPr lang="en-GB" sz="2000" i="1" noProof="0" dirty="0"/>
              <a:t>Head of the Artificial Intelligence Integration Centre 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/>
          </p:nvPr>
        </p:nvSpPr>
        <p:spPr>
          <a:xfrm>
            <a:off x="479394" y="5774498"/>
            <a:ext cx="5502305" cy="712031"/>
          </a:xfrm>
        </p:spPr>
        <p:txBody>
          <a:bodyPr>
            <a:normAutofit/>
          </a:bodyPr>
          <a:lstStyle/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for Online Training</a:t>
            </a:r>
          </a:p>
        </p:txBody>
      </p:sp>
      <p:pic>
        <p:nvPicPr>
          <p:cNvPr id="3" name="Kép 2" descr="A képen rajz, képregény, vázlat, illusztráció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2C5E7B11-A64F-0BBB-5C9E-C21AC774A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2" y="2798122"/>
            <a:ext cx="5195559" cy="3383608"/>
          </a:xfrm>
          <a:prstGeom prst="rect">
            <a:avLst/>
          </a:prstGeom>
        </p:spPr>
      </p:pic>
      <p:sp>
        <p:nvSpPr>
          <p:cNvPr id="4" name="Szöveg helye 6">
            <a:extLst>
              <a:ext uri="{FF2B5EF4-FFF2-40B4-BE49-F238E27FC236}">
                <a16:creationId xmlns:a16="http://schemas.microsoft.com/office/drawing/2014/main" id="{B234A337-FC59-BB04-69EC-0BA16A5F2062}"/>
              </a:ext>
            </a:extLst>
          </p:cNvPr>
          <p:cNvSpPr txBox="1">
            <a:spLocks/>
          </p:cNvSpPr>
          <p:nvPr/>
        </p:nvSpPr>
        <p:spPr>
          <a:xfrm>
            <a:off x="10161574" y="6506364"/>
            <a:ext cx="1754202" cy="337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© Kevin </a:t>
            </a:r>
            <a:r>
              <a:rPr lang="en-GB" sz="1200" dirty="0" err="1"/>
              <a:t>Kallaugher</a:t>
            </a:r>
            <a:r>
              <a:rPr lang="en-GB" sz="1200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C5098-CC74-A1F9-722D-2F49A1A9F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2">
            <a:extLst>
              <a:ext uri="{FF2B5EF4-FFF2-40B4-BE49-F238E27FC236}">
                <a16:creationId xmlns:a16="http://schemas.microsoft.com/office/drawing/2014/main" id="{14B309E5-EE5A-3939-C224-F86881295224}"/>
              </a:ext>
            </a:extLst>
          </p:cNvPr>
          <p:cNvSpPr txBox="1">
            <a:spLocks/>
          </p:cNvSpPr>
          <p:nvPr/>
        </p:nvSpPr>
        <p:spPr>
          <a:xfrm rot="16200000">
            <a:off x="-2163686" y="2917242"/>
            <a:ext cx="5662488" cy="816953"/>
          </a:xfrm>
          <a:prstGeom prst="rect">
            <a:avLst/>
          </a:prstGeom>
        </p:spPr>
        <p:txBody>
          <a:bodyPr vert="horz" lIns="90000" tIns="90000" rIns="9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5000" b="0" i="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 err="1"/>
              <a:t>Always</a:t>
            </a:r>
            <a:r>
              <a:rPr lang="hu-HU" sz="2400" b="1" dirty="0"/>
              <a:t> </a:t>
            </a:r>
            <a:r>
              <a:rPr lang="hu-HU" sz="2400" b="1" dirty="0" err="1"/>
              <a:t>exercise</a:t>
            </a:r>
            <a:r>
              <a:rPr lang="hu-HU" sz="2400" b="1" dirty="0"/>
              <a:t> </a:t>
            </a:r>
            <a:r>
              <a:rPr lang="hu-HU" sz="2400" b="1" dirty="0" err="1"/>
              <a:t>Critical</a:t>
            </a:r>
            <a:r>
              <a:rPr lang="hu-HU" sz="2400" b="1" dirty="0"/>
              <a:t> </a:t>
            </a:r>
            <a:r>
              <a:rPr lang="hu-HU" sz="2400" b="1" dirty="0" err="1"/>
              <a:t>Thinking</a:t>
            </a:r>
            <a:endParaRPr lang="en-US" sz="2400" b="1" dirty="0"/>
          </a:p>
        </p:txBody>
      </p:sp>
      <p:sp>
        <p:nvSpPr>
          <p:cNvPr id="19" name="Cím 2">
            <a:extLst>
              <a:ext uri="{FF2B5EF4-FFF2-40B4-BE49-F238E27FC236}">
                <a16:creationId xmlns:a16="http://schemas.microsoft.com/office/drawing/2014/main" id="{A975DA04-AAF9-0F06-7483-4C77FCFD3F1D}"/>
              </a:ext>
            </a:extLst>
          </p:cNvPr>
          <p:cNvSpPr txBox="1">
            <a:spLocks/>
          </p:cNvSpPr>
          <p:nvPr/>
        </p:nvSpPr>
        <p:spPr>
          <a:xfrm rot="16200000">
            <a:off x="-1513043" y="3043840"/>
            <a:ext cx="5464361" cy="609474"/>
          </a:xfrm>
          <a:prstGeom prst="rect">
            <a:avLst/>
          </a:prstGeom>
        </p:spPr>
        <p:txBody>
          <a:bodyPr vert="horz" lIns="90000" tIns="90000" rIns="9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5000" b="0" i="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B</a:t>
            </a:r>
            <a:r>
              <a:rPr lang="hu-HU" sz="2400" b="1" dirty="0"/>
              <a:t>e </a:t>
            </a:r>
            <a:r>
              <a:rPr lang="hu-HU" sz="2400" b="1" dirty="0" err="1"/>
              <a:t>discerned</a:t>
            </a:r>
            <a:r>
              <a:rPr lang="hu-HU" sz="2400" b="1" dirty="0"/>
              <a:t> </a:t>
            </a:r>
            <a:r>
              <a:rPr lang="hu-HU" sz="2400" b="1" dirty="0" err="1"/>
              <a:t>about</a:t>
            </a:r>
            <a:r>
              <a:rPr lang="hu-HU" sz="2400" b="1" dirty="0"/>
              <a:t> input/output </a:t>
            </a:r>
            <a:endParaRPr lang="en-US" sz="2400" b="1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E801381-27F9-2143-3A41-BE672EFEC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904" y="1097280"/>
            <a:ext cx="10301031" cy="4800600"/>
          </a:xfrm>
          <a:prstGeom prst="rect">
            <a:avLst/>
          </a:prstGeom>
        </p:spPr>
      </p:pic>
      <p:sp>
        <p:nvSpPr>
          <p:cNvPr id="5" name="Dia számának helye 1">
            <a:extLst>
              <a:ext uri="{FF2B5EF4-FFF2-40B4-BE49-F238E27FC236}">
                <a16:creationId xmlns:a16="http://schemas.microsoft.com/office/drawing/2014/main" id="{648DE157-EFFB-13B0-4803-E5B73EA15CE8}"/>
              </a:ext>
            </a:extLst>
          </p:cNvPr>
          <p:cNvSpPr txBox="1">
            <a:spLocks/>
          </p:cNvSpPr>
          <p:nvPr/>
        </p:nvSpPr>
        <p:spPr>
          <a:xfrm>
            <a:off x="890016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AAADC1-8078-410E-843F-3BBFB7DB48A3}" type="slidenum">
              <a:rPr lang="en-GB" sz="1200" smtClean="0"/>
              <a:pPr algn="r"/>
              <a:t>10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0059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600" b="1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86B5A72-DA7E-10A0-4EC8-8CC7C9D8E76D}"/>
              </a:ext>
            </a:extLst>
          </p:cNvPr>
          <p:cNvSpPr txBox="1"/>
          <p:nvPr/>
        </p:nvSpPr>
        <p:spPr>
          <a:xfrm>
            <a:off x="367702" y="4507104"/>
            <a:ext cx="61012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Csaba Csáki</a:t>
            </a:r>
            <a:endParaRPr lang="hu-HU" sz="2000" dirty="0"/>
          </a:p>
          <a:p>
            <a:r>
              <a:rPr lang="hu-HU" dirty="0"/>
              <a:t>	</a:t>
            </a:r>
            <a:r>
              <a:rPr lang="en-GB" dirty="0"/>
              <a:t>Dean for Artificial Intelligence </a:t>
            </a:r>
            <a:endParaRPr lang="hu-HU" dirty="0"/>
          </a:p>
          <a:p>
            <a:r>
              <a:rPr lang="hu-HU" dirty="0"/>
              <a:t>	</a:t>
            </a:r>
            <a:r>
              <a:rPr lang="en-GB" dirty="0"/>
              <a:t>Artificial Intelligence Integration Centre</a:t>
            </a: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195E26-D7C2-B46A-C161-2D779917B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>
            <a:extLst>
              <a:ext uri="{FF2B5EF4-FFF2-40B4-BE49-F238E27FC236}">
                <a16:creationId xmlns:a16="http://schemas.microsoft.com/office/drawing/2014/main" id="{7A6ED78B-9E0E-D1F2-4C82-85B39DB7F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6995" y="62548"/>
            <a:ext cx="6150710" cy="788993"/>
          </a:xfrm>
        </p:spPr>
        <p:txBody>
          <a:bodyPr anchor="ctr">
            <a:noAutofit/>
          </a:bodyPr>
          <a:lstStyle/>
          <a:p>
            <a:pPr defTabSz="9017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Corvinus regulations are shaped…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53FA7A52-34BA-21D5-7E3B-3B20BE4375BA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008444144"/>
              </p:ext>
            </p:extLst>
          </p:nvPr>
        </p:nvGraphicFramePr>
        <p:xfrm>
          <a:off x="356839" y="371707"/>
          <a:ext cx="11233150" cy="611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6003A4-604D-467E-59CF-E389C919F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AAADC1-8078-410E-843F-3BBFB7DB48A3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9575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8B5E85D-24EE-C5BF-7A4B-DEF534400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396" y="494477"/>
            <a:ext cx="9652544" cy="788993"/>
          </a:xfrm>
        </p:spPr>
        <p:txBody>
          <a:bodyPr>
            <a:normAutofit fontScale="92500" lnSpcReduction="20000"/>
          </a:bodyPr>
          <a:lstStyle/>
          <a:p>
            <a:endParaRPr lang="hu-HU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DAA86B2-2C21-7D7D-12C2-D3616EFC9AB9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7865328" y="59472"/>
            <a:ext cx="4282068" cy="16503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C743C5-4687-6F79-2F08-CA14BC4AA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75" y="59472"/>
            <a:ext cx="7816553" cy="16088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3F2122-846E-8D61-A0EC-7C565314A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347" y="1668325"/>
            <a:ext cx="8068032" cy="1635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7413C2-11BA-9B02-7422-1B3ECEC02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75" y="1668327"/>
            <a:ext cx="4084611" cy="16357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06EFF8-8FCC-7870-7094-0DEF8B31D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5" y="3299481"/>
            <a:ext cx="8165957" cy="24322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B73FEE-83CB-A47E-7955-309D1CF72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5957" y="3299481"/>
            <a:ext cx="3977267" cy="2069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AC592F-DC22-B45A-5A72-18F86A7A5D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6215" y="4871014"/>
            <a:ext cx="4169675" cy="1721426"/>
          </a:xfrm>
          <a:prstGeom prst="rect">
            <a:avLst/>
          </a:prstGeom>
        </p:spPr>
      </p:pic>
      <p:sp>
        <p:nvSpPr>
          <p:cNvPr id="18" name="Cím 2">
            <a:extLst>
              <a:ext uri="{FF2B5EF4-FFF2-40B4-BE49-F238E27FC236}">
                <a16:creationId xmlns:a16="http://schemas.microsoft.com/office/drawing/2014/main" id="{1B83EE6B-777A-13A3-2E22-01CAB3F11D35}"/>
              </a:ext>
            </a:extLst>
          </p:cNvPr>
          <p:cNvSpPr txBox="1">
            <a:spLocks/>
          </p:cNvSpPr>
          <p:nvPr/>
        </p:nvSpPr>
        <p:spPr>
          <a:xfrm>
            <a:off x="368442" y="5258679"/>
            <a:ext cx="3259420" cy="1246201"/>
          </a:xfrm>
          <a:prstGeom prst="rect">
            <a:avLst/>
          </a:prstGeom>
        </p:spPr>
        <p:txBody>
          <a:bodyPr vert="horz" lIns="90000" tIns="90000" rIns="9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5000" b="0" i="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 err="1"/>
              <a:t>Always</a:t>
            </a:r>
            <a:r>
              <a:rPr lang="hu-HU" sz="2400" b="1" dirty="0"/>
              <a:t> </a:t>
            </a:r>
            <a:r>
              <a:rPr lang="hu-HU" sz="2400" b="1" dirty="0" err="1"/>
              <a:t>exercise</a:t>
            </a:r>
            <a:r>
              <a:rPr lang="hu-HU" sz="2400" b="1" dirty="0"/>
              <a:t> </a:t>
            </a:r>
            <a:r>
              <a:rPr lang="hu-HU" sz="2400" b="1" dirty="0" err="1"/>
              <a:t>Critical</a:t>
            </a:r>
            <a:r>
              <a:rPr lang="hu-HU" sz="2400" b="1" dirty="0"/>
              <a:t> </a:t>
            </a:r>
            <a:r>
              <a:rPr lang="hu-HU" sz="2400" b="1" dirty="0" err="1"/>
              <a:t>Thinking</a:t>
            </a:r>
            <a:endParaRPr lang="en-US" sz="2400" b="1" dirty="0"/>
          </a:p>
        </p:txBody>
      </p:sp>
      <p:sp>
        <p:nvSpPr>
          <p:cNvPr id="19" name="Cím 2">
            <a:extLst>
              <a:ext uri="{FF2B5EF4-FFF2-40B4-BE49-F238E27FC236}">
                <a16:creationId xmlns:a16="http://schemas.microsoft.com/office/drawing/2014/main" id="{603D951A-0D0F-C3B6-ACE4-6F5237376222}"/>
              </a:ext>
            </a:extLst>
          </p:cNvPr>
          <p:cNvSpPr txBox="1">
            <a:spLocks/>
          </p:cNvSpPr>
          <p:nvPr/>
        </p:nvSpPr>
        <p:spPr>
          <a:xfrm>
            <a:off x="8642195" y="5355010"/>
            <a:ext cx="3642279" cy="1097829"/>
          </a:xfrm>
          <a:prstGeom prst="rect">
            <a:avLst/>
          </a:prstGeom>
        </p:spPr>
        <p:txBody>
          <a:bodyPr vert="horz" lIns="90000" tIns="90000" rIns="9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5000" b="0" i="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B</a:t>
            </a:r>
            <a:r>
              <a:rPr lang="hu-HU" sz="2400" b="1" dirty="0"/>
              <a:t>e </a:t>
            </a:r>
            <a:r>
              <a:rPr lang="hu-HU" sz="2400" b="1" dirty="0" err="1"/>
              <a:t>discerned</a:t>
            </a:r>
            <a:r>
              <a:rPr lang="hu-HU" sz="2400" b="1" dirty="0"/>
              <a:t> </a:t>
            </a:r>
            <a:r>
              <a:rPr lang="hu-HU" sz="2400" b="1" dirty="0" err="1"/>
              <a:t>about</a:t>
            </a:r>
            <a:r>
              <a:rPr lang="hu-HU" sz="2400" b="1" dirty="0"/>
              <a:t> input/output </a:t>
            </a:r>
            <a:endParaRPr lang="en-US" sz="2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3FD38-C897-F2AC-D321-C521DEE46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AAADC1-8078-410E-843F-3BBFB7DB48A3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9583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CABE2-7858-B6F7-971E-7D7833035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A606314-91DF-C982-ADB0-6F21F54F0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27" y="181155"/>
            <a:ext cx="11077222" cy="788993"/>
          </a:xfrm>
        </p:spPr>
        <p:txBody>
          <a:bodyPr anchor="ctr">
            <a:normAutofit/>
          </a:bodyPr>
          <a:lstStyle/>
          <a:p>
            <a:pPr lvl="0"/>
            <a:r>
              <a:rPr lang="hu-HU" sz="2400" b="1" dirty="0" err="1"/>
              <a:t>Always</a:t>
            </a:r>
            <a:r>
              <a:rPr lang="hu-HU" sz="2400" b="1" dirty="0"/>
              <a:t> </a:t>
            </a:r>
            <a:r>
              <a:rPr lang="hu-HU" sz="2400" b="1" dirty="0" err="1"/>
              <a:t>exercise</a:t>
            </a:r>
            <a:r>
              <a:rPr lang="hu-HU" sz="2400" b="1" dirty="0"/>
              <a:t> </a:t>
            </a:r>
            <a:r>
              <a:rPr lang="hu-HU" sz="2400" b="1" dirty="0" err="1"/>
              <a:t>Critical</a:t>
            </a:r>
            <a:r>
              <a:rPr lang="hu-HU" sz="2400" b="1" dirty="0"/>
              <a:t> </a:t>
            </a:r>
            <a:r>
              <a:rPr lang="hu-HU" sz="2400" b="1" dirty="0" err="1"/>
              <a:t>Thinking</a:t>
            </a:r>
            <a:r>
              <a:rPr lang="hu-HU" sz="2400" b="1" dirty="0"/>
              <a:t> – be </a:t>
            </a:r>
            <a:r>
              <a:rPr lang="hu-HU" sz="2400" b="1" dirty="0" err="1"/>
              <a:t>discerned</a:t>
            </a:r>
            <a:r>
              <a:rPr lang="hu-HU" sz="2400" b="1" dirty="0"/>
              <a:t> </a:t>
            </a:r>
            <a:r>
              <a:rPr lang="hu-HU" sz="2400" b="1" dirty="0" err="1"/>
              <a:t>about</a:t>
            </a:r>
            <a:r>
              <a:rPr lang="hu-HU" sz="2400" b="1" dirty="0"/>
              <a:t> input/output </a:t>
            </a: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68FDA-E58A-73E7-6D6D-ED6DE258A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1" y="0"/>
            <a:ext cx="8136505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66744A-2FEE-FC4B-DA09-D1DDD03C5D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AAADC1-8078-410E-843F-3BBFB7DB48A3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1766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1D8979E-9AC3-2B28-BA66-1E060D6B50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ED69A-8F3B-A5D1-FCB3-80DCDC60890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14C4B-8AAC-502F-A31D-66986FCE3B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311" y="0"/>
            <a:ext cx="6421377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9D73E-A21C-B7A6-BBFE-4CFE62101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AAADC1-8078-410E-843F-3BBFB7DB48A3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831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DDAD3-D00A-D8CE-A488-9C6AB94C6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>
            <a:extLst>
              <a:ext uri="{FF2B5EF4-FFF2-40B4-BE49-F238E27FC236}">
                <a16:creationId xmlns:a16="http://schemas.microsoft.com/office/drawing/2014/main" id="{C88BD47C-B666-4960-5724-265EAA9A3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000" y="107153"/>
            <a:ext cx="9652544" cy="788993"/>
          </a:xfrm>
        </p:spPr>
        <p:txBody>
          <a:bodyPr anchor="ctr">
            <a:noAutofit/>
          </a:bodyPr>
          <a:lstStyle/>
          <a:p>
            <a:pPr defTabSz="9017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we talking about 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graphicFrame>
        <p:nvGraphicFramePr>
          <p:cNvPr id="11" name="Tartalom helye 5">
            <a:extLst>
              <a:ext uri="{FF2B5EF4-FFF2-40B4-BE49-F238E27FC236}">
                <a16:creationId xmlns:a16="http://schemas.microsoft.com/office/drawing/2014/main" id="{71018C4D-AF50-6CBA-8D13-D1AB2B445B2C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926402955"/>
              </p:ext>
            </p:extLst>
          </p:nvPr>
        </p:nvGraphicFramePr>
        <p:xfrm>
          <a:off x="468000" y="1438275"/>
          <a:ext cx="11232769" cy="4918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11A0A-B71A-E608-1C09-410AD7A4F7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3AAADC1-8078-410E-843F-3BBFB7DB48A3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224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C528F-DE48-70B6-5871-79B67A680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C1085FF4-AE77-2380-8D19-7280B03C6ED3}"/>
              </a:ext>
            </a:extLst>
          </p:cNvPr>
          <p:cNvSpPr/>
          <p:nvPr/>
        </p:nvSpPr>
        <p:spPr>
          <a:xfrm>
            <a:off x="3808148" y="3785846"/>
            <a:ext cx="157604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Learning Teaching</a:t>
            </a:r>
            <a:endParaRPr lang="hu-HU" dirty="0"/>
          </a:p>
        </p:txBody>
      </p:sp>
      <p:sp>
        <p:nvSpPr>
          <p:cNvPr id="9" name="Alcím 8">
            <a:extLst>
              <a:ext uri="{FF2B5EF4-FFF2-40B4-BE49-F238E27FC236}">
                <a16:creationId xmlns:a16="http://schemas.microsoft.com/office/drawing/2014/main" id="{0A82DCAE-D0E5-2929-AF5B-B50FDA99B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2" y="114586"/>
            <a:ext cx="10982903" cy="788993"/>
          </a:xfrm>
        </p:spPr>
        <p:txBody>
          <a:bodyPr anchor="ctr">
            <a:noAutofit/>
          </a:bodyPr>
          <a:lstStyle/>
          <a:p>
            <a:pPr defTabSz="901700">
              <a:lnSpc>
                <a:spcPct val="90000"/>
              </a:lnSpc>
              <a:spcAft>
                <a:spcPts val="600"/>
              </a:spcAft>
            </a:pP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Corvinus regulations are shaped…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18E364-2700-1AFF-3472-02DC9723C358}"/>
              </a:ext>
            </a:extLst>
          </p:cNvPr>
          <p:cNvSpPr/>
          <p:nvPr/>
        </p:nvSpPr>
        <p:spPr>
          <a:xfrm>
            <a:off x="111519" y="1182037"/>
            <a:ext cx="3490331" cy="1077952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/>
              <a:t>EU and national laws</a:t>
            </a:r>
            <a:endParaRPr lang="hu-HU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62E637-190B-AF35-07BE-2FC2D4F7D2DA}"/>
              </a:ext>
            </a:extLst>
          </p:cNvPr>
          <p:cNvSpPr/>
          <p:nvPr/>
        </p:nvSpPr>
        <p:spPr>
          <a:xfrm>
            <a:off x="3880626" y="1187616"/>
            <a:ext cx="4445620" cy="1014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400" dirty="0"/>
              <a:t>A) </a:t>
            </a:r>
            <a:r>
              <a:rPr lang="en-GB" sz="2400" dirty="0"/>
              <a:t>AI Regulatory Framework </a:t>
            </a:r>
          </a:p>
          <a:p>
            <a:pPr lvl="0"/>
            <a:r>
              <a:rPr lang="en-GB" sz="2400" dirty="0"/>
              <a:t>(all types of AI in all activities)</a:t>
            </a:r>
            <a:endParaRPr lang="hu-HU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6336F-43DD-9A66-8812-766D044D6B8F}"/>
              </a:ext>
            </a:extLst>
          </p:cNvPr>
          <p:cNvSpPr/>
          <p:nvPr/>
        </p:nvSpPr>
        <p:spPr>
          <a:xfrm>
            <a:off x="111518" y="2455135"/>
            <a:ext cx="3490332" cy="1077952"/>
          </a:xfrm>
          <a:prstGeom prst="rect">
            <a:avLst/>
          </a:prstGeom>
          <a:solidFill>
            <a:srgbClr val="336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/>
              <a:t>Ethical considerations</a:t>
            </a:r>
            <a:endParaRPr lang="hu-HU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AECE72-305B-E5CC-300E-98D31D1F5ABD}"/>
              </a:ext>
            </a:extLst>
          </p:cNvPr>
          <p:cNvSpPr/>
          <p:nvPr/>
        </p:nvSpPr>
        <p:spPr>
          <a:xfrm>
            <a:off x="111519" y="3728233"/>
            <a:ext cx="3490332" cy="10779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/>
              <a:t>Environmental concerns</a:t>
            </a:r>
            <a:endParaRPr lang="hu-HU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9C6967-DE1C-2C6F-842C-274CD76BDBAA}"/>
              </a:ext>
            </a:extLst>
          </p:cNvPr>
          <p:cNvSpPr/>
          <p:nvPr/>
        </p:nvSpPr>
        <p:spPr>
          <a:xfrm>
            <a:off x="3880627" y="5023637"/>
            <a:ext cx="4445620" cy="62202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hu-HU" sz="2400" dirty="0"/>
              <a:t>B) </a:t>
            </a:r>
            <a:r>
              <a:rPr lang="en-GB" sz="2400" dirty="0"/>
              <a:t>VRAP Provisions</a:t>
            </a:r>
            <a:endParaRPr lang="hu-HU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2CAA80-B35B-F9D9-F7CF-0F4E882BFF7E}"/>
              </a:ext>
            </a:extLst>
          </p:cNvPr>
          <p:cNvSpPr/>
          <p:nvPr/>
        </p:nvSpPr>
        <p:spPr>
          <a:xfrm>
            <a:off x="8605024" y="1182037"/>
            <a:ext cx="3490331" cy="10779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/>
              <a:t>Technological advances</a:t>
            </a:r>
            <a:endParaRPr lang="hu-HU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F39B5B-CE25-392C-7884-4DC262BBF321}"/>
              </a:ext>
            </a:extLst>
          </p:cNvPr>
          <p:cNvSpPr/>
          <p:nvPr/>
        </p:nvSpPr>
        <p:spPr>
          <a:xfrm>
            <a:off x="8605023" y="2455135"/>
            <a:ext cx="3490331" cy="1077952"/>
          </a:xfrm>
          <a:prstGeom prst="rect">
            <a:avLst/>
          </a:prstGeom>
          <a:solidFill>
            <a:srgbClr val="2A84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/>
              <a:t>Pedagogical methods</a:t>
            </a:r>
            <a:endParaRPr lang="hu-HU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6905B2-6406-3F0A-8EFC-C41C1EEE45FF}"/>
              </a:ext>
            </a:extLst>
          </p:cNvPr>
          <p:cNvSpPr/>
          <p:nvPr/>
        </p:nvSpPr>
        <p:spPr>
          <a:xfrm>
            <a:off x="8605022" y="3728233"/>
            <a:ext cx="3490331" cy="1077952"/>
          </a:xfrm>
          <a:prstGeom prst="rect">
            <a:avLst/>
          </a:prstGeom>
          <a:solidFill>
            <a:srgbClr val="2A84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dirty="0"/>
              <a:t>Marketable skills and competences</a:t>
            </a:r>
            <a:endParaRPr lang="hu-HU" sz="2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86426E-DCCE-819C-FDE0-B60FE77509CA}"/>
              </a:ext>
            </a:extLst>
          </p:cNvPr>
          <p:cNvSpPr/>
          <p:nvPr/>
        </p:nvSpPr>
        <p:spPr>
          <a:xfrm>
            <a:off x="3850891" y="2536911"/>
            <a:ext cx="1576040" cy="914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Machine Learning</a:t>
            </a:r>
            <a:endParaRPr lang="hu-HU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963E355-374A-C799-9FD0-3C4C6C451B43}"/>
              </a:ext>
            </a:extLst>
          </p:cNvPr>
          <p:cNvSpPr/>
          <p:nvPr/>
        </p:nvSpPr>
        <p:spPr>
          <a:xfrm>
            <a:off x="5150008" y="2536911"/>
            <a:ext cx="1576040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Gener-</a:t>
            </a:r>
            <a:r>
              <a:rPr lang="en-GB" dirty="0" err="1"/>
              <a:t>ative</a:t>
            </a:r>
            <a:endParaRPr lang="hu-H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893A29-7B4C-ADE6-4B27-3C02F4AE67BB}"/>
              </a:ext>
            </a:extLst>
          </p:cNvPr>
          <p:cNvSpPr/>
          <p:nvPr/>
        </p:nvSpPr>
        <p:spPr>
          <a:xfrm>
            <a:off x="6408237" y="2536911"/>
            <a:ext cx="1880840" cy="914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Agentic Framework</a:t>
            </a:r>
            <a:endParaRPr lang="hu-H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2B8B255-27E7-2409-FF53-7766A4CEA853}"/>
              </a:ext>
            </a:extLst>
          </p:cNvPr>
          <p:cNvSpPr/>
          <p:nvPr/>
        </p:nvSpPr>
        <p:spPr>
          <a:xfrm>
            <a:off x="5120272" y="3790495"/>
            <a:ext cx="1674541" cy="914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Research</a:t>
            </a:r>
            <a:endParaRPr lang="hu-HU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3DA576F-3822-3F56-4A91-50440B08C60B}"/>
              </a:ext>
            </a:extLst>
          </p:cNvPr>
          <p:cNvSpPr/>
          <p:nvPr/>
        </p:nvSpPr>
        <p:spPr>
          <a:xfrm>
            <a:off x="6488153" y="3785846"/>
            <a:ext cx="1897565" cy="9144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Operations</a:t>
            </a:r>
            <a:endParaRPr lang="hu-HU" dirty="0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BE2E3839-7696-0614-DA51-AB669690CE9A}"/>
              </a:ext>
            </a:extLst>
          </p:cNvPr>
          <p:cNvSpPr/>
          <p:nvPr/>
        </p:nvSpPr>
        <p:spPr>
          <a:xfrm>
            <a:off x="3601849" y="1182037"/>
            <a:ext cx="324000" cy="3624148"/>
          </a:xfrm>
          <a:prstGeom prst="rightBrace">
            <a:avLst>
              <a:gd name="adj1" fmla="val 8333"/>
              <a:gd name="adj2" fmla="val 1533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D3DBEA2A-61CC-969D-7DD9-2A1A68887E8A}"/>
              </a:ext>
            </a:extLst>
          </p:cNvPr>
          <p:cNvSpPr/>
          <p:nvPr/>
        </p:nvSpPr>
        <p:spPr>
          <a:xfrm flipH="1">
            <a:off x="8304556" y="1182037"/>
            <a:ext cx="319056" cy="3624148"/>
          </a:xfrm>
          <a:prstGeom prst="rightBrace">
            <a:avLst>
              <a:gd name="adj1" fmla="val 8333"/>
              <a:gd name="adj2" fmla="val 14923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896199-C426-86CD-6B46-14D1F3F9F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9089" y="60734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88A545-2B1D-A741-A5D4-883B23E0D207}" type="slidenum">
              <a:rPr lang="hu-HU" smtClean="0"/>
              <a:pPr/>
              <a:t>3</a:t>
            </a:fld>
            <a:endParaRPr lang="hu-HU" dirty="0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382B7571-20E0-3074-B77C-6AC5FA28A11A}"/>
              </a:ext>
            </a:extLst>
          </p:cNvPr>
          <p:cNvSpPr/>
          <p:nvPr/>
        </p:nvSpPr>
        <p:spPr>
          <a:xfrm>
            <a:off x="111517" y="5816555"/>
            <a:ext cx="11983835" cy="622023"/>
          </a:xfrm>
          <a:prstGeom prst="rect">
            <a:avLst/>
          </a:prstGeom>
          <a:solidFill>
            <a:schemeClr val="accent3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400" dirty="0"/>
              <a:t>C) </a:t>
            </a:r>
            <a:r>
              <a:rPr lang="hu-HU" sz="2400" dirty="0" err="1"/>
              <a:t>Individual</a:t>
            </a:r>
            <a:r>
              <a:rPr lang="hu-HU" sz="2400" dirty="0"/>
              <a:t> </a:t>
            </a:r>
            <a:r>
              <a:rPr lang="hu-HU" sz="2400" dirty="0" err="1"/>
              <a:t>study</a:t>
            </a:r>
            <a:r>
              <a:rPr lang="hu-HU" sz="2400" dirty="0"/>
              <a:t> </a:t>
            </a:r>
            <a:r>
              <a:rPr lang="hu-HU" sz="2400" dirty="0" err="1"/>
              <a:t>programme</a:t>
            </a:r>
            <a:r>
              <a:rPr lang="hu-HU" sz="2400" dirty="0"/>
              <a:t> and </a:t>
            </a:r>
            <a:r>
              <a:rPr lang="hu-HU" sz="2400" dirty="0" err="1"/>
              <a:t>subject</a:t>
            </a:r>
            <a:r>
              <a:rPr lang="hu-HU" sz="2400" dirty="0"/>
              <a:t> </a:t>
            </a:r>
            <a:r>
              <a:rPr lang="hu-HU" sz="2400" dirty="0" err="1"/>
              <a:t>level</a:t>
            </a:r>
            <a:r>
              <a:rPr lang="hu-HU" sz="2400" dirty="0"/>
              <a:t> </a:t>
            </a:r>
            <a:r>
              <a:rPr lang="hu-HU" sz="2400" dirty="0" err="1"/>
              <a:t>responsibilities</a:t>
            </a:r>
            <a:r>
              <a:rPr lang="hu-HU" sz="2400" dirty="0"/>
              <a:t>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F2F1EA-2C95-2EDE-4BE8-0ED29F8A7FC7}"/>
              </a:ext>
            </a:extLst>
          </p:cNvPr>
          <p:cNvSpPr txBox="1">
            <a:spLocks/>
          </p:cNvSpPr>
          <p:nvPr/>
        </p:nvSpPr>
        <p:spPr>
          <a:xfrm>
            <a:off x="89376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hu-H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3AAADC1-8078-410E-843F-3BBFB7DB48A3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080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E700-9070-241C-8AB8-D58CAEADF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>
            <a:extLst>
              <a:ext uri="{FF2B5EF4-FFF2-40B4-BE49-F238E27FC236}">
                <a16:creationId xmlns:a16="http://schemas.microsoft.com/office/drawing/2014/main" id="{72F240DA-6B8A-D00C-BEED-70684BD35A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200" y="189819"/>
            <a:ext cx="10433580" cy="780117"/>
          </a:xfrm>
        </p:spPr>
        <p:txBody>
          <a:bodyPr>
            <a:normAutofit fontScale="90000"/>
          </a:bodyPr>
          <a:lstStyle/>
          <a:p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principles of Corvinus regarding GenAI</a:t>
            </a:r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D9BC60EF-55CF-7C22-F3B9-D9509D9323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0200" y="1432560"/>
            <a:ext cx="11472114" cy="503770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noProof="0" dirty="0"/>
              <a:t>Corvinus University of Budapest is committed to technological innovation and supports using artificial intelligence (AI) tools </a:t>
            </a:r>
            <a:br>
              <a:rPr lang="en-GB" sz="2400" noProof="0" dirty="0"/>
            </a:br>
            <a:r>
              <a:rPr lang="en-GB" sz="2400" b="1" noProof="0" dirty="0"/>
              <a:t>in</a:t>
            </a:r>
            <a:r>
              <a:rPr lang="en-GB" sz="2400" noProof="0" dirty="0"/>
              <a:t> all its activities, including </a:t>
            </a:r>
            <a:r>
              <a:rPr lang="en-GB" sz="2400" b="1" noProof="0" dirty="0"/>
              <a:t>learning, teaching, research and operations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800" noProof="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noProof="0" dirty="0"/>
              <a:t>In the context of the rapidly evolving field of generative artificial intelligence (GenAI), the University </a:t>
            </a:r>
            <a:r>
              <a:rPr lang="en-GB" sz="2400" b="1" noProof="0" dirty="0"/>
              <a:t>encourages its students and staff to explore, </a:t>
            </a:r>
            <a:r>
              <a:rPr lang="en-GB" sz="2400" noProof="0" dirty="0"/>
              <a:t>experiment with and learn more about the use and development of these tools. </a:t>
            </a:r>
            <a:endParaRPr lang="hu-HU" sz="2400" noProof="0" dirty="0"/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sz="18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noProof="0" dirty="0" err="1"/>
              <a:t>However</a:t>
            </a:r>
            <a:r>
              <a:rPr lang="hu-HU" sz="2400" dirty="0"/>
              <a:t>, </a:t>
            </a:r>
            <a:r>
              <a:rPr lang="hu-HU" sz="2400" dirty="0" err="1"/>
              <a:t>GenAI</a:t>
            </a:r>
            <a:r>
              <a:rPr lang="hu-HU" sz="2400" dirty="0"/>
              <a:t> </a:t>
            </a:r>
            <a:r>
              <a:rPr lang="hu-HU" sz="2400" dirty="0" err="1"/>
              <a:t>tools</a:t>
            </a:r>
            <a:r>
              <a:rPr lang="hu-HU" sz="2400" dirty="0"/>
              <a:t> </a:t>
            </a:r>
            <a:r>
              <a:rPr lang="hu-HU" sz="2400" dirty="0" err="1"/>
              <a:t>should</a:t>
            </a:r>
            <a:r>
              <a:rPr lang="hu-HU" sz="2400" dirty="0"/>
              <a:t> </a:t>
            </a:r>
            <a:r>
              <a:rPr lang="hu-HU" sz="2400" dirty="0" err="1"/>
              <a:t>also</a:t>
            </a:r>
            <a:r>
              <a:rPr lang="hu-HU" sz="2400" dirty="0"/>
              <a:t> be </a:t>
            </a:r>
            <a:r>
              <a:rPr lang="hu-HU" sz="2400" dirty="0" err="1"/>
              <a:t>used</a:t>
            </a:r>
            <a:r>
              <a:rPr lang="hu-HU" sz="2400" dirty="0"/>
              <a:t> </a:t>
            </a:r>
            <a:r>
              <a:rPr lang="hu-HU" sz="2400" dirty="0" err="1"/>
              <a:t>responsibly</a:t>
            </a:r>
            <a:r>
              <a:rPr lang="hu-HU" sz="2400" dirty="0"/>
              <a:t> and </a:t>
            </a:r>
            <a:r>
              <a:rPr lang="hu-HU" sz="2400" dirty="0" err="1"/>
              <a:t>as</a:t>
            </a:r>
            <a:r>
              <a:rPr lang="hu-HU" sz="2400" dirty="0"/>
              <a:t> </a:t>
            </a:r>
            <a:r>
              <a:rPr lang="hu-HU" sz="2400" dirty="0" err="1"/>
              <a:t>allowed</a:t>
            </a:r>
            <a:r>
              <a:rPr lang="hu-HU" sz="2400" dirty="0"/>
              <a:t> in a </a:t>
            </a:r>
            <a:r>
              <a:rPr lang="hu-HU" sz="2400" dirty="0" err="1"/>
              <a:t>given</a:t>
            </a:r>
            <a:r>
              <a:rPr lang="hu-HU" sz="2400" dirty="0"/>
              <a:t> context: </a:t>
            </a:r>
            <a:r>
              <a:rPr lang="hu-HU" sz="2400" dirty="0" err="1"/>
              <a:t>use</a:t>
            </a:r>
            <a:r>
              <a:rPr lang="hu-HU" sz="2400" dirty="0"/>
              <a:t> </a:t>
            </a:r>
            <a:r>
              <a:rPr lang="hu-HU" sz="2400" dirty="0" err="1"/>
              <a:t>them</a:t>
            </a:r>
            <a:r>
              <a:rPr lang="hu-HU" sz="2400" dirty="0"/>
              <a:t> </a:t>
            </a:r>
            <a:r>
              <a:rPr lang="hu-HU" sz="2400" b="1" dirty="0" err="1"/>
              <a:t>ethically</a:t>
            </a:r>
            <a:r>
              <a:rPr lang="hu-HU" sz="2400" b="1" dirty="0"/>
              <a:t>, </a:t>
            </a:r>
            <a:r>
              <a:rPr lang="hu-HU" sz="2400" b="1" dirty="0" err="1"/>
              <a:t>efficiently</a:t>
            </a:r>
            <a:r>
              <a:rPr lang="hu-HU" sz="2400" b="1" dirty="0"/>
              <a:t>, and </a:t>
            </a:r>
            <a:r>
              <a:rPr lang="hu-HU" sz="2400" b="1" dirty="0" err="1"/>
              <a:t>sustainably</a:t>
            </a:r>
            <a:r>
              <a:rPr lang="hu-HU" sz="2400" b="1" dirty="0"/>
              <a:t> </a:t>
            </a:r>
            <a:r>
              <a:rPr lang="hu-HU" sz="2400" dirty="0"/>
              <a:t>– and </a:t>
            </a:r>
            <a:r>
              <a:rPr lang="hu-HU" sz="2400" b="1" dirty="0"/>
              <a:t>be </a:t>
            </a:r>
            <a:r>
              <a:rPr lang="hu-HU" sz="2400" b="1" dirty="0" err="1"/>
              <a:t>critical</a:t>
            </a:r>
            <a:r>
              <a:rPr lang="hu-HU" sz="2400" b="1" dirty="0"/>
              <a:t> </a:t>
            </a:r>
            <a:endParaRPr lang="hu-HU" sz="2400" b="1" noProof="0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CB60BC8-A3EB-8E47-41CF-1B60FE0EB8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AADC1-8078-410E-843F-3BBFB7DB48A3}" type="slidenum">
              <a:rPr lang="en-GB" noProof="0" smtClean="0"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84389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5B085-8A6C-CBBB-E70A-17F043FC4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>
            <a:extLst>
              <a:ext uri="{FF2B5EF4-FFF2-40B4-BE49-F238E27FC236}">
                <a16:creationId xmlns:a16="http://schemas.microsoft.com/office/drawing/2014/main" id="{6767CAB6-5B12-EAA4-BE27-2195619CC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203682"/>
            <a:ext cx="10347960" cy="1106498"/>
          </a:xfrm>
        </p:spPr>
        <p:txBody>
          <a:bodyPr anchor="t">
            <a:normAutofit fontScale="90000"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GB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/2025 VRAP </a:t>
            </a:r>
            <a:r>
              <a:rPr lang="hu-HU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Provisions</a:t>
            </a:r>
            <a:r>
              <a:rPr lang="en-GB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hu-HU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</a:t>
            </a:r>
            <a:r>
              <a:rPr lang="en-GB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</a:t>
            </a:r>
            <a:r>
              <a:rPr lang="hu-HU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Education</a:t>
            </a:r>
            <a:r>
              <a:rPr lang="en-GB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issued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1/2025)</a:t>
            </a:r>
            <a:endParaRPr lang="en-GB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BE094247-46D0-CA7C-322D-B6B6989FD8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2459" y="1537149"/>
            <a:ext cx="7354532" cy="517680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noProof="0" dirty="0"/>
              <a:t>Every Corvinus community member </a:t>
            </a:r>
            <a:r>
              <a:rPr lang="en-GB" sz="2400" dirty="0"/>
              <a:t>is responsible</a:t>
            </a:r>
            <a:r>
              <a:rPr lang="en-GB" sz="2400" b="1" noProof="0" dirty="0"/>
              <a:t> for the ethical, efficient and sustainable application of generative AI </a:t>
            </a:r>
            <a:r>
              <a:rPr lang="en-GB" sz="2400" noProof="0" dirty="0"/>
              <a:t>in learning and teaching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400" noProof="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noProof="0" dirty="0"/>
              <a:t>To achieve this and to clarify the rules of responsible use, the </a:t>
            </a:r>
            <a:r>
              <a:rPr lang="en-GB" sz="2400" b="1" noProof="0" dirty="0"/>
              <a:t>Vice-Rector for Academic Programmes </a:t>
            </a:r>
            <a:r>
              <a:rPr lang="en-GB" sz="2400" noProof="0" dirty="0"/>
              <a:t>(VRAP)</a:t>
            </a:r>
            <a:r>
              <a:rPr lang="en-GB" sz="2400" b="1" noProof="0" dirty="0"/>
              <a:t> </a:t>
            </a:r>
            <a:r>
              <a:rPr lang="en-GB" sz="2400" noProof="0" dirty="0"/>
              <a:t>has published the </a:t>
            </a:r>
            <a:r>
              <a:rPr lang="en-GB" sz="2400" b="1" noProof="0" dirty="0"/>
              <a:t>regulations</a:t>
            </a:r>
            <a:r>
              <a:rPr lang="en-GB" sz="2400" noProof="0" dirty="0"/>
              <a:t> that guide the use of AI in the context of education</a:t>
            </a:r>
          </a:p>
          <a:p>
            <a:pPr lvl="3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2400" noProof="0" dirty="0"/>
              <a:t>“</a:t>
            </a:r>
            <a:r>
              <a:rPr lang="hu-HU" sz="2400" b="1" i="1" dirty="0"/>
              <a:t>6</a:t>
            </a:r>
            <a:r>
              <a:rPr lang="en-GB" sz="2400" b="1" i="1" noProof="0" dirty="0"/>
              <a:t>/2025 Provisions </a:t>
            </a:r>
            <a:r>
              <a:rPr lang="en-GB" sz="2400" i="1" noProof="0" dirty="0"/>
              <a:t>by the Vice Rector for Academic Programmes on the use of generative artificial intelligence systems in education</a:t>
            </a:r>
            <a:r>
              <a:rPr lang="en-GB" sz="2400" noProof="0" dirty="0"/>
              <a:t>” </a:t>
            </a:r>
            <a:br>
              <a:rPr lang="en-GB" sz="2400" noProof="0" dirty="0"/>
            </a:br>
            <a:r>
              <a:rPr lang="en-GB" sz="2400" noProof="0" dirty="0"/>
              <a:t>is in force and available on the university web page</a:t>
            </a:r>
            <a:endParaRPr lang="en-GB" sz="2400" dirty="0"/>
          </a:p>
          <a:p>
            <a:pPr marL="0" indent="0">
              <a:lnSpc>
                <a:spcPct val="110000"/>
              </a:lnSpc>
              <a:buNone/>
            </a:pPr>
            <a:endParaRPr lang="en-GB" sz="24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0A9E06D-EFC5-39E1-1FE3-2B3A31F13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226" y="1539256"/>
            <a:ext cx="4618063" cy="5262750"/>
          </a:xfrm>
          <a:prstGeom prst="rect">
            <a:avLst/>
          </a:prstGeom>
          <a:noFill/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0108CE89-5072-2B51-B6DA-4F393504E761}"/>
              </a:ext>
            </a:extLst>
          </p:cNvPr>
          <p:cNvSpPr txBox="1"/>
          <p:nvPr/>
        </p:nvSpPr>
        <p:spPr>
          <a:xfrm>
            <a:off x="7749302" y="5190662"/>
            <a:ext cx="440560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https://www.uni-corvinus.hu/downloads/bmcf.dv0g6g/6-2025-orh-rendelkezes-mi-hasznalat-00-en-sgd.pdf</a:t>
            </a:r>
            <a:endParaRPr lang="hu-HU" sz="1100" dirty="0"/>
          </a:p>
          <a:p>
            <a:endParaRPr lang="hu-HU" sz="1100" dirty="0"/>
          </a:p>
          <a:p>
            <a:r>
              <a:rPr lang="hu-HU" sz="1100" dirty="0"/>
              <a:t>https://www.uni-corvinus.hu/downloads/bmbm.gxqlcb/6-2025-orh-rendelkezes-mi-hasznalat-00-ai.pdf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AB4731D9-BE15-2A39-393B-322956F0F0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822488" y="6356350"/>
            <a:ext cx="531312" cy="365125"/>
          </a:xfrm>
        </p:spPr>
        <p:txBody>
          <a:bodyPr/>
          <a:lstStyle/>
          <a:p>
            <a:fld id="{43AAADC1-8078-410E-843F-3BBFB7DB48A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995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960931-B826-18E9-81E8-BF8F8B2ED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>
            <a:extLst>
              <a:ext uri="{FF2B5EF4-FFF2-40B4-BE49-F238E27FC236}">
                <a16:creationId xmlns:a16="http://schemas.microsoft.com/office/drawing/2014/main" id="{4A860CA7-15C3-5518-CACD-278DCC5DE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320" y="182839"/>
            <a:ext cx="10184751" cy="780117"/>
          </a:xfrm>
        </p:spPr>
        <p:txBody>
          <a:bodyPr>
            <a:normAutofit/>
          </a:bodyPr>
          <a:lstStyle/>
          <a:p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in the regulation</a:t>
            </a:r>
            <a:r>
              <a:rPr lang="hu-HU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(6/2025 VRAP)</a:t>
            </a:r>
            <a:endParaRPr lang="en-GB" sz="3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B0DA5D04-9498-5E0F-7EE5-62681F4971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5980" y="1453019"/>
            <a:ext cx="10647820" cy="49033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noProof="0" dirty="0"/>
              <a:t>We encourage all students</a:t>
            </a:r>
            <a:r>
              <a:rPr lang="en-GB" b="1" noProof="0" dirty="0"/>
              <a:t> to</a:t>
            </a:r>
            <a:r>
              <a:rPr lang="en-GB" b="1" dirty="0"/>
              <a:t> familiarise </a:t>
            </a:r>
            <a:r>
              <a:rPr lang="en-GB" noProof="0" dirty="0"/>
              <a:t>themselves with these </a:t>
            </a:r>
            <a:r>
              <a:rPr lang="en-GB" b="1" noProof="0" dirty="0"/>
              <a:t>rules </a:t>
            </a:r>
            <a:r>
              <a:rPr lang="en-GB" dirty="0"/>
              <a:t>and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dirty="0"/>
              <a:t>use generative AI</a:t>
            </a:r>
            <a:r>
              <a:rPr lang="en-GB" b="1" dirty="0"/>
              <a:t> responsibly</a:t>
            </a:r>
            <a:r>
              <a:rPr lang="en-GB" dirty="0"/>
              <a:t>.</a:t>
            </a:r>
            <a:endParaRPr lang="hu-HU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b="1" noProof="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Subject leaders declare in writing </a:t>
            </a:r>
            <a:r>
              <a:rPr lang="en-GB" dirty="0"/>
              <a:t>– in the syllabus </a:t>
            </a:r>
            <a:br>
              <a:rPr lang="hu-HU" dirty="0"/>
            </a:br>
            <a:r>
              <a:rPr lang="en-GB" dirty="0"/>
              <a:t>or no later than the </a:t>
            </a:r>
            <a:r>
              <a:rPr lang="en-GB" b="1" dirty="0">
                <a:solidFill>
                  <a:srgbClr val="FF0000"/>
                </a:solidFill>
              </a:rPr>
              <a:t>first week of lectures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in some other </a:t>
            </a:r>
            <a:r>
              <a:rPr lang="hu-HU" b="1" dirty="0" err="1"/>
              <a:t>written</a:t>
            </a:r>
            <a:r>
              <a:rPr lang="hu-HU" dirty="0"/>
              <a:t> </a:t>
            </a:r>
            <a:r>
              <a:rPr lang="en-GB" dirty="0"/>
              <a:t>form – </a:t>
            </a:r>
            <a:br>
              <a:rPr lang="en-GB" dirty="0"/>
            </a:br>
            <a:r>
              <a:rPr lang="en-GB" i="1" dirty="0"/>
              <a:t>how students </a:t>
            </a:r>
            <a:r>
              <a:rPr lang="en-GB" b="1" i="1" dirty="0"/>
              <a:t>may use generative AI in </a:t>
            </a:r>
            <a:r>
              <a:rPr lang="en-GB" dirty="0"/>
              <a:t>the context of </a:t>
            </a:r>
            <a:r>
              <a:rPr lang="en-GB" b="1" i="1" dirty="0"/>
              <a:t>that </a:t>
            </a:r>
            <a:r>
              <a:rPr lang="en-GB" b="1" i="1" dirty="0">
                <a:highlight>
                  <a:srgbClr val="FFFF00"/>
                </a:highlight>
              </a:rPr>
              <a:t>subject</a:t>
            </a:r>
            <a:r>
              <a:rPr lang="en-GB" dirty="0"/>
              <a:t>. </a:t>
            </a:r>
            <a:endParaRPr lang="hu-HU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Students should </a:t>
            </a:r>
            <a:r>
              <a:rPr lang="en-GB" b="1" dirty="0"/>
              <a:t>only use GenAI </a:t>
            </a:r>
            <a:r>
              <a:rPr lang="en-GB" dirty="0"/>
              <a:t>in completing </a:t>
            </a:r>
            <a:br>
              <a:rPr lang="en-GB" dirty="0"/>
            </a:br>
            <a:r>
              <a:rPr lang="en-GB" b="1" dirty="0"/>
              <a:t>performance evaluation </a:t>
            </a:r>
            <a:r>
              <a:rPr lang="en-GB" dirty="0"/>
              <a:t>exercises if it is </a:t>
            </a: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clearly allowed </a:t>
            </a:r>
            <a:r>
              <a:rPr lang="en-GB" dirty="0"/>
              <a:t>by the subject leader or teacher. </a:t>
            </a:r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38CB3E43-5493-D734-40C8-B192953607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AADC1-8078-410E-843F-3BBFB7DB48A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5540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5EA73-BA89-D3E8-14DD-CA12702D7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>
            <a:extLst>
              <a:ext uri="{FF2B5EF4-FFF2-40B4-BE49-F238E27FC236}">
                <a16:creationId xmlns:a16="http://schemas.microsoft.com/office/drawing/2014/main" id="{89BBD43C-EA2D-EABF-0304-49BAB4221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320" y="182839"/>
            <a:ext cx="10184751" cy="780117"/>
          </a:xfrm>
        </p:spPr>
        <p:txBody>
          <a:bodyPr>
            <a:normAutofit/>
          </a:bodyPr>
          <a:lstStyle/>
          <a:p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in the regulation</a:t>
            </a:r>
            <a:r>
              <a:rPr lang="hu-HU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(6/2025 VRAP)</a:t>
            </a:r>
            <a:endParaRPr lang="en-GB" sz="3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16083207-4096-1511-21EE-FC9826A2D4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0304" y="1234440"/>
            <a:ext cx="11281427" cy="555550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Subject requirements may specify </a:t>
            </a:r>
            <a:r>
              <a:rPr lang="en-GB" b="1" dirty="0"/>
              <a:t>the need for </a:t>
            </a:r>
            <a:r>
              <a:rPr lang="en-GB" b="1" dirty="0">
                <a:solidFill>
                  <a:srgbClr val="FF0000"/>
                </a:solidFill>
              </a:rPr>
              <a:t>ethical statements </a:t>
            </a:r>
            <a:br>
              <a:rPr lang="hu-HU" b="1" dirty="0">
                <a:solidFill>
                  <a:srgbClr val="FF0000"/>
                </a:solidFill>
              </a:rPr>
            </a:br>
            <a:r>
              <a:rPr lang="en-GB" b="1" dirty="0"/>
              <a:t>regarding the use of AI</a:t>
            </a:r>
            <a:r>
              <a:rPr lang="en-GB" dirty="0"/>
              <a:t> during the completion of assessments, projects or exams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the statement could be about </a:t>
            </a:r>
            <a:r>
              <a:rPr lang="en-GB" sz="1900" b="1" dirty="0"/>
              <a:t>a declaration </a:t>
            </a:r>
            <a:r>
              <a:rPr lang="en-GB" sz="1900" dirty="0"/>
              <a:t>that</a:t>
            </a:r>
            <a:r>
              <a:rPr lang="en-GB" sz="1900" b="1" dirty="0"/>
              <a:t> the student did not use GenAI</a:t>
            </a:r>
            <a:r>
              <a:rPr lang="en-GB" sz="1900" dirty="0"/>
              <a:t>,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or, </a:t>
            </a:r>
            <a:r>
              <a:rPr lang="en-GB" sz="1900" b="1" dirty="0"/>
              <a:t>if use is allowed</a:t>
            </a:r>
            <a:r>
              <a:rPr lang="en-GB" sz="1900" dirty="0"/>
              <a:t>, the requirements will clarify up front </a:t>
            </a:r>
            <a:br>
              <a:rPr lang="hu-HU" sz="1900" dirty="0"/>
            </a:br>
            <a:r>
              <a:rPr lang="en-GB" sz="1900" b="1" dirty="0"/>
              <a:t>which tools may be used, for what </a:t>
            </a:r>
            <a:r>
              <a:rPr lang="en-GB" sz="1900" dirty="0"/>
              <a:t>and </a:t>
            </a:r>
            <a:br>
              <a:rPr lang="hu-HU" sz="1900" dirty="0"/>
            </a:br>
            <a:r>
              <a:rPr lang="en-GB" sz="1900" dirty="0"/>
              <a:t>what data is required in the statement. 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If something not clear or in case of doubt</a:t>
            </a:r>
            <a:r>
              <a:rPr lang="hu-HU" dirty="0"/>
              <a:t>,</a:t>
            </a:r>
            <a:r>
              <a:rPr lang="en-GB" dirty="0"/>
              <a:t> please </a:t>
            </a: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ask the </a:t>
            </a:r>
            <a:r>
              <a:rPr lang="hu-HU" b="1" dirty="0" err="1">
                <a:solidFill>
                  <a:srgbClr val="FF0000"/>
                </a:solidFill>
              </a:rPr>
              <a:t>course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leader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or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lecturer </a:t>
            </a:r>
            <a:r>
              <a:rPr lang="en-GB" dirty="0">
                <a:solidFill>
                  <a:srgbClr val="FF0000"/>
                </a:solidFill>
              </a:rPr>
              <a:t>for clarification</a:t>
            </a:r>
            <a:r>
              <a:rPr lang="en-GB" dirty="0"/>
              <a:t>. </a:t>
            </a:r>
            <a:endParaRPr lang="hu-HU" dirty="0"/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To ensure that no suspicion arises regarding the disallowed use of GenAI </a:t>
            </a:r>
            <a:br>
              <a:rPr lang="hu-HU" dirty="0"/>
            </a:br>
            <a:r>
              <a:rPr lang="en-GB" dirty="0"/>
              <a:t>(and to show progress), </a:t>
            </a:r>
            <a:r>
              <a:rPr lang="en-GB" b="1" dirty="0"/>
              <a:t>students may consider </a:t>
            </a:r>
            <a:br>
              <a:rPr lang="en-GB" b="1" dirty="0"/>
            </a:br>
            <a:r>
              <a:rPr lang="en-GB" b="1" dirty="0">
                <a:solidFill>
                  <a:srgbClr val="FF0000"/>
                </a:solidFill>
              </a:rPr>
              <a:t>saving versions </a:t>
            </a:r>
            <a:r>
              <a:rPr lang="en-GB" dirty="0"/>
              <a:t>of their work or </a:t>
            </a:r>
            <a:r>
              <a:rPr lang="en-GB" b="1" dirty="0"/>
              <a:t>using tools that track their activity</a:t>
            </a:r>
            <a:r>
              <a:rPr lang="en-GB" dirty="0"/>
              <a:t>.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/>
              <a:t>It is advisable to discuss such options with your lecturers.</a:t>
            </a:r>
            <a:endParaRPr lang="en-GB" sz="2000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567FF974-F678-0761-2C21-4486577A4CC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AADC1-8078-410E-843F-3BBFB7DB48A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469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B9481-E078-7042-3395-2B861ABB1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>
            <a:extLst>
              <a:ext uri="{FF2B5EF4-FFF2-40B4-BE49-F238E27FC236}">
                <a16:creationId xmlns:a16="http://schemas.microsoft.com/office/drawing/2014/main" id="{EEB56D48-B938-43F5-CB36-80B6406AD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320" y="132735"/>
            <a:ext cx="9525089" cy="780117"/>
          </a:xfrm>
        </p:spPr>
        <p:txBody>
          <a:bodyPr>
            <a:normAutofit fontScale="90000"/>
          </a:bodyPr>
          <a:lstStyle/>
          <a:p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of the regulation </a:t>
            </a:r>
            <a:r>
              <a:rPr lang="hu-HU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u-HU" sz="3600" b="1" noProof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September</a:t>
            </a:r>
            <a:r>
              <a:rPr lang="hu-HU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hu-HU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changes </a:t>
            </a:r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en-GB" sz="3600" b="1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students </a:t>
            </a:r>
          </a:p>
        </p:txBody>
      </p:sp>
      <p:sp>
        <p:nvSpPr>
          <p:cNvPr id="18" name="Tartalom helye 17">
            <a:extLst>
              <a:ext uri="{FF2B5EF4-FFF2-40B4-BE49-F238E27FC236}">
                <a16:creationId xmlns:a16="http://schemas.microsoft.com/office/drawing/2014/main" id="{2A10D3A2-0390-DE1A-7FF3-249EADB426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0200" y="1716065"/>
            <a:ext cx="11676270" cy="483713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noProof="0" dirty="0"/>
              <a:t>It is acknowledged that </a:t>
            </a:r>
            <a:r>
              <a:rPr lang="en-GB" sz="2800" b="1" noProof="0" dirty="0"/>
              <a:t>GenAI is</a:t>
            </a:r>
            <a:r>
              <a:rPr lang="en-GB" sz="2800" noProof="0" dirty="0"/>
              <a:t> now more and more </a:t>
            </a:r>
            <a:r>
              <a:rPr lang="en-GB" sz="2800" b="1" noProof="0" dirty="0"/>
              <a:t>used </a:t>
            </a:r>
            <a:r>
              <a:rPr lang="en-GB" sz="2800" b="1" dirty="0"/>
              <a:t>in </a:t>
            </a:r>
            <a:r>
              <a:rPr lang="en-GB" sz="2800" b="1" noProof="0" dirty="0"/>
              <a:t>co-creation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400" dirty="0"/>
              <a:t>§7 (</a:t>
            </a:r>
            <a:r>
              <a:rPr lang="en-GB" sz="2400" dirty="0"/>
              <a:t>3</a:t>
            </a:r>
            <a:r>
              <a:rPr lang="hu-HU" sz="2400" dirty="0"/>
              <a:t>) </a:t>
            </a:r>
            <a:r>
              <a:rPr lang="en-GB" sz="2400" dirty="0"/>
              <a:t>c</a:t>
            </a:r>
            <a:r>
              <a:rPr lang="hu-HU" sz="2400" dirty="0"/>
              <a:t>)</a:t>
            </a:r>
            <a:r>
              <a:rPr lang="en-GB" sz="2400" dirty="0"/>
              <a:t>: application and declaration are </a:t>
            </a:r>
            <a:r>
              <a:rPr lang="en-GB" sz="2400" b="1" dirty="0"/>
              <a:t>context-dependent </a:t>
            </a:r>
            <a:r>
              <a:rPr lang="en-GB" sz="2400" dirty="0"/>
              <a:t>(i.e. may vary by </a:t>
            </a:r>
            <a:r>
              <a:rPr lang="en-GB" sz="2400" b="1" dirty="0"/>
              <a:t>subject</a:t>
            </a:r>
            <a:r>
              <a:rPr lang="en-GB" sz="2400" dirty="0"/>
              <a:t>) </a:t>
            </a:r>
            <a:endParaRPr lang="en-GB" sz="2400" noProof="0" dirty="0"/>
          </a:p>
          <a:p>
            <a:pPr lvl="3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6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noProof="0" dirty="0"/>
              <a:t>It is now clarified that in </a:t>
            </a:r>
            <a:r>
              <a:rPr lang="en-GB" sz="2800" noProof="0" dirty="0" err="1"/>
              <a:t>cas</a:t>
            </a:r>
            <a:r>
              <a:rPr lang="en-GB" sz="2800" dirty="0"/>
              <a:t>e of </a:t>
            </a:r>
            <a:r>
              <a:rPr lang="en-GB" sz="2800" b="1" dirty="0"/>
              <a:t>suspicion of non-permitted use </a:t>
            </a:r>
            <a:r>
              <a:rPr lang="en-GB" sz="2800" dirty="0"/>
              <a:t>(</a:t>
            </a:r>
            <a:r>
              <a:rPr lang="hu-HU" sz="2800" dirty="0"/>
              <a:t>§18 (6)</a:t>
            </a:r>
            <a:r>
              <a:rPr lang="en-GB" sz="2800" dirty="0"/>
              <a:t>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noProof="0" dirty="0"/>
              <a:t>A) lecturers may initiate a </a:t>
            </a:r>
            <a:r>
              <a:rPr lang="en-GB" sz="2400" b="1" noProof="0" dirty="0"/>
              <a:t>dialogue</a:t>
            </a:r>
            <a:r>
              <a:rPr lang="en-GB" sz="2400" noProof="0" dirty="0"/>
              <a:t> with the student to clarify</a:t>
            </a:r>
          </a:p>
          <a:p>
            <a:pPr lvl="2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2200" dirty="0"/>
              <a:t>In </a:t>
            </a:r>
            <a:r>
              <a:rPr lang="hu-HU" sz="2200" dirty="0" err="1"/>
              <a:t>case</a:t>
            </a:r>
            <a:r>
              <a:rPr lang="hu-HU" sz="2200" dirty="0"/>
              <a:t> of </a:t>
            </a:r>
            <a:r>
              <a:rPr lang="hu-HU" sz="2200" dirty="0" err="1"/>
              <a:t>clear</a:t>
            </a:r>
            <a:r>
              <a:rPr lang="hu-HU" sz="2200" dirty="0"/>
              <a:t> </a:t>
            </a:r>
            <a:r>
              <a:rPr lang="hu-HU" sz="2200" dirty="0" err="1"/>
              <a:t>evidence</a:t>
            </a:r>
            <a:r>
              <a:rPr lang="hu-HU" sz="2200" dirty="0"/>
              <a:t> and </a:t>
            </a:r>
            <a:r>
              <a:rPr lang="hu-HU" sz="2200" dirty="0" err="1"/>
              <a:t>lack</a:t>
            </a:r>
            <a:r>
              <a:rPr lang="hu-HU" sz="2200" dirty="0"/>
              <a:t> of </a:t>
            </a:r>
            <a:r>
              <a:rPr lang="hu-HU" sz="2200" dirty="0" err="1"/>
              <a:t>student</a:t>
            </a:r>
            <a:r>
              <a:rPr lang="hu-HU" sz="2200" dirty="0"/>
              <a:t> </a:t>
            </a:r>
            <a:r>
              <a:rPr lang="hu-HU" sz="2200" dirty="0" err="1"/>
              <a:t>cooperation</a:t>
            </a:r>
            <a:r>
              <a:rPr lang="hu-HU" sz="2200" dirty="0"/>
              <a:t>, </a:t>
            </a:r>
            <a:r>
              <a:rPr lang="hu-HU" sz="2200" dirty="0" err="1"/>
              <a:t>ethical</a:t>
            </a:r>
            <a:r>
              <a:rPr lang="hu-HU" sz="2200" dirty="0"/>
              <a:t> </a:t>
            </a:r>
            <a:r>
              <a:rPr lang="hu-HU" sz="2200" dirty="0" err="1"/>
              <a:t>proceedings</a:t>
            </a:r>
            <a:r>
              <a:rPr lang="hu-HU" sz="2200" dirty="0"/>
              <a:t> </a:t>
            </a:r>
            <a:r>
              <a:rPr lang="hu-HU" sz="2200" dirty="0" err="1"/>
              <a:t>may</a:t>
            </a:r>
            <a:r>
              <a:rPr lang="hu-HU" sz="2200" dirty="0"/>
              <a:t> be </a:t>
            </a:r>
            <a:r>
              <a:rPr lang="hu-HU" sz="2200" dirty="0" err="1"/>
              <a:t>initiated</a:t>
            </a:r>
            <a:r>
              <a:rPr lang="hu-HU" sz="2200" dirty="0"/>
              <a:t> 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B) students may offer </a:t>
            </a:r>
            <a:r>
              <a:rPr lang="en-GB" sz="2400" b="1" dirty="0"/>
              <a:t>evidence</a:t>
            </a:r>
            <a:r>
              <a:rPr lang="en-GB" sz="2400" dirty="0"/>
              <a:t> to prove lack of wrongdoing</a:t>
            </a:r>
          </a:p>
          <a:p>
            <a:pPr lvl="3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600" noProof="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800" noProof="0" dirty="0"/>
              <a:t>New, </a:t>
            </a:r>
            <a:r>
              <a:rPr lang="en-GB" sz="2800" b="1" noProof="0" dirty="0"/>
              <a:t>simplified declaration </a:t>
            </a:r>
            <a:r>
              <a:rPr lang="en-GB" sz="2800" noProof="0" dirty="0"/>
              <a:t>examples are provided</a:t>
            </a:r>
            <a:r>
              <a:rPr lang="hu-HU" sz="2800" noProof="0" dirty="0"/>
              <a:t> (Appendix) </a:t>
            </a:r>
            <a:endParaRPr lang="en-GB" sz="2800" noProof="0" dirty="0"/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These may be modified by subject leaders as necessary </a:t>
            </a:r>
            <a:endParaRPr lang="hu-HU" sz="2400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D1926B2D-EE17-9284-50F6-BF9E1D76595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AAADC1-8078-410E-843F-3BBFB7DB48A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9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A96D3-28CA-9B83-E788-D9C1A7878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ím 2">
            <a:extLst>
              <a:ext uri="{FF2B5EF4-FFF2-40B4-BE49-F238E27FC236}">
                <a16:creationId xmlns:a16="http://schemas.microsoft.com/office/drawing/2014/main" id="{60EE75BF-070C-E8FF-2D28-C1787423065C}"/>
              </a:ext>
            </a:extLst>
          </p:cNvPr>
          <p:cNvSpPr txBox="1">
            <a:spLocks/>
          </p:cNvSpPr>
          <p:nvPr/>
        </p:nvSpPr>
        <p:spPr>
          <a:xfrm rot="16200000">
            <a:off x="-2163686" y="2917242"/>
            <a:ext cx="5662488" cy="816953"/>
          </a:xfrm>
          <a:prstGeom prst="rect">
            <a:avLst/>
          </a:prstGeom>
        </p:spPr>
        <p:txBody>
          <a:bodyPr vert="horz" lIns="90000" tIns="90000" rIns="9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5000" b="0" i="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b="1" dirty="0" err="1"/>
              <a:t>Always</a:t>
            </a:r>
            <a:r>
              <a:rPr lang="hu-HU" sz="2400" b="1" dirty="0"/>
              <a:t> </a:t>
            </a:r>
            <a:r>
              <a:rPr lang="hu-HU" sz="2400" b="1" dirty="0" err="1"/>
              <a:t>exercise</a:t>
            </a:r>
            <a:r>
              <a:rPr lang="hu-HU" sz="2400" b="1" dirty="0"/>
              <a:t> </a:t>
            </a:r>
            <a:r>
              <a:rPr lang="hu-HU" sz="2400" b="1" dirty="0" err="1"/>
              <a:t>Critical</a:t>
            </a:r>
            <a:r>
              <a:rPr lang="hu-HU" sz="2400" b="1" dirty="0"/>
              <a:t> </a:t>
            </a:r>
            <a:r>
              <a:rPr lang="hu-HU" sz="2400" b="1" dirty="0" err="1"/>
              <a:t>Thinking</a:t>
            </a:r>
            <a:endParaRPr lang="en-US" sz="2400" b="1" dirty="0"/>
          </a:p>
        </p:txBody>
      </p:sp>
      <p:sp>
        <p:nvSpPr>
          <p:cNvPr id="19" name="Cím 2">
            <a:extLst>
              <a:ext uri="{FF2B5EF4-FFF2-40B4-BE49-F238E27FC236}">
                <a16:creationId xmlns:a16="http://schemas.microsoft.com/office/drawing/2014/main" id="{A454F402-FD81-1413-5AB8-BEB1E5684002}"/>
              </a:ext>
            </a:extLst>
          </p:cNvPr>
          <p:cNvSpPr txBox="1">
            <a:spLocks/>
          </p:cNvSpPr>
          <p:nvPr/>
        </p:nvSpPr>
        <p:spPr>
          <a:xfrm rot="16200000">
            <a:off x="-1513043" y="3043840"/>
            <a:ext cx="5464361" cy="609474"/>
          </a:xfrm>
          <a:prstGeom prst="rect">
            <a:avLst/>
          </a:prstGeom>
        </p:spPr>
        <p:txBody>
          <a:bodyPr vert="horz" lIns="90000" tIns="90000" rIns="90000" bIns="90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5000" b="0" i="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b="1" dirty="0"/>
              <a:t>B</a:t>
            </a:r>
            <a:r>
              <a:rPr lang="hu-HU" sz="2400" b="1" dirty="0"/>
              <a:t>e </a:t>
            </a:r>
            <a:r>
              <a:rPr lang="hu-HU" sz="2400" b="1" dirty="0" err="1"/>
              <a:t>discerned</a:t>
            </a:r>
            <a:r>
              <a:rPr lang="hu-HU" sz="2400" b="1" dirty="0"/>
              <a:t> </a:t>
            </a:r>
            <a:r>
              <a:rPr lang="hu-HU" sz="2400" b="1" dirty="0" err="1"/>
              <a:t>about</a:t>
            </a:r>
            <a:r>
              <a:rPr lang="hu-HU" sz="2400" b="1" dirty="0"/>
              <a:t> input/output </a:t>
            </a:r>
            <a:endParaRPr lang="en-US" sz="2400" b="1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7AA7902-AF6D-7DBA-C904-80176F05B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471" y="106680"/>
            <a:ext cx="10344135" cy="6690360"/>
          </a:xfrm>
          <a:prstGeom prst="rect">
            <a:avLst/>
          </a:prstGeom>
        </p:spPr>
      </p:pic>
      <p:sp>
        <p:nvSpPr>
          <p:cNvPr id="10" name="Dia számának helye 1">
            <a:extLst>
              <a:ext uri="{FF2B5EF4-FFF2-40B4-BE49-F238E27FC236}">
                <a16:creationId xmlns:a16="http://schemas.microsoft.com/office/drawing/2014/main" id="{923788DB-CFA1-F0DF-4905-1229AAA1BC6E}"/>
              </a:ext>
            </a:extLst>
          </p:cNvPr>
          <p:cNvSpPr txBox="1">
            <a:spLocks/>
          </p:cNvSpPr>
          <p:nvPr/>
        </p:nvSpPr>
        <p:spPr>
          <a:xfrm>
            <a:off x="8874961" y="638619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3AAADC1-8078-410E-843F-3BBFB7DB48A3}" type="slidenum">
              <a:rPr lang="en-GB" sz="1100" smtClean="0">
                <a:solidFill>
                  <a:schemeClr val="bg1"/>
                </a:solidFill>
              </a:rPr>
              <a:pPr algn="r"/>
              <a:t>9</a:t>
            </a:fld>
            <a:endParaRPr lang="en-GB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91796"/>
      </p:ext>
    </p:extLst>
  </p:cSld>
  <p:clrMapOvr>
    <a:masterClrMapping/>
  </p:clrMapOvr>
</p:sld>
</file>

<file path=ppt/theme/theme1.xml><?xml version="1.0" encoding="utf-8"?>
<a:theme xmlns:a="http://schemas.openxmlformats.org/drawingml/2006/main" name="Corvinus2025_eng">
  <a:themeElements>
    <a:clrScheme name="Corvinus2025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ACD5A"/>
      </a:accent1>
      <a:accent2>
        <a:srgbClr val="E1FFD9"/>
      </a:accent2>
      <a:accent3>
        <a:srgbClr val="002300"/>
      </a:accent3>
      <a:accent4>
        <a:srgbClr val="FF4132"/>
      </a:accent4>
      <a:accent5>
        <a:srgbClr val="FFDEDE"/>
      </a:accent5>
      <a:accent6>
        <a:srgbClr val="410500"/>
      </a:accent6>
      <a:hlink>
        <a:srgbClr val="E1E1E1"/>
      </a:hlink>
      <a:folHlink>
        <a:srgbClr val="8C8C8C"/>
      </a:folHlink>
    </a:clrScheme>
    <a:fontScheme name="Egyéni 2.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b" anchorCtr="0"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orvinus2025_eng.potx" id="{5B94D9FA-A3E9-49AF-8D2C-577D9F1C25BA}" vid="{0ECE8F63-340D-40A2-9D8C-266316F383E9}"/>
    </a:ext>
  </a:extLst>
</a:theme>
</file>

<file path=ppt/theme/theme2.xml><?xml version="1.0" encoding="utf-8"?>
<a:theme xmlns:a="http://schemas.openxmlformats.org/drawingml/2006/main" name="Blank">
  <a:themeElements>
    <a:clrScheme name="Corvinus2025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ACD5A"/>
      </a:accent1>
      <a:accent2>
        <a:srgbClr val="E1FFD9"/>
      </a:accent2>
      <a:accent3>
        <a:srgbClr val="002300"/>
      </a:accent3>
      <a:accent4>
        <a:srgbClr val="FF4132"/>
      </a:accent4>
      <a:accent5>
        <a:srgbClr val="FFDEDE"/>
      </a:accent5>
      <a:accent6>
        <a:srgbClr val="410500"/>
      </a:accent6>
      <a:hlink>
        <a:srgbClr val="E1E1E1"/>
      </a:hlink>
      <a:folHlink>
        <a:srgbClr val="8C8C8C"/>
      </a:folHlink>
    </a:clrScheme>
    <a:fontScheme name="Egyéni 1. sém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rvinus2025_eng.potx" id="{5B94D9FA-A3E9-49AF-8D2C-577D9F1C25BA}" vid="{F36B6C7B-84F4-4F44-8565-9836487FBB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02CE637406C884E94AAC32B5500D73F" ma:contentTypeVersion="4" ma:contentTypeDescription="Új dokumentum létrehozása." ma:contentTypeScope="" ma:versionID="83c18a4a2f095d26cbe5cfc21aa80245">
  <xsd:schema xmlns:xsd="http://www.w3.org/2001/XMLSchema" xmlns:xs="http://www.w3.org/2001/XMLSchema" xmlns:p="http://schemas.microsoft.com/office/2006/metadata/properties" xmlns:ns2="bf47069a-1a11-42ea-808c-3d3df9104256" targetNamespace="http://schemas.microsoft.com/office/2006/metadata/properties" ma:root="true" ma:fieldsID="1bfbd2143fefb05c753d990dbbefc4fd" ns2:_="">
    <xsd:import namespace="bf47069a-1a11-42ea-808c-3d3df91042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7069a-1a11-42ea-808c-3d3df91042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2F1234-CAE6-4716-9686-FE990C912C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0634F2-C12B-4D4F-8921-5FED44521E6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bf47069a-1a11-42ea-808c-3d3df9104256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1433DF-4C83-48F1-B007-C7391A41543B}">
  <ds:schemaRefs>
    <ds:schemaRef ds:uri="bf47069a-1a11-42ea-808c-3d3df910425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corvinus2025-eng (1)</Template>
  <TotalTime>1860</TotalTime>
  <Words>869</Words>
  <Application>Microsoft Office PowerPoint</Application>
  <PresentationFormat>Szélesvásznú</PresentationFormat>
  <Paragraphs>102</Paragraphs>
  <Slides>15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17" baseType="lpstr">
      <vt:lpstr>Corvinus2025_eng</vt:lpstr>
      <vt:lpstr>Blank</vt:lpstr>
      <vt:lpstr>Artificial Intelligence  regulations at  Corvinus University</vt:lpstr>
      <vt:lpstr>PowerPoint-bemutató</vt:lpstr>
      <vt:lpstr>PowerPoint-bemutató</vt:lpstr>
      <vt:lpstr>Basic principles of Corvinus regarding GenAI</vt:lpstr>
      <vt:lpstr>6/2025 VRAP Provisions on GenAI in Education –September 2025 (first issued in January as 1/2025)</vt:lpstr>
      <vt:lpstr>What is in the regulation (6/2025 VRAP)</vt:lpstr>
      <vt:lpstr>What is in the regulation (6/2025 VRAP)</vt:lpstr>
      <vt:lpstr>Update of the regulation (September):  key changes for students </vt:lpstr>
      <vt:lpstr>PowerPoint-bemutató</vt:lpstr>
      <vt:lpstr>PowerPoint-bemutató</vt:lpstr>
      <vt:lpstr>Thank you!</vt:lpstr>
      <vt:lpstr>PowerPoint-bemutató</vt:lpstr>
      <vt:lpstr>PowerPoint-bemutató</vt:lpstr>
      <vt:lpstr>PowerPoint-bemutató</vt:lpstr>
      <vt:lpstr>PowerPoint-bemutató</vt:lpstr>
    </vt:vector>
  </TitlesOfParts>
  <Company>Budapest Corvinus Egyetem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Laczkovich Anna</dc:creator>
  <cp:lastModifiedBy>Csáki Csaba</cp:lastModifiedBy>
  <cp:revision>15</cp:revision>
  <cp:lastPrinted>2025-09-16T08:19:19Z</cp:lastPrinted>
  <dcterms:created xsi:type="dcterms:W3CDTF">2025-05-12T06:56:53Z</dcterms:created>
  <dcterms:modified xsi:type="dcterms:W3CDTF">2026-02-12T11:03:48Z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0x010100702CE637406C884E94AAC32B5500D73F</vt:lpwstr>
  </property>
</Properties>
</file>