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856" r:id="rId5"/>
  </p:sldMasterIdLst>
  <p:notesMasterIdLst>
    <p:notesMasterId r:id="rId17"/>
  </p:notesMasterIdLst>
  <p:handoutMasterIdLst>
    <p:handoutMasterId r:id="rId18"/>
  </p:handoutMasterIdLst>
  <p:sldIdLst>
    <p:sldId id="262" r:id="rId6"/>
    <p:sldId id="547" r:id="rId7"/>
    <p:sldId id="580" r:id="rId8"/>
    <p:sldId id="344" r:id="rId9"/>
    <p:sldId id="292" r:id="rId10"/>
    <p:sldId id="293" r:id="rId11"/>
    <p:sldId id="576" r:id="rId12"/>
    <p:sldId id="289" r:id="rId13"/>
    <p:sldId id="581" r:id="rId14"/>
    <p:sldId id="578" r:id="rId15"/>
    <p:sldId id="263" r:id="rId16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37E6F9-1BF1-4E63-03B0-26CBE12F00FB}" name="Laczkovich Anna" initials="AL" userId="S::anna.laczkovich@uni-corvinus.hu::bae5a0b8-b9ac-44d5-8fc1-f40945e569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E6E6E6"/>
    <a:srgbClr val="E1E1E1"/>
    <a:srgbClr val="FFFFFF"/>
    <a:srgbClr val="FF4132"/>
    <a:srgbClr val="0ACD5A"/>
    <a:srgbClr val="3366FF"/>
    <a:srgbClr val="CC00FF"/>
    <a:srgbClr val="2A84D6"/>
    <a:srgbClr val="5C6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1" d="100"/>
          <a:sy n="61" d="100"/>
        </p:scale>
        <p:origin x="68" y="9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9A355-6BD3-4757-821C-B7C6F243EF75}" type="doc">
      <dgm:prSet loTypeId="urn:microsoft.com/office/officeart/2005/8/layout/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C6C457F-CE14-4625-8CA7-B64F4303445C}">
      <dgm:prSet/>
      <dgm:spPr/>
      <dgm:t>
        <a:bodyPr/>
        <a:lstStyle/>
        <a:p>
          <a:r>
            <a:rPr lang="hu-HU" noProof="0" dirty="0"/>
            <a:t>Az elmúlt két évtizedben egyre nagyobb szerepet kaptak a mesterséges intelligencia és a kapcsolódó technológiák különböző hullámai </a:t>
          </a:r>
        </a:p>
      </dgm:t>
    </dgm:pt>
    <dgm:pt modelId="{2732C73C-791E-40A2-BDC8-5B62668EDBEA}" type="parTrans" cxnId="{200D88CA-814B-4BDA-ADB6-E9FE8B315B3F}">
      <dgm:prSet/>
      <dgm:spPr/>
      <dgm:t>
        <a:bodyPr/>
        <a:lstStyle/>
        <a:p>
          <a:endParaRPr lang="en-US"/>
        </a:p>
      </dgm:t>
    </dgm:pt>
    <dgm:pt modelId="{8090163C-E517-4714-A0EB-EB296C89F1F5}" type="sibTrans" cxnId="{200D88CA-814B-4BDA-ADB6-E9FE8B315B3F}">
      <dgm:prSet/>
      <dgm:spPr/>
      <dgm:t>
        <a:bodyPr/>
        <a:lstStyle/>
        <a:p>
          <a:endParaRPr lang="en-US"/>
        </a:p>
      </dgm:t>
    </dgm:pt>
    <dgm:pt modelId="{3062F430-D042-47AB-A9C4-F38628DE36B0}">
      <dgm:prSet custT="1"/>
      <dgm:spPr/>
      <dgm:t>
        <a:bodyPr/>
        <a:lstStyle/>
        <a:p>
          <a:r>
            <a:rPr lang="hu-HU" sz="2800" noProof="0" dirty="0"/>
            <a:t>Big Data / </a:t>
          </a:r>
          <a:br>
            <a:rPr lang="hu-HU" sz="2800" noProof="0" dirty="0"/>
          </a:br>
          <a:r>
            <a:rPr lang="hu-HU" sz="2800" noProof="0" dirty="0"/>
            <a:t>gépi tanulás </a:t>
          </a:r>
        </a:p>
      </dgm:t>
    </dgm:pt>
    <dgm:pt modelId="{7AFC8FCC-9280-46E7-A98B-E006F873E217}" type="parTrans" cxnId="{841AB4B1-7FCF-44C1-86DC-08999BEF69F0}">
      <dgm:prSet/>
      <dgm:spPr/>
      <dgm:t>
        <a:bodyPr/>
        <a:lstStyle/>
        <a:p>
          <a:endParaRPr lang="en-US"/>
        </a:p>
      </dgm:t>
    </dgm:pt>
    <dgm:pt modelId="{E8022ECE-2211-4205-8C7E-2AB2F845E67E}" type="sibTrans" cxnId="{841AB4B1-7FCF-44C1-86DC-08999BEF69F0}">
      <dgm:prSet/>
      <dgm:spPr/>
      <dgm:t>
        <a:bodyPr/>
        <a:lstStyle/>
        <a:p>
          <a:endParaRPr lang="en-US"/>
        </a:p>
      </dgm:t>
    </dgm:pt>
    <dgm:pt modelId="{DF665173-1ECE-4F22-9A7F-5D885128AF6F}">
      <dgm:prSet custT="1"/>
      <dgm:spPr/>
      <dgm:t>
        <a:bodyPr/>
        <a:lstStyle/>
        <a:p>
          <a:r>
            <a:rPr lang="hu-HU" sz="2800" noProof="0" dirty="0"/>
            <a:t>Generatív eszközök / </a:t>
          </a:r>
          <a:br>
            <a:rPr lang="hu-HU" sz="2800" noProof="0" dirty="0"/>
          </a:br>
          <a:r>
            <a:rPr lang="hu-HU" sz="2800" noProof="0" dirty="0"/>
            <a:t>nagy nyelvi modellek LLM</a:t>
          </a:r>
        </a:p>
      </dgm:t>
    </dgm:pt>
    <dgm:pt modelId="{5247A915-D269-4848-A085-1FF406D65616}" type="parTrans" cxnId="{5BC472FA-7AD7-424F-941D-D697E276BED0}">
      <dgm:prSet/>
      <dgm:spPr/>
      <dgm:t>
        <a:bodyPr/>
        <a:lstStyle/>
        <a:p>
          <a:endParaRPr lang="en-US"/>
        </a:p>
      </dgm:t>
    </dgm:pt>
    <dgm:pt modelId="{4BD9FDB2-5E95-4613-9456-0D4ECC5EF2B4}" type="sibTrans" cxnId="{5BC472FA-7AD7-424F-941D-D697E276BED0}">
      <dgm:prSet/>
      <dgm:spPr/>
      <dgm:t>
        <a:bodyPr/>
        <a:lstStyle/>
        <a:p>
          <a:endParaRPr lang="en-US"/>
        </a:p>
      </dgm:t>
    </dgm:pt>
    <dgm:pt modelId="{40C48FA5-64C2-4108-BE6B-B1DB93F560F1}">
      <dgm:prSet custT="1"/>
      <dgm:spPr/>
      <dgm:t>
        <a:bodyPr/>
        <a:lstStyle/>
        <a:p>
          <a:r>
            <a:rPr lang="hu-HU" sz="2800" i="1" noProof="0" dirty="0"/>
            <a:t>MI ügynökök / ügynöki keretrendszer</a:t>
          </a:r>
        </a:p>
      </dgm:t>
    </dgm:pt>
    <dgm:pt modelId="{78355F26-16D5-48E9-AEE0-BE360A7BBAD0}" type="parTrans" cxnId="{B3C71098-3763-4E82-AB68-A7C966567142}">
      <dgm:prSet/>
      <dgm:spPr/>
      <dgm:t>
        <a:bodyPr/>
        <a:lstStyle/>
        <a:p>
          <a:endParaRPr lang="en-US"/>
        </a:p>
      </dgm:t>
    </dgm:pt>
    <dgm:pt modelId="{77FBB69B-5B61-4DD8-A4C5-126E166D5B7F}" type="sibTrans" cxnId="{B3C71098-3763-4E82-AB68-A7C966567142}">
      <dgm:prSet/>
      <dgm:spPr/>
      <dgm:t>
        <a:bodyPr/>
        <a:lstStyle/>
        <a:p>
          <a:endParaRPr lang="en-US"/>
        </a:p>
      </dgm:t>
    </dgm:pt>
    <dgm:pt modelId="{FEA380A6-3D37-4D49-BA0B-EB21AFC3115D}">
      <dgm:prSet/>
      <dgm:spPr/>
      <dgm:t>
        <a:bodyPr/>
        <a:lstStyle/>
        <a:p>
          <a:r>
            <a:rPr lang="hu-HU" noProof="0" dirty="0"/>
            <a:t>Ezek a technológiai innovációk nemcsak </a:t>
          </a:r>
          <a:r>
            <a:rPr lang="hu-HU" b="1" noProof="0" dirty="0"/>
            <a:t>„</a:t>
          </a:r>
          <a:r>
            <a:rPr lang="hu-HU" b="1" noProof="0" dirty="0" err="1"/>
            <a:t>diszruptívak</a:t>
          </a:r>
          <a:r>
            <a:rPr lang="hu-HU" noProof="0" dirty="0"/>
            <a:t>”, hanem jelentős hatással vannak a </a:t>
          </a:r>
          <a:r>
            <a:rPr lang="hu-HU" i="1" noProof="0" dirty="0"/>
            <a:t>természeti és társadalmi </a:t>
          </a:r>
          <a:r>
            <a:rPr lang="hu-HU" noProof="0" dirty="0"/>
            <a:t>környezetre is – és mind a technológiai innovációk, mind az azok nyomán bekövetkező társadalmi-gazdasági változások </a:t>
          </a:r>
          <a:r>
            <a:rPr lang="hu-HU" b="1" noProof="0" dirty="0"/>
            <a:t>nagyon gyorsan </a:t>
          </a:r>
          <a:r>
            <a:rPr lang="hu-HU" noProof="0" dirty="0"/>
            <a:t>zajlanak, jelentős bizonytalansággal  </a:t>
          </a:r>
        </a:p>
      </dgm:t>
    </dgm:pt>
    <dgm:pt modelId="{5E3F1709-001E-4B00-A450-BB97BA37003E}" type="parTrans" cxnId="{D84D0580-F8C2-47F0-9AAA-A69E1C68D077}">
      <dgm:prSet/>
      <dgm:spPr/>
      <dgm:t>
        <a:bodyPr/>
        <a:lstStyle/>
        <a:p>
          <a:endParaRPr lang="en-US"/>
        </a:p>
      </dgm:t>
    </dgm:pt>
    <dgm:pt modelId="{C57000CF-3D9B-402B-968E-7C6D840B1A9C}" type="sibTrans" cxnId="{D84D0580-F8C2-47F0-9AAA-A69E1C68D077}">
      <dgm:prSet/>
      <dgm:spPr/>
      <dgm:t>
        <a:bodyPr/>
        <a:lstStyle/>
        <a:p>
          <a:endParaRPr lang="en-US"/>
        </a:p>
      </dgm:t>
    </dgm:pt>
    <dgm:pt modelId="{72661F54-6087-417B-A907-8F84E75132BE}" type="pres">
      <dgm:prSet presAssocID="{7779A355-6BD3-4757-821C-B7C6F243EF75}" presName="Name0" presStyleCnt="0">
        <dgm:presLayoutVars>
          <dgm:dir/>
          <dgm:animLvl val="lvl"/>
          <dgm:resizeHandles val="exact"/>
        </dgm:presLayoutVars>
      </dgm:prSet>
      <dgm:spPr/>
    </dgm:pt>
    <dgm:pt modelId="{E4A503CA-016D-4186-9B9F-CFB23E586A8D}" type="pres">
      <dgm:prSet presAssocID="{FEA380A6-3D37-4D49-BA0B-EB21AFC3115D}" presName="boxAndChildren" presStyleCnt="0"/>
      <dgm:spPr/>
    </dgm:pt>
    <dgm:pt modelId="{F0CF5928-DCA8-488F-8D70-D3867A934C81}" type="pres">
      <dgm:prSet presAssocID="{FEA380A6-3D37-4D49-BA0B-EB21AFC3115D}" presName="parentTextBox" presStyleLbl="node1" presStyleIdx="0" presStyleCnt="2"/>
      <dgm:spPr/>
    </dgm:pt>
    <dgm:pt modelId="{391C6006-4B9C-403B-BE0E-A22C37168B41}" type="pres">
      <dgm:prSet presAssocID="{8090163C-E517-4714-A0EB-EB296C89F1F5}" presName="sp" presStyleCnt="0"/>
      <dgm:spPr/>
    </dgm:pt>
    <dgm:pt modelId="{33A60D90-FDAE-468B-8044-44012E5E41C7}" type="pres">
      <dgm:prSet presAssocID="{DC6C457F-CE14-4625-8CA7-B64F4303445C}" presName="arrowAndChildren" presStyleCnt="0"/>
      <dgm:spPr/>
    </dgm:pt>
    <dgm:pt modelId="{6DC87881-0ABB-4949-BC1D-A3D325C367FC}" type="pres">
      <dgm:prSet presAssocID="{DC6C457F-CE14-4625-8CA7-B64F4303445C}" presName="parentTextArrow" presStyleLbl="node1" presStyleIdx="0" presStyleCnt="2"/>
      <dgm:spPr/>
    </dgm:pt>
    <dgm:pt modelId="{43DC2E96-257D-45AC-9AFC-704FD75A490A}" type="pres">
      <dgm:prSet presAssocID="{DC6C457F-CE14-4625-8CA7-B64F4303445C}" presName="arrow" presStyleLbl="node1" presStyleIdx="1" presStyleCnt="2"/>
      <dgm:spPr/>
    </dgm:pt>
    <dgm:pt modelId="{23552CF5-2E9E-4237-968B-A95DA09A6E11}" type="pres">
      <dgm:prSet presAssocID="{DC6C457F-CE14-4625-8CA7-B64F4303445C}" presName="descendantArrow" presStyleCnt="0"/>
      <dgm:spPr/>
    </dgm:pt>
    <dgm:pt modelId="{A099EE07-5263-45B7-92D5-831C5F8F03A7}" type="pres">
      <dgm:prSet presAssocID="{3062F430-D042-47AB-A9C4-F38628DE36B0}" presName="childTextArrow" presStyleLbl="fgAccFollowNode1" presStyleIdx="0" presStyleCnt="3" custScaleX="62711" custScaleY="117597">
        <dgm:presLayoutVars>
          <dgm:bulletEnabled val="1"/>
        </dgm:presLayoutVars>
      </dgm:prSet>
      <dgm:spPr/>
    </dgm:pt>
    <dgm:pt modelId="{6B9FCF80-E866-47F0-8663-4299C90BC34E}" type="pres">
      <dgm:prSet presAssocID="{DF665173-1ECE-4F22-9A7F-5D885128AF6F}" presName="childTextArrow" presStyleLbl="fgAccFollowNode1" presStyleIdx="1" presStyleCnt="3" custScaleX="123296" custScaleY="117597">
        <dgm:presLayoutVars>
          <dgm:bulletEnabled val="1"/>
        </dgm:presLayoutVars>
      </dgm:prSet>
      <dgm:spPr/>
    </dgm:pt>
    <dgm:pt modelId="{A7D541FE-E7CA-4C64-A3C1-02B9ED2F14CB}" type="pres">
      <dgm:prSet presAssocID="{40C48FA5-64C2-4108-BE6B-B1DB93F560F1}" presName="childTextArrow" presStyleLbl="fgAccFollowNode1" presStyleIdx="2" presStyleCnt="3" custScaleY="117597">
        <dgm:presLayoutVars>
          <dgm:bulletEnabled val="1"/>
        </dgm:presLayoutVars>
      </dgm:prSet>
      <dgm:spPr/>
    </dgm:pt>
  </dgm:ptLst>
  <dgm:cxnLst>
    <dgm:cxn modelId="{48A7FC32-256D-46D3-A39A-1BB9B2738166}" type="presOf" srcId="{FEA380A6-3D37-4D49-BA0B-EB21AFC3115D}" destId="{F0CF5928-DCA8-488F-8D70-D3867A934C81}" srcOrd="0" destOrd="0" presId="urn:microsoft.com/office/officeart/2005/8/layout/process4"/>
    <dgm:cxn modelId="{3D862F66-976D-4B09-AF2B-40F5954F7687}" type="presOf" srcId="{DC6C457F-CE14-4625-8CA7-B64F4303445C}" destId="{6DC87881-0ABB-4949-BC1D-A3D325C367FC}" srcOrd="0" destOrd="0" presId="urn:microsoft.com/office/officeart/2005/8/layout/process4"/>
    <dgm:cxn modelId="{D84D0580-F8C2-47F0-9AAA-A69E1C68D077}" srcId="{7779A355-6BD3-4757-821C-B7C6F243EF75}" destId="{FEA380A6-3D37-4D49-BA0B-EB21AFC3115D}" srcOrd="1" destOrd="0" parTransId="{5E3F1709-001E-4B00-A450-BB97BA37003E}" sibTransId="{C57000CF-3D9B-402B-968E-7C6D840B1A9C}"/>
    <dgm:cxn modelId="{B3C71098-3763-4E82-AB68-A7C966567142}" srcId="{DC6C457F-CE14-4625-8CA7-B64F4303445C}" destId="{40C48FA5-64C2-4108-BE6B-B1DB93F560F1}" srcOrd="2" destOrd="0" parTransId="{78355F26-16D5-48E9-AEE0-BE360A7BBAD0}" sibTransId="{77FBB69B-5B61-4DD8-A4C5-126E166D5B7F}"/>
    <dgm:cxn modelId="{901169A3-D39A-491A-A1CB-92F74977AA2D}" type="presOf" srcId="{DC6C457F-CE14-4625-8CA7-B64F4303445C}" destId="{43DC2E96-257D-45AC-9AFC-704FD75A490A}" srcOrd="1" destOrd="0" presId="urn:microsoft.com/office/officeart/2005/8/layout/process4"/>
    <dgm:cxn modelId="{841AB4B1-7FCF-44C1-86DC-08999BEF69F0}" srcId="{DC6C457F-CE14-4625-8CA7-B64F4303445C}" destId="{3062F430-D042-47AB-A9C4-F38628DE36B0}" srcOrd="0" destOrd="0" parTransId="{7AFC8FCC-9280-46E7-A98B-E006F873E217}" sibTransId="{E8022ECE-2211-4205-8C7E-2AB2F845E67E}"/>
    <dgm:cxn modelId="{200D88CA-814B-4BDA-ADB6-E9FE8B315B3F}" srcId="{7779A355-6BD3-4757-821C-B7C6F243EF75}" destId="{DC6C457F-CE14-4625-8CA7-B64F4303445C}" srcOrd="0" destOrd="0" parTransId="{2732C73C-791E-40A2-BDC8-5B62668EDBEA}" sibTransId="{8090163C-E517-4714-A0EB-EB296C89F1F5}"/>
    <dgm:cxn modelId="{A6B470CE-F3F0-43D3-AA0C-EDA5BD342DA5}" type="presOf" srcId="{7779A355-6BD3-4757-821C-B7C6F243EF75}" destId="{72661F54-6087-417B-A907-8F84E75132BE}" srcOrd="0" destOrd="0" presId="urn:microsoft.com/office/officeart/2005/8/layout/process4"/>
    <dgm:cxn modelId="{C606DEDA-CE68-477C-8F55-9D93D03149D7}" type="presOf" srcId="{DF665173-1ECE-4F22-9A7F-5D885128AF6F}" destId="{6B9FCF80-E866-47F0-8663-4299C90BC34E}" srcOrd="0" destOrd="0" presId="urn:microsoft.com/office/officeart/2005/8/layout/process4"/>
    <dgm:cxn modelId="{5E6AE0F3-2A0E-4EE0-84F0-DE37657671F8}" type="presOf" srcId="{3062F430-D042-47AB-A9C4-F38628DE36B0}" destId="{A099EE07-5263-45B7-92D5-831C5F8F03A7}" srcOrd="0" destOrd="0" presId="urn:microsoft.com/office/officeart/2005/8/layout/process4"/>
    <dgm:cxn modelId="{79C354F8-A4EC-476D-8CC6-BE0A6EA8E2E9}" type="presOf" srcId="{40C48FA5-64C2-4108-BE6B-B1DB93F560F1}" destId="{A7D541FE-E7CA-4C64-A3C1-02B9ED2F14CB}" srcOrd="0" destOrd="0" presId="urn:microsoft.com/office/officeart/2005/8/layout/process4"/>
    <dgm:cxn modelId="{5BC472FA-7AD7-424F-941D-D697E276BED0}" srcId="{DC6C457F-CE14-4625-8CA7-B64F4303445C}" destId="{DF665173-1ECE-4F22-9A7F-5D885128AF6F}" srcOrd="1" destOrd="0" parTransId="{5247A915-D269-4848-A085-1FF406D65616}" sibTransId="{4BD9FDB2-5E95-4613-9456-0D4ECC5EF2B4}"/>
    <dgm:cxn modelId="{65A2620D-0EB1-4706-8986-FBC85DC1D9C5}" type="presParOf" srcId="{72661F54-6087-417B-A907-8F84E75132BE}" destId="{E4A503CA-016D-4186-9B9F-CFB23E586A8D}" srcOrd="0" destOrd="0" presId="urn:microsoft.com/office/officeart/2005/8/layout/process4"/>
    <dgm:cxn modelId="{11729037-A244-4D90-A6B4-2AB9CC18E369}" type="presParOf" srcId="{E4A503CA-016D-4186-9B9F-CFB23E586A8D}" destId="{F0CF5928-DCA8-488F-8D70-D3867A934C81}" srcOrd="0" destOrd="0" presId="urn:microsoft.com/office/officeart/2005/8/layout/process4"/>
    <dgm:cxn modelId="{4463E787-9768-47B7-BAE5-77B36163C33C}" type="presParOf" srcId="{72661F54-6087-417B-A907-8F84E75132BE}" destId="{391C6006-4B9C-403B-BE0E-A22C37168B41}" srcOrd="1" destOrd="0" presId="urn:microsoft.com/office/officeart/2005/8/layout/process4"/>
    <dgm:cxn modelId="{A47AD63F-B32E-45A1-8784-BB3EC2BEC393}" type="presParOf" srcId="{72661F54-6087-417B-A907-8F84E75132BE}" destId="{33A60D90-FDAE-468B-8044-44012E5E41C7}" srcOrd="2" destOrd="0" presId="urn:microsoft.com/office/officeart/2005/8/layout/process4"/>
    <dgm:cxn modelId="{F10C9162-7E18-4D3C-9095-BFADB94D72DB}" type="presParOf" srcId="{33A60D90-FDAE-468B-8044-44012E5E41C7}" destId="{6DC87881-0ABB-4949-BC1D-A3D325C367FC}" srcOrd="0" destOrd="0" presId="urn:microsoft.com/office/officeart/2005/8/layout/process4"/>
    <dgm:cxn modelId="{79852FD3-31C8-473B-A3B8-366990365102}" type="presParOf" srcId="{33A60D90-FDAE-468B-8044-44012E5E41C7}" destId="{43DC2E96-257D-45AC-9AFC-704FD75A490A}" srcOrd="1" destOrd="0" presId="urn:microsoft.com/office/officeart/2005/8/layout/process4"/>
    <dgm:cxn modelId="{C20E0807-8B15-4D03-8546-FB3DA385CF45}" type="presParOf" srcId="{33A60D90-FDAE-468B-8044-44012E5E41C7}" destId="{23552CF5-2E9E-4237-968B-A95DA09A6E11}" srcOrd="2" destOrd="0" presId="urn:microsoft.com/office/officeart/2005/8/layout/process4"/>
    <dgm:cxn modelId="{EBC701F5-3751-408C-A56E-5E337ACD308D}" type="presParOf" srcId="{23552CF5-2E9E-4237-968B-A95DA09A6E11}" destId="{A099EE07-5263-45B7-92D5-831C5F8F03A7}" srcOrd="0" destOrd="0" presId="urn:microsoft.com/office/officeart/2005/8/layout/process4"/>
    <dgm:cxn modelId="{CB4E86CB-8CA5-42A2-9B7C-D531B2F93AC4}" type="presParOf" srcId="{23552CF5-2E9E-4237-968B-A95DA09A6E11}" destId="{6B9FCF80-E866-47F0-8663-4299C90BC34E}" srcOrd="1" destOrd="0" presId="urn:microsoft.com/office/officeart/2005/8/layout/process4"/>
    <dgm:cxn modelId="{80747084-6E08-4177-BAC8-019869840970}" type="presParOf" srcId="{23552CF5-2E9E-4237-968B-A95DA09A6E11}" destId="{A7D541FE-E7CA-4C64-A3C1-02B9ED2F14C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5928-DCA8-488F-8D70-D3867A934C81}">
      <dsp:nvSpPr>
        <dsp:cNvPr id="0" name=""/>
        <dsp:cNvSpPr/>
      </dsp:nvSpPr>
      <dsp:spPr>
        <a:xfrm>
          <a:off x="0" y="3155731"/>
          <a:ext cx="11232769" cy="207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noProof="0" dirty="0"/>
            <a:t>Ezek a technológiai innovációk nemcsak </a:t>
          </a:r>
          <a:r>
            <a:rPr lang="hu-HU" sz="2500" b="1" kern="1200" noProof="0" dirty="0"/>
            <a:t>„</a:t>
          </a:r>
          <a:r>
            <a:rPr lang="hu-HU" sz="2500" b="1" kern="1200" noProof="0" dirty="0" err="1"/>
            <a:t>diszruptívak</a:t>
          </a:r>
          <a:r>
            <a:rPr lang="hu-HU" sz="2500" kern="1200" noProof="0" dirty="0"/>
            <a:t>”, hanem jelentős hatással vannak a </a:t>
          </a:r>
          <a:r>
            <a:rPr lang="hu-HU" sz="2500" i="1" kern="1200" noProof="0" dirty="0"/>
            <a:t>természeti és társadalmi </a:t>
          </a:r>
          <a:r>
            <a:rPr lang="hu-HU" sz="2500" kern="1200" noProof="0" dirty="0"/>
            <a:t>környezetre is – és mind a technológiai innovációk, mind az azok nyomán bekövetkező társadalmi-gazdasági változások </a:t>
          </a:r>
          <a:r>
            <a:rPr lang="hu-HU" sz="2500" b="1" kern="1200" noProof="0" dirty="0"/>
            <a:t>nagyon gyorsan </a:t>
          </a:r>
          <a:r>
            <a:rPr lang="hu-HU" sz="2500" kern="1200" noProof="0" dirty="0"/>
            <a:t>zajlanak, jelentős bizonytalansággal  </a:t>
          </a:r>
        </a:p>
      </dsp:txBody>
      <dsp:txXfrm>
        <a:off x="0" y="3155731"/>
        <a:ext cx="11232769" cy="2070501"/>
      </dsp:txXfrm>
    </dsp:sp>
    <dsp:sp modelId="{43DC2E96-257D-45AC-9AFC-704FD75A490A}">
      <dsp:nvSpPr>
        <dsp:cNvPr id="0" name=""/>
        <dsp:cNvSpPr/>
      </dsp:nvSpPr>
      <dsp:spPr>
        <a:xfrm rot="10800000">
          <a:off x="0" y="2357"/>
          <a:ext cx="11232769" cy="318443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noProof="0" dirty="0"/>
            <a:t>Az elmúlt két évtizedben egyre nagyobb szerepet kaptak a mesterséges intelligencia és a kapcsolódó technológiák különböző hullámai </a:t>
          </a:r>
        </a:p>
      </dsp:txBody>
      <dsp:txXfrm rot="-10800000">
        <a:off x="0" y="2357"/>
        <a:ext cx="11232769" cy="1117735"/>
      </dsp:txXfrm>
    </dsp:sp>
    <dsp:sp modelId="{A099EE07-5263-45B7-92D5-831C5F8F03A7}">
      <dsp:nvSpPr>
        <dsp:cNvPr id="0" name=""/>
        <dsp:cNvSpPr/>
      </dsp:nvSpPr>
      <dsp:spPr>
        <a:xfrm>
          <a:off x="520" y="1036318"/>
          <a:ext cx="2462711" cy="11196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noProof="0" dirty="0"/>
            <a:t>Big Data / </a:t>
          </a:r>
          <a:br>
            <a:rPr lang="hu-HU" sz="2800" kern="1200" noProof="0" dirty="0"/>
          </a:br>
          <a:r>
            <a:rPr lang="hu-HU" sz="2800" kern="1200" noProof="0" dirty="0"/>
            <a:t>gépi tanulás </a:t>
          </a:r>
        </a:p>
      </dsp:txBody>
      <dsp:txXfrm>
        <a:off x="520" y="1036318"/>
        <a:ext cx="2462711" cy="1119693"/>
      </dsp:txXfrm>
    </dsp:sp>
    <dsp:sp modelId="{6B9FCF80-E866-47F0-8663-4299C90BC34E}">
      <dsp:nvSpPr>
        <dsp:cNvPr id="0" name=""/>
        <dsp:cNvSpPr/>
      </dsp:nvSpPr>
      <dsp:spPr>
        <a:xfrm>
          <a:off x="2463232" y="1036318"/>
          <a:ext cx="4841934" cy="11196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noProof="0" dirty="0"/>
            <a:t>Generatív eszközök / </a:t>
          </a:r>
          <a:br>
            <a:rPr lang="hu-HU" sz="2800" kern="1200" noProof="0" dirty="0"/>
          </a:br>
          <a:r>
            <a:rPr lang="hu-HU" sz="2800" kern="1200" noProof="0" dirty="0"/>
            <a:t>nagy nyelvi modellek LLM</a:t>
          </a:r>
        </a:p>
      </dsp:txBody>
      <dsp:txXfrm>
        <a:off x="2463232" y="1036318"/>
        <a:ext cx="4841934" cy="1119693"/>
      </dsp:txXfrm>
    </dsp:sp>
    <dsp:sp modelId="{A7D541FE-E7CA-4C64-A3C1-02B9ED2F14CB}">
      <dsp:nvSpPr>
        <dsp:cNvPr id="0" name=""/>
        <dsp:cNvSpPr/>
      </dsp:nvSpPr>
      <dsp:spPr>
        <a:xfrm>
          <a:off x="7305166" y="1036318"/>
          <a:ext cx="3927081" cy="11196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i="1" kern="1200" noProof="0" dirty="0"/>
            <a:t>MI ügynökök / ügynöki keretrendszer</a:t>
          </a:r>
        </a:p>
      </dsp:txBody>
      <dsp:txXfrm>
        <a:off x="7305166" y="1036318"/>
        <a:ext cx="3927081" cy="1119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B8A5F8E-55AF-4885-A2EC-90E3B4EA07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8C9AF74-E70B-4456-A70C-DA4D5E5C97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6CC4A-8218-4BDA-98A5-A5996A95B397}" type="datetimeFigureOut">
              <a:rPr lang="hu-HU" smtClean="0"/>
              <a:pPr/>
              <a:t>2026. 02. 12.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F90E50F-7A6E-4FC2-96AB-F5E54844B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FC1F0FF-6110-4F17-A725-AC394804EF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F92F-F94A-4D17-913F-9AB619DC0A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271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23FB2-ADFE-4D94-8D0C-BCB533AF8BD6}" type="datetimeFigureOut">
              <a:rPr lang="hu-HU" smtClean="0"/>
              <a:t>2026. 02. 12.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C260B-2877-4559-9AFC-56C12A6E94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10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260B-2877-4559-9AFC-56C12A6E943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40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260B-2877-4559-9AFC-56C12A6E943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14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260B-2877-4559-9AFC-56C12A6E943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10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6084916" y="0"/>
            <a:ext cx="61070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sp>
        <p:nvSpPr>
          <p:cNvPr id="16" name="Téglalap 15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9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17" name="Kép 16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for your attention!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3A402B69-5D47-4A7C-AC5D-40042DBAB163}"/>
              </a:ext>
            </a:extLst>
          </p:cNvPr>
          <p:cNvSpPr/>
          <p:nvPr userDrawn="1"/>
        </p:nvSpPr>
        <p:spPr>
          <a:xfrm>
            <a:off x="6989833" y="881187"/>
            <a:ext cx="3497028" cy="5299177"/>
          </a:xfrm>
          <a:custGeom>
            <a:avLst/>
            <a:gdLst>
              <a:gd name="connsiteX0" fmla="*/ 0 w 4050001"/>
              <a:gd name="connsiteY0" fmla="*/ 5665033 h 6137118"/>
              <a:gd name="connsiteX1" fmla="*/ 4050001 w 4050001"/>
              <a:gd name="connsiteY1" fmla="*/ 5665033 h 6137118"/>
              <a:gd name="connsiteX2" fmla="*/ 4050001 w 4050001"/>
              <a:gd name="connsiteY2" fmla="*/ 6137119 h 6137118"/>
              <a:gd name="connsiteX3" fmla="*/ 0 w 4050001"/>
              <a:gd name="connsiteY3" fmla="*/ 6137119 h 6137118"/>
              <a:gd name="connsiteX4" fmla="*/ 0 w 4050001"/>
              <a:gd name="connsiteY4" fmla="*/ 5665033 h 6137118"/>
              <a:gd name="connsiteX5" fmla="*/ 3950615 w 4050001"/>
              <a:gd name="connsiteY5" fmla="*/ 658436 h 6137118"/>
              <a:gd name="connsiteX6" fmla="*/ 3267332 w 4050001"/>
              <a:gd name="connsiteY6" fmla="*/ 0 h 6137118"/>
              <a:gd name="connsiteX7" fmla="*/ 2795246 w 4050001"/>
              <a:gd name="connsiteY7" fmla="*/ 198773 h 6137118"/>
              <a:gd name="connsiteX8" fmla="*/ 3143099 w 4050001"/>
              <a:gd name="connsiteY8" fmla="*/ 347853 h 6137118"/>
              <a:gd name="connsiteX9" fmla="*/ 3279756 w 4050001"/>
              <a:gd name="connsiteY9" fmla="*/ 323006 h 6137118"/>
              <a:gd name="connsiteX10" fmla="*/ 3640032 w 4050001"/>
              <a:gd name="connsiteY10" fmla="*/ 670859 h 6137118"/>
              <a:gd name="connsiteX11" fmla="*/ 3292179 w 4050001"/>
              <a:gd name="connsiteY11" fmla="*/ 1031135 h 6137118"/>
              <a:gd name="connsiteX12" fmla="*/ 2969173 w 4050001"/>
              <a:gd name="connsiteY12" fmla="*/ 832362 h 6137118"/>
              <a:gd name="connsiteX13" fmla="*/ 2633743 w 4050001"/>
              <a:gd name="connsiteY13" fmla="*/ 832362 h 6137118"/>
              <a:gd name="connsiteX14" fmla="*/ 3441259 w 4050001"/>
              <a:gd name="connsiteY14" fmla="*/ 1316872 h 6137118"/>
              <a:gd name="connsiteX15" fmla="*/ 3950615 w 4050001"/>
              <a:gd name="connsiteY15" fmla="*/ 658436 h 61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0001" h="6137118">
                <a:moveTo>
                  <a:pt x="0" y="5665033"/>
                </a:moveTo>
                <a:lnTo>
                  <a:pt x="4050001" y="5665033"/>
                </a:lnTo>
                <a:lnTo>
                  <a:pt x="4050001" y="6137119"/>
                </a:lnTo>
                <a:lnTo>
                  <a:pt x="0" y="6137119"/>
                </a:lnTo>
                <a:lnTo>
                  <a:pt x="0" y="5665033"/>
                </a:lnTo>
                <a:close/>
                <a:moveTo>
                  <a:pt x="3950615" y="658436"/>
                </a:moveTo>
                <a:cubicBezTo>
                  <a:pt x="3938192" y="285736"/>
                  <a:pt x="3640032" y="0"/>
                  <a:pt x="3267332" y="0"/>
                </a:cubicBezTo>
                <a:cubicBezTo>
                  <a:pt x="3093406" y="0"/>
                  <a:pt x="2919480" y="74540"/>
                  <a:pt x="2795246" y="198773"/>
                </a:cubicBezTo>
                <a:lnTo>
                  <a:pt x="3143099" y="347853"/>
                </a:lnTo>
                <a:cubicBezTo>
                  <a:pt x="3180369" y="335430"/>
                  <a:pt x="3230063" y="323006"/>
                  <a:pt x="3279756" y="323006"/>
                </a:cubicBezTo>
                <a:cubicBezTo>
                  <a:pt x="3478529" y="323006"/>
                  <a:pt x="3640032" y="472086"/>
                  <a:pt x="3640032" y="670859"/>
                </a:cubicBezTo>
                <a:cubicBezTo>
                  <a:pt x="3640032" y="869632"/>
                  <a:pt x="3478529" y="1031135"/>
                  <a:pt x="3292179" y="1031135"/>
                </a:cubicBezTo>
                <a:cubicBezTo>
                  <a:pt x="3155523" y="1031135"/>
                  <a:pt x="3031289" y="956596"/>
                  <a:pt x="2969173" y="832362"/>
                </a:cubicBezTo>
                <a:lnTo>
                  <a:pt x="2633743" y="832362"/>
                </a:lnTo>
                <a:cubicBezTo>
                  <a:pt x="2720707" y="1192639"/>
                  <a:pt x="3080983" y="1403835"/>
                  <a:pt x="3441259" y="1316872"/>
                </a:cubicBezTo>
                <a:cubicBezTo>
                  <a:pt x="3739419" y="1254755"/>
                  <a:pt x="3950615" y="981442"/>
                  <a:pt x="3950615" y="65843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3AAA7C92-DBC7-435B-B3B9-79C53551FB2F}"/>
              </a:ext>
            </a:extLst>
          </p:cNvPr>
          <p:cNvGrpSpPr/>
          <p:nvPr userDrawn="1"/>
        </p:nvGrpSpPr>
        <p:grpSpPr>
          <a:xfrm>
            <a:off x="7058071" y="859272"/>
            <a:ext cx="3751796" cy="4513569"/>
            <a:chOff x="1166191" y="402072"/>
            <a:chExt cx="4345055" cy="5227285"/>
          </a:xfrm>
          <a:solidFill>
            <a:schemeClr val="bg2"/>
          </a:solidFill>
        </p:grpSpPr>
        <p:sp>
          <p:nvSpPr>
            <p:cNvPr id="9" name="Szabadkézi sokszög: alakzat 4">
              <a:extLst>
                <a:ext uri="{FF2B5EF4-FFF2-40B4-BE49-F238E27FC236}">
                  <a16:creationId xmlns:a16="http://schemas.microsoft.com/office/drawing/2014/main" id="{9970B417-BDDD-4E76-BCE7-0A39B96548E4}"/>
                </a:ext>
              </a:extLst>
            </p:cNvPr>
            <p:cNvSpPr/>
            <p:nvPr/>
          </p:nvSpPr>
          <p:spPr>
            <a:xfrm>
              <a:off x="2703577" y="4933652"/>
              <a:ext cx="919325" cy="695705"/>
            </a:xfrm>
            <a:custGeom>
              <a:avLst/>
              <a:gdLst>
                <a:gd name="connsiteX0" fmla="*/ 459663 w 919325"/>
                <a:gd name="connsiteY0" fmla="*/ 695706 h 695705"/>
                <a:gd name="connsiteX1" fmla="*/ 919325 w 919325"/>
                <a:gd name="connsiteY1" fmla="*/ 236043 h 695705"/>
                <a:gd name="connsiteX2" fmla="*/ 683282 w 919325"/>
                <a:gd name="connsiteY2" fmla="*/ 0 h 695705"/>
                <a:gd name="connsiteX3" fmla="*/ 0 w 919325"/>
                <a:gd name="connsiteY3" fmla="*/ 695706 h 6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325" h="695705">
                  <a:moveTo>
                    <a:pt x="459663" y="695706"/>
                  </a:moveTo>
                  <a:lnTo>
                    <a:pt x="919325" y="236043"/>
                  </a:lnTo>
                  <a:lnTo>
                    <a:pt x="683282" y="0"/>
                  </a:lnTo>
                  <a:lnTo>
                    <a:pt x="0" y="695706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  <p:sp>
          <p:nvSpPr>
            <p:cNvPr id="10" name="Szabadkézi sokszög: alakzat 7">
              <a:extLst>
                <a:ext uri="{FF2B5EF4-FFF2-40B4-BE49-F238E27FC236}">
                  <a16:creationId xmlns:a16="http://schemas.microsoft.com/office/drawing/2014/main" id="{7ECD1A9A-D4EB-4E19-86C3-0E3ABD55DC6B}"/>
                </a:ext>
              </a:extLst>
            </p:cNvPr>
            <p:cNvSpPr/>
            <p:nvPr/>
          </p:nvSpPr>
          <p:spPr>
            <a:xfrm>
              <a:off x="1166191" y="402072"/>
              <a:ext cx="4345055" cy="5214862"/>
            </a:xfrm>
            <a:custGeom>
              <a:avLst/>
              <a:gdLst>
                <a:gd name="connsiteX0" fmla="*/ 2158552 w 4345055"/>
                <a:gd name="connsiteY0" fmla="*/ 854278 h 5214862"/>
                <a:gd name="connsiteX1" fmla="*/ 3251803 w 4345055"/>
                <a:gd name="connsiteY1" fmla="*/ 854278 h 5214862"/>
                <a:gd name="connsiteX2" fmla="*/ 2990914 w 4345055"/>
                <a:gd name="connsiteY2" fmla="*/ 494001 h 5214862"/>
                <a:gd name="connsiteX3" fmla="*/ 1798275 w 4345055"/>
                <a:gd name="connsiteY3" fmla="*/ 21915 h 5214862"/>
                <a:gd name="connsiteX4" fmla="*/ 1363459 w 4345055"/>
                <a:gd name="connsiteY4" fmla="*/ 108879 h 5214862"/>
                <a:gd name="connsiteX5" fmla="*/ 456557 w 4345055"/>
                <a:gd name="connsiteY5" fmla="*/ 1003358 h 5214862"/>
                <a:gd name="connsiteX6" fmla="*/ 456557 w 4345055"/>
                <a:gd name="connsiteY6" fmla="*/ 3202285 h 5214862"/>
                <a:gd name="connsiteX7" fmla="*/ 456557 w 4345055"/>
                <a:gd name="connsiteY7" fmla="*/ 3202285 h 5214862"/>
                <a:gd name="connsiteX8" fmla="*/ 1611925 w 4345055"/>
                <a:gd name="connsiteY8" fmla="*/ 4357653 h 5214862"/>
                <a:gd name="connsiteX9" fmla="*/ 754717 w 4345055"/>
                <a:gd name="connsiteY9" fmla="*/ 5214862 h 5214862"/>
                <a:gd name="connsiteX10" fmla="*/ 1214379 w 4345055"/>
                <a:gd name="connsiteY10" fmla="*/ 5214862 h 5214862"/>
                <a:gd name="connsiteX11" fmla="*/ 2059165 w 4345055"/>
                <a:gd name="connsiteY11" fmla="*/ 4370077 h 5214862"/>
                <a:gd name="connsiteX12" fmla="*/ 1748582 w 4345055"/>
                <a:gd name="connsiteY12" fmla="*/ 4059494 h 5214862"/>
                <a:gd name="connsiteX13" fmla="*/ 1910085 w 4345055"/>
                <a:gd name="connsiteY13" fmla="*/ 3897991 h 5214862"/>
                <a:gd name="connsiteX14" fmla="*/ 2792141 w 4345055"/>
                <a:gd name="connsiteY14" fmla="*/ 4780046 h 5214862"/>
                <a:gd name="connsiteX15" fmla="*/ 3102724 w 4345055"/>
                <a:gd name="connsiteY15" fmla="*/ 4904280 h 5214862"/>
                <a:gd name="connsiteX16" fmla="*/ 4345056 w 4345055"/>
                <a:gd name="connsiteY16" fmla="*/ 4904280 h 5214862"/>
                <a:gd name="connsiteX17" fmla="*/ 3102724 w 4345055"/>
                <a:gd name="connsiteY17" fmla="*/ 3661948 h 5214862"/>
                <a:gd name="connsiteX18" fmla="*/ 3102724 w 4345055"/>
                <a:gd name="connsiteY18" fmla="*/ 2904125 h 5214862"/>
                <a:gd name="connsiteX19" fmla="*/ 2978491 w 4345055"/>
                <a:gd name="connsiteY19" fmla="*/ 2605966 h 5214862"/>
                <a:gd name="connsiteX20" fmla="*/ 1810699 w 4345055"/>
                <a:gd name="connsiteY20" fmla="*/ 1438174 h 5214862"/>
                <a:gd name="connsiteX21" fmla="*/ 1810699 w 4345055"/>
                <a:gd name="connsiteY21" fmla="*/ 1214554 h 5214862"/>
                <a:gd name="connsiteX22" fmla="*/ 2158552 w 4345055"/>
                <a:gd name="connsiteY22" fmla="*/ 854278 h 5214862"/>
                <a:gd name="connsiteX23" fmla="*/ 2158552 w 4345055"/>
                <a:gd name="connsiteY23" fmla="*/ 854278 h 5214862"/>
                <a:gd name="connsiteX24" fmla="*/ 1847969 w 4345055"/>
                <a:gd name="connsiteY24" fmla="*/ 2096609 h 5214862"/>
                <a:gd name="connsiteX25" fmla="*/ 2779717 w 4345055"/>
                <a:gd name="connsiteY25" fmla="*/ 3028358 h 5214862"/>
                <a:gd name="connsiteX26" fmla="*/ 2779717 w 4345055"/>
                <a:gd name="connsiteY26" fmla="*/ 3351365 h 5214862"/>
                <a:gd name="connsiteX27" fmla="*/ 1934932 w 4345055"/>
                <a:gd name="connsiteY27" fmla="*/ 2506579 h 5214862"/>
                <a:gd name="connsiteX28" fmla="*/ 1835545 w 4345055"/>
                <a:gd name="connsiteY28" fmla="*/ 2282959 h 5214862"/>
                <a:gd name="connsiteX29" fmla="*/ 1835545 w 4345055"/>
                <a:gd name="connsiteY29" fmla="*/ 2096609 h 52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45055" h="5214862">
                  <a:moveTo>
                    <a:pt x="2158552" y="854278"/>
                  </a:moveTo>
                  <a:lnTo>
                    <a:pt x="3251803" y="854278"/>
                  </a:lnTo>
                  <a:cubicBezTo>
                    <a:pt x="3226957" y="692775"/>
                    <a:pt x="3127570" y="556118"/>
                    <a:pt x="2990914" y="494001"/>
                  </a:cubicBezTo>
                  <a:lnTo>
                    <a:pt x="1798275" y="21915"/>
                  </a:lnTo>
                  <a:cubicBezTo>
                    <a:pt x="1649195" y="-27778"/>
                    <a:pt x="1475269" y="9492"/>
                    <a:pt x="1363459" y="108879"/>
                  </a:cubicBezTo>
                  <a:lnTo>
                    <a:pt x="456557" y="1003358"/>
                  </a:lnTo>
                  <a:cubicBezTo>
                    <a:pt x="-152186" y="1612100"/>
                    <a:pt x="-152186" y="2593542"/>
                    <a:pt x="456557" y="3202285"/>
                  </a:cubicBezTo>
                  <a:cubicBezTo>
                    <a:pt x="456557" y="3202285"/>
                    <a:pt x="456557" y="3202285"/>
                    <a:pt x="456557" y="3202285"/>
                  </a:cubicBezTo>
                  <a:lnTo>
                    <a:pt x="1611925" y="4357653"/>
                  </a:lnTo>
                  <a:lnTo>
                    <a:pt x="754717" y="5214862"/>
                  </a:lnTo>
                  <a:lnTo>
                    <a:pt x="1214379" y="5214862"/>
                  </a:lnTo>
                  <a:lnTo>
                    <a:pt x="2059165" y="4370077"/>
                  </a:lnTo>
                  <a:lnTo>
                    <a:pt x="1748582" y="4059494"/>
                  </a:lnTo>
                  <a:lnTo>
                    <a:pt x="1910085" y="3897991"/>
                  </a:lnTo>
                  <a:lnTo>
                    <a:pt x="2792141" y="4780046"/>
                  </a:lnTo>
                  <a:cubicBezTo>
                    <a:pt x="2879104" y="4854586"/>
                    <a:pt x="2978491" y="4904280"/>
                    <a:pt x="3102724" y="4904280"/>
                  </a:cubicBezTo>
                  <a:lnTo>
                    <a:pt x="4345056" y="4904280"/>
                  </a:lnTo>
                  <a:lnTo>
                    <a:pt x="3102724" y="3661948"/>
                  </a:lnTo>
                  <a:lnTo>
                    <a:pt x="3102724" y="2904125"/>
                  </a:lnTo>
                  <a:cubicBezTo>
                    <a:pt x="3102724" y="2792315"/>
                    <a:pt x="3053030" y="2680506"/>
                    <a:pt x="2978491" y="2605966"/>
                  </a:cubicBezTo>
                  <a:lnTo>
                    <a:pt x="1810699" y="1438174"/>
                  </a:lnTo>
                  <a:cubicBezTo>
                    <a:pt x="1748582" y="1376057"/>
                    <a:pt x="1748582" y="1276671"/>
                    <a:pt x="1810699" y="1214554"/>
                  </a:cubicBezTo>
                  <a:lnTo>
                    <a:pt x="2158552" y="854278"/>
                  </a:lnTo>
                  <a:lnTo>
                    <a:pt x="2158552" y="854278"/>
                  </a:lnTo>
                  <a:close/>
                  <a:moveTo>
                    <a:pt x="1847969" y="2096609"/>
                  </a:moveTo>
                  <a:lnTo>
                    <a:pt x="2779717" y="3028358"/>
                  </a:lnTo>
                  <a:lnTo>
                    <a:pt x="2779717" y="3351365"/>
                  </a:lnTo>
                  <a:lnTo>
                    <a:pt x="1934932" y="2506579"/>
                  </a:lnTo>
                  <a:cubicBezTo>
                    <a:pt x="1872815" y="2444463"/>
                    <a:pt x="1847969" y="2357499"/>
                    <a:pt x="1835545" y="2282959"/>
                  </a:cubicBezTo>
                  <a:lnTo>
                    <a:pt x="1835545" y="2096609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179864"/>
            <a:ext cx="5184558" cy="18831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Thank you for your attention!</a:t>
            </a:r>
            <a:endParaRPr lang="hu-HU" dirty="0"/>
          </a:p>
        </p:txBody>
      </p:sp>
      <p:sp>
        <p:nvSpPr>
          <p:cNvPr id="11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/>
              <a:t>Csaki.Csaba@uni-corvinus.hu</a:t>
            </a:r>
          </a:p>
        </p:txBody>
      </p:sp>
    </p:spTree>
    <p:extLst>
      <p:ext uri="{BB962C8B-B14F-4D97-AF65-F5344CB8AC3E}">
        <p14:creationId xmlns:p14="http://schemas.microsoft.com/office/powerpoint/2010/main" val="77727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C12F70C-DEAB-4161-816B-05AA0DC26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000" y="435005"/>
            <a:ext cx="9652544" cy="788993"/>
          </a:xfrm>
          <a:prstGeom prst="rect">
            <a:avLst/>
          </a:prstGeom>
        </p:spPr>
        <p:txBody>
          <a:bodyPr lIns="90000" tIns="90000" rIns="90000" bIns="9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 i="0" baseline="0">
                <a:latin typeface="Georgia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2898A189-3D20-4F4D-A083-1E28FA59D18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00" y="1438275"/>
            <a:ext cx="11232769" cy="4918075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buFont typeface="Wingdings" panose="05000000000000000000" pitchFamily="2" charset="2"/>
              <a:buChar char="§"/>
              <a:defRPr sz="3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400" indent="-174625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173038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600" indent="-185738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1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2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3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</p:txBody>
      </p:sp>
      <p:pic>
        <p:nvPicPr>
          <p:cNvPr id="8" name="Kép 7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  <p:sp>
        <p:nvSpPr>
          <p:cNvPr id="2" name="Dia számának helye 3">
            <a:extLst>
              <a:ext uri="{FF2B5EF4-FFF2-40B4-BE49-F238E27FC236}">
                <a16:creationId xmlns:a16="http://schemas.microsoft.com/office/drawing/2014/main" id="{8221B0EF-D56D-F933-7250-0F2F0AD9C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997174" y="6408389"/>
            <a:ext cx="2743200" cy="365125"/>
          </a:xfrm>
        </p:spPr>
        <p:txBody>
          <a:bodyPr/>
          <a:lstStyle/>
          <a:p>
            <a:fld id="{43AAADC1-8078-410E-843F-3BBFB7DB48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85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  <p:sp>
        <p:nvSpPr>
          <p:cNvPr id="2" name="Dia számának helye 3">
            <a:extLst>
              <a:ext uri="{FF2B5EF4-FFF2-40B4-BE49-F238E27FC236}">
                <a16:creationId xmlns:a16="http://schemas.microsoft.com/office/drawing/2014/main" id="{FB21082A-BB64-9672-6A8E-77349DC32C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997174" y="6408389"/>
            <a:ext cx="2743200" cy="365125"/>
          </a:xfrm>
        </p:spPr>
        <p:txBody>
          <a:bodyPr/>
          <a:lstStyle/>
          <a:p>
            <a:fld id="{43AAADC1-8078-410E-843F-3BBFB7DB48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3">
            <a:extLst>
              <a:ext uri="{FF2B5EF4-FFF2-40B4-BE49-F238E27FC236}">
                <a16:creationId xmlns:a16="http://schemas.microsoft.com/office/drawing/2014/main" id="{AE86A9FF-66B7-540D-2876-741A84C743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997174" y="6408389"/>
            <a:ext cx="2743200" cy="365125"/>
          </a:xfrm>
        </p:spPr>
        <p:txBody>
          <a:bodyPr/>
          <a:lstStyle/>
          <a:p>
            <a:fld id="{43AAADC1-8078-410E-843F-3BBFB7DB48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/>
              </a:solidFill>
            </a:endParaRPr>
          </a:p>
        </p:txBody>
      </p:sp>
      <p:sp>
        <p:nvSpPr>
          <p:cNvPr id="15" name="Téglalap 14"/>
          <p:cNvSpPr/>
          <p:nvPr userDrawn="1"/>
        </p:nvSpPr>
        <p:spPr>
          <a:xfrm>
            <a:off x="6525491" y="6168044"/>
            <a:ext cx="5195454" cy="216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2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7" name="Kép 16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/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6525491" y="6168044"/>
            <a:ext cx="5195454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6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8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21" name="Kép 20" descr="corvinus_University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3023" y="462589"/>
            <a:ext cx="1977148" cy="661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/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6525491" y="6168044"/>
            <a:ext cx="5195454" cy="216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5" name="Kép 14" descr="corvinus_University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3023" y="462589"/>
            <a:ext cx="1977148" cy="661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Corvinus2025_borit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8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9" name="Kép 18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Corvinus2025_borit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8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9" name="Kép 18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CE_ppt_kepek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8" name="Téglalap 7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5" name="Kép 14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CE_ppt_kepek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8" name="Téglalap 7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5" name="Kép 14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77C7DD-753C-4480-8A88-31DD72BB5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7" y="443882"/>
            <a:ext cx="9525089" cy="780117"/>
          </a:xfrm>
          <a:prstGeom prst="rect">
            <a:avLst/>
          </a:prstGeom>
        </p:spPr>
        <p:txBody>
          <a:bodyPr lIns="90000" tIns="90000" rIns="90000" bIns="90000" anchor="t" anchorCtr="0">
            <a:norm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8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431" y="1654629"/>
            <a:ext cx="5442512" cy="4746171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1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2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</p:txBody>
      </p:sp>
      <p:sp>
        <p:nvSpPr>
          <p:cNvPr id="9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4857" y="1664986"/>
            <a:ext cx="5506980" cy="4746171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1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2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</p:txBody>
      </p:sp>
      <p:pic>
        <p:nvPicPr>
          <p:cNvPr id="10" name="Kép 9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9F534633-5060-250C-2EE3-86E48D4125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3F5326C-7D95-AAB1-AC1B-93349F10BB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216649-4600-578D-57A7-086349B2DC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997174" y="6408389"/>
            <a:ext cx="2743200" cy="365125"/>
          </a:xfrm>
        </p:spPr>
        <p:txBody>
          <a:bodyPr/>
          <a:lstStyle/>
          <a:p>
            <a:fld id="{43AAADC1-8078-410E-843F-3BBFB7DB48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71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helye 5">
            <a:extLst>
              <a:ext uri="{FF2B5EF4-FFF2-40B4-BE49-F238E27FC236}">
                <a16:creationId xmlns:a16="http://schemas.microsoft.com/office/drawing/2014/main" id="{66742DF6-F6D0-44ED-BE86-7CFF97F2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461640"/>
            <a:ext cx="11283519" cy="84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err="1"/>
              <a:t>Kattintson a cím szerkesztéséhez</a:t>
            </a:r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F5E78691-B463-45BC-A7F8-9D5BBC5F7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61" y="1305017"/>
            <a:ext cx="11283519" cy="51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err="1"/>
              <a:t>Kattintson a szerkesztéshez</a:t>
            </a:r>
            <a:endParaRPr lang="hu-HU"/>
          </a:p>
          <a:p>
            <a:pPr lvl="1"/>
            <a:r>
              <a:rPr lang="hu-HU" err="1"/>
              <a:t>Kattintson a szerkesztéshez</a:t>
            </a:r>
            <a:endParaRPr lang="hu-HU"/>
          </a:p>
          <a:p>
            <a:pPr lvl="2"/>
            <a:r>
              <a:rPr lang="hu-HU" err="1"/>
              <a:t>Kattintson a szerkesztéshez</a:t>
            </a:r>
            <a:endParaRPr lang="hu-HU"/>
          </a:p>
          <a:p>
            <a:pPr lvl="3"/>
            <a:r>
              <a:rPr lang="hu-HU" err="1"/>
              <a:t>Kattintson a szerkesztéshez</a:t>
            </a:r>
            <a:endParaRPr lang="hu-HU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F17F484-2F5C-E53B-0B2E-586C9404D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ECD0C16-23A7-E1E3-73B0-BDCC833C9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0081E9A-AA75-3B69-9207-8F3592287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AADC1-8078-410E-843F-3BBFB7DB48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824" r:id="rId3"/>
    <p:sldLayoutId id="2147483825" r:id="rId4"/>
    <p:sldLayoutId id="2147483802" r:id="rId5"/>
    <p:sldLayoutId id="2147483799" r:id="rId6"/>
    <p:sldLayoutId id="2147483846" r:id="rId7"/>
    <p:sldLayoutId id="2147483847" r:id="rId8"/>
    <p:sldLayoutId id="2147483859" r:id="rId9"/>
    <p:sldLayoutId id="2147483861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33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57">
          <p15:clr>
            <a:srgbClr val="A4A3A4"/>
          </p15:clr>
        </p15:guide>
        <p15:guide id="4" pos="529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68">
          <p15:clr>
            <a:srgbClr val="A4A3A4"/>
          </p15:clr>
        </p15:guide>
        <p15:guide id="7" orient="horz" pos="714">
          <p15:clr>
            <a:srgbClr val="A4A3A4"/>
          </p15:clr>
        </p15:guide>
        <p15:guide id="8" pos="4988">
          <p15:clr>
            <a:srgbClr val="A4A3A4"/>
          </p15:clr>
        </p15:guide>
        <p15:guide id="9" pos="5328">
          <p15:clr>
            <a:srgbClr val="A4A3A4"/>
          </p15:clr>
        </p15:guide>
        <p15:guide id="10" pos="7322">
          <p15:clr>
            <a:srgbClr val="A4A3A4"/>
          </p15:clr>
        </p15:guide>
        <p15:guide id="11" pos="2993">
          <p15:clr>
            <a:srgbClr val="A4A3A4"/>
          </p15:clr>
        </p15:guide>
        <p15:guide id="12" pos="2652">
          <p15:clr>
            <a:srgbClr val="A4A3A4"/>
          </p15:clr>
        </p15:guide>
        <p15:guide id="13" orient="horz" pos="3952">
          <p15:clr>
            <a:srgbClr val="A4A3A4"/>
          </p15:clr>
        </p15:guide>
        <p15:guide id="14" orient="horz" pos="1797">
          <p15:clr>
            <a:srgbClr val="A4A3A4"/>
          </p15:clr>
        </p15:guide>
        <p15:guide id="15" orient="horz" pos="1434">
          <p15:clr>
            <a:srgbClr val="A4A3A4"/>
          </p15:clr>
        </p15:guide>
        <p15:guide id="16" orient="horz" pos="1077">
          <p15:clr>
            <a:srgbClr val="A4A3A4"/>
          </p15:clr>
        </p15:guide>
        <p15:guide id="17" pos="3669">
          <p15:clr>
            <a:srgbClr val="A4A3A4"/>
          </p15:clr>
        </p15:guide>
        <p15:guide id="18" pos="401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E9BC1C0B-593F-83EB-76C7-0ED95194C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37C8122-7B17-7389-9D4E-91D1E76B6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1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2CD1B-0832-4D8F-A5F9-8C335B5FE09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262931" y="1467087"/>
            <a:ext cx="6452193" cy="1975981"/>
          </a:xfrm>
        </p:spPr>
        <p:txBody>
          <a:bodyPr/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Mesterséges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ntelligencia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zabályozása</a:t>
            </a:r>
            <a:b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Corvinus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Egyetemen</a:t>
            </a:r>
            <a:endParaRPr lang="en-GB" sz="2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410557" y="3995801"/>
            <a:ext cx="6167762" cy="1574361"/>
          </a:xfrm>
        </p:spPr>
        <p:txBody>
          <a:bodyPr>
            <a:normAutofit/>
          </a:bodyPr>
          <a:lstStyle/>
          <a:p>
            <a:r>
              <a:rPr lang="en-GB" sz="2600" i="1" noProof="0" dirty="0"/>
              <a:t>Csáki Csaba</a:t>
            </a:r>
          </a:p>
          <a:p>
            <a:r>
              <a:rPr lang="en-GB" sz="2000" i="1" noProof="0" dirty="0"/>
              <a:t>Mesterséges </a:t>
            </a:r>
            <a:r>
              <a:rPr lang="en-GB" sz="2000" i="1" noProof="0" dirty="0" err="1"/>
              <a:t>intelligenci</a:t>
            </a:r>
            <a:r>
              <a:rPr lang="hu-HU" sz="2000" i="1" noProof="0" dirty="0" err="1"/>
              <a:t>áért</a:t>
            </a:r>
            <a:r>
              <a:rPr lang="hu-HU" sz="2000" i="1" noProof="0" dirty="0"/>
              <a:t> Felelős</a:t>
            </a:r>
            <a:r>
              <a:rPr lang="en-GB" sz="2000" i="1" noProof="0" dirty="0"/>
              <a:t> </a:t>
            </a:r>
            <a:r>
              <a:rPr lang="hu-HU" sz="2000" i="1" dirty="0"/>
              <a:t>D</a:t>
            </a:r>
            <a:r>
              <a:rPr lang="en-GB" sz="2000" i="1" noProof="0" dirty="0" err="1"/>
              <a:t>ékán</a:t>
            </a:r>
            <a:r>
              <a:rPr lang="en-GB" sz="2000" i="1" noProof="0" dirty="0"/>
              <a:t> </a:t>
            </a:r>
          </a:p>
          <a:p>
            <a:r>
              <a:rPr lang="en-GB" sz="1800" i="1" noProof="0" dirty="0"/>
              <a:t>A Mesterséges Intelligencia Integrációs Központ </a:t>
            </a:r>
            <a:r>
              <a:rPr lang="en-GB" sz="1800" i="1" noProof="0" dirty="0" err="1"/>
              <a:t>vezetője</a:t>
            </a:r>
            <a:r>
              <a:rPr lang="en-GB" sz="1800" i="1" noProof="0" dirty="0"/>
              <a:t> 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/>
          </p:nvPr>
        </p:nvSpPr>
        <p:spPr>
          <a:xfrm>
            <a:off x="479394" y="5774498"/>
            <a:ext cx="5502305" cy="712031"/>
          </a:xfrm>
        </p:spPr>
        <p:txBody>
          <a:bodyPr>
            <a:normAutofit/>
          </a:bodyPr>
          <a:lstStyle/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en-GB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képzés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előadás</a:t>
            </a:r>
            <a:endParaRPr lang="en-GB" sz="1800" dirty="0"/>
          </a:p>
        </p:txBody>
      </p:sp>
      <p:pic>
        <p:nvPicPr>
          <p:cNvPr id="3" name="Kép 2" descr="A képen rajz, képregény, vázlat, illusztráció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C5E7B11-A64F-0BBB-5C9E-C21AC774A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2" y="2798122"/>
            <a:ext cx="5195559" cy="3383608"/>
          </a:xfrm>
          <a:prstGeom prst="rect">
            <a:avLst/>
          </a:prstGeom>
        </p:spPr>
      </p:pic>
      <p:sp>
        <p:nvSpPr>
          <p:cNvPr id="4" name="Szöveg helye 6">
            <a:extLst>
              <a:ext uri="{FF2B5EF4-FFF2-40B4-BE49-F238E27FC236}">
                <a16:creationId xmlns:a16="http://schemas.microsoft.com/office/drawing/2014/main" id="{B234A337-FC59-BB04-69EC-0BA16A5F2062}"/>
              </a:ext>
            </a:extLst>
          </p:cNvPr>
          <p:cNvSpPr txBox="1">
            <a:spLocks/>
          </p:cNvSpPr>
          <p:nvPr/>
        </p:nvSpPr>
        <p:spPr>
          <a:xfrm>
            <a:off x="10161574" y="6506364"/>
            <a:ext cx="1754202" cy="33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Kevin Kallaugher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2">
            <a:extLst>
              <a:ext uri="{FF2B5EF4-FFF2-40B4-BE49-F238E27FC236}">
                <a16:creationId xmlns:a16="http://schemas.microsoft.com/office/drawing/2014/main" id="{1B83EE6B-777A-13A3-2E22-01CAB3F11D35}"/>
              </a:ext>
            </a:extLst>
          </p:cNvPr>
          <p:cNvSpPr txBox="1">
            <a:spLocks/>
          </p:cNvSpPr>
          <p:nvPr/>
        </p:nvSpPr>
        <p:spPr>
          <a:xfrm rot="16200000">
            <a:off x="-2551205" y="2566903"/>
            <a:ext cx="6826602" cy="1724189"/>
          </a:xfrm>
          <a:prstGeom prst="rect">
            <a:avLst/>
          </a:prstGeom>
        </p:spPr>
        <p:txBody>
          <a:bodyPr vert="horz" lIns="90000" tIns="90000" rIns="9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5000" b="0" i="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 err="1"/>
              <a:t>Legyél</a:t>
            </a:r>
            <a:r>
              <a:rPr lang="en-GB" sz="2400" b="1" dirty="0"/>
              <a:t> </a:t>
            </a:r>
            <a:r>
              <a:rPr lang="en-GB" sz="2400" b="1" dirty="0" err="1"/>
              <a:t>mindig</a:t>
            </a:r>
            <a:r>
              <a:rPr lang="en-GB" sz="2400" b="1" dirty="0"/>
              <a:t> </a:t>
            </a:r>
            <a:r>
              <a:rPr lang="en-GB" sz="2400" b="1" dirty="0" err="1"/>
              <a:t>kritikus</a:t>
            </a:r>
            <a:r>
              <a:rPr lang="en-GB" sz="2400" b="1" dirty="0"/>
              <a:t> a </a:t>
            </a:r>
            <a:r>
              <a:rPr lang="en-GB" sz="2400" b="1" dirty="0" err="1"/>
              <a:t>generatív</a:t>
            </a:r>
            <a:r>
              <a:rPr lang="en-GB" sz="2400" b="1" dirty="0"/>
              <a:t> </a:t>
            </a:r>
            <a:r>
              <a:rPr lang="en-GB" sz="2400" b="1" dirty="0" err="1"/>
              <a:t>eszközök</a:t>
            </a:r>
            <a:r>
              <a:rPr lang="en-GB" sz="2400" b="1" dirty="0"/>
              <a:t> </a:t>
            </a:r>
            <a:r>
              <a:rPr lang="en-GB" sz="2400" b="1" dirty="0" err="1"/>
              <a:t>bementével</a:t>
            </a:r>
            <a:r>
              <a:rPr lang="en-GB" sz="2400" b="1" dirty="0"/>
              <a:t> és </a:t>
            </a:r>
            <a:r>
              <a:rPr lang="en-GB" sz="2400" b="1" dirty="0" err="1"/>
              <a:t>eredményeivel</a:t>
            </a:r>
            <a:endParaRPr lang="en-US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D4C6E-B29D-665E-8C01-3EA47EAC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01" y="923793"/>
            <a:ext cx="10427236" cy="50104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FF4C23-9EDD-4B6B-DE97-D7E6C2FA8E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58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b="1" dirty="0">
                <a:solidFill>
                  <a:schemeClr val="bg1"/>
                </a:solidFill>
              </a:rPr>
              <a:t>Köszönöm!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86B5A72-DA7E-10A0-4EC8-8CC7C9D8E76D}"/>
              </a:ext>
            </a:extLst>
          </p:cNvPr>
          <p:cNvSpPr txBox="1"/>
          <p:nvPr/>
        </p:nvSpPr>
        <p:spPr>
          <a:xfrm>
            <a:off x="367702" y="4507104"/>
            <a:ext cx="61012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Csaba Csáki</a:t>
            </a:r>
            <a:endParaRPr lang="hu-HU" sz="2000" dirty="0"/>
          </a:p>
          <a:p>
            <a:r>
              <a:rPr lang="en-GB" dirty="0"/>
              <a:t>	Mesterséges </a:t>
            </a:r>
            <a:r>
              <a:rPr lang="en-GB" dirty="0" err="1"/>
              <a:t>Intelligenciáért</a:t>
            </a:r>
            <a:r>
              <a:rPr lang="en-GB" dirty="0"/>
              <a:t> </a:t>
            </a:r>
            <a:r>
              <a:rPr lang="en-GB" dirty="0" err="1"/>
              <a:t>Felelős</a:t>
            </a:r>
            <a:r>
              <a:rPr lang="en-GB" dirty="0"/>
              <a:t> Dékán </a:t>
            </a:r>
            <a:endParaRPr lang="hu-HU" dirty="0"/>
          </a:p>
          <a:p>
            <a:r>
              <a:rPr lang="en-GB" dirty="0"/>
              <a:t>	Mesterséges Intelligencia Integrációs Központ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DDAD3-D00A-D8CE-A488-9C6AB94C6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>
            <a:extLst>
              <a:ext uri="{FF2B5EF4-FFF2-40B4-BE49-F238E27FC236}">
                <a16:creationId xmlns:a16="http://schemas.microsoft.com/office/drawing/2014/main" id="{C88BD47C-B666-4960-5724-265EAA9A3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107153"/>
            <a:ext cx="9652544" cy="788993"/>
          </a:xfrm>
        </p:spPr>
        <p:txBody>
          <a:bodyPr anchor="ctr">
            <a:noAutofit/>
          </a:bodyPr>
          <a:lstStyle/>
          <a:p>
            <a:pPr defTabSz="9017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beszélünk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MI-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ről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11" name="Tartalom helye 5">
            <a:extLst>
              <a:ext uri="{FF2B5EF4-FFF2-40B4-BE49-F238E27FC236}">
                <a16:creationId xmlns:a16="http://schemas.microsoft.com/office/drawing/2014/main" id="{71018C4D-AF50-6CBA-8D13-D1AB2B445B2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15044521"/>
              </p:ext>
            </p:extLst>
          </p:nvPr>
        </p:nvGraphicFramePr>
        <p:xfrm>
          <a:off x="468000" y="1127761"/>
          <a:ext cx="11232769" cy="522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71B3D-C0FC-AF96-2AAD-DC3F029E47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24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C528F-DE48-70B6-5871-79B67A680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C1085FF4-AE77-2380-8D19-7280B03C6ED3}"/>
              </a:ext>
            </a:extLst>
          </p:cNvPr>
          <p:cNvSpPr/>
          <p:nvPr/>
        </p:nvSpPr>
        <p:spPr>
          <a:xfrm>
            <a:off x="3808148" y="3622289"/>
            <a:ext cx="1576040" cy="914400"/>
          </a:xfrm>
          <a:prstGeom prst="ellipse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Tanulás</a:t>
            </a:r>
            <a:r>
              <a:rPr lang="en-GB" dirty="0"/>
              <a:t> </a:t>
            </a:r>
            <a:r>
              <a:rPr lang="en-GB" dirty="0" err="1"/>
              <a:t>tanítás</a:t>
            </a:r>
            <a:endParaRPr lang="hu-HU" dirty="0"/>
          </a:p>
        </p:txBody>
      </p:sp>
      <p:sp>
        <p:nvSpPr>
          <p:cNvPr id="9" name="Alcím 8">
            <a:extLst>
              <a:ext uri="{FF2B5EF4-FFF2-40B4-BE49-F238E27FC236}">
                <a16:creationId xmlns:a16="http://schemas.microsoft.com/office/drawing/2014/main" id="{0A82DCAE-D0E5-2929-AF5B-B50FDA99B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89" y="112878"/>
            <a:ext cx="11247857" cy="788993"/>
          </a:xfrm>
        </p:spPr>
        <p:txBody>
          <a:bodyPr anchor="ctr">
            <a:noAutofit/>
          </a:bodyPr>
          <a:lstStyle/>
          <a:p>
            <a:pPr defTabSz="9017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Corvinus MI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szabályozását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befolyásoló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tényezők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18E364-2700-1AFF-3472-02DC9723C358}"/>
              </a:ext>
            </a:extLst>
          </p:cNvPr>
          <p:cNvSpPr/>
          <p:nvPr/>
        </p:nvSpPr>
        <p:spPr>
          <a:xfrm>
            <a:off x="111519" y="1018480"/>
            <a:ext cx="3490331" cy="1077952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/>
              <a:t>EU-s és </a:t>
            </a:r>
            <a:r>
              <a:rPr lang="en-GB" sz="2400" dirty="0" err="1"/>
              <a:t>hazai</a:t>
            </a:r>
            <a:r>
              <a:rPr lang="en-GB" sz="2400" dirty="0"/>
              <a:t> </a:t>
            </a:r>
            <a:r>
              <a:rPr lang="en-GB" sz="2400" dirty="0" err="1"/>
              <a:t>törvények</a:t>
            </a:r>
            <a:endParaRPr lang="hu-HU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2E637-190B-AF35-07BE-2FC2D4F7D2DA}"/>
              </a:ext>
            </a:extLst>
          </p:cNvPr>
          <p:cNvSpPr/>
          <p:nvPr/>
        </p:nvSpPr>
        <p:spPr>
          <a:xfrm>
            <a:off x="3880626" y="1024058"/>
            <a:ext cx="4445620" cy="11318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/>
              <a:t>A) MI </a:t>
            </a:r>
            <a:r>
              <a:rPr lang="en-GB" sz="2400" dirty="0" err="1"/>
              <a:t>szabályozási</a:t>
            </a:r>
            <a:r>
              <a:rPr lang="en-GB" sz="2400" dirty="0"/>
              <a:t> </a:t>
            </a:r>
            <a:r>
              <a:rPr lang="en-GB" sz="2400" dirty="0" err="1"/>
              <a:t>keretrendszer</a:t>
            </a:r>
            <a:r>
              <a:rPr lang="en-GB" sz="2400" dirty="0"/>
              <a:t>(</a:t>
            </a:r>
            <a:r>
              <a:rPr lang="en-GB" sz="2400" dirty="0" err="1"/>
              <a:t>minden</a:t>
            </a:r>
            <a:r>
              <a:rPr lang="en-GB" sz="2400" dirty="0"/>
              <a:t> </a:t>
            </a:r>
            <a:r>
              <a:rPr lang="en-GB" sz="2400" dirty="0" err="1"/>
              <a:t>típusú</a:t>
            </a:r>
            <a:r>
              <a:rPr lang="en-GB" sz="2400" dirty="0"/>
              <a:t> MI és </a:t>
            </a:r>
            <a:r>
              <a:rPr lang="en-GB" sz="2400" dirty="0" err="1"/>
              <a:t>minden</a:t>
            </a:r>
            <a:r>
              <a:rPr lang="en-GB" sz="2400" dirty="0"/>
              <a:t> </a:t>
            </a:r>
            <a:r>
              <a:rPr lang="en-GB" sz="2400" dirty="0" err="1"/>
              <a:t>tevékenység</a:t>
            </a:r>
            <a:r>
              <a:rPr lang="en-GB" sz="2400" dirty="0"/>
              <a:t>)</a:t>
            </a:r>
            <a:endParaRPr lang="hu-HU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6336F-43DD-9A66-8812-766D044D6B8F}"/>
              </a:ext>
            </a:extLst>
          </p:cNvPr>
          <p:cNvSpPr/>
          <p:nvPr/>
        </p:nvSpPr>
        <p:spPr>
          <a:xfrm>
            <a:off x="111518" y="2291578"/>
            <a:ext cx="3490332" cy="1077952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err="1"/>
              <a:t>Etikai</a:t>
            </a:r>
            <a:r>
              <a:rPr lang="en-GB" sz="2400" dirty="0"/>
              <a:t> </a:t>
            </a:r>
            <a:r>
              <a:rPr lang="en-GB" sz="2400" dirty="0" err="1"/>
              <a:t>megfontolások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ECE72-305B-E5CC-300E-98D31D1F5ABD}"/>
              </a:ext>
            </a:extLst>
          </p:cNvPr>
          <p:cNvSpPr/>
          <p:nvPr/>
        </p:nvSpPr>
        <p:spPr>
          <a:xfrm>
            <a:off x="111519" y="3564676"/>
            <a:ext cx="3490332" cy="10779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err="1"/>
              <a:t>Környezetvédelmi</a:t>
            </a:r>
            <a:r>
              <a:rPr lang="en-GB" sz="2400" dirty="0"/>
              <a:t> </a:t>
            </a:r>
            <a:r>
              <a:rPr lang="en-GB" sz="2400" dirty="0" err="1"/>
              <a:t>aggályok</a:t>
            </a:r>
            <a:endParaRPr lang="hu-HU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9C6967-DE1C-2C6F-842C-274CD76BDBAA}"/>
              </a:ext>
            </a:extLst>
          </p:cNvPr>
          <p:cNvSpPr/>
          <p:nvPr/>
        </p:nvSpPr>
        <p:spPr>
          <a:xfrm>
            <a:off x="3880627" y="4860080"/>
            <a:ext cx="4445620" cy="760135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/>
              <a:t>B) 6/2025 ORH </a:t>
            </a:r>
            <a:r>
              <a:rPr lang="en-GB" sz="2400" dirty="0" err="1"/>
              <a:t>Rendelkezés</a:t>
            </a:r>
            <a:r>
              <a:rPr lang="en-GB" sz="2400" dirty="0"/>
              <a:t> </a:t>
            </a:r>
            <a:endParaRPr lang="hu-HU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2CAA80-B35B-F9D9-F7CF-0F4E882BFF7E}"/>
              </a:ext>
            </a:extLst>
          </p:cNvPr>
          <p:cNvSpPr/>
          <p:nvPr/>
        </p:nvSpPr>
        <p:spPr>
          <a:xfrm>
            <a:off x="8605024" y="1018480"/>
            <a:ext cx="3490331" cy="10779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/>
              <a:t>A </a:t>
            </a:r>
            <a:r>
              <a:rPr lang="en-GB" sz="2400" dirty="0" err="1"/>
              <a:t>technológia</a:t>
            </a:r>
            <a:r>
              <a:rPr lang="en-GB" sz="2400" dirty="0"/>
              <a:t> </a:t>
            </a:r>
            <a:r>
              <a:rPr lang="en-GB" sz="2400" dirty="0" err="1"/>
              <a:t>fejlődése</a:t>
            </a:r>
            <a:endParaRPr lang="hu-HU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F39B5B-CE25-392C-7884-4DC262BBF321}"/>
              </a:ext>
            </a:extLst>
          </p:cNvPr>
          <p:cNvSpPr/>
          <p:nvPr/>
        </p:nvSpPr>
        <p:spPr>
          <a:xfrm>
            <a:off x="8605023" y="2291578"/>
            <a:ext cx="3490331" cy="1077952"/>
          </a:xfrm>
          <a:prstGeom prst="rect">
            <a:avLst/>
          </a:prstGeom>
          <a:solidFill>
            <a:srgbClr val="2A84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err="1"/>
              <a:t>Pedagógiai</a:t>
            </a:r>
            <a:r>
              <a:rPr lang="en-GB" sz="2400" dirty="0"/>
              <a:t> </a:t>
            </a:r>
            <a:r>
              <a:rPr lang="en-GB" sz="2400" dirty="0" err="1"/>
              <a:t>módszerek</a:t>
            </a:r>
            <a:endParaRPr lang="hu-HU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6905B2-6406-3F0A-8EFC-C41C1EEE45FF}"/>
              </a:ext>
            </a:extLst>
          </p:cNvPr>
          <p:cNvSpPr/>
          <p:nvPr/>
        </p:nvSpPr>
        <p:spPr>
          <a:xfrm>
            <a:off x="8605022" y="3564676"/>
            <a:ext cx="3490331" cy="1077952"/>
          </a:xfrm>
          <a:prstGeom prst="rect">
            <a:avLst/>
          </a:prstGeom>
          <a:solidFill>
            <a:srgbClr val="2A84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err="1"/>
              <a:t>Konvertálható</a:t>
            </a:r>
            <a:r>
              <a:rPr lang="en-GB" sz="2400" dirty="0"/>
              <a:t>, </a:t>
            </a:r>
            <a:r>
              <a:rPr lang="en-GB" sz="2400" dirty="0" err="1"/>
              <a:t>piaci</a:t>
            </a:r>
            <a:r>
              <a:rPr lang="en-GB" sz="2400" dirty="0"/>
              <a:t> </a:t>
            </a:r>
            <a:r>
              <a:rPr lang="en-GB" sz="2400" dirty="0" err="1"/>
              <a:t>tudás</a:t>
            </a:r>
            <a:r>
              <a:rPr lang="en-GB" sz="2400" dirty="0"/>
              <a:t> és </a:t>
            </a:r>
            <a:r>
              <a:rPr lang="en-GB" sz="2400" dirty="0" err="1"/>
              <a:t>képességek</a:t>
            </a:r>
            <a:endParaRPr lang="hu-HU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86426E-DCCE-819C-FDE0-B60FE77509CA}"/>
              </a:ext>
            </a:extLst>
          </p:cNvPr>
          <p:cNvSpPr/>
          <p:nvPr/>
        </p:nvSpPr>
        <p:spPr>
          <a:xfrm>
            <a:off x="3850891" y="2373354"/>
            <a:ext cx="1576040" cy="914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Gépi</a:t>
            </a:r>
            <a:r>
              <a:rPr lang="en-GB" dirty="0"/>
              <a:t> </a:t>
            </a:r>
            <a:r>
              <a:rPr lang="en-GB" dirty="0" err="1"/>
              <a:t>Tanulás</a:t>
            </a:r>
            <a:endParaRPr lang="hu-HU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63E355-374A-C799-9FD0-3C4C6C451B43}"/>
              </a:ext>
            </a:extLst>
          </p:cNvPr>
          <p:cNvSpPr/>
          <p:nvPr/>
        </p:nvSpPr>
        <p:spPr>
          <a:xfrm>
            <a:off x="5150008" y="2373354"/>
            <a:ext cx="1576040" cy="914400"/>
          </a:xfrm>
          <a:prstGeom prst="ellipse">
            <a:avLst/>
          </a:prstGeom>
          <a:solidFill>
            <a:schemeClr val="accent6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Genera-</a:t>
            </a:r>
            <a:r>
              <a:rPr lang="en-GB" dirty="0" err="1"/>
              <a:t>tív</a:t>
            </a:r>
            <a:endParaRPr lang="hu-H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893A29-7B4C-ADE6-4B27-3C02F4AE67BB}"/>
              </a:ext>
            </a:extLst>
          </p:cNvPr>
          <p:cNvSpPr/>
          <p:nvPr/>
        </p:nvSpPr>
        <p:spPr>
          <a:xfrm>
            <a:off x="6408237" y="2373354"/>
            <a:ext cx="1880840" cy="914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Ágens</a:t>
            </a:r>
            <a:r>
              <a:rPr lang="en-GB" dirty="0"/>
              <a:t> </a:t>
            </a:r>
            <a:r>
              <a:rPr lang="en-GB" dirty="0" err="1"/>
              <a:t>keretrend-szer</a:t>
            </a:r>
            <a:endParaRPr lang="hu-H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B8B255-27E7-2409-FF53-7766A4CEA853}"/>
              </a:ext>
            </a:extLst>
          </p:cNvPr>
          <p:cNvSpPr/>
          <p:nvPr/>
        </p:nvSpPr>
        <p:spPr>
          <a:xfrm>
            <a:off x="5120272" y="3626938"/>
            <a:ext cx="1674541" cy="914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Kutatás</a:t>
            </a:r>
            <a:endParaRPr lang="hu-HU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DA576F-3822-3F56-4A91-50440B08C60B}"/>
              </a:ext>
            </a:extLst>
          </p:cNvPr>
          <p:cNvSpPr/>
          <p:nvPr/>
        </p:nvSpPr>
        <p:spPr>
          <a:xfrm>
            <a:off x="6488153" y="3622289"/>
            <a:ext cx="1897565" cy="914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Működés</a:t>
            </a:r>
            <a:endParaRPr lang="hu-HU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BE2E3839-7696-0614-DA51-AB669690CE9A}"/>
              </a:ext>
            </a:extLst>
          </p:cNvPr>
          <p:cNvSpPr/>
          <p:nvPr/>
        </p:nvSpPr>
        <p:spPr>
          <a:xfrm>
            <a:off x="3601849" y="1018480"/>
            <a:ext cx="324000" cy="3624148"/>
          </a:xfrm>
          <a:prstGeom prst="rightBrace">
            <a:avLst>
              <a:gd name="adj1" fmla="val 8333"/>
              <a:gd name="adj2" fmla="val 1533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D3DBEA2A-61CC-969D-7DD9-2A1A68887E8A}"/>
              </a:ext>
            </a:extLst>
          </p:cNvPr>
          <p:cNvSpPr/>
          <p:nvPr/>
        </p:nvSpPr>
        <p:spPr>
          <a:xfrm flipH="1">
            <a:off x="8304556" y="1018480"/>
            <a:ext cx="319056" cy="3624148"/>
          </a:xfrm>
          <a:prstGeom prst="rightBrace">
            <a:avLst>
              <a:gd name="adj1" fmla="val 8333"/>
              <a:gd name="adj2" fmla="val 1492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6A339A60-3B73-E27E-88D9-43654D901B47}"/>
              </a:ext>
            </a:extLst>
          </p:cNvPr>
          <p:cNvSpPr/>
          <p:nvPr/>
        </p:nvSpPr>
        <p:spPr>
          <a:xfrm>
            <a:off x="111517" y="5823989"/>
            <a:ext cx="11983835" cy="622023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dirty="0"/>
              <a:t>C) </a:t>
            </a:r>
            <a:r>
              <a:rPr lang="en-GB" sz="2400" dirty="0"/>
              <a:t>Egyedi </a:t>
            </a:r>
            <a:r>
              <a:rPr lang="en-GB" sz="2400" dirty="0" err="1"/>
              <a:t>szak</a:t>
            </a:r>
            <a:r>
              <a:rPr lang="en-GB" sz="2400" dirty="0"/>
              <a:t> és </a:t>
            </a:r>
            <a:r>
              <a:rPr lang="en-GB" sz="2400" dirty="0" err="1"/>
              <a:t>tantrágy</a:t>
            </a:r>
            <a:r>
              <a:rPr lang="en-GB" sz="2400" dirty="0"/>
              <a:t> </a:t>
            </a:r>
            <a:r>
              <a:rPr lang="en-GB" sz="2400" dirty="0" err="1"/>
              <a:t>szintű</a:t>
            </a:r>
            <a:r>
              <a:rPr lang="en-GB" sz="2400" dirty="0"/>
              <a:t> </a:t>
            </a:r>
            <a:r>
              <a:rPr lang="en-GB" sz="2400" dirty="0" err="1"/>
              <a:t>felelősségek</a:t>
            </a:r>
            <a:r>
              <a:rPr lang="en-GB" sz="2400" dirty="0"/>
              <a:t> </a:t>
            </a:r>
            <a:endParaRPr lang="hu-HU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7278BE-2FF5-6B9B-64BB-88C11B584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32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E700-9070-241C-8AB8-D58CAEADF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72F240DA-6B8A-D00C-BEED-70684BD35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404" y="189819"/>
            <a:ext cx="10485376" cy="780117"/>
          </a:xfrm>
        </p:spPr>
        <p:txBody>
          <a:bodyPr>
            <a:normAutofit fontScale="90000"/>
          </a:bodyPr>
          <a:lstStyle/>
          <a:p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Corvinus alapelvei a GMI-</a:t>
            </a:r>
            <a:r>
              <a:rPr lang="en-GB" sz="3600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</a:t>
            </a:r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kapcsolatban</a:t>
            </a: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D9BC60EF-55CF-7C22-F3B9-D9509D9323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540" y="1106191"/>
            <a:ext cx="11678920" cy="55619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A Budapesti Corvinus Egyetem elkötelezett a technológiai innováció iránt, és támogatja a </a:t>
            </a:r>
            <a:r>
              <a:rPr lang="hu-HU" sz="2400" dirty="0"/>
              <a:t>M</a:t>
            </a:r>
            <a:r>
              <a:rPr lang="en-GB" sz="2400" noProof="0" dirty="0" err="1"/>
              <a:t>esterséges</a:t>
            </a:r>
            <a:r>
              <a:rPr lang="en-GB" sz="2400" noProof="0" dirty="0"/>
              <a:t> Intelligencia (MI) eszközök használatát </a:t>
            </a:r>
            <a:br>
              <a:rPr lang="en-GB" sz="2400" noProof="0" dirty="0"/>
            </a:br>
            <a:r>
              <a:rPr lang="en-GB" sz="2400" noProof="0" dirty="0"/>
              <a:t>minden tevékenységében, beleértve </a:t>
            </a:r>
            <a:r>
              <a:rPr lang="en-GB" sz="2400" b="1" noProof="0" dirty="0"/>
              <a:t>a tanulást, a tanítást, a kutatást és a működést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" noProof="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A gyorsan fejlődő generatív mesterséges intelligencia (GMI) területén az egyetem </a:t>
            </a:r>
            <a:r>
              <a:rPr lang="en-GB" sz="2400" b="1" noProof="0" dirty="0"/>
              <a:t>ösztönzi hallgatóit és munkatársait</a:t>
            </a:r>
            <a:r>
              <a:rPr lang="en-GB" sz="2400" noProof="0" dirty="0"/>
              <a:t>,</a:t>
            </a:r>
            <a:r>
              <a:rPr lang="en-GB" sz="2400" b="1" noProof="0" dirty="0"/>
              <a:t> hogy fedezzék fel, </a:t>
            </a:r>
            <a:r>
              <a:rPr lang="en-GB" sz="2400" noProof="0" dirty="0"/>
              <a:t>kísérletezzenek és tanuljanak többet ezeknek az eszközöknek a használatáról és fejlesztéséről. </a:t>
            </a:r>
            <a:endParaRPr lang="hu-HU" sz="2400" noProof="0" dirty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noProof="0" dirty="0"/>
              <a:t>De a GMI eszközöket minden használjuk felelősségteljesen az adott kontextus elvárásainak megfelelően: használjuk </a:t>
            </a:r>
            <a:r>
              <a:rPr lang="hu-HU" sz="2400" b="1" noProof="0" dirty="0"/>
              <a:t>etikusan, hatékonyan és fenntarthatóan </a:t>
            </a:r>
            <a:r>
              <a:rPr lang="hu-HU" sz="2400" noProof="0" dirty="0"/>
              <a:t>– és mindig tekintsünk rájuk </a:t>
            </a:r>
            <a:r>
              <a:rPr lang="hu-HU" sz="2400" b="1" noProof="0" dirty="0"/>
              <a:t>kritikus</a:t>
            </a:r>
            <a:r>
              <a:rPr lang="hu-HU" sz="2400" noProof="0" dirty="0"/>
              <a:t> szemmel 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CB60BC8-A3EB-8E47-41CF-1B60FE0EB8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438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5B085-8A6C-CBBB-E70A-17F043FC4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6767CAB6-5B12-EAA4-BE27-2195619C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219" y="203682"/>
            <a:ext cx="11979541" cy="1106498"/>
          </a:xfrm>
        </p:spPr>
        <p:txBody>
          <a:bodyPr anchor="t">
            <a:normAutofit fontScale="90000"/>
          </a:bodyPr>
          <a:lstStyle/>
          <a:p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6/2025 VRAP szabályozás a GMI-</a:t>
            </a:r>
            <a:r>
              <a:rPr lang="en-GB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ról</a:t>
            </a:r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oktatásban </a:t>
            </a:r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szeptember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(első megjelenés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január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mint 1/2025)</a:t>
            </a:r>
            <a:endParaRPr lang="en-GB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BE094247-46D0-CA7C-322D-B6B6989FD8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1499" y="1294941"/>
            <a:ext cx="7474226" cy="54918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A Corvinus közösség minden tagja </a:t>
            </a:r>
            <a:r>
              <a:rPr lang="en-GB" sz="2400" dirty="0"/>
              <a:t>felelős </a:t>
            </a:r>
            <a:r>
              <a:rPr lang="en-GB" sz="2400" b="1" noProof="0" dirty="0"/>
              <a:t>a generatív mesterséges intelligencia etikus, hatékony és fenntartható alkalmazásáért </a:t>
            </a:r>
            <a:r>
              <a:rPr lang="en-GB" sz="2400" noProof="0" dirty="0"/>
              <a:t>a tanulás és a tanítás területén.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400" noProof="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Ennek elérése és a felelősségteljes használat szabályainak tisztázása érdekében az </a:t>
            </a:r>
            <a:r>
              <a:rPr lang="en-GB" sz="2400" b="1" noProof="0" dirty="0"/>
              <a:t>akadémiai programokért felelős </a:t>
            </a:r>
            <a:r>
              <a:rPr lang="en-GB" sz="2400" b="1" noProof="0" dirty="0" err="1"/>
              <a:t>rektorhelyettes</a:t>
            </a:r>
            <a:r>
              <a:rPr lang="en-GB" sz="2400" b="1" noProof="0" dirty="0"/>
              <a:t> </a:t>
            </a:r>
            <a:r>
              <a:rPr lang="en-GB" sz="2400" noProof="0" dirty="0"/>
              <a:t>(</a:t>
            </a:r>
            <a:r>
              <a:rPr lang="en-GB" sz="2400" dirty="0"/>
              <a:t>ORH</a:t>
            </a:r>
            <a:r>
              <a:rPr lang="en-GB" sz="2400" noProof="0" dirty="0"/>
              <a:t>) </a:t>
            </a:r>
            <a:r>
              <a:rPr lang="en-GB" sz="2400" noProof="0" dirty="0" err="1"/>
              <a:t>közzétette</a:t>
            </a:r>
            <a:r>
              <a:rPr lang="en-GB" sz="2400" noProof="0" dirty="0"/>
              <a:t> </a:t>
            </a:r>
            <a:r>
              <a:rPr lang="hu-HU" sz="2400" noProof="0" dirty="0"/>
              <a:t>a generatív </a:t>
            </a:r>
            <a:r>
              <a:rPr lang="en-GB" sz="2400" noProof="0" dirty="0" err="1"/>
              <a:t>mesterséges</a:t>
            </a:r>
            <a:r>
              <a:rPr lang="en-GB" sz="2400" noProof="0" dirty="0"/>
              <a:t> </a:t>
            </a:r>
            <a:r>
              <a:rPr lang="en-GB" sz="2400" noProof="0" dirty="0" err="1"/>
              <a:t>intelligencia</a:t>
            </a:r>
            <a:r>
              <a:rPr lang="en-GB" sz="2400" noProof="0" dirty="0"/>
              <a:t> </a:t>
            </a:r>
            <a:r>
              <a:rPr lang="en-GB" sz="2400" dirty="0" err="1"/>
              <a:t>oktatásban</a:t>
            </a:r>
            <a:r>
              <a:rPr lang="en-GB" sz="2400" dirty="0"/>
              <a:t> </a:t>
            </a:r>
            <a:r>
              <a:rPr lang="en-GB" sz="2400" dirty="0" err="1"/>
              <a:t>történő</a:t>
            </a:r>
            <a:r>
              <a:rPr lang="en-GB" sz="2400" dirty="0"/>
              <a:t> </a:t>
            </a:r>
            <a:r>
              <a:rPr lang="en-GB" sz="2400" noProof="0" dirty="0" err="1"/>
              <a:t>használatára</a:t>
            </a:r>
            <a:r>
              <a:rPr lang="en-GB" sz="2400" noProof="0" dirty="0"/>
              <a:t> vonatkozó </a:t>
            </a:r>
            <a:r>
              <a:rPr lang="en-GB" sz="2400" b="1" noProof="0" dirty="0"/>
              <a:t>szabályokat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b="1" i="1" noProof="0" dirty="0"/>
              <a:t>„6/2025 </a:t>
            </a:r>
            <a:r>
              <a:rPr lang="hu-HU" sz="2400" i="1" noProof="0" dirty="0"/>
              <a:t>Oktatási</a:t>
            </a:r>
            <a:r>
              <a:rPr lang="hu-HU" sz="2400" b="1" i="1" noProof="0" dirty="0"/>
              <a:t> </a:t>
            </a:r>
            <a:r>
              <a:rPr lang="en-GB" sz="2400" i="1" noProof="0" dirty="0" err="1"/>
              <a:t>rektorhelyettes</a:t>
            </a:r>
            <a:r>
              <a:rPr lang="hu-HU" sz="2400" i="1" noProof="0" dirty="0"/>
              <a:t>i</a:t>
            </a:r>
            <a:r>
              <a:rPr lang="en-GB" sz="2400" i="1" noProof="0" dirty="0"/>
              <a:t> </a:t>
            </a:r>
            <a:r>
              <a:rPr lang="en-GB" sz="2400" b="1" i="1" noProof="0" dirty="0" err="1"/>
              <a:t>rendelkezés</a:t>
            </a:r>
            <a:r>
              <a:rPr lang="en-GB" sz="2400" b="1" i="1" noProof="0" dirty="0"/>
              <a:t> </a:t>
            </a:r>
            <a:r>
              <a:rPr lang="en-GB" sz="2400" i="1" noProof="0" dirty="0"/>
              <a:t>a </a:t>
            </a:r>
            <a:r>
              <a:rPr lang="en-GB" sz="2400" i="1" noProof="0" dirty="0" err="1"/>
              <a:t>generatív</a:t>
            </a:r>
            <a:r>
              <a:rPr lang="en-GB" sz="2400" i="1" noProof="0" dirty="0"/>
              <a:t> </a:t>
            </a:r>
            <a:r>
              <a:rPr lang="en-GB" sz="2400" i="1" noProof="0" dirty="0" err="1"/>
              <a:t>mesterségesintelligencia</a:t>
            </a:r>
            <a:r>
              <a:rPr lang="hu-HU" sz="2400" i="1" dirty="0"/>
              <a:t>-</a:t>
            </a:r>
            <a:r>
              <a:rPr lang="en-GB" sz="2400" i="1" noProof="0" dirty="0" err="1"/>
              <a:t>rendszerek</a:t>
            </a:r>
            <a:r>
              <a:rPr lang="en-GB" sz="2400" i="1" noProof="0" dirty="0"/>
              <a:t> </a:t>
            </a:r>
            <a:r>
              <a:rPr lang="hu-HU" sz="2400" i="1" noProof="0" dirty="0"/>
              <a:t>fel</a:t>
            </a:r>
            <a:r>
              <a:rPr lang="en-GB" sz="2400" i="1" noProof="0" dirty="0" err="1"/>
              <a:t>használá</a:t>
            </a:r>
            <a:r>
              <a:rPr lang="hu-HU" sz="2400" i="1" noProof="0" dirty="0" err="1"/>
              <a:t>sá</a:t>
            </a:r>
            <a:r>
              <a:rPr lang="en-GB" sz="2400" i="1" noProof="0" dirty="0" err="1"/>
              <a:t>ról</a:t>
            </a:r>
            <a:r>
              <a:rPr lang="en-GB" sz="2400" i="1" noProof="0" dirty="0"/>
              <a:t> </a:t>
            </a:r>
            <a:r>
              <a:rPr lang="hu-HU" sz="2400" i="1" noProof="0" dirty="0"/>
              <a:t>oktatási </a:t>
            </a:r>
            <a:r>
              <a:rPr lang="hu-HU" sz="2400" i="1" noProof="0" dirty="0" err="1"/>
              <a:t>teületen</a:t>
            </a:r>
            <a:r>
              <a:rPr lang="en-GB" sz="2400" noProof="0" dirty="0"/>
              <a:t>” </a:t>
            </a:r>
            <a:br>
              <a:rPr lang="en-GB" sz="2400" noProof="0" dirty="0"/>
            </a:br>
            <a:r>
              <a:rPr lang="en-GB" sz="2400" noProof="0" dirty="0"/>
              <a:t>hatályban van és elérhető az egyetem weboldalán</a:t>
            </a: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108CE89-5072-2B51-B6DA-4F393504E761}"/>
              </a:ext>
            </a:extLst>
          </p:cNvPr>
          <p:cNvSpPr txBox="1"/>
          <p:nvPr/>
        </p:nvSpPr>
        <p:spPr>
          <a:xfrm>
            <a:off x="7749302" y="5663102"/>
            <a:ext cx="440560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https://www.uni-corvinus.hu/downloads/bmcf.dv0g6g/6-2025-orh-rendelkezes-mi-hasznalat-00-en-sgd.pdf</a:t>
            </a:r>
            <a:endParaRPr lang="hu-HU" sz="1100" dirty="0"/>
          </a:p>
          <a:p>
            <a:endParaRPr lang="hu-HU" sz="1100" dirty="0"/>
          </a:p>
          <a:p>
            <a:r>
              <a:rPr lang="hu-HU" sz="1100" dirty="0"/>
              <a:t>https://www.uni-corvinus.hu/downloads/bmbm.gxqlcb/6-2025-orh-rendelkezes-mi-hasznalat-00-ai.pdf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B4731D9-BE15-2A39-393B-322956F0F0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822488" y="6356350"/>
            <a:ext cx="531312" cy="365125"/>
          </a:xfrm>
        </p:spPr>
        <p:txBody>
          <a:bodyPr/>
          <a:lstStyle/>
          <a:p>
            <a:fld id="{43AAADC1-8078-410E-843F-3BBFB7DB48A3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B4C0E78-C675-4B24-3415-87610A5E6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193" y="1271129"/>
            <a:ext cx="4140098" cy="4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9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0931-B826-18E9-81E8-BF8F8B2E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4A860CA7-15C3-5518-CACD-278DCC5DE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0" y="182839"/>
            <a:ext cx="10184751" cy="780117"/>
          </a:xfrm>
        </p:spPr>
        <p:txBody>
          <a:bodyPr>
            <a:normAutofit fontScale="90000"/>
          </a:bodyPr>
          <a:lstStyle/>
          <a:p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szerepel a </a:t>
            </a:r>
            <a:r>
              <a:rPr lang="en-GB" sz="3600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szabályzatban</a:t>
            </a:r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(6/2025 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ORH</a:t>
            </a:r>
            <a:r>
              <a:rPr lang="hu-HU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B0DA5D04-9498-5E0F-7EE5-62681F4971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300" y="1341120"/>
            <a:ext cx="11165980" cy="52120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noProof="0" dirty="0"/>
              <a:t>Minden hallgatót</a:t>
            </a:r>
            <a:r>
              <a:rPr lang="en-GB" b="1" noProof="0" dirty="0"/>
              <a:t> </a:t>
            </a:r>
            <a:r>
              <a:rPr lang="en-GB" noProof="0" dirty="0"/>
              <a:t>arra</a:t>
            </a:r>
            <a:r>
              <a:rPr lang="en-GB" b="1" noProof="0" dirty="0"/>
              <a:t> </a:t>
            </a:r>
            <a:r>
              <a:rPr lang="en-GB" noProof="0" dirty="0"/>
              <a:t>ösztönzünk, </a:t>
            </a:r>
            <a:r>
              <a:rPr lang="en-GB" b="1" noProof="0" dirty="0"/>
              <a:t>hogy </a:t>
            </a:r>
            <a:r>
              <a:rPr lang="en-GB" b="1" dirty="0"/>
              <a:t>ismerkedjen </a:t>
            </a:r>
            <a:r>
              <a:rPr lang="en-GB" noProof="0" dirty="0"/>
              <a:t>meg ezekkel </a:t>
            </a:r>
            <a:r>
              <a:rPr lang="en-GB" b="1" noProof="0" dirty="0"/>
              <a:t>a szabályokkal</a:t>
            </a:r>
            <a:r>
              <a:rPr lang="en-GB" b="1" dirty="0"/>
              <a:t>, </a:t>
            </a:r>
            <a:r>
              <a:rPr lang="en-GB" dirty="0"/>
              <a:t>és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felelősségteljesen </a:t>
            </a:r>
            <a:r>
              <a:rPr lang="en-GB" dirty="0"/>
              <a:t>használják a generatív mesterséges intelligenciát.</a:t>
            </a:r>
            <a:endParaRPr lang="hu-HU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b="1" noProof="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A tantárgyvezetők írásban nyilatkoznak </a:t>
            </a:r>
            <a:r>
              <a:rPr lang="en-GB" dirty="0"/>
              <a:t>– a tant</a:t>
            </a:r>
            <a:r>
              <a:rPr lang="hu-HU" dirty="0" err="1"/>
              <a:t>árgyi</a:t>
            </a:r>
            <a:r>
              <a:rPr lang="hu-HU" dirty="0"/>
              <a:t> programban</a:t>
            </a:r>
            <a:r>
              <a:rPr lang="en-GB" dirty="0"/>
              <a:t> vagy </a:t>
            </a:r>
            <a:br>
              <a:rPr lang="en-GB" dirty="0"/>
            </a:br>
            <a:r>
              <a:rPr lang="en-GB" dirty="0"/>
              <a:t>legkésőbb az </a:t>
            </a:r>
            <a:r>
              <a:rPr lang="en-GB" b="1" dirty="0" err="1">
                <a:solidFill>
                  <a:srgbClr val="FF0000"/>
                </a:solidFill>
              </a:rPr>
              <a:t>első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tanulmányi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héten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más</a:t>
            </a:r>
            <a:r>
              <a:rPr lang="hu-HU" dirty="0"/>
              <a:t>,</a:t>
            </a:r>
            <a:r>
              <a:rPr lang="en-GB" dirty="0"/>
              <a:t> </a:t>
            </a:r>
            <a:r>
              <a:rPr lang="hu-HU" b="1" dirty="0"/>
              <a:t>írott</a:t>
            </a:r>
            <a:r>
              <a:rPr lang="hu-HU" dirty="0"/>
              <a:t> </a:t>
            </a:r>
            <a:r>
              <a:rPr lang="en-GB" dirty="0" err="1"/>
              <a:t>formában</a:t>
            </a:r>
            <a:r>
              <a:rPr lang="en-GB" dirty="0"/>
              <a:t> – </a:t>
            </a:r>
            <a:br>
              <a:rPr lang="en-GB" dirty="0"/>
            </a:br>
            <a:r>
              <a:rPr lang="en-GB" i="1" dirty="0"/>
              <a:t>hogy a hallgatók </a:t>
            </a:r>
            <a:r>
              <a:rPr lang="en-GB" b="1" i="1" dirty="0"/>
              <a:t>hogyan használhatják a </a:t>
            </a:r>
            <a:r>
              <a:rPr lang="en-GB" b="1" i="1" dirty="0" err="1"/>
              <a:t>generatív</a:t>
            </a:r>
            <a:r>
              <a:rPr lang="en-GB" b="1" i="1" dirty="0"/>
              <a:t> </a:t>
            </a:r>
            <a:r>
              <a:rPr lang="hu-HU" b="1" i="1" dirty="0"/>
              <a:t>MI-t </a:t>
            </a:r>
            <a:r>
              <a:rPr lang="en-GB" i="1" dirty="0" err="1"/>
              <a:t>az</a:t>
            </a:r>
            <a:r>
              <a:rPr lang="en-GB" i="1" dirty="0"/>
              <a:t> adott </a:t>
            </a:r>
            <a:r>
              <a:rPr lang="en-GB" b="1" i="1" dirty="0">
                <a:highlight>
                  <a:srgbClr val="FFFF00"/>
                </a:highlight>
              </a:rPr>
              <a:t>tantárgy</a:t>
            </a:r>
            <a:r>
              <a:rPr lang="en-GB" i="1" dirty="0"/>
              <a:t> keretében</a:t>
            </a:r>
            <a:r>
              <a:rPr lang="en-GB" dirty="0"/>
              <a:t>. </a:t>
            </a:r>
            <a:endParaRPr lang="hu-HU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/>
              <a:t>H</a:t>
            </a:r>
            <a:r>
              <a:rPr lang="en-GB" dirty="0" err="1"/>
              <a:t>allgatók</a:t>
            </a:r>
            <a:r>
              <a:rPr lang="en-GB" dirty="0"/>
              <a:t> </a:t>
            </a:r>
            <a:r>
              <a:rPr lang="en-GB" dirty="0" err="1"/>
              <a:t>teljesítményértékelési</a:t>
            </a:r>
            <a:r>
              <a:rPr lang="en-GB" dirty="0"/>
              <a:t> feladatok </a:t>
            </a:r>
            <a:r>
              <a:rPr lang="en-GB" dirty="0" err="1"/>
              <a:t>elvégzéséhez</a:t>
            </a:r>
            <a:r>
              <a:rPr lang="en-GB" b="1" dirty="0"/>
              <a:t> </a:t>
            </a:r>
            <a:r>
              <a:rPr lang="en-GB" b="1" dirty="0" err="1"/>
              <a:t>csak</a:t>
            </a:r>
            <a:r>
              <a:rPr lang="en-GB" b="1" dirty="0"/>
              <a:t> </a:t>
            </a:r>
            <a:r>
              <a:rPr lang="en-GB" dirty="0"/>
              <a:t>a</a:t>
            </a:r>
            <a:r>
              <a:rPr lang="hu-HU" dirty="0" err="1"/>
              <a:t>kkor</a:t>
            </a:r>
            <a:r>
              <a:rPr lang="en-GB" dirty="0"/>
              <a:t> </a:t>
            </a:r>
            <a:r>
              <a:rPr lang="en-GB" b="1" dirty="0" err="1"/>
              <a:t>használhat</a:t>
            </a:r>
            <a:r>
              <a:rPr lang="hu-HU" b="1" dirty="0" err="1"/>
              <a:t>nak</a:t>
            </a:r>
            <a:r>
              <a:rPr lang="en-GB" b="1" dirty="0"/>
              <a:t> a generatív</a:t>
            </a:r>
            <a:r>
              <a:rPr lang="en-GB" dirty="0"/>
              <a:t> </a:t>
            </a:r>
            <a:r>
              <a:rPr lang="en-GB" dirty="0" err="1"/>
              <a:t>mesterséges</a:t>
            </a:r>
            <a:r>
              <a:rPr lang="en-GB" dirty="0"/>
              <a:t> int</a:t>
            </a:r>
            <a:r>
              <a:rPr lang="hu-HU" dirty="0" err="1"/>
              <a:t>elligencia</a:t>
            </a:r>
            <a:r>
              <a:rPr lang="hu-HU" dirty="0"/>
              <a:t> eszközöket (rendszereket vagy szolgáltatásokat)</a:t>
            </a:r>
            <a:r>
              <a:rPr lang="en-GB" dirty="0"/>
              <a:t>, </a:t>
            </a:r>
            <a:br>
              <a:rPr lang="hu-HU" dirty="0"/>
            </a:br>
            <a:r>
              <a:rPr lang="en-GB" dirty="0"/>
              <a:t>ha </a:t>
            </a:r>
            <a:r>
              <a:rPr lang="en-GB" dirty="0" err="1"/>
              <a:t>azt</a:t>
            </a:r>
            <a:r>
              <a:rPr lang="en-GB" dirty="0"/>
              <a:t> a </a:t>
            </a:r>
            <a:r>
              <a:rPr lang="en-GB" dirty="0" err="1"/>
              <a:t>tantárgy</a:t>
            </a:r>
            <a:r>
              <a:rPr lang="hu-HU" dirty="0"/>
              <a:t>felelős</a:t>
            </a:r>
            <a:r>
              <a:rPr lang="en-GB" dirty="0"/>
              <a:t> vagy a tanár </a:t>
            </a:r>
            <a:r>
              <a:rPr lang="en-GB" b="1" dirty="0">
                <a:solidFill>
                  <a:srgbClr val="FF0000"/>
                </a:solidFill>
              </a:rPr>
              <a:t>egyértelműen engedélyezi</a:t>
            </a:r>
            <a:r>
              <a:rPr lang="en-GB" dirty="0"/>
              <a:t>. 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8CB3E43-5493-D734-40C8-B192953607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54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5EA73-BA89-D3E8-14DD-CA12702D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89BBD43C-EA2D-EABF-0304-49BAB4221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0" y="182839"/>
            <a:ext cx="10184751" cy="780117"/>
          </a:xfrm>
        </p:spPr>
        <p:txBody>
          <a:bodyPr>
            <a:normAutofit/>
          </a:bodyPr>
          <a:lstStyle/>
          <a:p>
            <a:r>
              <a:rPr lang="en-GB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szerepel a </a:t>
            </a:r>
            <a:r>
              <a:rPr lang="hu-HU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szabályzatban</a:t>
            </a:r>
            <a:r>
              <a:rPr lang="en-GB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(6/2025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ORH</a:t>
            </a:r>
            <a:r>
              <a:rPr lang="hu-HU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16083207-4096-1511-21EE-FC9826A2D4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0304" y="1114816"/>
            <a:ext cx="11281427" cy="57056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A tantárgyi követelmények előírhatják </a:t>
            </a:r>
            <a:r>
              <a:rPr lang="en-GB" b="1" dirty="0">
                <a:solidFill>
                  <a:srgbClr val="FF0000"/>
                </a:solidFill>
              </a:rPr>
              <a:t>etikai nyilatkozatok</a:t>
            </a:r>
            <a:r>
              <a:rPr lang="en-GB" b="1" dirty="0"/>
              <a:t> szükségességét </a:t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en-GB" dirty="0"/>
              <a:t>az értékelések, projektek vagy vizsgák során </a:t>
            </a:r>
            <a:r>
              <a:rPr lang="en-GB" b="1" dirty="0" err="1"/>
              <a:t>az</a:t>
            </a:r>
            <a:r>
              <a:rPr lang="en-GB" b="1" dirty="0"/>
              <a:t> MI használatával kapcsolatban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 nyilatkozat tartalmazhatja </a:t>
            </a:r>
            <a:r>
              <a:rPr lang="en-GB" sz="1900" b="1" dirty="0"/>
              <a:t>azt a kijelentést</a:t>
            </a:r>
            <a:r>
              <a:rPr lang="en-GB" sz="1900" dirty="0"/>
              <a:t>, hogy </a:t>
            </a:r>
            <a:r>
              <a:rPr lang="en-GB" sz="1900" b="1" dirty="0"/>
              <a:t>a hallgató nem használt GenAI-t</a:t>
            </a:r>
            <a:r>
              <a:rPr lang="en-GB" sz="1900" dirty="0"/>
              <a:t>,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vagy, </a:t>
            </a:r>
            <a:r>
              <a:rPr lang="en-GB" sz="1900" b="1" dirty="0"/>
              <a:t>ha a használata megengedett</a:t>
            </a:r>
            <a:r>
              <a:rPr lang="en-GB" sz="1900" dirty="0"/>
              <a:t>, a követelmények előre tisztázzák, </a:t>
            </a:r>
            <a:r>
              <a:rPr lang="en-GB" sz="1900" dirty="0" err="1"/>
              <a:t>hogy</a:t>
            </a:r>
            <a:r>
              <a:rPr lang="en-GB" sz="1900" b="1" dirty="0"/>
              <a:t> </a:t>
            </a:r>
            <a:br>
              <a:rPr lang="hu-HU" sz="1900" b="1" dirty="0"/>
            </a:br>
            <a:r>
              <a:rPr lang="en-GB" sz="1900" b="1" dirty="0" err="1"/>
              <a:t>mely</a:t>
            </a:r>
            <a:r>
              <a:rPr lang="en-GB" sz="1900" b="1" dirty="0"/>
              <a:t> eszközök használhatók, mire </a:t>
            </a:r>
            <a:r>
              <a:rPr lang="en-GB" sz="1900" dirty="0"/>
              <a:t>és </a:t>
            </a:r>
            <a:br>
              <a:rPr lang="hu-HU" sz="1900" dirty="0"/>
            </a:br>
            <a:r>
              <a:rPr lang="en-GB" sz="1900" dirty="0"/>
              <a:t>milyen adatokra van szükség a nyilatkozatban.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Ha valami nem világos, vagy kétség merül fel</a:t>
            </a:r>
            <a:r>
              <a:rPr lang="hu-HU" dirty="0"/>
              <a:t>, </a:t>
            </a:r>
            <a:r>
              <a:rPr lang="en-GB" dirty="0"/>
              <a:t>kérjük, 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kérjen </a:t>
            </a:r>
            <a:r>
              <a:rPr lang="en-GB" dirty="0">
                <a:solidFill>
                  <a:srgbClr val="FF0000"/>
                </a:solidFill>
              </a:rPr>
              <a:t>felvilágosítást </a:t>
            </a:r>
            <a:r>
              <a:rPr lang="en-GB" b="1" dirty="0">
                <a:solidFill>
                  <a:srgbClr val="FF0000"/>
                </a:solidFill>
              </a:rPr>
              <a:t>a </a:t>
            </a:r>
            <a:r>
              <a:rPr lang="hu-HU" b="1" dirty="0">
                <a:solidFill>
                  <a:srgbClr val="FF0000"/>
                </a:solidFill>
              </a:rPr>
              <a:t>tantárgyfelelőstől vagy </a:t>
            </a:r>
            <a:r>
              <a:rPr lang="en-GB" b="1" dirty="0" err="1">
                <a:solidFill>
                  <a:srgbClr val="FF0000"/>
                </a:solidFill>
              </a:rPr>
              <a:t>az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szeminárium vezetőtől</a:t>
            </a:r>
            <a:r>
              <a:rPr lang="en-GB" dirty="0"/>
              <a:t>. </a:t>
            </a:r>
            <a:endParaRPr lang="hu-HU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Annak érdekében, hogy ne merüljön fel gyanú a GMI tiltott használatával kapcsolatban </a:t>
            </a:r>
            <a:br>
              <a:rPr lang="hu-HU" dirty="0"/>
            </a:br>
            <a:r>
              <a:rPr lang="en-GB" dirty="0"/>
              <a:t>(és az előrehaladás bemutatására), </a:t>
            </a:r>
            <a:r>
              <a:rPr lang="en-GB" b="1" dirty="0"/>
              <a:t>a hallgatók fontolóra vehetik </a:t>
            </a:r>
            <a:br>
              <a:rPr lang="en-GB" b="1" dirty="0"/>
            </a:br>
            <a:r>
              <a:rPr lang="en-GB" dirty="0"/>
              <a:t>munkájuk különböző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verzióinak mentését </a:t>
            </a:r>
            <a:r>
              <a:rPr lang="en-GB" dirty="0" err="1"/>
              <a:t>vagy</a:t>
            </a:r>
            <a:r>
              <a:rPr lang="en-GB" b="1" dirty="0"/>
              <a:t> </a:t>
            </a:r>
            <a:br>
              <a:rPr lang="hu-HU" b="1" dirty="0"/>
            </a:br>
            <a:r>
              <a:rPr lang="en-GB" dirty="0" err="1"/>
              <a:t>olyan</a:t>
            </a:r>
            <a:r>
              <a:rPr lang="en-GB" b="1" dirty="0"/>
              <a:t> eszközök használatát, amelyek nyomon követik tevékenységüket</a:t>
            </a:r>
            <a:r>
              <a:rPr lang="en-GB" dirty="0"/>
              <a:t>.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Javasoljuk, hogy ezeket a lehetőségeket beszéljék meg előadóikkal.</a:t>
            </a:r>
            <a:endParaRPr lang="en-GB" sz="2000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67FF974-F678-0761-2C21-4486577A4C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6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B9481-E078-7042-3395-2B861ABB1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EEB56D48-B938-43F5-CB36-80B6406AD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0" y="132735"/>
            <a:ext cx="9525089" cy="780117"/>
          </a:xfrm>
        </p:spPr>
        <p:txBody>
          <a:bodyPr>
            <a:normAutofit fontScale="90000"/>
          </a:bodyPr>
          <a:lstStyle/>
          <a:p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szabályozás frissítése </a:t>
            </a:r>
            <a:r>
              <a:rPr lang="hu-HU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3600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szeptember</a:t>
            </a:r>
            <a:r>
              <a:rPr lang="hu-HU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hu-HU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hallgatókat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érintő</a:t>
            </a:r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legfontosabb változások </a:t>
            </a: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2A10D3A2-0390-DE1A-7FF3-249EADB426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" y="1716065"/>
            <a:ext cx="12115799" cy="4852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noProof="0" dirty="0" err="1"/>
              <a:t>Elismer</a:t>
            </a:r>
            <a:r>
              <a:rPr lang="hu-HU" sz="2800" noProof="0" dirty="0"/>
              <a:t>i azt a gyakorlatot</a:t>
            </a:r>
            <a:r>
              <a:rPr lang="en-GB" sz="2800" noProof="0" dirty="0"/>
              <a:t>, </a:t>
            </a:r>
            <a:br>
              <a:rPr lang="hu-HU" sz="2800" noProof="0" dirty="0"/>
            </a:br>
            <a:r>
              <a:rPr lang="en-GB" sz="2800" noProof="0" dirty="0" err="1"/>
              <a:t>hogy</a:t>
            </a:r>
            <a:r>
              <a:rPr lang="en-GB" sz="2800" noProof="0" dirty="0"/>
              <a:t> </a:t>
            </a:r>
            <a:r>
              <a:rPr lang="en-GB" sz="2800" b="1" noProof="0" dirty="0"/>
              <a:t>a GMI-t </a:t>
            </a:r>
            <a:r>
              <a:rPr lang="en-GB" sz="2800" noProof="0" dirty="0"/>
              <a:t>egyre gyakrabban </a:t>
            </a:r>
            <a:r>
              <a:rPr lang="en-GB" sz="2800" noProof="0" dirty="0" err="1"/>
              <a:t>használják</a:t>
            </a:r>
            <a:r>
              <a:rPr lang="en-GB" sz="2800" b="1" noProof="0" dirty="0"/>
              <a:t> </a:t>
            </a:r>
            <a:r>
              <a:rPr lang="en-GB" sz="2800" b="1" noProof="0" dirty="0" err="1"/>
              <a:t>közös</a:t>
            </a:r>
            <a:r>
              <a:rPr lang="en-GB" sz="2800" b="1" noProof="0" dirty="0"/>
              <a:t> </a:t>
            </a:r>
            <a:r>
              <a:rPr lang="en-GB" sz="2800" b="1" noProof="0" dirty="0" err="1"/>
              <a:t>alkotásra</a:t>
            </a:r>
            <a:r>
              <a:rPr lang="hu-HU" sz="2800" b="1" noProof="0" dirty="0"/>
              <a:t> </a:t>
            </a:r>
            <a:r>
              <a:rPr lang="hu-HU" sz="2800" noProof="0" dirty="0"/>
              <a:t>(co-</a:t>
            </a:r>
            <a:r>
              <a:rPr lang="hu-HU" sz="2800" noProof="0" dirty="0" err="1"/>
              <a:t>creation</a:t>
            </a:r>
            <a:r>
              <a:rPr lang="hu-HU" sz="2800" noProof="0" dirty="0"/>
              <a:t>)</a:t>
            </a:r>
            <a:endParaRPr lang="en-GB" sz="2800" noProof="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§7 (</a:t>
            </a:r>
            <a:r>
              <a:rPr lang="en-GB" sz="2400" dirty="0"/>
              <a:t>3</a:t>
            </a:r>
            <a:r>
              <a:rPr lang="hu-HU" sz="2400" dirty="0"/>
              <a:t>) </a:t>
            </a:r>
            <a:r>
              <a:rPr lang="en-GB" sz="2400" dirty="0"/>
              <a:t>c</a:t>
            </a:r>
            <a:r>
              <a:rPr lang="hu-HU" sz="2400" dirty="0"/>
              <a:t>)</a:t>
            </a:r>
            <a:r>
              <a:rPr lang="en-GB" sz="2400" dirty="0"/>
              <a:t>: a </a:t>
            </a:r>
            <a:r>
              <a:rPr lang="hu-HU" sz="2400" dirty="0"/>
              <a:t>használat</a:t>
            </a:r>
            <a:r>
              <a:rPr lang="en-GB" sz="2400" dirty="0"/>
              <a:t> és a nyilatkozat </a:t>
            </a:r>
            <a:r>
              <a:rPr lang="en-GB" sz="2400" b="1" dirty="0"/>
              <a:t>kontextusfüggő </a:t>
            </a:r>
            <a:r>
              <a:rPr lang="en-GB" sz="2400" dirty="0"/>
              <a:t>(azaz </a:t>
            </a:r>
            <a:r>
              <a:rPr lang="en-GB" sz="2400" b="1" dirty="0"/>
              <a:t>tantárgyanként</a:t>
            </a:r>
            <a:r>
              <a:rPr lang="en-GB" sz="2400" dirty="0"/>
              <a:t> eltérő lehet) </a:t>
            </a:r>
            <a:endParaRPr lang="en-GB" sz="2400" noProof="0" dirty="0"/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800" noProof="0" dirty="0"/>
              <a:t>E</a:t>
            </a:r>
            <a:r>
              <a:rPr lang="en-GB" sz="2800" noProof="0" dirty="0" err="1"/>
              <a:t>gyértelmű</a:t>
            </a:r>
            <a:r>
              <a:rPr lang="hu-HU" sz="2800" noProof="0" dirty="0" err="1"/>
              <a:t>sítve</a:t>
            </a:r>
            <a:r>
              <a:rPr lang="hu-HU" sz="2800" noProof="0" dirty="0"/>
              <a:t> van</a:t>
            </a:r>
            <a:r>
              <a:rPr lang="en-GB" sz="2800" noProof="0" dirty="0"/>
              <a:t>, hogy </a:t>
            </a:r>
            <a:r>
              <a:rPr lang="en-GB" sz="2800" b="1" dirty="0"/>
              <a:t>tiltott használat gyanúja</a:t>
            </a:r>
            <a:r>
              <a:rPr lang="en-GB" sz="2800" dirty="0"/>
              <a:t> esetén (</a:t>
            </a:r>
            <a:r>
              <a:rPr lang="hu-HU" sz="2800" dirty="0"/>
              <a:t>§18 (6)</a:t>
            </a:r>
            <a:r>
              <a:rPr lang="en-GB" sz="2800" dirty="0"/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A) az oktatók </a:t>
            </a:r>
            <a:r>
              <a:rPr lang="en-GB" sz="2400" b="1" noProof="0" dirty="0"/>
              <a:t>párbeszédet</a:t>
            </a:r>
            <a:r>
              <a:rPr lang="en-GB" sz="2400" noProof="0" dirty="0"/>
              <a:t> kezdeményezhetnek a hallgatóval a </a:t>
            </a:r>
            <a:r>
              <a:rPr lang="en-GB" sz="2400" noProof="0" dirty="0" err="1"/>
              <a:t>tisztázás</a:t>
            </a:r>
            <a:r>
              <a:rPr lang="en-GB" sz="2400" noProof="0" dirty="0"/>
              <a:t> </a:t>
            </a:r>
            <a:r>
              <a:rPr lang="en-GB" sz="2400" noProof="0" dirty="0" err="1"/>
              <a:t>érdekében</a:t>
            </a:r>
            <a:endParaRPr lang="hu-HU" sz="2400" noProof="0" dirty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200" dirty="0"/>
              <a:t>Egyértelmű bizonyítékok esetén ha a hallgató nem működik együtt, etikai eljárás kezdeményezhető</a:t>
            </a:r>
            <a:r>
              <a:rPr lang="hu-HU" sz="2200" noProof="0" dirty="0"/>
              <a:t> </a:t>
            </a:r>
            <a:endParaRPr lang="en-GB" sz="2200" noProof="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B) a hallgatók </a:t>
            </a:r>
            <a:r>
              <a:rPr lang="en-GB" sz="2400" b="1" dirty="0"/>
              <a:t>bizonyítékot</a:t>
            </a:r>
            <a:r>
              <a:rPr lang="en-GB" sz="2400" dirty="0"/>
              <a:t> nyújthatnak be a jogsértés hiányának igazolására</a:t>
            </a:r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600" noProof="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noProof="0" dirty="0"/>
              <a:t>Új, </a:t>
            </a:r>
            <a:r>
              <a:rPr lang="en-GB" sz="2800" b="1" noProof="0" dirty="0"/>
              <a:t>egyszerűsített nyilatkozati </a:t>
            </a:r>
            <a:r>
              <a:rPr lang="en-GB" sz="2800" noProof="0" dirty="0"/>
              <a:t>példák kerültek bevezetésre </a:t>
            </a:r>
            <a:r>
              <a:rPr lang="hu-HU" sz="2800" noProof="0" dirty="0"/>
              <a:t>(melléklet) </a:t>
            </a:r>
            <a:endParaRPr lang="en-GB" sz="2800" noProof="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Ezeket a tantárgyvezetők szükség szerint módosíthatják </a:t>
            </a:r>
            <a:endParaRPr lang="hu-HU" sz="2400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1926B2D-EE17-9284-50F6-BF9E1D7659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9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328CB-2F6C-6DD5-693A-C76D8676B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2">
            <a:extLst>
              <a:ext uri="{FF2B5EF4-FFF2-40B4-BE49-F238E27FC236}">
                <a16:creationId xmlns:a16="http://schemas.microsoft.com/office/drawing/2014/main" id="{EBC8697D-0AC5-E53B-B4A2-155C51B052F7}"/>
              </a:ext>
            </a:extLst>
          </p:cNvPr>
          <p:cNvSpPr txBox="1">
            <a:spLocks/>
          </p:cNvSpPr>
          <p:nvPr/>
        </p:nvSpPr>
        <p:spPr>
          <a:xfrm rot="16200000">
            <a:off x="-2551205" y="2566903"/>
            <a:ext cx="6826602" cy="1724189"/>
          </a:xfrm>
          <a:prstGeom prst="rect">
            <a:avLst/>
          </a:prstGeom>
        </p:spPr>
        <p:txBody>
          <a:bodyPr vert="horz" lIns="90000" tIns="90000" rIns="9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5000" b="0" i="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 err="1"/>
              <a:t>Legyél</a:t>
            </a:r>
            <a:r>
              <a:rPr lang="en-GB" sz="2400" b="1" dirty="0"/>
              <a:t> </a:t>
            </a:r>
            <a:r>
              <a:rPr lang="en-GB" sz="2400" b="1" dirty="0" err="1"/>
              <a:t>mindig</a:t>
            </a:r>
            <a:r>
              <a:rPr lang="en-GB" sz="2400" b="1" dirty="0"/>
              <a:t> </a:t>
            </a:r>
            <a:r>
              <a:rPr lang="en-GB" sz="2400" b="1" dirty="0" err="1"/>
              <a:t>kritikus</a:t>
            </a:r>
            <a:r>
              <a:rPr lang="en-GB" sz="2400" b="1" dirty="0"/>
              <a:t> a </a:t>
            </a:r>
            <a:r>
              <a:rPr lang="en-GB" sz="2400" b="1" dirty="0" err="1"/>
              <a:t>generatív</a:t>
            </a:r>
            <a:r>
              <a:rPr lang="en-GB" sz="2400" b="1" dirty="0"/>
              <a:t> </a:t>
            </a:r>
            <a:r>
              <a:rPr lang="en-GB" sz="2400" b="1" dirty="0" err="1"/>
              <a:t>eszközök</a:t>
            </a:r>
            <a:r>
              <a:rPr lang="en-GB" sz="2400" b="1" dirty="0"/>
              <a:t> </a:t>
            </a:r>
            <a:r>
              <a:rPr lang="en-GB" sz="2400" b="1" dirty="0" err="1"/>
              <a:t>bementével</a:t>
            </a:r>
            <a:r>
              <a:rPr lang="en-GB" sz="2400" b="1" dirty="0"/>
              <a:t> és </a:t>
            </a:r>
            <a:r>
              <a:rPr lang="en-GB" sz="2400" b="1" dirty="0" err="1"/>
              <a:t>eredményeivel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66103-C976-E03A-77F6-9A58814A5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87" y="15699"/>
            <a:ext cx="11449638" cy="6826601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5DBA821-3DDF-7717-DD1F-C9ADF4B0312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AAADC1-8078-410E-843F-3BBFB7DB48A3}" type="slidenum">
              <a:rPr lang="en-GB" sz="1100" smtClean="0">
                <a:solidFill>
                  <a:schemeClr val="bg1"/>
                </a:solidFill>
              </a:rPr>
              <a:pPr algn="r"/>
              <a:t>9</a:t>
            </a:fld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1541"/>
      </p:ext>
    </p:extLst>
  </p:cSld>
  <p:clrMapOvr>
    <a:masterClrMapping/>
  </p:clrMapOvr>
</p:sld>
</file>

<file path=ppt/theme/theme1.xml><?xml version="1.0" encoding="utf-8"?>
<a:theme xmlns:a="http://schemas.openxmlformats.org/drawingml/2006/main" name="Corvinus2025_eng">
  <a:themeElements>
    <a:clrScheme name="Corvinus2025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CD5A"/>
      </a:accent1>
      <a:accent2>
        <a:srgbClr val="E1FFD9"/>
      </a:accent2>
      <a:accent3>
        <a:srgbClr val="002300"/>
      </a:accent3>
      <a:accent4>
        <a:srgbClr val="FF4132"/>
      </a:accent4>
      <a:accent5>
        <a:srgbClr val="FFDEDE"/>
      </a:accent5>
      <a:accent6>
        <a:srgbClr val="410500"/>
      </a:accent6>
      <a:hlink>
        <a:srgbClr val="E1E1E1"/>
      </a:hlink>
      <a:folHlink>
        <a:srgbClr val="8C8C8C"/>
      </a:folHlink>
    </a:clrScheme>
    <a:fontScheme name="Egyéni 2.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rvinus2025_eng.potx" id="{5B94D9FA-A3E9-49AF-8D2C-577D9F1C25BA}" vid="{0ECE8F63-340D-40A2-9D8C-266316F383E9}"/>
    </a:ext>
  </a:extLst>
</a:theme>
</file>

<file path=ppt/theme/theme2.xml><?xml version="1.0" encoding="utf-8"?>
<a:theme xmlns:a="http://schemas.openxmlformats.org/drawingml/2006/main" name="Blank">
  <a:themeElements>
    <a:clrScheme name="Corvinus2025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CD5A"/>
      </a:accent1>
      <a:accent2>
        <a:srgbClr val="E1FFD9"/>
      </a:accent2>
      <a:accent3>
        <a:srgbClr val="002300"/>
      </a:accent3>
      <a:accent4>
        <a:srgbClr val="FF4132"/>
      </a:accent4>
      <a:accent5>
        <a:srgbClr val="FFDEDE"/>
      </a:accent5>
      <a:accent6>
        <a:srgbClr val="410500"/>
      </a:accent6>
      <a:hlink>
        <a:srgbClr val="E1E1E1"/>
      </a:hlink>
      <a:folHlink>
        <a:srgbClr val="8C8C8C"/>
      </a:folHlink>
    </a:clrScheme>
    <a:fontScheme name="Egyéni 1.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vinus2025_eng.potx" id="{5B94D9FA-A3E9-49AF-8D2C-577D9F1C25BA}" vid="{F36B6C7B-84F4-4F44-8565-9836487FBB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02CE637406C884E94AAC32B5500D73F" ma:contentTypeVersion="4" ma:contentTypeDescription="Új dokumentum létrehozása." ma:contentTypeScope="" ma:versionID="83c18a4a2f095d26cbe5cfc21aa80245">
  <xsd:schema xmlns:xsd="http://www.w3.org/2001/XMLSchema" xmlns:xs="http://www.w3.org/2001/XMLSchema" xmlns:p="http://schemas.microsoft.com/office/2006/metadata/properties" xmlns:ns2="bf47069a-1a11-42ea-808c-3d3df9104256" targetNamespace="http://schemas.microsoft.com/office/2006/metadata/properties" ma:root="true" ma:fieldsID="1bfbd2143fefb05c753d990dbbefc4fd" ns2:_="">
    <xsd:import namespace="bf47069a-1a11-42ea-808c-3d3df91042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7069a-1a11-42ea-808c-3d3df9104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1433DF-4C83-48F1-B007-C7391A41543B}">
  <ds:schemaRefs>
    <ds:schemaRef ds:uri="bf47069a-1a11-42ea-808c-3d3df91042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0634F2-C12B-4D4F-8921-5FED44521E6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f47069a-1a11-42ea-808c-3d3df9104256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F2F1234-CAE6-4716-9686-FE990C912C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corvinus2025-eng (1)</Template>
  <TotalTime>1366</TotalTime>
  <Words>805</Words>
  <Application>Microsoft Office PowerPoint</Application>
  <PresentationFormat>Szélesvásznú</PresentationFormat>
  <Paragraphs>87</Paragraphs>
  <Slides>11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Corvinus2025_eng</vt:lpstr>
      <vt:lpstr>Blank</vt:lpstr>
      <vt:lpstr>A Mesterséges Intelligencia  szabályozása a Corvinus Egyetemen</vt:lpstr>
      <vt:lpstr>PowerPoint-bemutató</vt:lpstr>
      <vt:lpstr>PowerPoint-bemutató</vt:lpstr>
      <vt:lpstr>A Corvinus alapelvei a GMI-val kapcsolatban</vt:lpstr>
      <vt:lpstr>6/2025 VRAP szabályozás a GMI-ról az oktatásban –szeptember 2025 (első megjelenés januárban mint 1/2025)</vt:lpstr>
      <vt:lpstr>Mi szerepel a szabályzatban (6/2025 ORH)?</vt:lpstr>
      <vt:lpstr>Mi szerepel a szabályzatban (6/2025 ORH)?</vt:lpstr>
      <vt:lpstr>A szabályozás frissítése (szeptember):  a hallgatókat érintő legfontosabb változások </vt:lpstr>
      <vt:lpstr>PowerPoint-bemutató</vt:lpstr>
      <vt:lpstr>PowerPoint-bemutató</vt:lpstr>
      <vt:lpstr>Köszönöm!</vt:lpstr>
    </vt:vector>
  </TitlesOfParts>
  <Company>Budapest Corvinus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Laczkovich Anna</dc:creator>
  <cp:keywords>, docId:BC307113593D58776DFBFAB46A8C7B8F</cp:keywords>
  <cp:lastModifiedBy>Csáki Csaba</cp:lastModifiedBy>
  <cp:revision>15</cp:revision>
  <cp:lastPrinted>2025-09-16T08:19:19Z</cp:lastPrinted>
  <dcterms:created xsi:type="dcterms:W3CDTF">2025-05-12T06:56:53Z</dcterms:created>
  <dcterms:modified xsi:type="dcterms:W3CDTF">2026-02-12T09:46:32Z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0x010100702CE637406C884E94AAC32B5500D73F</vt:lpwstr>
  </property>
</Properties>
</file>