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856" r:id="rId5"/>
    <p:sldMasterId id="2147483826" r:id="rId6"/>
    <p:sldMasterId id="2147483859" r:id="rId7"/>
    <p:sldMasterId id="2147483865" r:id="rId8"/>
    <p:sldMasterId id="2147483868" r:id="rId9"/>
  </p:sldMasterIdLst>
  <p:notesMasterIdLst>
    <p:notesMasterId r:id="rId43"/>
  </p:notesMasterIdLst>
  <p:handoutMasterIdLst>
    <p:handoutMasterId r:id="rId44"/>
  </p:handoutMasterIdLst>
  <p:sldIdLst>
    <p:sldId id="257" r:id="rId10"/>
    <p:sldId id="262" r:id="rId11"/>
    <p:sldId id="268" r:id="rId12"/>
    <p:sldId id="336" r:id="rId13"/>
    <p:sldId id="335" r:id="rId14"/>
    <p:sldId id="256" r:id="rId15"/>
    <p:sldId id="337" r:id="rId16"/>
    <p:sldId id="334" r:id="rId17"/>
    <p:sldId id="264" r:id="rId18"/>
    <p:sldId id="269" r:id="rId19"/>
    <p:sldId id="339" r:id="rId20"/>
    <p:sldId id="344" r:id="rId21"/>
    <p:sldId id="341" r:id="rId22"/>
    <p:sldId id="347" r:id="rId23"/>
    <p:sldId id="298" r:id="rId24"/>
    <p:sldId id="276" r:id="rId25"/>
    <p:sldId id="302" r:id="rId26"/>
    <p:sldId id="346" r:id="rId27"/>
    <p:sldId id="348" r:id="rId28"/>
    <p:sldId id="340" r:id="rId29"/>
    <p:sldId id="355" r:id="rId30"/>
    <p:sldId id="308" r:id="rId31"/>
    <p:sldId id="350" r:id="rId32"/>
    <p:sldId id="338" r:id="rId33"/>
    <p:sldId id="351" r:id="rId34"/>
    <p:sldId id="342" r:id="rId35"/>
    <p:sldId id="349" r:id="rId36"/>
    <p:sldId id="329" r:id="rId37"/>
    <p:sldId id="322" r:id="rId38"/>
    <p:sldId id="325" r:id="rId39"/>
    <p:sldId id="327" r:id="rId40"/>
    <p:sldId id="326" r:id="rId41"/>
    <p:sldId id="353" r:id="rId42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CD5A"/>
    <a:srgbClr val="DDFDDB"/>
    <a:srgbClr val="CC6600"/>
    <a:srgbClr val="663300"/>
    <a:srgbClr val="FFFFFF"/>
    <a:srgbClr val="E6E6E6"/>
    <a:srgbClr val="FF4132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Közepesen sötét stílus 2 – 4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8277" autoAdjust="0"/>
  </p:normalViewPr>
  <p:slideViewPr>
    <p:cSldViewPr snapToGrid="0">
      <p:cViewPr varScale="1">
        <p:scale>
          <a:sx n="82" d="100"/>
          <a:sy n="82" d="100"/>
        </p:scale>
        <p:origin x="166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lless Lea Zsuzsa" userId="1c783abc-7709-4ae6-a5bd-105255dece45" providerId="ADAL" clId="{E41465A0-F131-4894-953A-5285054D14E6}"/>
    <pc:docChg chg="custSel modSld">
      <pc:chgData name="Tilless Lea Zsuzsa" userId="1c783abc-7709-4ae6-a5bd-105255dece45" providerId="ADAL" clId="{E41465A0-F131-4894-953A-5285054D14E6}" dt="2025-09-16T08:00:29.780" v="28" actId="27636"/>
      <pc:docMkLst>
        <pc:docMk/>
      </pc:docMkLst>
      <pc:sldChg chg="modNotes modNotesTx">
        <pc:chgData name="Tilless Lea Zsuzsa" userId="1c783abc-7709-4ae6-a5bd-105255dece45" providerId="ADAL" clId="{E41465A0-F131-4894-953A-5285054D14E6}" dt="2025-09-16T08:00:29.780" v="28" actId="27636"/>
        <pc:sldMkLst>
          <pc:docMk/>
          <pc:sldMk cId="0" sldId="256"/>
        </pc:sldMkLst>
      </pc:sldChg>
      <pc:sldChg chg="modNotesTx">
        <pc:chgData name="Tilless Lea Zsuzsa" userId="1c783abc-7709-4ae6-a5bd-105255dece45" providerId="ADAL" clId="{E41465A0-F131-4894-953A-5285054D14E6}" dt="2025-09-16T07:57:01.616" v="0" actId="6549"/>
        <pc:sldMkLst>
          <pc:docMk/>
          <pc:sldMk cId="0" sldId="257"/>
        </pc:sldMkLst>
      </pc:sldChg>
      <pc:sldChg chg="modNotesTx">
        <pc:chgData name="Tilless Lea Zsuzsa" userId="1c783abc-7709-4ae6-a5bd-105255dece45" providerId="ADAL" clId="{E41465A0-F131-4894-953A-5285054D14E6}" dt="2025-09-16T07:57:10.616" v="1" actId="6549"/>
        <pc:sldMkLst>
          <pc:docMk/>
          <pc:sldMk cId="0" sldId="262"/>
        </pc:sldMkLst>
      </pc:sldChg>
      <pc:sldChg chg="modNotesTx">
        <pc:chgData name="Tilless Lea Zsuzsa" userId="1c783abc-7709-4ae6-a5bd-105255dece45" providerId="ADAL" clId="{E41465A0-F131-4894-953A-5285054D14E6}" dt="2025-09-16T07:58:17.846" v="8" actId="6549"/>
        <pc:sldMkLst>
          <pc:docMk/>
          <pc:sldMk cId="0" sldId="264"/>
        </pc:sldMkLst>
      </pc:sldChg>
      <pc:sldChg chg="modNotesTx">
        <pc:chgData name="Tilless Lea Zsuzsa" userId="1c783abc-7709-4ae6-a5bd-105255dece45" providerId="ADAL" clId="{E41465A0-F131-4894-953A-5285054D14E6}" dt="2025-09-16T07:57:22.502" v="2" actId="6549"/>
        <pc:sldMkLst>
          <pc:docMk/>
          <pc:sldMk cId="0" sldId="268"/>
        </pc:sldMkLst>
      </pc:sldChg>
      <pc:sldChg chg="modNotesTx">
        <pc:chgData name="Tilless Lea Zsuzsa" userId="1c783abc-7709-4ae6-a5bd-105255dece45" providerId="ADAL" clId="{E41465A0-F131-4894-953A-5285054D14E6}" dt="2025-09-16T07:58:24.645" v="10" actId="6549"/>
        <pc:sldMkLst>
          <pc:docMk/>
          <pc:sldMk cId="0" sldId="269"/>
        </pc:sldMkLst>
      </pc:sldChg>
      <pc:sldChg chg="modNotesTx">
        <pc:chgData name="Tilless Lea Zsuzsa" userId="1c783abc-7709-4ae6-a5bd-105255dece45" providerId="ADAL" clId="{E41465A0-F131-4894-953A-5285054D14E6}" dt="2025-09-16T07:58:51.503" v="16" actId="6549"/>
        <pc:sldMkLst>
          <pc:docMk/>
          <pc:sldMk cId="0" sldId="276"/>
        </pc:sldMkLst>
      </pc:sldChg>
      <pc:sldChg chg="modNotesTx">
        <pc:chgData name="Tilless Lea Zsuzsa" userId="1c783abc-7709-4ae6-a5bd-105255dece45" providerId="ADAL" clId="{E41465A0-F131-4894-953A-5285054D14E6}" dt="2025-09-16T07:58:47.410" v="15" actId="6549"/>
        <pc:sldMkLst>
          <pc:docMk/>
          <pc:sldMk cId="0" sldId="298"/>
        </pc:sldMkLst>
      </pc:sldChg>
      <pc:sldChg chg="modNotesTx">
        <pc:chgData name="Tilless Lea Zsuzsa" userId="1c783abc-7709-4ae6-a5bd-105255dece45" providerId="ADAL" clId="{E41465A0-F131-4894-953A-5285054D14E6}" dt="2025-09-16T07:58:57.167" v="17" actId="6549"/>
        <pc:sldMkLst>
          <pc:docMk/>
          <pc:sldMk cId="0" sldId="302"/>
        </pc:sldMkLst>
      </pc:sldChg>
      <pc:sldChg chg="modNotesTx">
        <pc:chgData name="Tilless Lea Zsuzsa" userId="1c783abc-7709-4ae6-a5bd-105255dece45" providerId="ADAL" clId="{E41465A0-F131-4894-953A-5285054D14E6}" dt="2025-09-16T07:59:32.364" v="23" actId="6549"/>
        <pc:sldMkLst>
          <pc:docMk/>
          <pc:sldMk cId="0" sldId="322"/>
        </pc:sldMkLst>
      </pc:sldChg>
      <pc:sldChg chg="modNotesTx">
        <pc:chgData name="Tilless Lea Zsuzsa" userId="1c783abc-7709-4ae6-a5bd-105255dece45" providerId="ADAL" clId="{E41465A0-F131-4894-953A-5285054D14E6}" dt="2025-09-16T07:59:36.805" v="24" actId="6549"/>
        <pc:sldMkLst>
          <pc:docMk/>
          <pc:sldMk cId="0" sldId="325"/>
        </pc:sldMkLst>
      </pc:sldChg>
      <pc:sldChg chg="modNotesTx">
        <pc:chgData name="Tilless Lea Zsuzsa" userId="1c783abc-7709-4ae6-a5bd-105255dece45" providerId="ADAL" clId="{E41465A0-F131-4894-953A-5285054D14E6}" dt="2025-09-16T07:59:42.584" v="26" actId="6549"/>
        <pc:sldMkLst>
          <pc:docMk/>
          <pc:sldMk cId="0" sldId="326"/>
        </pc:sldMkLst>
      </pc:sldChg>
      <pc:sldChg chg="modNotesTx">
        <pc:chgData name="Tilless Lea Zsuzsa" userId="1c783abc-7709-4ae6-a5bd-105255dece45" providerId="ADAL" clId="{E41465A0-F131-4894-953A-5285054D14E6}" dt="2025-09-16T07:59:39.923" v="25" actId="6549"/>
        <pc:sldMkLst>
          <pc:docMk/>
          <pc:sldMk cId="0" sldId="327"/>
        </pc:sldMkLst>
      </pc:sldChg>
      <pc:sldChg chg="modNotesTx">
        <pc:chgData name="Tilless Lea Zsuzsa" userId="1c783abc-7709-4ae6-a5bd-105255dece45" providerId="ADAL" clId="{E41465A0-F131-4894-953A-5285054D14E6}" dt="2025-09-16T07:59:28.025" v="22" actId="6549"/>
        <pc:sldMkLst>
          <pc:docMk/>
          <pc:sldMk cId="0" sldId="329"/>
        </pc:sldMkLst>
      </pc:sldChg>
      <pc:sldChg chg="modNotesTx">
        <pc:chgData name="Tilless Lea Zsuzsa" userId="1c783abc-7709-4ae6-a5bd-105255dece45" providerId="ADAL" clId="{E41465A0-F131-4894-953A-5285054D14E6}" dt="2025-09-16T07:58:01.001" v="7" actId="6549"/>
        <pc:sldMkLst>
          <pc:docMk/>
          <pc:sldMk cId="0" sldId="334"/>
        </pc:sldMkLst>
      </pc:sldChg>
      <pc:sldChg chg="modNotesTx">
        <pc:chgData name="Tilless Lea Zsuzsa" userId="1c783abc-7709-4ae6-a5bd-105255dece45" providerId="ADAL" clId="{E41465A0-F131-4894-953A-5285054D14E6}" dt="2025-09-16T07:57:39.470" v="4" actId="6549"/>
        <pc:sldMkLst>
          <pc:docMk/>
          <pc:sldMk cId="0" sldId="335"/>
        </pc:sldMkLst>
      </pc:sldChg>
      <pc:sldChg chg="modNotesTx">
        <pc:chgData name="Tilless Lea Zsuzsa" userId="1c783abc-7709-4ae6-a5bd-105255dece45" providerId="ADAL" clId="{E41465A0-F131-4894-953A-5285054D14E6}" dt="2025-09-16T07:57:33.975" v="3" actId="6549"/>
        <pc:sldMkLst>
          <pc:docMk/>
          <pc:sldMk cId="0" sldId="336"/>
        </pc:sldMkLst>
      </pc:sldChg>
      <pc:sldChg chg="modNotesTx">
        <pc:chgData name="Tilless Lea Zsuzsa" userId="1c783abc-7709-4ae6-a5bd-105255dece45" providerId="ADAL" clId="{E41465A0-F131-4894-953A-5285054D14E6}" dt="2025-09-16T07:57:50.557" v="6" actId="6549"/>
        <pc:sldMkLst>
          <pc:docMk/>
          <pc:sldMk cId="0" sldId="337"/>
        </pc:sldMkLst>
      </pc:sldChg>
      <pc:sldChg chg="modNotesTx">
        <pc:chgData name="Tilless Lea Zsuzsa" userId="1c783abc-7709-4ae6-a5bd-105255dece45" providerId="ADAL" clId="{E41465A0-F131-4894-953A-5285054D14E6}" dt="2025-09-16T07:58:30.690" v="11" actId="6549"/>
        <pc:sldMkLst>
          <pc:docMk/>
          <pc:sldMk cId="0" sldId="339"/>
        </pc:sldMkLst>
      </pc:sldChg>
      <pc:sldChg chg="modNotesTx">
        <pc:chgData name="Tilless Lea Zsuzsa" userId="1c783abc-7709-4ae6-a5bd-105255dece45" providerId="ADAL" clId="{E41465A0-F131-4894-953A-5285054D14E6}" dt="2025-09-16T07:59:10.580" v="20" actId="6549"/>
        <pc:sldMkLst>
          <pc:docMk/>
          <pc:sldMk cId="0" sldId="340"/>
        </pc:sldMkLst>
      </pc:sldChg>
      <pc:sldChg chg="modNotesTx">
        <pc:chgData name="Tilless Lea Zsuzsa" userId="1c783abc-7709-4ae6-a5bd-105255dece45" providerId="ADAL" clId="{E41465A0-F131-4894-953A-5285054D14E6}" dt="2025-09-16T07:58:39.618" v="13" actId="6549"/>
        <pc:sldMkLst>
          <pc:docMk/>
          <pc:sldMk cId="0" sldId="341"/>
        </pc:sldMkLst>
      </pc:sldChg>
      <pc:sldChg chg="modNotesTx">
        <pc:chgData name="Tilless Lea Zsuzsa" userId="1c783abc-7709-4ae6-a5bd-105255dece45" providerId="ADAL" clId="{E41465A0-F131-4894-953A-5285054D14E6}" dt="2025-09-16T07:58:35.265" v="12" actId="6549"/>
        <pc:sldMkLst>
          <pc:docMk/>
          <pc:sldMk cId="0" sldId="344"/>
        </pc:sldMkLst>
      </pc:sldChg>
      <pc:sldChg chg="modNotesTx">
        <pc:chgData name="Tilless Lea Zsuzsa" userId="1c783abc-7709-4ae6-a5bd-105255dece45" providerId="ADAL" clId="{E41465A0-F131-4894-953A-5285054D14E6}" dt="2025-09-16T07:59:01.297" v="18" actId="6549"/>
        <pc:sldMkLst>
          <pc:docMk/>
          <pc:sldMk cId="0" sldId="346"/>
        </pc:sldMkLst>
      </pc:sldChg>
      <pc:sldChg chg="modNotesTx">
        <pc:chgData name="Tilless Lea Zsuzsa" userId="1c783abc-7709-4ae6-a5bd-105255dece45" providerId="ADAL" clId="{E41465A0-F131-4894-953A-5285054D14E6}" dt="2025-09-16T07:58:44.212" v="14" actId="6549"/>
        <pc:sldMkLst>
          <pc:docMk/>
          <pc:sldMk cId="0" sldId="347"/>
        </pc:sldMkLst>
      </pc:sldChg>
      <pc:sldChg chg="modNotesTx">
        <pc:chgData name="Tilless Lea Zsuzsa" userId="1c783abc-7709-4ae6-a5bd-105255dece45" providerId="ADAL" clId="{E41465A0-F131-4894-953A-5285054D14E6}" dt="2025-09-16T07:59:05.764" v="19" actId="6549"/>
        <pc:sldMkLst>
          <pc:docMk/>
          <pc:sldMk cId="0" sldId="348"/>
        </pc:sldMkLst>
      </pc:sldChg>
      <pc:sldChg chg="modNotesTx">
        <pc:chgData name="Tilless Lea Zsuzsa" userId="1c783abc-7709-4ae6-a5bd-105255dece45" providerId="ADAL" clId="{E41465A0-F131-4894-953A-5285054D14E6}" dt="2025-09-16T07:59:50.720" v="27" actId="6549"/>
        <pc:sldMkLst>
          <pc:docMk/>
          <pc:sldMk cId="0" sldId="353"/>
        </pc:sldMkLst>
      </pc:sldChg>
      <pc:sldChg chg="modNotesTx">
        <pc:chgData name="Tilless Lea Zsuzsa" userId="1c783abc-7709-4ae6-a5bd-105255dece45" providerId="ADAL" clId="{E41465A0-F131-4894-953A-5285054D14E6}" dt="2025-09-16T07:59:13.524" v="21" actId="6549"/>
        <pc:sldMkLst>
          <pc:docMk/>
          <pc:sldMk cId="0" sldId="355"/>
        </pc:sldMkLst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20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57.jpg"/><Relationship Id="rId1" Type="http://schemas.openxmlformats.org/officeDocument/2006/relationships/image" Target="../media/image56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20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57.jpg"/><Relationship Id="rId1" Type="http://schemas.openxmlformats.org/officeDocument/2006/relationships/image" Target="../media/image5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709CE7-C797-4290-9490-B092FEEEC48C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F123A6B7-C1C1-47A2-A2AD-E0F598336B04}">
      <dgm:prSet phldrT="[Szöveg]" custT="1"/>
      <dgm:spPr>
        <a:solidFill>
          <a:srgbClr val="E6E6E6"/>
        </a:solidFill>
      </dgm:spPr>
      <dgm:t>
        <a:bodyPr/>
        <a:lstStyle/>
        <a:p>
          <a:endParaRPr lang="hu-HU" sz="20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BC851AF-177B-48FD-AA80-43AD467E48DF}" type="parTrans" cxnId="{0E8629A0-550D-429B-A09E-6DB7F3F64AD9}">
      <dgm:prSet/>
      <dgm:spPr/>
      <dgm:t>
        <a:bodyPr/>
        <a:lstStyle/>
        <a:p>
          <a:endParaRPr lang="hu-HU"/>
        </a:p>
      </dgm:t>
    </dgm:pt>
    <dgm:pt modelId="{8144BDD0-9759-425F-92DA-C2BB832DB6AA}" type="sibTrans" cxnId="{0E8629A0-550D-429B-A09E-6DB7F3F64AD9}">
      <dgm:prSet/>
      <dgm:spPr>
        <a:solidFill>
          <a:srgbClr val="CC9900"/>
        </a:solidFill>
      </dgm:spPr>
      <dgm:t>
        <a:bodyPr/>
        <a:lstStyle/>
        <a:p>
          <a:endParaRPr lang="hu-HU"/>
        </a:p>
      </dgm:t>
    </dgm:pt>
    <dgm:pt modelId="{35419D75-48A2-427B-B676-76448AE9C600}">
      <dgm:prSet phldrT="[Szöveg]" custT="1"/>
      <dgm:spPr/>
      <dgm:t>
        <a:bodyPr/>
        <a:lstStyle/>
        <a:p>
          <a:pPr algn="ctr"/>
          <a:r>
            <a:rPr lang="hu-HU" sz="2000" dirty="0">
              <a:latin typeface="Georgia" panose="02040502050405020303" pitchFamily="18" charset="0"/>
            </a:rPr>
            <a:t>Tantárgyak képzési programok</a:t>
          </a:r>
        </a:p>
      </dgm:t>
    </dgm:pt>
    <dgm:pt modelId="{19AFA75D-5C3B-49B9-8C03-A36315A54EBD}" type="parTrans" cxnId="{83A17A57-B056-41EE-B0CB-43A82126B88E}">
      <dgm:prSet/>
      <dgm:spPr/>
      <dgm:t>
        <a:bodyPr/>
        <a:lstStyle/>
        <a:p>
          <a:endParaRPr lang="hu-HU"/>
        </a:p>
      </dgm:t>
    </dgm:pt>
    <dgm:pt modelId="{6AC7DC95-1C7D-471C-8C35-9B18CCBA97E2}" type="sibTrans" cxnId="{83A17A57-B056-41EE-B0CB-43A82126B88E}">
      <dgm:prSet/>
      <dgm:spPr/>
      <dgm:t>
        <a:bodyPr/>
        <a:lstStyle/>
        <a:p>
          <a:endParaRPr lang="hu-HU"/>
        </a:p>
      </dgm:t>
    </dgm:pt>
    <dgm:pt modelId="{2990E619-F9CD-49AF-BF9E-D621B775762A}">
      <dgm:prSet phldrT="[Szöveg]" custT="1"/>
      <dgm:spPr>
        <a:solidFill>
          <a:srgbClr val="1B213E"/>
        </a:solidFill>
      </dgm:spPr>
      <dgm:t>
        <a:bodyPr/>
        <a:lstStyle/>
        <a:p>
          <a:r>
            <a:rPr lang="hu-HU" sz="1600" dirty="0">
              <a:latin typeface="Georgia" panose="02040502050405020303" pitchFamily="18" charset="0"/>
            </a:rPr>
            <a:t>Hallgatói jogviszony megszűnése</a:t>
          </a:r>
        </a:p>
      </dgm:t>
    </dgm:pt>
    <dgm:pt modelId="{35C9D254-1F5E-4DD5-93F1-86FF29BCFCDC}" type="parTrans" cxnId="{310D4A56-7E7D-43BD-8D6D-E61C6DB4EF9D}">
      <dgm:prSet/>
      <dgm:spPr/>
      <dgm:t>
        <a:bodyPr/>
        <a:lstStyle/>
        <a:p>
          <a:endParaRPr lang="hu-HU"/>
        </a:p>
      </dgm:t>
    </dgm:pt>
    <dgm:pt modelId="{74B57906-B925-49A2-B832-88F67760D33F}" type="sibTrans" cxnId="{310D4A56-7E7D-43BD-8D6D-E61C6DB4EF9D}">
      <dgm:prSet/>
      <dgm:spPr>
        <a:solidFill>
          <a:srgbClr val="F5C832"/>
        </a:solidFill>
      </dgm:spPr>
      <dgm:t>
        <a:bodyPr/>
        <a:lstStyle/>
        <a:p>
          <a:endParaRPr lang="hu-HU"/>
        </a:p>
      </dgm:t>
    </dgm:pt>
    <dgm:pt modelId="{A79E1C3B-D8E3-4664-B638-1DFC8DAEAE1A}">
      <dgm:prSet phldrT="[Szöveg]" custT="1"/>
      <dgm:spPr/>
      <dgm:t>
        <a:bodyPr/>
        <a:lstStyle/>
        <a:p>
          <a:pPr algn="ctr"/>
          <a:r>
            <a:rPr lang="hu-HU" sz="2000" dirty="0">
              <a:latin typeface="Georgia" panose="02040502050405020303" pitchFamily="18" charset="0"/>
            </a:rPr>
            <a:t>Hallgatói jogviszony létrejötte</a:t>
          </a:r>
        </a:p>
        <a:p>
          <a:pPr algn="r"/>
          <a:endParaRPr lang="hu-HU" sz="1800" dirty="0"/>
        </a:p>
      </dgm:t>
    </dgm:pt>
    <dgm:pt modelId="{69C12D73-497B-4ED1-BC37-444EF2FD9BBD}" type="parTrans" cxnId="{7F6BCEF7-4095-41A3-B3D1-99EF39CFA600}">
      <dgm:prSet/>
      <dgm:spPr/>
      <dgm:t>
        <a:bodyPr/>
        <a:lstStyle/>
        <a:p>
          <a:endParaRPr lang="hu-HU"/>
        </a:p>
      </dgm:t>
    </dgm:pt>
    <dgm:pt modelId="{7245FD03-709A-474D-BBC4-42FDB040696B}" type="sibTrans" cxnId="{7F6BCEF7-4095-41A3-B3D1-99EF39CFA600}">
      <dgm:prSet/>
      <dgm:spPr/>
      <dgm:t>
        <a:bodyPr/>
        <a:lstStyle/>
        <a:p>
          <a:endParaRPr lang="hu-HU"/>
        </a:p>
      </dgm:t>
    </dgm:pt>
    <dgm:pt modelId="{BD6FCAD3-A5C8-40BA-8864-6DBDF3F2997F}">
      <dgm:prSet phldrT="[Szöveg]" custT="1"/>
      <dgm:spPr>
        <a:solidFill>
          <a:srgbClr val="FBE3A5"/>
        </a:solidFill>
      </dgm:spPr>
      <dgm:t>
        <a:bodyPr/>
        <a:lstStyle/>
        <a:p>
          <a:pPr algn="l"/>
          <a:endParaRPr lang="hu-HU" sz="2000" b="0" dirty="0">
            <a:latin typeface="Georgia" panose="02040502050405020303" pitchFamily="18" charset="0"/>
          </a:endParaRPr>
        </a:p>
      </dgm:t>
    </dgm:pt>
    <dgm:pt modelId="{D9E435E8-48AE-4CD0-B138-DB3F68833804}" type="parTrans" cxnId="{62CEFFC9-59EB-4CF3-BF50-4DB0E22FF887}">
      <dgm:prSet/>
      <dgm:spPr/>
      <dgm:t>
        <a:bodyPr/>
        <a:lstStyle/>
        <a:p>
          <a:endParaRPr lang="hu-HU"/>
        </a:p>
      </dgm:t>
    </dgm:pt>
    <dgm:pt modelId="{76F22529-D174-45E5-9C57-702431CD8C17}" type="sibTrans" cxnId="{62CEFFC9-59EB-4CF3-BF50-4DB0E22FF887}">
      <dgm:prSet/>
      <dgm:spPr>
        <a:solidFill>
          <a:srgbClr val="855C24"/>
        </a:solidFill>
      </dgm:spPr>
      <dgm:t>
        <a:bodyPr/>
        <a:lstStyle/>
        <a:p>
          <a:endParaRPr lang="hu-HU"/>
        </a:p>
      </dgm:t>
    </dgm:pt>
    <dgm:pt modelId="{32F6ABDA-47CA-417B-840A-40BE1FC5F087}" type="pres">
      <dgm:prSet presAssocID="{7F709CE7-C797-4290-9490-B092FEEEC48C}" presName="Name0" presStyleCnt="0">
        <dgm:presLayoutVars>
          <dgm:chMax/>
          <dgm:chPref/>
          <dgm:dir/>
          <dgm:animLvl val="lvl"/>
        </dgm:presLayoutVars>
      </dgm:prSet>
      <dgm:spPr/>
    </dgm:pt>
    <dgm:pt modelId="{488B19E1-6088-4663-B231-BE8A9C8C9AC5}" type="pres">
      <dgm:prSet presAssocID="{F123A6B7-C1C1-47A2-A2AD-E0F598336B04}" presName="composite" presStyleCnt="0"/>
      <dgm:spPr/>
    </dgm:pt>
    <dgm:pt modelId="{A6049D6F-9274-4FD5-B09F-C9D19E4F05D3}" type="pres">
      <dgm:prSet presAssocID="{F123A6B7-C1C1-47A2-A2AD-E0F598336B04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C939CD69-D02C-4776-9044-48D8F4C5F765}" type="pres">
      <dgm:prSet presAssocID="{F123A6B7-C1C1-47A2-A2AD-E0F598336B04}" presName="Childtext1" presStyleLbl="revTx" presStyleIdx="0" presStyleCnt="3" custLinFactNeighborX="-87833" custLinFactNeighborY="1189">
        <dgm:presLayoutVars>
          <dgm:chMax val="0"/>
          <dgm:chPref val="0"/>
          <dgm:bulletEnabled val="1"/>
        </dgm:presLayoutVars>
      </dgm:prSet>
      <dgm:spPr/>
    </dgm:pt>
    <dgm:pt modelId="{B6D80A2A-8DBA-4309-8330-3185FA4BC4D2}" type="pres">
      <dgm:prSet presAssocID="{F123A6B7-C1C1-47A2-A2AD-E0F598336B04}" presName="BalanceSpacing" presStyleCnt="0"/>
      <dgm:spPr/>
    </dgm:pt>
    <dgm:pt modelId="{B71808CA-3828-4652-8B9A-F64444F36DCA}" type="pres">
      <dgm:prSet presAssocID="{F123A6B7-C1C1-47A2-A2AD-E0F598336B04}" presName="BalanceSpacing1" presStyleCnt="0"/>
      <dgm:spPr/>
    </dgm:pt>
    <dgm:pt modelId="{759DB0D3-5DDC-486D-AA17-4AC4266011AA}" type="pres">
      <dgm:prSet presAssocID="{8144BDD0-9759-425F-92DA-C2BB832DB6AA}" presName="Accent1Text" presStyleLbl="node1" presStyleIdx="1" presStyleCnt="6" custLinFactNeighborX="1618" custLinFactNeighborY="469"/>
      <dgm:spPr/>
    </dgm:pt>
    <dgm:pt modelId="{69891EB6-B0E6-449D-8CDC-72A94C2C36FC}" type="pres">
      <dgm:prSet presAssocID="{8144BDD0-9759-425F-92DA-C2BB832DB6AA}" presName="spaceBetweenRectangles" presStyleCnt="0"/>
      <dgm:spPr/>
    </dgm:pt>
    <dgm:pt modelId="{577A4A33-956F-4770-AD78-46519EF8C989}" type="pres">
      <dgm:prSet presAssocID="{2990E619-F9CD-49AF-BF9E-D621B775762A}" presName="composite" presStyleCnt="0"/>
      <dgm:spPr/>
    </dgm:pt>
    <dgm:pt modelId="{96244CF2-CDE1-4BCB-AF90-6FE721AC3F8D}" type="pres">
      <dgm:prSet presAssocID="{2990E619-F9CD-49AF-BF9E-D621B775762A}" presName="Parent1" presStyleLbl="node1" presStyleIdx="2" presStyleCnt="6" custLinFactNeighborX="1079" custLinFactNeighborY="469">
        <dgm:presLayoutVars>
          <dgm:chMax val="1"/>
          <dgm:chPref val="1"/>
          <dgm:bulletEnabled val="1"/>
        </dgm:presLayoutVars>
      </dgm:prSet>
      <dgm:spPr/>
    </dgm:pt>
    <dgm:pt modelId="{3997E1AE-D61F-4FCD-8990-4C432E0341B9}" type="pres">
      <dgm:prSet presAssocID="{2990E619-F9CD-49AF-BF9E-D621B775762A}" presName="Childtext1" presStyleLbl="revTx" presStyleIdx="1" presStyleCnt="3" custScaleX="85533" custScaleY="100000" custLinFactY="-24127" custLinFactNeighborX="49933" custLinFactNeighborY="-100000">
        <dgm:presLayoutVars>
          <dgm:chMax val="0"/>
          <dgm:chPref val="0"/>
          <dgm:bulletEnabled val="1"/>
        </dgm:presLayoutVars>
      </dgm:prSet>
      <dgm:spPr/>
    </dgm:pt>
    <dgm:pt modelId="{AC827CDF-DF19-46D9-B112-D9A578D083E0}" type="pres">
      <dgm:prSet presAssocID="{2990E619-F9CD-49AF-BF9E-D621B775762A}" presName="BalanceSpacing" presStyleCnt="0"/>
      <dgm:spPr/>
    </dgm:pt>
    <dgm:pt modelId="{5CBC5712-6ADD-4AC0-8E02-D787444EE641}" type="pres">
      <dgm:prSet presAssocID="{2990E619-F9CD-49AF-BF9E-D621B775762A}" presName="BalanceSpacing1" presStyleCnt="0"/>
      <dgm:spPr/>
    </dgm:pt>
    <dgm:pt modelId="{D14ACA17-E2A8-4AF7-A742-161B1AB8DE10}" type="pres">
      <dgm:prSet presAssocID="{74B57906-B925-49A2-B832-88F67760D33F}" presName="Accent1Text" presStyleLbl="node1" presStyleIdx="3" presStyleCnt="6"/>
      <dgm:spPr/>
    </dgm:pt>
    <dgm:pt modelId="{8F239478-2E31-40D6-9415-D6510E6CDBBA}" type="pres">
      <dgm:prSet presAssocID="{74B57906-B925-49A2-B832-88F67760D33F}" presName="spaceBetweenRectangles" presStyleCnt="0"/>
      <dgm:spPr/>
    </dgm:pt>
    <dgm:pt modelId="{7F4661E7-DC7B-4973-A558-24FFA944A7B5}" type="pres">
      <dgm:prSet presAssocID="{BD6FCAD3-A5C8-40BA-8864-6DBDF3F2997F}" presName="composite" presStyleCnt="0"/>
      <dgm:spPr/>
    </dgm:pt>
    <dgm:pt modelId="{A15295D1-62AF-4067-AA65-727ABA552F60}" type="pres">
      <dgm:prSet presAssocID="{BD6FCAD3-A5C8-40BA-8864-6DBDF3F2997F}" presName="Parent1" presStyleLbl="node1" presStyleIdx="4" presStyleCnt="6" custLinFactNeighborX="2158" custLinFactNeighborY="-2178">
        <dgm:presLayoutVars>
          <dgm:chMax val="1"/>
          <dgm:chPref val="1"/>
          <dgm:bulletEnabled val="1"/>
        </dgm:presLayoutVars>
      </dgm:prSet>
      <dgm:spPr/>
    </dgm:pt>
    <dgm:pt modelId="{BEEF5AE5-74F7-4E74-A6BB-D2C48512F63E}" type="pres">
      <dgm:prSet presAssocID="{BD6FCAD3-A5C8-40BA-8864-6DBDF3F2997F}" presName="Childtext1" presStyleLbl="revTx" presStyleIdx="2" presStyleCnt="3" custLinFactX="-77045" custLinFactNeighborX="-100000" custLinFactNeighborY="5593">
        <dgm:presLayoutVars>
          <dgm:chMax val="0"/>
          <dgm:chPref val="0"/>
          <dgm:bulletEnabled val="1"/>
        </dgm:presLayoutVars>
      </dgm:prSet>
      <dgm:spPr/>
    </dgm:pt>
    <dgm:pt modelId="{4114A964-6B3B-488B-8671-C1371B5AD216}" type="pres">
      <dgm:prSet presAssocID="{BD6FCAD3-A5C8-40BA-8864-6DBDF3F2997F}" presName="BalanceSpacing" presStyleCnt="0"/>
      <dgm:spPr/>
    </dgm:pt>
    <dgm:pt modelId="{3D58EB08-26F1-4098-A4FA-7CC57E5E15A8}" type="pres">
      <dgm:prSet presAssocID="{BD6FCAD3-A5C8-40BA-8864-6DBDF3F2997F}" presName="BalanceSpacing1" presStyleCnt="0"/>
      <dgm:spPr/>
    </dgm:pt>
    <dgm:pt modelId="{E2EBCF26-1B17-4F47-9ABC-F05CF0B13953}" type="pres">
      <dgm:prSet presAssocID="{76F22529-D174-45E5-9C57-702431CD8C17}" presName="Accent1Text" presStyleLbl="node1" presStyleIdx="5" presStyleCnt="6" custLinFactNeighborX="3623" custLinFactNeighborY="-577"/>
      <dgm:spPr/>
    </dgm:pt>
  </dgm:ptLst>
  <dgm:cxnLst>
    <dgm:cxn modelId="{D6638C0B-51A9-492C-B3E4-371B7831A2A4}" type="presOf" srcId="{F123A6B7-C1C1-47A2-A2AD-E0F598336B04}" destId="{A6049D6F-9274-4FD5-B09F-C9D19E4F05D3}" srcOrd="0" destOrd="0" presId="urn:microsoft.com/office/officeart/2008/layout/AlternatingHexagons"/>
    <dgm:cxn modelId="{25F9B712-B059-4468-8908-36057DB62C62}" type="presOf" srcId="{2990E619-F9CD-49AF-BF9E-D621B775762A}" destId="{96244CF2-CDE1-4BCB-AF90-6FE721AC3F8D}" srcOrd="0" destOrd="0" presId="urn:microsoft.com/office/officeart/2008/layout/AlternatingHexagons"/>
    <dgm:cxn modelId="{CEC70B37-5B82-4FD9-89F1-35046E11C30F}" type="presOf" srcId="{BD6FCAD3-A5C8-40BA-8864-6DBDF3F2997F}" destId="{A15295D1-62AF-4067-AA65-727ABA552F60}" srcOrd="0" destOrd="0" presId="urn:microsoft.com/office/officeart/2008/layout/AlternatingHexagons"/>
    <dgm:cxn modelId="{FF416739-7960-4173-BDA9-617AA10C64C1}" type="presOf" srcId="{76F22529-D174-45E5-9C57-702431CD8C17}" destId="{E2EBCF26-1B17-4F47-9ABC-F05CF0B13953}" srcOrd="0" destOrd="0" presId="urn:microsoft.com/office/officeart/2008/layout/AlternatingHexagons"/>
    <dgm:cxn modelId="{4C2E6753-71E0-40AE-94F7-9C2A515809EE}" type="presOf" srcId="{74B57906-B925-49A2-B832-88F67760D33F}" destId="{D14ACA17-E2A8-4AF7-A742-161B1AB8DE10}" srcOrd="0" destOrd="0" presId="urn:microsoft.com/office/officeart/2008/layout/AlternatingHexagons"/>
    <dgm:cxn modelId="{310D4A56-7E7D-43BD-8D6D-E61C6DB4EF9D}" srcId="{7F709CE7-C797-4290-9490-B092FEEEC48C}" destId="{2990E619-F9CD-49AF-BF9E-D621B775762A}" srcOrd="1" destOrd="0" parTransId="{35C9D254-1F5E-4DD5-93F1-86FF29BCFCDC}" sibTransId="{74B57906-B925-49A2-B832-88F67760D33F}"/>
    <dgm:cxn modelId="{83A17A57-B056-41EE-B0CB-43A82126B88E}" srcId="{F123A6B7-C1C1-47A2-A2AD-E0F598336B04}" destId="{35419D75-48A2-427B-B676-76448AE9C600}" srcOrd="0" destOrd="0" parTransId="{19AFA75D-5C3B-49B9-8C03-A36315A54EBD}" sibTransId="{6AC7DC95-1C7D-471C-8C35-9B18CCBA97E2}"/>
    <dgm:cxn modelId="{AC72DA7D-9F66-40CF-8CBA-C8B4CF7E15AC}" type="presOf" srcId="{35419D75-48A2-427B-B676-76448AE9C600}" destId="{C939CD69-D02C-4776-9044-48D8F4C5F765}" srcOrd="0" destOrd="0" presId="urn:microsoft.com/office/officeart/2008/layout/AlternatingHexagons"/>
    <dgm:cxn modelId="{0E8629A0-550D-429B-A09E-6DB7F3F64AD9}" srcId="{7F709CE7-C797-4290-9490-B092FEEEC48C}" destId="{F123A6B7-C1C1-47A2-A2AD-E0F598336B04}" srcOrd="0" destOrd="0" parTransId="{2BC851AF-177B-48FD-AA80-43AD467E48DF}" sibTransId="{8144BDD0-9759-425F-92DA-C2BB832DB6AA}"/>
    <dgm:cxn modelId="{51BA1CB2-6CCA-4BB4-854D-A2892E0A5009}" type="presOf" srcId="{7F709CE7-C797-4290-9490-B092FEEEC48C}" destId="{32F6ABDA-47CA-417B-840A-40BE1FC5F087}" srcOrd="0" destOrd="0" presId="urn:microsoft.com/office/officeart/2008/layout/AlternatingHexagons"/>
    <dgm:cxn modelId="{62CEFFC9-59EB-4CF3-BF50-4DB0E22FF887}" srcId="{7F709CE7-C797-4290-9490-B092FEEEC48C}" destId="{BD6FCAD3-A5C8-40BA-8864-6DBDF3F2997F}" srcOrd="2" destOrd="0" parTransId="{D9E435E8-48AE-4CD0-B138-DB3F68833804}" sibTransId="{76F22529-D174-45E5-9C57-702431CD8C17}"/>
    <dgm:cxn modelId="{B893FCCF-BF37-4B9E-BE56-75F81C0755D1}" type="presOf" srcId="{8144BDD0-9759-425F-92DA-C2BB832DB6AA}" destId="{759DB0D3-5DDC-486D-AA17-4AC4266011AA}" srcOrd="0" destOrd="0" presId="urn:microsoft.com/office/officeart/2008/layout/AlternatingHexagons"/>
    <dgm:cxn modelId="{7050B3D0-2F4C-45EC-940D-F4FE7416E63E}" type="presOf" srcId="{A79E1C3B-D8E3-4664-B638-1DFC8DAEAE1A}" destId="{3997E1AE-D61F-4FCD-8990-4C432E0341B9}" srcOrd="0" destOrd="0" presId="urn:microsoft.com/office/officeart/2008/layout/AlternatingHexagons"/>
    <dgm:cxn modelId="{7F6BCEF7-4095-41A3-B3D1-99EF39CFA600}" srcId="{2990E619-F9CD-49AF-BF9E-D621B775762A}" destId="{A79E1C3B-D8E3-4664-B638-1DFC8DAEAE1A}" srcOrd="0" destOrd="0" parTransId="{69C12D73-497B-4ED1-BC37-444EF2FD9BBD}" sibTransId="{7245FD03-709A-474D-BBC4-42FDB040696B}"/>
    <dgm:cxn modelId="{2583AF50-2124-4D37-9784-616459D35BA9}" type="presParOf" srcId="{32F6ABDA-47CA-417B-840A-40BE1FC5F087}" destId="{488B19E1-6088-4663-B231-BE8A9C8C9AC5}" srcOrd="0" destOrd="0" presId="urn:microsoft.com/office/officeart/2008/layout/AlternatingHexagons"/>
    <dgm:cxn modelId="{73843C00-513D-450B-B701-12A75572AD31}" type="presParOf" srcId="{488B19E1-6088-4663-B231-BE8A9C8C9AC5}" destId="{A6049D6F-9274-4FD5-B09F-C9D19E4F05D3}" srcOrd="0" destOrd="0" presId="urn:microsoft.com/office/officeart/2008/layout/AlternatingHexagons"/>
    <dgm:cxn modelId="{D766C20E-5138-42E6-BFF0-C5378A1842E4}" type="presParOf" srcId="{488B19E1-6088-4663-B231-BE8A9C8C9AC5}" destId="{C939CD69-D02C-4776-9044-48D8F4C5F765}" srcOrd="1" destOrd="0" presId="urn:microsoft.com/office/officeart/2008/layout/AlternatingHexagons"/>
    <dgm:cxn modelId="{A56629CC-28A9-46B2-ACB2-010CD2FC78B3}" type="presParOf" srcId="{488B19E1-6088-4663-B231-BE8A9C8C9AC5}" destId="{B6D80A2A-8DBA-4309-8330-3185FA4BC4D2}" srcOrd="2" destOrd="0" presId="urn:microsoft.com/office/officeart/2008/layout/AlternatingHexagons"/>
    <dgm:cxn modelId="{B2091810-D6CF-4E20-AEE5-2C32B7F6F7E9}" type="presParOf" srcId="{488B19E1-6088-4663-B231-BE8A9C8C9AC5}" destId="{B71808CA-3828-4652-8B9A-F64444F36DCA}" srcOrd="3" destOrd="0" presId="urn:microsoft.com/office/officeart/2008/layout/AlternatingHexagons"/>
    <dgm:cxn modelId="{1443C39C-FD26-4834-8048-9999C02DF96D}" type="presParOf" srcId="{488B19E1-6088-4663-B231-BE8A9C8C9AC5}" destId="{759DB0D3-5DDC-486D-AA17-4AC4266011AA}" srcOrd="4" destOrd="0" presId="urn:microsoft.com/office/officeart/2008/layout/AlternatingHexagons"/>
    <dgm:cxn modelId="{94F291AD-AFBF-43F5-8F28-59030D9EA01C}" type="presParOf" srcId="{32F6ABDA-47CA-417B-840A-40BE1FC5F087}" destId="{69891EB6-B0E6-449D-8CDC-72A94C2C36FC}" srcOrd="1" destOrd="0" presId="urn:microsoft.com/office/officeart/2008/layout/AlternatingHexagons"/>
    <dgm:cxn modelId="{D0507DE8-F5E5-4A1A-B14D-0C3B2A6E2AC7}" type="presParOf" srcId="{32F6ABDA-47CA-417B-840A-40BE1FC5F087}" destId="{577A4A33-956F-4770-AD78-46519EF8C989}" srcOrd="2" destOrd="0" presId="urn:microsoft.com/office/officeart/2008/layout/AlternatingHexagons"/>
    <dgm:cxn modelId="{00738C81-78B3-4F3E-955F-9B993D7CE80C}" type="presParOf" srcId="{577A4A33-956F-4770-AD78-46519EF8C989}" destId="{96244CF2-CDE1-4BCB-AF90-6FE721AC3F8D}" srcOrd="0" destOrd="0" presId="urn:microsoft.com/office/officeart/2008/layout/AlternatingHexagons"/>
    <dgm:cxn modelId="{6FF6CDF0-EEC9-403A-BE15-90DD5B2EEB79}" type="presParOf" srcId="{577A4A33-956F-4770-AD78-46519EF8C989}" destId="{3997E1AE-D61F-4FCD-8990-4C432E0341B9}" srcOrd="1" destOrd="0" presId="urn:microsoft.com/office/officeart/2008/layout/AlternatingHexagons"/>
    <dgm:cxn modelId="{F28273F0-27F7-4C8F-A07C-440C3B754CA6}" type="presParOf" srcId="{577A4A33-956F-4770-AD78-46519EF8C989}" destId="{AC827CDF-DF19-46D9-B112-D9A578D083E0}" srcOrd="2" destOrd="0" presId="urn:microsoft.com/office/officeart/2008/layout/AlternatingHexagons"/>
    <dgm:cxn modelId="{2CB17B43-3CA5-41A4-AB26-0487448F2BF0}" type="presParOf" srcId="{577A4A33-956F-4770-AD78-46519EF8C989}" destId="{5CBC5712-6ADD-4AC0-8E02-D787444EE641}" srcOrd="3" destOrd="0" presId="urn:microsoft.com/office/officeart/2008/layout/AlternatingHexagons"/>
    <dgm:cxn modelId="{1EE0522F-6033-47D1-8308-900A402FC0EF}" type="presParOf" srcId="{577A4A33-956F-4770-AD78-46519EF8C989}" destId="{D14ACA17-E2A8-4AF7-A742-161B1AB8DE10}" srcOrd="4" destOrd="0" presId="urn:microsoft.com/office/officeart/2008/layout/AlternatingHexagons"/>
    <dgm:cxn modelId="{2EFAB345-0E77-4086-94C4-8C459D6C98CC}" type="presParOf" srcId="{32F6ABDA-47CA-417B-840A-40BE1FC5F087}" destId="{8F239478-2E31-40D6-9415-D6510E6CDBBA}" srcOrd="3" destOrd="0" presId="urn:microsoft.com/office/officeart/2008/layout/AlternatingHexagons"/>
    <dgm:cxn modelId="{8699CE48-8675-4884-8D60-9E4873D57EE7}" type="presParOf" srcId="{32F6ABDA-47CA-417B-840A-40BE1FC5F087}" destId="{7F4661E7-DC7B-4973-A558-24FFA944A7B5}" srcOrd="4" destOrd="0" presId="urn:microsoft.com/office/officeart/2008/layout/AlternatingHexagons"/>
    <dgm:cxn modelId="{2FC71312-DAEC-40B3-AD83-9BEA490584EE}" type="presParOf" srcId="{7F4661E7-DC7B-4973-A558-24FFA944A7B5}" destId="{A15295D1-62AF-4067-AA65-727ABA552F60}" srcOrd="0" destOrd="0" presId="urn:microsoft.com/office/officeart/2008/layout/AlternatingHexagons"/>
    <dgm:cxn modelId="{7463FFD5-B773-4AE3-BE17-DADBD36435CB}" type="presParOf" srcId="{7F4661E7-DC7B-4973-A558-24FFA944A7B5}" destId="{BEEF5AE5-74F7-4E74-A6BB-D2C48512F63E}" srcOrd="1" destOrd="0" presId="urn:microsoft.com/office/officeart/2008/layout/AlternatingHexagons"/>
    <dgm:cxn modelId="{D611F587-BB12-41A0-BF1E-3A7068344076}" type="presParOf" srcId="{7F4661E7-DC7B-4973-A558-24FFA944A7B5}" destId="{4114A964-6B3B-488B-8671-C1371B5AD216}" srcOrd="2" destOrd="0" presId="urn:microsoft.com/office/officeart/2008/layout/AlternatingHexagons"/>
    <dgm:cxn modelId="{919892C8-4DAB-454E-97DF-D742A3C07814}" type="presParOf" srcId="{7F4661E7-DC7B-4973-A558-24FFA944A7B5}" destId="{3D58EB08-26F1-4098-A4FA-7CC57E5E15A8}" srcOrd="3" destOrd="0" presId="urn:microsoft.com/office/officeart/2008/layout/AlternatingHexagons"/>
    <dgm:cxn modelId="{B7592A1F-83C0-4BE7-899E-236483D1BDB6}" type="presParOf" srcId="{7F4661E7-DC7B-4973-A558-24FFA944A7B5}" destId="{E2EBCF26-1B17-4F47-9ABC-F05CF0B1395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920571-FA1B-4A40-BECD-9C97753E7B04}" type="doc">
      <dgm:prSet loTypeId="urn:microsoft.com/office/officeart/2005/8/layout/process1" loCatId="process" qsTypeId="urn:microsoft.com/office/officeart/2009/2/quickstyle/3d8" qsCatId="3D" csTypeId="urn:microsoft.com/office/officeart/2005/8/colors/colorful3" csCatId="colorful" phldr="1"/>
      <dgm:spPr/>
    </dgm:pt>
    <dgm:pt modelId="{AE7EF2B8-F8E7-45EC-8840-069AC605E258}">
      <dgm:prSet phldrT="[Szöveg]" custT="1"/>
      <dgm:spPr/>
      <dgm:t>
        <a:bodyPr/>
        <a:lstStyle/>
        <a:p>
          <a:r>
            <a:rPr lang="hu-HU" sz="1400" b="1">
              <a:latin typeface="+mj-lt"/>
            </a:rPr>
            <a:t>Hallgatóknak</a:t>
          </a:r>
          <a:endParaRPr lang="hu-HU" sz="1400" b="1" dirty="0"/>
        </a:p>
      </dgm:t>
    </dgm:pt>
    <dgm:pt modelId="{0E4A316B-0D27-4D0D-B405-27DD8F7AC945}" type="parTrans" cxnId="{4E4DEEF7-23E6-4CEA-985D-E9ADC95D8730}">
      <dgm:prSet/>
      <dgm:spPr/>
      <dgm:t>
        <a:bodyPr/>
        <a:lstStyle/>
        <a:p>
          <a:endParaRPr lang="hu-HU"/>
        </a:p>
      </dgm:t>
    </dgm:pt>
    <dgm:pt modelId="{1AB309D3-ACDE-47DB-A461-11E481679FC5}" type="sibTrans" cxnId="{4E4DEEF7-23E6-4CEA-985D-E9ADC95D8730}">
      <dgm:prSet/>
      <dgm:spPr/>
      <dgm:t>
        <a:bodyPr/>
        <a:lstStyle/>
        <a:p>
          <a:endParaRPr lang="hu-HU"/>
        </a:p>
      </dgm:t>
    </dgm:pt>
    <dgm:pt modelId="{B5C5E7FC-2B51-4B83-A063-13724B30A977}">
      <dgm:prSet phldrT="[Szöveg]" custT="1"/>
      <dgm:spPr/>
      <dgm:t>
        <a:bodyPr/>
        <a:lstStyle/>
        <a:p>
          <a:r>
            <a:rPr lang="hu-HU" sz="1400" b="1">
              <a:latin typeface="+mj-lt"/>
              <a:sym typeface="Wingdings" panose="05000000000000000000" pitchFamily="2" charset="2"/>
            </a:rPr>
            <a:t>Hallgatói tanulmányi ügyek</a:t>
          </a:r>
          <a:endParaRPr lang="hu-HU" sz="1400" b="1" dirty="0"/>
        </a:p>
      </dgm:t>
    </dgm:pt>
    <dgm:pt modelId="{990F1FC0-99D9-460B-9C52-E9486CFD9ED3}" type="parTrans" cxnId="{4B158679-3336-484E-9184-2A00BD888AB3}">
      <dgm:prSet/>
      <dgm:spPr/>
      <dgm:t>
        <a:bodyPr/>
        <a:lstStyle/>
        <a:p>
          <a:endParaRPr lang="hu-HU"/>
        </a:p>
      </dgm:t>
    </dgm:pt>
    <dgm:pt modelId="{1026E1BF-9040-479D-9C78-0EC8EB391F88}" type="sibTrans" cxnId="{4B158679-3336-484E-9184-2A00BD888AB3}">
      <dgm:prSet/>
      <dgm:spPr/>
      <dgm:t>
        <a:bodyPr/>
        <a:lstStyle/>
        <a:p>
          <a:endParaRPr lang="hu-HU"/>
        </a:p>
      </dgm:t>
    </dgm:pt>
    <dgm:pt modelId="{982CDDC1-F75C-4797-B26E-7D6B0B4E64B4}">
      <dgm:prSet phldrT="[Szöveg]" custT="1"/>
      <dgm:spPr/>
      <dgm:t>
        <a:bodyPr/>
        <a:lstStyle/>
        <a:p>
          <a:r>
            <a:rPr lang="hu-HU" sz="1200" b="1" dirty="0">
              <a:latin typeface="Georgia" panose="02040502050405020303" pitchFamily="18" charset="0"/>
            </a:rPr>
            <a:t>Képzési programok/</a:t>
          </a:r>
        </a:p>
        <a:p>
          <a:r>
            <a:rPr lang="hu-HU" sz="1200" b="1" dirty="0">
              <a:latin typeface="Georgia" panose="02040502050405020303" pitchFamily="18" charset="0"/>
            </a:rPr>
            <a:t>Mintatantervek</a:t>
          </a:r>
        </a:p>
      </dgm:t>
    </dgm:pt>
    <dgm:pt modelId="{3850ABB4-9264-4993-9EB2-7FBED3B5964C}" type="parTrans" cxnId="{80ECC6EA-97FD-4EF1-8685-20DD4631311F}">
      <dgm:prSet/>
      <dgm:spPr/>
      <dgm:t>
        <a:bodyPr/>
        <a:lstStyle/>
        <a:p>
          <a:endParaRPr lang="hu-HU"/>
        </a:p>
      </dgm:t>
    </dgm:pt>
    <dgm:pt modelId="{F6910AEE-BED8-4A98-8443-B24189A93085}" type="sibTrans" cxnId="{80ECC6EA-97FD-4EF1-8685-20DD4631311F}">
      <dgm:prSet/>
      <dgm:spPr/>
      <dgm:t>
        <a:bodyPr/>
        <a:lstStyle/>
        <a:p>
          <a:endParaRPr lang="hu-HU"/>
        </a:p>
      </dgm:t>
    </dgm:pt>
    <dgm:pt modelId="{77AE1AFD-6446-47EA-9846-970C622AE08F}">
      <dgm:prSet custT="1"/>
      <dgm:spPr/>
      <dgm:t>
        <a:bodyPr/>
        <a:lstStyle/>
        <a:p>
          <a:r>
            <a:rPr lang="hu-HU" sz="1600" b="1" dirty="0">
              <a:latin typeface="Georgia" panose="02040502050405020303" pitchFamily="18" charset="0"/>
            </a:rPr>
            <a:t>Alapképzés</a:t>
          </a:r>
        </a:p>
      </dgm:t>
    </dgm:pt>
    <dgm:pt modelId="{EE33119C-B0A6-4DAA-BAFF-69CDDC440DE4}" type="parTrans" cxnId="{C4FE94D9-FE4C-4A02-B413-E671E8D5A09C}">
      <dgm:prSet/>
      <dgm:spPr/>
      <dgm:t>
        <a:bodyPr/>
        <a:lstStyle/>
        <a:p>
          <a:endParaRPr lang="hu-HU"/>
        </a:p>
      </dgm:t>
    </dgm:pt>
    <dgm:pt modelId="{CD9EC897-936F-4A18-82FE-7A04FE226F3C}" type="sibTrans" cxnId="{C4FE94D9-FE4C-4A02-B413-E671E8D5A09C}">
      <dgm:prSet/>
      <dgm:spPr/>
      <dgm:t>
        <a:bodyPr/>
        <a:lstStyle/>
        <a:p>
          <a:endParaRPr lang="hu-HU"/>
        </a:p>
      </dgm:t>
    </dgm:pt>
    <dgm:pt modelId="{31BC1A59-32CF-4206-A7A7-9050DE517F7C}" type="pres">
      <dgm:prSet presAssocID="{41920571-FA1B-4A40-BECD-9C97753E7B04}" presName="Name0" presStyleCnt="0">
        <dgm:presLayoutVars>
          <dgm:dir/>
          <dgm:resizeHandles val="exact"/>
        </dgm:presLayoutVars>
      </dgm:prSet>
      <dgm:spPr/>
    </dgm:pt>
    <dgm:pt modelId="{4288274F-F9D9-4046-8752-2002D3CB717F}" type="pres">
      <dgm:prSet presAssocID="{AE7EF2B8-F8E7-45EC-8840-069AC605E258}" presName="node" presStyleLbl="node1" presStyleIdx="0" presStyleCnt="4">
        <dgm:presLayoutVars>
          <dgm:bulletEnabled val="1"/>
        </dgm:presLayoutVars>
      </dgm:prSet>
      <dgm:spPr/>
    </dgm:pt>
    <dgm:pt modelId="{2AC140F1-425F-4AEA-830B-27E349F9349F}" type="pres">
      <dgm:prSet presAssocID="{1AB309D3-ACDE-47DB-A461-11E481679FC5}" presName="sibTrans" presStyleLbl="sibTrans2D1" presStyleIdx="0" presStyleCnt="3"/>
      <dgm:spPr/>
    </dgm:pt>
    <dgm:pt modelId="{C0E26E74-FCEE-443A-855F-A1E0F3646CFA}" type="pres">
      <dgm:prSet presAssocID="{1AB309D3-ACDE-47DB-A461-11E481679FC5}" presName="connectorText" presStyleLbl="sibTrans2D1" presStyleIdx="0" presStyleCnt="3"/>
      <dgm:spPr/>
    </dgm:pt>
    <dgm:pt modelId="{DEEC309F-DEC1-4715-BA01-189CEC6DC3AC}" type="pres">
      <dgm:prSet presAssocID="{B5C5E7FC-2B51-4B83-A063-13724B30A977}" presName="node" presStyleLbl="node1" presStyleIdx="1" presStyleCnt="4">
        <dgm:presLayoutVars>
          <dgm:bulletEnabled val="1"/>
        </dgm:presLayoutVars>
      </dgm:prSet>
      <dgm:spPr/>
    </dgm:pt>
    <dgm:pt modelId="{E1F8F1B5-F2AC-43F2-B7B4-29F3E269030A}" type="pres">
      <dgm:prSet presAssocID="{1026E1BF-9040-479D-9C78-0EC8EB391F88}" presName="sibTrans" presStyleLbl="sibTrans2D1" presStyleIdx="1" presStyleCnt="3"/>
      <dgm:spPr/>
    </dgm:pt>
    <dgm:pt modelId="{DAEF2EF8-D25F-477F-B31B-C8210DE423B4}" type="pres">
      <dgm:prSet presAssocID="{1026E1BF-9040-479D-9C78-0EC8EB391F88}" presName="connectorText" presStyleLbl="sibTrans2D1" presStyleIdx="1" presStyleCnt="3"/>
      <dgm:spPr/>
    </dgm:pt>
    <dgm:pt modelId="{A17C90AF-D837-43C9-9FF7-E5060D2FBC9A}" type="pres">
      <dgm:prSet presAssocID="{982CDDC1-F75C-4797-B26E-7D6B0B4E64B4}" presName="node" presStyleLbl="node1" presStyleIdx="2" presStyleCnt="4">
        <dgm:presLayoutVars>
          <dgm:bulletEnabled val="1"/>
        </dgm:presLayoutVars>
      </dgm:prSet>
      <dgm:spPr/>
    </dgm:pt>
    <dgm:pt modelId="{D4B5508A-7D2F-4E72-B3E7-E62FF2B8F04B}" type="pres">
      <dgm:prSet presAssocID="{F6910AEE-BED8-4A98-8443-B24189A93085}" presName="sibTrans" presStyleLbl="sibTrans2D1" presStyleIdx="2" presStyleCnt="3"/>
      <dgm:spPr/>
    </dgm:pt>
    <dgm:pt modelId="{FD2E36AA-B4C0-403E-9C1B-1A13D51C356A}" type="pres">
      <dgm:prSet presAssocID="{F6910AEE-BED8-4A98-8443-B24189A93085}" presName="connectorText" presStyleLbl="sibTrans2D1" presStyleIdx="2" presStyleCnt="3"/>
      <dgm:spPr/>
    </dgm:pt>
    <dgm:pt modelId="{79468AFE-C3B1-4EBB-A085-34628A55AE66}" type="pres">
      <dgm:prSet presAssocID="{77AE1AFD-6446-47EA-9846-970C622AE08F}" presName="node" presStyleLbl="node1" presStyleIdx="3" presStyleCnt="4" custLinFactNeighborX="572" custLinFactNeighborY="0">
        <dgm:presLayoutVars>
          <dgm:bulletEnabled val="1"/>
        </dgm:presLayoutVars>
      </dgm:prSet>
      <dgm:spPr/>
    </dgm:pt>
  </dgm:ptLst>
  <dgm:cxnLst>
    <dgm:cxn modelId="{F1EA082C-D0CE-4D48-911D-DFF2BCCF60C9}" type="presOf" srcId="{1026E1BF-9040-479D-9C78-0EC8EB391F88}" destId="{DAEF2EF8-D25F-477F-B31B-C8210DE423B4}" srcOrd="1" destOrd="0" presId="urn:microsoft.com/office/officeart/2005/8/layout/process1"/>
    <dgm:cxn modelId="{21484641-655B-4AB1-AF1A-5DDE7ABDA65D}" type="presOf" srcId="{F6910AEE-BED8-4A98-8443-B24189A93085}" destId="{FD2E36AA-B4C0-403E-9C1B-1A13D51C356A}" srcOrd="1" destOrd="0" presId="urn:microsoft.com/office/officeart/2005/8/layout/process1"/>
    <dgm:cxn modelId="{A0A3CF6C-F24D-4D21-BF27-BE6BC21EE4C8}" type="presOf" srcId="{AE7EF2B8-F8E7-45EC-8840-069AC605E258}" destId="{4288274F-F9D9-4046-8752-2002D3CB717F}" srcOrd="0" destOrd="0" presId="urn:microsoft.com/office/officeart/2005/8/layout/process1"/>
    <dgm:cxn modelId="{70303F77-3063-472D-9F4B-8C22A8480ECC}" type="presOf" srcId="{41920571-FA1B-4A40-BECD-9C97753E7B04}" destId="{31BC1A59-32CF-4206-A7A7-9050DE517F7C}" srcOrd="0" destOrd="0" presId="urn:microsoft.com/office/officeart/2005/8/layout/process1"/>
    <dgm:cxn modelId="{4B158679-3336-484E-9184-2A00BD888AB3}" srcId="{41920571-FA1B-4A40-BECD-9C97753E7B04}" destId="{B5C5E7FC-2B51-4B83-A063-13724B30A977}" srcOrd="1" destOrd="0" parTransId="{990F1FC0-99D9-460B-9C52-E9486CFD9ED3}" sibTransId="{1026E1BF-9040-479D-9C78-0EC8EB391F88}"/>
    <dgm:cxn modelId="{50FB7795-3668-40DB-9D73-D8AA59DA2AB5}" type="presOf" srcId="{77AE1AFD-6446-47EA-9846-970C622AE08F}" destId="{79468AFE-C3B1-4EBB-A085-34628A55AE66}" srcOrd="0" destOrd="0" presId="urn:microsoft.com/office/officeart/2005/8/layout/process1"/>
    <dgm:cxn modelId="{27671AA2-D3EE-468A-970E-7080AE7391D8}" type="presOf" srcId="{B5C5E7FC-2B51-4B83-A063-13724B30A977}" destId="{DEEC309F-DEC1-4715-BA01-189CEC6DC3AC}" srcOrd="0" destOrd="0" presId="urn:microsoft.com/office/officeart/2005/8/layout/process1"/>
    <dgm:cxn modelId="{8743CDA9-B250-4B8D-AD43-A1A6B05F726A}" type="presOf" srcId="{982CDDC1-F75C-4797-B26E-7D6B0B4E64B4}" destId="{A17C90AF-D837-43C9-9FF7-E5060D2FBC9A}" srcOrd="0" destOrd="0" presId="urn:microsoft.com/office/officeart/2005/8/layout/process1"/>
    <dgm:cxn modelId="{430A21AF-697F-459E-BB0E-EA8DC2C654ED}" type="presOf" srcId="{F6910AEE-BED8-4A98-8443-B24189A93085}" destId="{D4B5508A-7D2F-4E72-B3E7-E62FF2B8F04B}" srcOrd="0" destOrd="0" presId="urn:microsoft.com/office/officeart/2005/8/layout/process1"/>
    <dgm:cxn modelId="{8CCC46B4-9B90-4E74-AB23-3A109D6CFF67}" type="presOf" srcId="{1026E1BF-9040-479D-9C78-0EC8EB391F88}" destId="{E1F8F1B5-F2AC-43F2-B7B4-29F3E269030A}" srcOrd="0" destOrd="0" presId="urn:microsoft.com/office/officeart/2005/8/layout/process1"/>
    <dgm:cxn modelId="{E9331CD2-25AC-44E3-8880-ADC8A5A89A17}" type="presOf" srcId="{1AB309D3-ACDE-47DB-A461-11E481679FC5}" destId="{2AC140F1-425F-4AEA-830B-27E349F9349F}" srcOrd="0" destOrd="0" presId="urn:microsoft.com/office/officeart/2005/8/layout/process1"/>
    <dgm:cxn modelId="{640A6DD3-8B80-47AD-93C6-39062F95759C}" type="presOf" srcId="{1AB309D3-ACDE-47DB-A461-11E481679FC5}" destId="{C0E26E74-FCEE-443A-855F-A1E0F3646CFA}" srcOrd="1" destOrd="0" presId="urn:microsoft.com/office/officeart/2005/8/layout/process1"/>
    <dgm:cxn modelId="{C4FE94D9-FE4C-4A02-B413-E671E8D5A09C}" srcId="{41920571-FA1B-4A40-BECD-9C97753E7B04}" destId="{77AE1AFD-6446-47EA-9846-970C622AE08F}" srcOrd="3" destOrd="0" parTransId="{EE33119C-B0A6-4DAA-BAFF-69CDDC440DE4}" sibTransId="{CD9EC897-936F-4A18-82FE-7A04FE226F3C}"/>
    <dgm:cxn modelId="{80ECC6EA-97FD-4EF1-8685-20DD4631311F}" srcId="{41920571-FA1B-4A40-BECD-9C97753E7B04}" destId="{982CDDC1-F75C-4797-B26E-7D6B0B4E64B4}" srcOrd="2" destOrd="0" parTransId="{3850ABB4-9264-4993-9EB2-7FBED3B5964C}" sibTransId="{F6910AEE-BED8-4A98-8443-B24189A93085}"/>
    <dgm:cxn modelId="{4E4DEEF7-23E6-4CEA-985D-E9ADC95D8730}" srcId="{41920571-FA1B-4A40-BECD-9C97753E7B04}" destId="{AE7EF2B8-F8E7-45EC-8840-069AC605E258}" srcOrd="0" destOrd="0" parTransId="{0E4A316B-0D27-4D0D-B405-27DD8F7AC945}" sibTransId="{1AB309D3-ACDE-47DB-A461-11E481679FC5}"/>
    <dgm:cxn modelId="{69502A5A-2181-49DE-B379-C5A0DF1C4B01}" type="presParOf" srcId="{31BC1A59-32CF-4206-A7A7-9050DE517F7C}" destId="{4288274F-F9D9-4046-8752-2002D3CB717F}" srcOrd="0" destOrd="0" presId="urn:microsoft.com/office/officeart/2005/8/layout/process1"/>
    <dgm:cxn modelId="{132E12DC-A7D7-4922-83E2-F0291571F039}" type="presParOf" srcId="{31BC1A59-32CF-4206-A7A7-9050DE517F7C}" destId="{2AC140F1-425F-4AEA-830B-27E349F9349F}" srcOrd="1" destOrd="0" presId="urn:microsoft.com/office/officeart/2005/8/layout/process1"/>
    <dgm:cxn modelId="{502A1B0A-DAB1-41A9-A7E2-48E740CC9E2A}" type="presParOf" srcId="{2AC140F1-425F-4AEA-830B-27E349F9349F}" destId="{C0E26E74-FCEE-443A-855F-A1E0F3646CFA}" srcOrd="0" destOrd="0" presId="urn:microsoft.com/office/officeart/2005/8/layout/process1"/>
    <dgm:cxn modelId="{6D2D6E9C-FA3F-4AC2-8EBE-6F854D27870B}" type="presParOf" srcId="{31BC1A59-32CF-4206-A7A7-9050DE517F7C}" destId="{DEEC309F-DEC1-4715-BA01-189CEC6DC3AC}" srcOrd="2" destOrd="0" presId="urn:microsoft.com/office/officeart/2005/8/layout/process1"/>
    <dgm:cxn modelId="{BF420BFA-BA96-40EC-A9A9-1B6D8774A0CF}" type="presParOf" srcId="{31BC1A59-32CF-4206-A7A7-9050DE517F7C}" destId="{E1F8F1B5-F2AC-43F2-B7B4-29F3E269030A}" srcOrd="3" destOrd="0" presId="urn:microsoft.com/office/officeart/2005/8/layout/process1"/>
    <dgm:cxn modelId="{2D01D0D6-2B6B-433C-B0AE-1A707032C159}" type="presParOf" srcId="{E1F8F1B5-F2AC-43F2-B7B4-29F3E269030A}" destId="{DAEF2EF8-D25F-477F-B31B-C8210DE423B4}" srcOrd="0" destOrd="0" presId="urn:microsoft.com/office/officeart/2005/8/layout/process1"/>
    <dgm:cxn modelId="{C6328EF7-9EC8-4E2D-A0CE-387AA2EEA0D1}" type="presParOf" srcId="{31BC1A59-32CF-4206-A7A7-9050DE517F7C}" destId="{A17C90AF-D837-43C9-9FF7-E5060D2FBC9A}" srcOrd="4" destOrd="0" presId="urn:microsoft.com/office/officeart/2005/8/layout/process1"/>
    <dgm:cxn modelId="{6D09BD28-D2C2-4D72-87D5-2A143F4458F9}" type="presParOf" srcId="{31BC1A59-32CF-4206-A7A7-9050DE517F7C}" destId="{D4B5508A-7D2F-4E72-B3E7-E62FF2B8F04B}" srcOrd="5" destOrd="0" presId="urn:microsoft.com/office/officeart/2005/8/layout/process1"/>
    <dgm:cxn modelId="{2C5A6DD9-D2E1-4CA5-82F9-19F63EF65B2D}" type="presParOf" srcId="{D4B5508A-7D2F-4E72-B3E7-E62FF2B8F04B}" destId="{FD2E36AA-B4C0-403E-9C1B-1A13D51C356A}" srcOrd="0" destOrd="0" presId="urn:microsoft.com/office/officeart/2005/8/layout/process1"/>
    <dgm:cxn modelId="{44388E6A-DA9A-40E5-BED2-8F94EA33EF4C}" type="presParOf" srcId="{31BC1A59-32CF-4206-A7A7-9050DE517F7C}" destId="{79468AFE-C3B1-4EBB-A085-34628A55AE6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FB2D41-EB4D-4D9E-994C-102427830885}" type="doc">
      <dgm:prSet loTypeId="urn:microsoft.com/office/officeart/2008/layout/HexagonCluster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hu-HU"/>
        </a:p>
      </dgm:t>
    </dgm:pt>
    <dgm:pt modelId="{86487499-51F2-4415-818E-A75CE2BE4DC1}">
      <dgm:prSet phldrT="[Szöveg]"/>
      <dgm:spPr/>
      <dgm:t>
        <a:bodyPr/>
        <a:lstStyle/>
        <a:p>
          <a:r>
            <a:rPr lang="hu-HU" b="1" dirty="0">
              <a:latin typeface="+mj-lt"/>
            </a:rPr>
            <a:t>Hallgatói Tanulmányi Ügyek</a:t>
          </a:r>
        </a:p>
      </dgm:t>
    </dgm:pt>
    <dgm:pt modelId="{ECB63670-3630-4FA1-9DCF-37BEED6CC894}" type="parTrans" cxnId="{41D25FE1-2D05-4380-A748-0AA7AF5AB196}">
      <dgm:prSet/>
      <dgm:spPr/>
      <dgm:t>
        <a:bodyPr/>
        <a:lstStyle/>
        <a:p>
          <a:endParaRPr lang="hu-HU"/>
        </a:p>
      </dgm:t>
    </dgm:pt>
    <dgm:pt modelId="{A382DD1E-0454-46C6-B9F8-34FCA8DE4E0E}" type="sibTrans" cxnId="{41D25FE1-2D05-4380-A748-0AA7AF5AB196}">
      <dgm:prSet/>
      <dgm:spPr>
        <a:blipFill>
          <a:blip xmlns:r="http://schemas.openxmlformats.org/officeDocument/2006/relationships" r:embed="rId1"/>
          <a:srcRect/>
          <a:stretch>
            <a:fillRect l="-7000" r="-7000"/>
          </a:stretch>
        </a:blipFill>
      </dgm:spPr>
      <dgm:t>
        <a:bodyPr/>
        <a:lstStyle/>
        <a:p>
          <a:endParaRPr lang="hu-HU"/>
        </a:p>
      </dgm:t>
    </dgm:pt>
    <dgm:pt modelId="{F1E9399E-0F17-4162-96EF-B8B037D45324}">
      <dgm:prSet phldrT="[Szöveg]"/>
      <dgm:spPr>
        <a:solidFill>
          <a:srgbClr val="DDFDDB"/>
        </a:solidFill>
        <a:ln>
          <a:solidFill>
            <a:srgbClr val="DDFDDB"/>
          </a:solidFill>
        </a:ln>
      </dgm:spPr>
      <dgm:t>
        <a:bodyPr/>
        <a:lstStyle/>
        <a:p>
          <a:r>
            <a:rPr lang="hu-HU" dirty="0">
              <a:solidFill>
                <a:srgbClr val="DDFDDB"/>
              </a:solidFill>
            </a:rPr>
            <a:t>00</a:t>
          </a:r>
        </a:p>
      </dgm:t>
    </dgm:pt>
    <dgm:pt modelId="{B7273BFF-2A18-45AB-A38D-4F7DBC1F6382}" type="sibTrans" cxnId="{FC2684B6-6108-4A6A-8372-A3BF8F7CA47C}">
      <dgm:prSet/>
      <dgm:spPr>
        <a:blipFill>
          <a:blip xmlns:r="http://schemas.openxmlformats.org/officeDocument/2006/relationships" r:embed="rId2"/>
          <a:srcRect/>
          <a:stretch>
            <a:fillRect l="-23000" r="-23000"/>
          </a:stretch>
        </a:blipFill>
      </dgm:spPr>
      <dgm:t>
        <a:bodyPr/>
        <a:lstStyle/>
        <a:p>
          <a:endParaRPr lang="hu-HU"/>
        </a:p>
      </dgm:t>
    </dgm:pt>
    <dgm:pt modelId="{F4BC68CA-C029-472E-9C27-A4720AC5435B}" type="parTrans" cxnId="{FC2684B6-6108-4A6A-8372-A3BF8F7CA47C}">
      <dgm:prSet/>
      <dgm:spPr/>
      <dgm:t>
        <a:bodyPr/>
        <a:lstStyle/>
        <a:p>
          <a:endParaRPr lang="hu-HU"/>
        </a:p>
      </dgm:t>
    </dgm:pt>
    <dgm:pt modelId="{7716A486-CBC6-4B9E-8482-75F841D60BBB}" type="pres">
      <dgm:prSet presAssocID="{CDFB2D41-EB4D-4D9E-994C-102427830885}" presName="Name0" presStyleCnt="0">
        <dgm:presLayoutVars>
          <dgm:chMax val="21"/>
          <dgm:chPref val="21"/>
        </dgm:presLayoutVars>
      </dgm:prSet>
      <dgm:spPr/>
    </dgm:pt>
    <dgm:pt modelId="{7C7D2367-988B-420A-B7BC-7EEF0B48477D}" type="pres">
      <dgm:prSet presAssocID="{86487499-51F2-4415-818E-A75CE2BE4DC1}" presName="text1" presStyleCnt="0"/>
      <dgm:spPr/>
    </dgm:pt>
    <dgm:pt modelId="{01FFE965-127B-435A-BFEC-D82381BD4A01}" type="pres">
      <dgm:prSet presAssocID="{86487499-51F2-4415-818E-A75CE2BE4DC1}" presName="textRepeatNode" presStyleLbl="alignNode1" presStyleIdx="0" presStyleCnt="2" custScaleX="131074" custScaleY="130861" custLinFactX="47356" custLinFactNeighborX="100000" custLinFactNeighborY="59681">
        <dgm:presLayoutVars>
          <dgm:chMax val="0"/>
          <dgm:chPref val="0"/>
          <dgm:bulletEnabled val="1"/>
        </dgm:presLayoutVars>
      </dgm:prSet>
      <dgm:spPr/>
    </dgm:pt>
    <dgm:pt modelId="{9C5FF24B-3800-4B5E-8ACA-849A1EC5A90E}" type="pres">
      <dgm:prSet presAssocID="{86487499-51F2-4415-818E-A75CE2BE4DC1}" presName="textaccent1" presStyleCnt="0"/>
      <dgm:spPr/>
    </dgm:pt>
    <dgm:pt modelId="{761629E4-61E5-4106-9B6C-BFCF7D828AE6}" type="pres">
      <dgm:prSet presAssocID="{86487499-51F2-4415-818E-A75CE2BE4DC1}" presName="accentRepeatNode" presStyleLbl="solidAlignAcc1" presStyleIdx="0" presStyleCnt="4"/>
      <dgm:spPr>
        <a:solidFill>
          <a:srgbClr val="DDFDDB"/>
        </a:solidFill>
        <a:ln>
          <a:solidFill>
            <a:srgbClr val="DDFDDB"/>
          </a:solidFill>
        </a:ln>
      </dgm:spPr>
    </dgm:pt>
    <dgm:pt modelId="{4F1E6A75-375F-4A76-A011-D00C8059CCB3}" type="pres">
      <dgm:prSet presAssocID="{A382DD1E-0454-46C6-B9F8-34FCA8DE4E0E}" presName="image1" presStyleCnt="0"/>
      <dgm:spPr/>
    </dgm:pt>
    <dgm:pt modelId="{F020871A-E4E3-4465-95F2-22FECE7D91D0}" type="pres">
      <dgm:prSet presAssocID="{A382DD1E-0454-46C6-B9F8-34FCA8DE4E0E}" presName="imageRepeatNode" presStyleLbl="alignAcc1" presStyleIdx="0" presStyleCnt="2" custScaleX="123993" custScaleY="123901" custLinFactX="26237" custLinFactNeighborX="100000" custLinFactNeighborY="47858"/>
      <dgm:spPr/>
    </dgm:pt>
    <dgm:pt modelId="{564DD05C-FBCE-40A7-9803-1F404DEE5E85}" type="pres">
      <dgm:prSet presAssocID="{A382DD1E-0454-46C6-B9F8-34FCA8DE4E0E}" presName="imageaccent1" presStyleCnt="0"/>
      <dgm:spPr/>
    </dgm:pt>
    <dgm:pt modelId="{37A78CDC-FBD1-4E8F-88CC-9F279CD87A4F}" type="pres">
      <dgm:prSet presAssocID="{A382DD1E-0454-46C6-B9F8-34FCA8DE4E0E}" presName="accentRepeatNode" presStyleLbl="solidAlignAcc1" presStyleIdx="1" presStyleCnt="4" custLinFactX="100000" custLinFactY="-200000" custLinFactNeighborX="172228" custLinFactNeighborY="-264894"/>
      <dgm:spPr>
        <a:solidFill>
          <a:srgbClr val="DDFDDB"/>
        </a:solidFill>
        <a:ln>
          <a:solidFill>
            <a:srgbClr val="DDFDDB"/>
          </a:solidFill>
        </a:ln>
      </dgm:spPr>
    </dgm:pt>
    <dgm:pt modelId="{9851CF63-DB8C-48C2-AB6A-9A2D459AE0A5}" type="pres">
      <dgm:prSet presAssocID="{F1E9399E-0F17-4162-96EF-B8B037D45324}" presName="text2" presStyleCnt="0"/>
      <dgm:spPr/>
    </dgm:pt>
    <dgm:pt modelId="{4C4A6D67-5489-4B73-AF14-3EA20BA6F965}" type="pres">
      <dgm:prSet presAssocID="{F1E9399E-0F17-4162-96EF-B8B037D45324}" presName="textRepeatNode" presStyleLbl="alignNode1" presStyleIdx="1" presStyleCnt="2" custLinFactNeighborX="-39225" custLinFactNeighborY="-83088">
        <dgm:presLayoutVars>
          <dgm:chMax val="0"/>
          <dgm:chPref val="0"/>
          <dgm:bulletEnabled val="1"/>
        </dgm:presLayoutVars>
      </dgm:prSet>
      <dgm:spPr/>
    </dgm:pt>
    <dgm:pt modelId="{8AA4E00E-D5BE-487D-9471-F16B078C76DF}" type="pres">
      <dgm:prSet presAssocID="{F1E9399E-0F17-4162-96EF-B8B037D45324}" presName="textaccent2" presStyleCnt="0"/>
      <dgm:spPr/>
    </dgm:pt>
    <dgm:pt modelId="{0A8E1050-C095-4545-BEE0-16596FD798B1}" type="pres">
      <dgm:prSet presAssocID="{F1E9399E-0F17-4162-96EF-B8B037D45324}" presName="accentRepeatNode" presStyleLbl="solidAlignAcc1" presStyleIdx="2" presStyleCnt="4" custLinFactX="-400000" custLinFactY="-300000" custLinFactNeighborX="-464333" custLinFactNeighborY="-301823"/>
      <dgm:spPr>
        <a:solidFill>
          <a:srgbClr val="DDFDDB"/>
        </a:solidFill>
        <a:ln>
          <a:solidFill>
            <a:srgbClr val="DDFDDB"/>
          </a:solidFill>
        </a:ln>
      </dgm:spPr>
    </dgm:pt>
    <dgm:pt modelId="{B1CE7F1A-B3B4-41E9-8492-F656978897DE}" type="pres">
      <dgm:prSet presAssocID="{B7273BFF-2A18-45AB-A38D-4F7DBC1F6382}" presName="image2" presStyleCnt="0"/>
      <dgm:spPr/>
    </dgm:pt>
    <dgm:pt modelId="{A1E90272-E058-49D5-8625-114A1AED0096}" type="pres">
      <dgm:prSet presAssocID="{B7273BFF-2A18-45AB-A38D-4F7DBC1F6382}" presName="imageRepeatNode" presStyleLbl="alignAcc1" presStyleIdx="1" presStyleCnt="2" custScaleX="121364" custScaleY="122142" custLinFactNeighborX="-25733" custLinFactNeighborY="-73047"/>
      <dgm:spPr/>
    </dgm:pt>
    <dgm:pt modelId="{F85CF8BB-521A-4B6E-B31F-7D5C5DF8224F}" type="pres">
      <dgm:prSet presAssocID="{B7273BFF-2A18-45AB-A38D-4F7DBC1F6382}" presName="imageaccent2" presStyleCnt="0"/>
      <dgm:spPr/>
    </dgm:pt>
    <dgm:pt modelId="{D9ED8A74-CA23-49C3-81B2-E35FEC2FC117}" type="pres">
      <dgm:prSet presAssocID="{B7273BFF-2A18-45AB-A38D-4F7DBC1F6382}" presName="accentRepeatNode" presStyleLbl="solidAlignAcc1" presStyleIdx="3" presStyleCnt="4" custLinFactX="-650064" custLinFactY="-200000" custLinFactNeighborX="-700000" custLinFactNeighborY="-283677"/>
      <dgm:spPr>
        <a:solidFill>
          <a:srgbClr val="DDFDDB"/>
        </a:solidFill>
        <a:ln>
          <a:solidFill>
            <a:srgbClr val="DDFDDB"/>
          </a:solidFill>
        </a:ln>
      </dgm:spPr>
    </dgm:pt>
  </dgm:ptLst>
  <dgm:cxnLst>
    <dgm:cxn modelId="{C932040D-5E23-4C6F-A5C6-414953079F46}" type="presOf" srcId="{B7273BFF-2A18-45AB-A38D-4F7DBC1F6382}" destId="{A1E90272-E058-49D5-8625-114A1AED0096}" srcOrd="0" destOrd="0" presId="urn:microsoft.com/office/officeart/2008/layout/HexagonCluster"/>
    <dgm:cxn modelId="{C3A89E25-FBA4-4D65-AA98-CFBEFE41DF90}" type="presOf" srcId="{CDFB2D41-EB4D-4D9E-994C-102427830885}" destId="{7716A486-CBC6-4B9E-8482-75F841D60BBB}" srcOrd="0" destOrd="0" presId="urn:microsoft.com/office/officeart/2008/layout/HexagonCluster"/>
    <dgm:cxn modelId="{CEE349B6-8342-42B0-AAA1-0E08DAC9C89A}" type="presOf" srcId="{A382DD1E-0454-46C6-B9F8-34FCA8DE4E0E}" destId="{F020871A-E4E3-4465-95F2-22FECE7D91D0}" srcOrd="0" destOrd="0" presId="urn:microsoft.com/office/officeart/2008/layout/HexagonCluster"/>
    <dgm:cxn modelId="{FC2684B6-6108-4A6A-8372-A3BF8F7CA47C}" srcId="{CDFB2D41-EB4D-4D9E-994C-102427830885}" destId="{F1E9399E-0F17-4162-96EF-B8B037D45324}" srcOrd="1" destOrd="0" parTransId="{F4BC68CA-C029-472E-9C27-A4720AC5435B}" sibTransId="{B7273BFF-2A18-45AB-A38D-4F7DBC1F6382}"/>
    <dgm:cxn modelId="{AD381DC0-8676-475B-B016-6498B700D6D9}" type="presOf" srcId="{86487499-51F2-4415-818E-A75CE2BE4DC1}" destId="{01FFE965-127B-435A-BFEC-D82381BD4A01}" srcOrd="0" destOrd="0" presId="urn:microsoft.com/office/officeart/2008/layout/HexagonCluster"/>
    <dgm:cxn modelId="{41D25FE1-2D05-4380-A748-0AA7AF5AB196}" srcId="{CDFB2D41-EB4D-4D9E-994C-102427830885}" destId="{86487499-51F2-4415-818E-A75CE2BE4DC1}" srcOrd="0" destOrd="0" parTransId="{ECB63670-3630-4FA1-9DCF-37BEED6CC894}" sibTransId="{A382DD1E-0454-46C6-B9F8-34FCA8DE4E0E}"/>
    <dgm:cxn modelId="{31D70DFA-072D-4B17-B306-7A8DA431B842}" type="presOf" srcId="{F1E9399E-0F17-4162-96EF-B8B037D45324}" destId="{4C4A6D67-5489-4B73-AF14-3EA20BA6F965}" srcOrd="0" destOrd="0" presId="urn:microsoft.com/office/officeart/2008/layout/HexagonCluster"/>
    <dgm:cxn modelId="{5121841F-1BD8-4E85-A0A0-34869D083E07}" type="presParOf" srcId="{7716A486-CBC6-4B9E-8482-75F841D60BBB}" destId="{7C7D2367-988B-420A-B7BC-7EEF0B48477D}" srcOrd="0" destOrd="0" presId="urn:microsoft.com/office/officeart/2008/layout/HexagonCluster"/>
    <dgm:cxn modelId="{D400BE60-50F5-4B13-8494-76AD38C6DB88}" type="presParOf" srcId="{7C7D2367-988B-420A-B7BC-7EEF0B48477D}" destId="{01FFE965-127B-435A-BFEC-D82381BD4A01}" srcOrd="0" destOrd="0" presId="urn:microsoft.com/office/officeart/2008/layout/HexagonCluster"/>
    <dgm:cxn modelId="{16165BFE-B21B-42D1-BE9F-C4A8DB031455}" type="presParOf" srcId="{7716A486-CBC6-4B9E-8482-75F841D60BBB}" destId="{9C5FF24B-3800-4B5E-8ACA-849A1EC5A90E}" srcOrd="1" destOrd="0" presId="urn:microsoft.com/office/officeart/2008/layout/HexagonCluster"/>
    <dgm:cxn modelId="{23991D22-D705-4B72-9F29-48BAD1F186D7}" type="presParOf" srcId="{9C5FF24B-3800-4B5E-8ACA-849A1EC5A90E}" destId="{761629E4-61E5-4106-9B6C-BFCF7D828AE6}" srcOrd="0" destOrd="0" presId="urn:microsoft.com/office/officeart/2008/layout/HexagonCluster"/>
    <dgm:cxn modelId="{19EF7B67-72B5-475A-B292-8CD9E451F861}" type="presParOf" srcId="{7716A486-CBC6-4B9E-8482-75F841D60BBB}" destId="{4F1E6A75-375F-4A76-A011-D00C8059CCB3}" srcOrd="2" destOrd="0" presId="urn:microsoft.com/office/officeart/2008/layout/HexagonCluster"/>
    <dgm:cxn modelId="{0B478DCF-CF36-49F8-ADD2-BB3DBDB171AE}" type="presParOf" srcId="{4F1E6A75-375F-4A76-A011-D00C8059CCB3}" destId="{F020871A-E4E3-4465-95F2-22FECE7D91D0}" srcOrd="0" destOrd="0" presId="urn:microsoft.com/office/officeart/2008/layout/HexagonCluster"/>
    <dgm:cxn modelId="{2A2FC633-75E3-4752-ACA2-FCF6AFD015A3}" type="presParOf" srcId="{7716A486-CBC6-4B9E-8482-75F841D60BBB}" destId="{564DD05C-FBCE-40A7-9803-1F404DEE5E85}" srcOrd="3" destOrd="0" presId="urn:microsoft.com/office/officeart/2008/layout/HexagonCluster"/>
    <dgm:cxn modelId="{35BB09E1-8D0D-4974-9B43-82C3B29CAB3D}" type="presParOf" srcId="{564DD05C-FBCE-40A7-9803-1F404DEE5E85}" destId="{37A78CDC-FBD1-4E8F-88CC-9F279CD87A4F}" srcOrd="0" destOrd="0" presId="urn:microsoft.com/office/officeart/2008/layout/HexagonCluster"/>
    <dgm:cxn modelId="{77DA3DC1-D0E6-4197-BB3D-D42B4F46F83F}" type="presParOf" srcId="{7716A486-CBC6-4B9E-8482-75F841D60BBB}" destId="{9851CF63-DB8C-48C2-AB6A-9A2D459AE0A5}" srcOrd="4" destOrd="0" presId="urn:microsoft.com/office/officeart/2008/layout/HexagonCluster"/>
    <dgm:cxn modelId="{C81C3FAA-C62E-43EC-BD39-D8426578DA70}" type="presParOf" srcId="{9851CF63-DB8C-48C2-AB6A-9A2D459AE0A5}" destId="{4C4A6D67-5489-4B73-AF14-3EA20BA6F965}" srcOrd="0" destOrd="0" presId="urn:microsoft.com/office/officeart/2008/layout/HexagonCluster"/>
    <dgm:cxn modelId="{271E5F8E-C096-4114-8CBB-3A40DC986849}" type="presParOf" srcId="{7716A486-CBC6-4B9E-8482-75F841D60BBB}" destId="{8AA4E00E-D5BE-487D-9471-F16B078C76DF}" srcOrd="5" destOrd="0" presId="urn:microsoft.com/office/officeart/2008/layout/HexagonCluster"/>
    <dgm:cxn modelId="{81824548-5CC2-4D19-8A3F-C9A27FD316E4}" type="presParOf" srcId="{8AA4E00E-D5BE-487D-9471-F16B078C76DF}" destId="{0A8E1050-C095-4545-BEE0-16596FD798B1}" srcOrd="0" destOrd="0" presId="urn:microsoft.com/office/officeart/2008/layout/HexagonCluster"/>
    <dgm:cxn modelId="{4D154FC8-D19B-47E1-8337-FB26DD397003}" type="presParOf" srcId="{7716A486-CBC6-4B9E-8482-75F841D60BBB}" destId="{B1CE7F1A-B3B4-41E9-8492-F656978897DE}" srcOrd="6" destOrd="0" presId="urn:microsoft.com/office/officeart/2008/layout/HexagonCluster"/>
    <dgm:cxn modelId="{0483BB6E-8A36-4623-9AF0-E1C4E7EE6A9C}" type="presParOf" srcId="{B1CE7F1A-B3B4-41E9-8492-F656978897DE}" destId="{A1E90272-E058-49D5-8625-114A1AED0096}" srcOrd="0" destOrd="0" presId="urn:microsoft.com/office/officeart/2008/layout/HexagonCluster"/>
    <dgm:cxn modelId="{AF9932D6-169B-47AC-91A1-844DD185C63E}" type="presParOf" srcId="{7716A486-CBC6-4B9E-8482-75F841D60BBB}" destId="{F85CF8BB-521A-4B6E-B31F-7D5C5DF8224F}" srcOrd="7" destOrd="0" presId="urn:microsoft.com/office/officeart/2008/layout/HexagonCluster"/>
    <dgm:cxn modelId="{67B5C3BB-FF7F-442F-B7ED-0B8C7369D94F}" type="presParOf" srcId="{F85CF8BB-521A-4B6E-B31F-7D5C5DF8224F}" destId="{D9ED8A74-CA23-49C3-81B2-E35FEC2FC11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739F61-9D0C-444D-AC64-47D80846B6F1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47B50DC6-3475-4C85-BD5C-CA09623E84C2}">
      <dgm:prSet phldrT="[Szöveg]" custT="1"/>
      <dgm:spPr/>
      <dgm:t>
        <a:bodyPr/>
        <a:lstStyle/>
        <a:p>
          <a:r>
            <a:rPr lang="hu-HU" sz="1800" b="1" dirty="0">
              <a:solidFill>
                <a:schemeClr val="tx1"/>
              </a:solidFill>
              <a:latin typeface="+mj-lt"/>
            </a:rPr>
            <a:t>Tanulmányi iroda</a:t>
          </a:r>
        </a:p>
      </dgm:t>
    </dgm:pt>
    <dgm:pt modelId="{8B24FF7D-C7A4-4FF2-BA04-AA5E80619ABB}" type="parTrans" cxnId="{9032354D-F003-432A-ADFF-7B25091FBA32}">
      <dgm:prSet/>
      <dgm:spPr/>
      <dgm:t>
        <a:bodyPr/>
        <a:lstStyle/>
        <a:p>
          <a:endParaRPr lang="hu-HU"/>
        </a:p>
      </dgm:t>
    </dgm:pt>
    <dgm:pt modelId="{3EF60B91-2AAD-4A29-8F07-C9EAF5C7256C}" type="sibTrans" cxnId="{9032354D-F003-432A-ADFF-7B25091FBA32}">
      <dgm:prSet/>
      <dgm:spPr/>
      <dgm:t>
        <a:bodyPr/>
        <a:lstStyle/>
        <a:p>
          <a:endParaRPr lang="hu-HU"/>
        </a:p>
      </dgm:t>
    </dgm:pt>
    <dgm:pt modelId="{F08C353E-7F3E-495C-8858-2D642F1B8C53}">
      <dgm:prSet phldrT="[Szöveg]" custT="1"/>
      <dgm:spPr/>
      <dgm:t>
        <a:bodyPr/>
        <a:lstStyle/>
        <a:p>
          <a:r>
            <a:rPr lang="hu-HU" sz="1800" b="1" dirty="0">
              <a:solidFill>
                <a:schemeClr val="tx1"/>
              </a:solidFill>
              <a:latin typeface="+mj-lt"/>
            </a:rPr>
            <a:t>Hallgatói Pénzügyek</a:t>
          </a:r>
        </a:p>
      </dgm:t>
    </dgm:pt>
    <dgm:pt modelId="{E5E70556-EFD3-4925-B815-42FD6C6C1E2C}" type="parTrans" cxnId="{D0EA7790-E93A-48FD-BE66-404519510501}">
      <dgm:prSet/>
      <dgm:spPr/>
      <dgm:t>
        <a:bodyPr/>
        <a:lstStyle/>
        <a:p>
          <a:endParaRPr lang="hu-HU"/>
        </a:p>
      </dgm:t>
    </dgm:pt>
    <dgm:pt modelId="{AD76D435-FC91-4648-8B91-61BD25A6CE5F}" type="sibTrans" cxnId="{D0EA7790-E93A-48FD-BE66-404519510501}">
      <dgm:prSet/>
      <dgm:spPr/>
      <dgm:t>
        <a:bodyPr/>
        <a:lstStyle/>
        <a:p>
          <a:endParaRPr lang="hu-HU"/>
        </a:p>
      </dgm:t>
    </dgm:pt>
    <dgm:pt modelId="{FE6E62D3-1500-4162-B974-8E96BAF864E2}">
      <dgm:prSet phldrT="[Szöveg]" custT="1"/>
      <dgm:spPr/>
      <dgm:t>
        <a:bodyPr/>
        <a:lstStyle/>
        <a:p>
          <a:r>
            <a:rPr lang="hu-HU" sz="1800" b="1" dirty="0">
              <a:solidFill>
                <a:schemeClr val="tx1"/>
              </a:solidFill>
              <a:latin typeface="+mj-lt"/>
            </a:rPr>
            <a:t>Neptun</a:t>
          </a:r>
        </a:p>
      </dgm:t>
    </dgm:pt>
    <dgm:pt modelId="{F9A6137A-3743-4839-9716-632FC24DFB06}" type="sibTrans" cxnId="{797D3D3E-C03B-4B46-B147-8B21F182DEF3}">
      <dgm:prSet/>
      <dgm:spPr/>
      <dgm:t>
        <a:bodyPr/>
        <a:lstStyle/>
        <a:p>
          <a:endParaRPr lang="hu-HU"/>
        </a:p>
      </dgm:t>
    </dgm:pt>
    <dgm:pt modelId="{18688066-72DC-4838-A2DD-5AF57D378360}" type="parTrans" cxnId="{797D3D3E-C03B-4B46-B147-8B21F182DEF3}">
      <dgm:prSet/>
      <dgm:spPr/>
      <dgm:t>
        <a:bodyPr/>
        <a:lstStyle/>
        <a:p>
          <a:endParaRPr lang="hu-HU"/>
        </a:p>
      </dgm:t>
    </dgm:pt>
    <dgm:pt modelId="{F82DA96F-2133-4DC5-84A4-96AFB7EB6295}" type="pres">
      <dgm:prSet presAssocID="{5B739F61-9D0C-444D-AC64-47D80846B6F1}" presName="linearFlow" presStyleCnt="0">
        <dgm:presLayoutVars>
          <dgm:dir/>
          <dgm:resizeHandles val="exact"/>
        </dgm:presLayoutVars>
      </dgm:prSet>
      <dgm:spPr/>
    </dgm:pt>
    <dgm:pt modelId="{C0B923DE-6FD7-4D98-AF26-3D8A9329F68F}" type="pres">
      <dgm:prSet presAssocID="{47B50DC6-3475-4C85-BD5C-CA09623E84C2}" presName="composite" presStyleCnt="0"/>
      <dgm:spPr/>
    </dgm:pt>
    <dgm:pt modelId="{BC689BEE-FBDB-4B77-B07F-A4AAF68A4485}" type="pres">
      <dgm:prSet presAssocID="{47B50DC6-3475-4C85-BD5C-CA09623E84C2}" presName="imgShp" presStyleLbl="fgImgPlace1" presStyleIdx="0" presStyleCnt="3" custScaleX="56117" custScaleY="56117" custLinFactY="70845" custLinFactNeighborX="-3116" custLinFactNeighborY="100000"/>
      <dgm:spPr>
        <a:blipFill>
          <a:blip xmlns:r="http://schemas.openxmlformats.org/officeDocument/2006/relationships" r:embed="rId1"/>
          <a:srcRect/>
          <a:stretch>
            <a:fillRect l="-35000" r="-35000"/>
          </a:stretch>
        </a:blipFill>
      </dgm:spPr>
    </dgm:pt>
    <dgm:pt modelId="{B93F3740-5080-43E7-98BE-B5F26A61458E}" type="pres">
      <dgm:prSet presAssocID="{47B50DC6-3475-4C85-BD5C-CA09623E84C2}" presName="txShp" presStyleLbl="node1" presStyleIdx="0" presStyleCnt="3" custScaleX="104142" custScaleY="25653" custLinFactY="69114" custLinFactNeighborX="1341" custLinFactNeighborY="100000">
        <dgm:presLayoutVars>
          <dgm:bulletEnabled val="1"/>
        </dgm:presLayoutVars>
      </dgm:prSet>
      <dgm:spPr/>
    </dgm:pt>
    <dgm:pt modelId="{FE2A0C06-EC4E-465A-89EB-C6E797A178C3}" type="pres">
      <dgm:prSet presAssocID="{3EF60B91-2AAD-4A29-8F07-C9EAF5C7256C}" presName="spacing" presStyleCnt="0"/>
      <dgm:spPr/>
    </dgm:pt>
    <dgm:pt modelId="{411FB242-D396-46E8-AEBF-58D0DD4024C2}" type="pres">
      <dgm:prSet presAssocID="{FE6E62D3-1500-4162-B974-8E96BAF864E2}" presName="composite" presStyleCnt="0"/>
      <dgm:spPr/>
    </dgm:pt>
    <dgm:pt modelId="{5804CC0C-4592-4556-8D33-4DB8E91D3570}" type="pres">
      <dgm:prSet presAssocID="{FE6E62D3-1500-4162-B974-8E96BAF864E2}" presName="imgShp" presStyleLbl="fgImgPlace1" presStyleIdx="1" presStyleCnt="3" custScaleX="56117" custScaleY="56117" custLinFactNeighborX="-1146" custLinFactNeighborY="-71303"/>
      <dgm:spPr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EBF3C8BE-CD85-4FE7-B077-FBC21CF2C1EB}" type="pres">
      <dgm:prSet presAssocID="{FE6E62D3-1500-4162-B974-8E96BAF864E2}" presName="txShp" presStyleLbl="node1" presStyleIdx="1" presStyleCnt="3" custScaleX="105001" custScaleY="25653" custLinFactNeighborX="1556" custLinFactNeighborY="-71773">
        <dgm:presLayoutVars>
          <dgm:bulletEnabled val="1"/>
        </dgm:presLayoutVars>
      </dgm:prSet>
      <dgm:spPr/>
    </dgm:pt>
    <dgm:pt modelId="{FF910120-8C47-476A-BD7C-FDA6F16F4154}" type="pres">
      <dgm:prSet presAssocID="{F9A6137A-3743-4839-9716-632FC24DFB06}" presName="spacing" presStyleCnt="0"/>
      <dgm:spPr/>
    </dgm:pt>
    <dgm:pt modelId="{D122F44C-9FF8-4FFE-83E7-BCC4AF7B7A7D}" type="pres">
      <dgm:prSet presAssocID="{F08C353E-7F3E-495C-8858-2D642F1B8C53}" presName="composite" presStyleCnt="0"/>
      <dgm:spPr/>
    </dgm:pt>
    <dgm:pt modelId="{6EE8310D-5E71-4A47-9759-ADA63D7B1397}" type="pres">
      <dgm:prSet presAssocID="{F08C353E-7F3E-495C-8858-2D642F1B8C53}" presName="imgShp" presStyleLbl="fgImgPlace1" presStyleIdx="2" presStyleCnt="3" custScaleX="56117" custScaleY="56117" custLinFactNeighborX="-3755" custLinFactNeighborY="-79496"/>
      <dgm:spPr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</dgm:spPr>
    </dgm:pt>
    <dgm:pt modelId="{D9732A98-4960-423B-AFC9-0BE0093DA4FC}" type="pres">
      <dgm:prSet presAssocID="{F08C353E-7F3E-495C-8858-2D642F1B8C53}" presName="txShp" presStyleLbl="node1" presStyleIdx="2" presStyleCnt="3" custScaleX="105001" custScaleY="25653" custLinFactNeighborX="1556" custLinFactNeighborY="-81024">
        <dgm:presLayoutVars>
          <dgm:bulletEnabled val="1"/>
        </dgm:presLayoutVars>
      </dgm:prSet>
      <dgm:spPr/>
    </dgm:pt>
  </dgm:ptLst>
  <dgm:cxnLst>
    <dgm:cxn modelId="{4DBEB11C-ECED-45BE-975A-5FED77A0F58A}" type="presOf" srcId="{5B739F61-9D0C-444D-AC64-47D80846B6F1}" destId="{F82DA96F-2133-4DC5-84A4-96AFB7EB6295}" srcOrd="0" destOrd="0" presId="urn:microsoft.com/office/officeart/2005/8/layout/vList3"/>
    <dgm:cxn modelId="{797D3D3E-C03B-4B46-B147-8B21F182DEF3}" srcId="{5B739F61-9D0C-444D-AC64-47D80846B6F1}" destId="{FE6E62D3-1500-4162-B974-8E96BAF864E2}" srcOrd="1" destOrd="0" parTransId="{18688066-72DC-4838-A2DD-5AF57D378360}" sibTransId="{F9A6137A-3743-4839-9716-632FC24DFB06}"/>
    <dgm:cxn modelId="{E3FB9563-3152-4D92-91CD-371D89E3BEBE}" type="presOf" srcId="{47B50DC6-3475-4C85-BD5C-CA09623E84C2}" destId="{B93F3740-5080-43E7-98BE-B5F26A61458E}" srcOrd="0" destOrd="0" presId="urn:microsoft.com/office/officeart/2005/8/layout/vList3"/>
    <dgm:cxn modelId="{9032354D-F003-432A-ADFF-7B25091FBA32}" srcId="{5B739F61-9D0C-444D-AC64-47D80846B6F1}" destId="{47B50DC6-3475-4C85-BD5C-CA09623E84C2}" srcOrd="0" destOrd="0" parTransId="{8B24FF7D-C7A4-4FF2-BA04-AA5E80619ABB}" sibTransId="{3EF60B91-2AAD-4A29-8F07-C9EAF5C7256C}"/>
    <dgm:cxn modelId="{95208A80-792A-40C6-9F43-D2C8A3CF34DF}" type="presOf" srcId="{FE6E62D3-1500-4162-B974-8E96BAF864E2}" destId="{EBF3C8BE-CD85-4FE7-B077-FBC21CF2C1EB}" srcOrd="0" destOrd="0" presId="urn:microsoft.com/office/officeart/2005/8/layout/vList3"/>
    <dgm:cxn modelId="{D0EA7790-E93A-48FD-BE66-404519510501}" srcId="{5B739F61-9D0C-444D-AC64-47D80846B6F1}" destId="{F08C353E-7F3E-495C-8858-2D642F1B8C53}" srcOrd="2" destOrd="0" parTransId="{E5E70556-EFD3-4925-B815-42FD6C6C1E2C}" sibTransId="{AD76D435-FC91-4648-8B91-61BD25A6CE5F}"/>
    <dgm:cxn modelId="{877D5BE3-03F8-4273-AF49-7DD6A446D473}" type="presOf" srcId="{F08C353E-7F3E-495C-8858-2D642F1B8C53}" destId="{D9732A98-4960-423B-AFC9-0BE0093DA4FC}" srcOrd="0" destOrd="0" presId="urn:microsoft.com/office/officeart/2005/8/layout/vList3"/>
    <dgm:cxn modelId="{AA3BB848-CBE5-49A0-8639-41E0D553DDD1}" type="presParOf" srcId="{F82DA96F-2133-4DC5-84A4-96AFB7EB6295}" destId="{C0B923DE-6FD7-4D98-AF26-3D8A9329F68F}" srcOrd="0" destOrd="0" presId="urn:microsoft.com/office/officeart/2005/8/layout/vList3"/>
    <dgm:cxn modelId="{19276F19-3A41-4216-843C-A40E79E4C268}" type="presParOf" srcId="{C0B923DE-6FD7-4D98-AF26-3D8A9329F68F}" destId="{BC689BEE-FBDB-4B77-B07F-A4AAF68A4485}" srcOrd="0" destOrd="0" presId="urn:microsoft.com/office/officeart/2005/8/layout/vList3"/>
    <dgm:cxn modelId="{DB084097-80BD-45A4-ADB6-4932C0C94595}" type="presParOf" srcId="{C0B923DE-6FD7-4D98-AF26-3D8A9329F68F}" destId="{B93F3740-5080-43E7-98BE-B5F26A61458E}" srcOrd="1" destOrd="0" presId="urn:microsoft.com/office/officeart/2005/8/layout/vList3"/>
    <dgm:cxn modelId="{769795C7-1DD5-40A0-8406-5DDF041198CA}" type="presParOf" srcId="{F82DA96F-2133-4DC5-84A4-96AFB7EB6295}" destId="{FE2A0C06-EC4E-465A-89EB-C6E797A178C3}" srcOrd="1" destOrd="0" presId="urn:microsoft.com/office/officeart/2005/8/layout/vList3"/>
    <dgm:cxn modelId="{3E77C5D7-D5FC-48E0-B60C-A20DB769BE38}" type="presParOf" srcId="{F82DA96F-2133-4DC5-84A4-96AFB7EB6295}" destId="{411FB242-D396-46E8-AEBF-58D0DD4024C2}" srcOrd="2" destOrd="0" presId="urn:microsoft.com/office/officeart/2005/8/layout/vList3"/>
    <dgm:cxn modelId="{9C947EC4-6683-44FA-AF1E-49D44A8A940C}" type="presParOf" srcId="{411FB242-D396-46E8-AEBF-58D0DD4024C2}" destId="{5804CC0C-4592-4556-8D33-4DB8E91D3570}" srcOrd="0" destOrd="0" presId="urn:microsoft.com/office/officeart/2005/8/layout/vList3"/>
    <dgm:cxn modelId="{8D498E78-EB94-45A3-9831-887D2F64BFDA}" type="presParOf" srcId="{411FB242-D396-46E8-AEBF-58D0DD4024C2}" destId="{EBF3C8BE-CD85-4FE7-B077-FBC21CF2C1EB}" srcOrd="1" destOrd="0" presId="urn:microsoft.com/office/officeart/2005/8/layout/vList3"/>
    <dgm:cxn modelId="{8ED451E0-2732-44D1-9866-B5ABA740104D}" type="presParOf" srcId="{F82DA96F-2133-4DC5-84A4-96AFB7EB6295}" destId="{FF910120-8C47-476A-BD7C-FDA6F16F4154}" srcOrd="3" destOrd="0" presId="urn:microsoft.com/office/officeart/2005/8/layout/vList3"/>
    <dgm:cxn modelId="{55AAFA43-0214-4FB9-BF55-F602AB67FE3D}" type="presParOf" srcId="{F82DA96F-2133-4DC5-84A4-96AFB7EB6295}" destId="{D122F44C-9FF8-4FFE-83E7-BCC4AF7B7A7D}" srcOrd="4" destOrd="0" presId="urn:microsoft.com/office/officeart/2005/8/layout/vList3"/>
    <dgm:cxn modelId="{4F738356-46C2-4096-AE2C-BB854ACF49B5}" type="presParOf" srcId="{D122F44C-9FF8-4FFE-83E7-BCC4AF7B7A7D}" destId="{6EE8310D-5E71-4A47-9759-ADA63D7B1397}" srcOrd="0" destOrd="0" presId="urn:microsoft.com/office/officeart/2005/8/layout/vList3"/>
    <dgm:cxn modelId="{A3B0C1C9-CED0-46D4-AE77-C45C2205AEF3}" type="presParOf" srcId="{D122F44C-9FF8-4FFE-83E7-BCC4AF7B7A7D}" destId="{D9732A98-4960-423B-AFC9-0BE0093DA4F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3F2592-9D6F-4278-A9DF-FFC0709EAEAE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34DE11F-B33E-4D4E-8015-CCD63C5FE101}" type="pres">
      <dgm:prSet presAssocID="{363F2592-9D6F-4278-A9DF-FFC0709EAEAE}" presName="Name0" presStyleCnt="0">
        <dgm:presLayoutVars>
          <dgm:chMax val="21"/>
          <dgm:chPref val="21"/>
        </dgm:presLayoutVars>
      </dgm:prSet>
      <dgm:spPr/>
    </dgm:pt>
  </dgm:ptLst>
  <dgm:cxnLst>
    <dgm:cxn modelId="{DF5DFB9B-C233-4B2C-826E-7E11F24B1540}" type="presOf" srcId="{363F2592-9D6F-4278-A9DF-FFC0709EAEAE}" destId="{934DE11F-B33E-4D4E-8015-CCD63C5FE10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49D6F-9274-4FD5-B09F-C9D19E4F05D3}">
      <dsp:nvSpPr>
        <dsp:cNvPr id="0" name=""/>
        <dsp:cNvSpPr/>
      </dsp:nvSpPr>
      <dsp:spPr>
        <a:xfrm rot="5400000">
          <a:off x="3506806" y="131185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rgbClr val="E6E6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0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 rot="-5400000">
        <a:off x="3909687" y="313635"/>
        <a:ext cx="1202866" cy="1382606"/>
      </dsp:txXfrm>
    </dsp:sp>
    <dsp:sp modelId="{C939CD69-D02C-4776-9044-48D8F4C5F765}">
      <dsp:nvSpPr>
        <dsp:cNvPr id="0" name=""/>
        <dsp:cNvSpPr/>
      </dsp:nvSpPr>
      <dsp:spPr>
        <a:xfrm>
          <a:off x="3469011" y="416679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latin typeface="Georgia" panose="02040502050405020303" pitchFamily="18" charset="0"/>
            </a:rPr>
            <a:t>Tantárgyak képzési programok</a:t>
          </a:r>
        </a:p>
      </dsp:txBody>
      <dsp:txXfrm>
        <a:off x="3469011" y="416679"/>
        <a:ext cx="2241629" cy="1205177"/>
      </dsp:txXfrm>
    </dsp:sp>
    <dsp:sp modelId="{759DB0D3-5DDC-486D-AA17-4AC4266011AA}">
      <dsp:nvSpPr>
        <dsp:cNvPr id="0" name=""/>
        <dsp:cNvSpPr/>
      </dsp:nvSpPr>
      <dsp:spPr>
        <a:xfrm rot="5400000">
          <a:off x="1647773" y="140605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rgbClr val="CC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-5400000">
        <a:off x="2050654" y="323055"/>
        <a:ext cx="1202866" cy="1382606"/>
      </dsp:txXfrm>
    </dsp:sp>
    <dsp:sp modelId="{96244CF2-CDE1-4BCB-AF90-6FE721AC3F8D}">
      <dsp:nvSpPr>
        <dsp:cNvPr id="0" name=""/>
        <dsp:cNvSpPr/>
      </dsp:nvSpPr>
      <dsp:spPr>
        <a:xfrm rot="5400000">
          <a:off x="2578392" y="1845529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rgbClr val="1B21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latin typeface="Georgia" panose="02040502050405020303" pitchFamily="18" charset="0"/>
            </a:rPr>
            <a:t>Hallgatói jogviszony megszűnése</a:t>
          </a:r>
        </a:p>
      </dsp:txBody>
      <dsp:txXfrm rot="-5400000">
        <a:off x="2981273" y="2027979"/>
        <a:ext cx="1202866" cy="1382606"/>
      </dsp:txXfrm>
    </dsp:sp>
    <dsp:sp modelId="{3997E1AE-D61F-4FCD-8990-4C432E0341B9}">
      <dsp:nvSpPr>
        <dsp:cNvPr id="0" name=""/>
        <dsp:cNvSpPr/>
      </dsp:nvSpPr>
      <dsp:spPr>
        <a:xfrm>
          <a:off x="1688592" y="611323"/>
          <a:ext cx="1855483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latin typeface="Georgia" panose="02040502050405020303" pitchFamily="18" charset="0"/>
            </a:rPr>
            <a:t>Hallgatói jogviszony létrejötte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800" kern="1200" dirty="0"/>
        </a:p>
      </dsp:txBody>
      <dsp:txXfrm>
        <a:off x="1688592" y="611323"/>
        <a:ext cx="1855483" cy="1205177"/>
      </dsp:txXfrm>
    </dsp:sp>
    <dsp:sp modelId="{D14ACA17-E2A8-4AF7-A742-161B1AB8DE10}">
      <dsp:nvSpPr>
        <dsp:cNvPr id="0" name=""/>
        <dsp:cNvSpPr/>
      </dsp:nvSpPr>
      <dsp:spPr>
        <a:xfrm rot="5400000">
          <a:off x="4446844" y="1836109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rgbClr val="F5C83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-5400000">
        <a:off x="4849725" y="2018559"/>
        <a:ext cx="1202866" cy="1382606"/>
      </dsp:txXfrm>
    </dsp:sp>
    <dsp:sp modelId="{A15295D1-62AF-4067-AA65-727ABA552F60}">
      <dsp:nvSpPr>
        <dsp:cNvPr id="0" name=""/>
        <dsp:cNvSpPr/>
      </dsp:nvSpPr>
      <dsp:spPr>
        <a:xfrm rot="5400000">
          <a:off x="3544517" y="3497285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rgbClr val="FBE3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000" b="0" kern="1200" dirty="0">
            <a:latin typeface="Georgia" panose="02040502050405020303" pitchFamily="18" charset="0"/>
          </a:endParaRPr>
        </a:p>
      </dsp:txBody>
      <dsp:txXfrm rot="-5400000">
        <a:off x="3947398" y="3679735"/>
        <a:ext cx="1202866" cy="1382606"/>
      </dsp:txXfrm>
    </dsp:sp>
    <dsp:sp modelId="{BEEF5AE5-74F7-4E74-A6BB-D2C48512F63E}">
      <dsp:nvSpPr>
        <dsp:cNvPr id="0" name=""/>
        <dsp:cNvSpPr/>
      </dsp:nvSpPr>
      <dsp:spPr>
        <a:xfrm>
          <a:off x="1469209" y="3879603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EBCF26-1B17-4F47-9ABC-F05CF0B13953}">
      <dsp:nvSpPr>
        <dsp:cNvPr id="0" name=""/>
        <dsp:cNvSpPr/>
      </dsp:nvSpPr>
      <dsp:spPr>
        <a:xfrm rot="5400000">
          <a:off x="1682811" y="352944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rgbClr val="855C2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-5400000">
        <a:off x="2085692" y="3711893"/>
        <a:ext cx="1202866" cy="13826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8274F-F9D9-4046-8752-2002D3CB717F}">
      <dsp:nvSpPr>
        <dsp:cNvPr id="0" name=""/>
        <dsp:cNvSpPr/>
      </dsp:nvSpPr>
      <dsp:spPr>
        <a:xfrm>
          <a:off x="3571" y="585212"/>
          <a:ext cx="1561703" cy="9370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>
              <a:latin typeface="+mj-lt"/>
            </a:rPr>
            <a:t>Hallgatóknak</a:t>
          </a:r>
          <a:endParaRPr lang="hu-HU" sz="1400" b="1" kern="1200" dirty="0"/>
        </a:p>
      </dsp:txBody>
      <dsp:txXfrm>
        <a:off x="31015" y="612656"/>
        <a:ext cx="1506815" cy="882133"/>
      </dsp:txXfrm>
    </dsp:sp>
    <dsp:sp modelId="{2AC140F1-425F-4AEA-830B-27E349F9349F}">
      <dsp:nvSpPr>
        <dsp:cNvPr id="0" name=""/>
        <dsp:cNvSpPr/>
      </dsp:nvSpPr>
      <dsp:spPr>
        <a:xfrm>
          <a:off x="1721445" y="860072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700" kern="1200"/>
        </a:p>
      </dsp:txBody>
      <dsp:txXfrm>
        <a:off x="1721445" y="937532"/>
        <a:ext cx="231757" cy="232382"/>
      </dsp:txXfrm>
    </dsp:sp>
    <dsp:sp modelId="{DEEC309F-DEC1-4715-BA01-189CEC6DC3AC}">
      <dsp:nvSpPr>
        <dsp:cNvPr id="0" name=""/>
        <dsp:cNvSpPr/>
      </dsp:nvSpPr>
      <dsp:spPr>
        <a:xfrm>
          <a:off x="2189956" y="585212"/>
          <a:ext cx="1561703" cy="937021"/>
        </a:xfrm>
        <a:prstGeom prst="roundRect">
          <a:avLst>
            <a:gd name="adj" fmla="val 10000"/>
          </a:avLst>
        </a:prstGeom>
        <a:solidFill>
          <a:schemeClr val="accent3">
            <a:hueOff val="-2312215"/>
            <a:satOff val="0"/>
            <a:lumOff val="17647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>
              <a:latin typeface="+mj-lt"/>
              <a:sym typeface="Wingdings" panose="05000000000000000000" pitchFamily="2" charset="2"/>
            </a:rPr>
            <a:t>Hallgatói tanulmányi ügyek</a:t>
          </a:r>
          <a:endParaRPr lang="hu-HU" sz="1400" b="1" kern="1200" dirty="0"/>
        </a:p>
      </dsp:txBody>
      <dsp:txXfrm>
        <a:off x="2217400" y="612656"/>
        <a:ext cx="1506815" cy="882133"/>
      </dsp:txXfrm>
    </dsp:sp>
    <dsp:sp modelId="{E1F8F1B5-F2AC-43F2-B7B4-29F3E269030A}">
      <dsp:nvSpPr>
        <dsp:cNvPr id="0" name=""/>
        <dsp:cNvSpPr/>
      </dsp:nvSpPr>
      <dsp:spPr>
        <a:xfrm>
          <a:off x="3907829" y="860072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3468323"/>
            <a:satOff val="0"/>
            <a:lumOff val="26471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700" kern="1200"/>
        </a:p>
      </dsp:txBody>
      <dsp:txXfrm>
        <a:off x="3907829" y="937532"/>
        <a:ext cx="231757" cy="232382"/>
      </dsp:txXfrm>
    </dsp:sp>
    <dsp:sp modelId="{A17C90AF-D837-43C9-9FF7-E5060D2FBC9A}">
      <dsp:nvSpPr>
        <dsp:cNvPr id="0" name=""/>
        <dsp:cNvSpPr/>
      </dsp:nvSpPr>
      <dsp:spPr>
        <a:xfrm>
          <a:off x="4376340" y="585212"/>
          <a:ext cx="1561703" cy="937021"/>
        </a:xfrm>
        <a:prstGeom prst="roundRect">
          <a:avLst>
            <a:gd name="adj" fmla="val 10000"/>
          </a:avLst>
        </a:prstGeom>
        <a:solidFill>
          <a:schemeClr val="accent3">
            <a:hueOff val="-4624431"/>
            <a:satOff val="0"/>
            <a:lumOff val="35295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 dirty="0">
              <a:latin typeface="Georgia" panose="02040502050405020303" pitchFamily="18" charset="0"/>
            </a:rPr>
            <a:t>Képzési programok/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 dirty="0">
              <a:latin typeface="Georgia" panose="02040502050405020303" pitchFamily="18" charset="0"/>
            </a:rPr>
            <a:t>Mintatantervek</a:t>
          </a:r>
        </a:p>
      </dsp:txBody>
      <dsp:txXfrm>
        <a:off x="4403784" y="612656"/>
        <a:ext cx="1506815" cy="882133"/>
      </dsp:txXfrm>
    </dsp:sp>
    <dsp:sp modelId="{D4B5508A-7D2F-4E72-B3E7-E62FF2B8F04B}">
      <dsp:nvSpPr>
        <dsp:cNvPr id="0" name=""/>
        <dsp:cNvSpPr/>
      </dsp:nvSpPr>
      <dsp:spPr>
        <a:xfrm>
          <a:off x="6095107" y="860072"/>
          <a:ext cx="332974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6936646"/>
            <a:satOff val="0"/>
            <a:lumOff val="52942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700" kern="1200"/>
        </a:p>
      </dsp:txBody>
      <dsp:txXfrm>
        <a:off x="6095107" y="937532"/>
        <a:ext cx="233082" cy="232382"/>
      </dsp:txXfrm>
    </dsp:sp>
    <dsp:sp modelId="{79468AFE-C3B1-4EBB-A085-34628A55AE66}">
      <dsp:nvSpPr>
        <dsp:cNvPr id="0" name=""/>
        <dsp:cNvSpPr/>
      </dsp:nvSpPr>
      <dsp:spPr>
        <a:xfrm>
          <a:off x="6566296" y="585212"/>
          <a:ext cx="1561703" cy="937021"/>
        </a:xfrm>
        <a:prstGeom prst="roundRect">
          <a:avLst>
            <a:gd name="adj" fmla="val 10000"/>
          </a:avLst>
        </a:prstGeom>
        <a:solidFill>
          <a:schemeClr val="accent3">
            <a:hueOff val="-6936646"/>
            <a:satOff val="0"/>
            <a:lumOff val="52942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 dirty="0">
              <a:latin typeface="Georgia" panose="02040502050405020303" pitchFamily="18" charset="0"/>
            </a:rPr>
            <a:t>Alapképzés</a:t>
          </a:r>
        </a:p>
      </dsp:txBody>
      <dsp:txXfrm>
        <a:off x="6593740" y="612656"/>
        <a:ext cx="1506815" cy="8821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FE965-127B-435A-BFEC-D82381BD4A01}">
      <dsp:nvSpPr>
        <dsp:cNvPr id="0" name=""/>
        <dsp:cNvSpPr/>
      </dsp:nvSpPr>
      <dsp:spPr>
        <a:xfrm>
          <a:off x="4239192" y="2857678"/>
          <a:ext cx="2571369" cy="2213854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b="1" kern="1200" dirty="0">
              <a:latin typeface="+mj-lt"/>
            </a:rPr>
            <a:t>Hallgatói Tanulmányi Ügyek</a:t>
          </a:r>
        </a:p>
      </dsp:txBody>
      <dsp:txXfrm>
        <a:off x="4637961" y="3201003"/>
        <a:ext cx="1773831" cy="1527204"/>
      </dsp:txXfrm>
    </dsp:sp>
    <dsp:sp modelId="{761629E4-61E5-4106-9B6C-BFCF7D828AE6}">
      <dsp:nvSpPr>
        <dsp:cNvPr id="0" name=""/>
        <dsp:cNvSpPr/>
      </dsp:nvSpPr>
      <dsp:spPr>
        <a:xfrm>
          <a:off x="1714470" y="2863216"/>
          <a:ext cx="229217" cy="197836"/>
        </a:xfrm>
        <a:prstGeom prst="hexagon">
          <a:avLst>
            <a:gd name="adj" fmla="val 25000"/>
            <a:gd name="vf" fmla="val 115470"/>
          </a:avLst>
        </a:prstGeom>
        <a:solidFill>
          <a:srgbClr val="DDFDDB"/>
        </a:solidFill>
        <a:ln w="19050" cap="flat" cmpd="sng" algn="ctr">
          <a:solidFill>
            <a:srgbClr val="DDFDD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0871A-E4E3-4465-95F2-22FECE7D91D0}">
      <dsp:nvSpPr>
        <dsp:cNvPr id="0" name=""/>
        <dsp:cNvSpPr/>
      </dsp:nvSpPr>
      <dsp:spPr>
        <a:xfrm>
          <a:off x="2254028" y="1812244"/>
          <a:ext cx="2432456" cy="209610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/>
          <a:srcRect/>
          <a:stretch>
            <a:fillRect l="-7000" r="-7000"/>
          </a:stretch>
        </a:blip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A78CDC-FBD1-4E8F-88CC-9F279CD87A4F}">
      <dsp:nvSpPr>
        <dsp:cNvPr id="0" name=""/>
        <dsp:cNvSpPr/>
      </dsp:nvSpPr>
      <dsp:spPr>
        <a:xfrm>
          <a:off x="1973643" y="1743308"/>
          <a:ext cx="229217" cy="197836"/>
        </a:xfrm>
        <a:prstGeom prst="hexagon">
          <a:avLst>
            <a:gd name="adj" fmla="val 25000"/>
            <a:gd name="vf" fmla="val 115470"/>
          </a:avLst>
        </a:prstGeom>
        <a:solidFill>
          <a:srgbClr val="DDFDDB"/>
        </a:solidFill>
        <a:ln w="19050" cap="flat" cmpd="sng" algn="ctr">
          <a:solidFill>
            <a:srgbClr val="DDFDD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4A6D67-5489-4B73-AF14-3EA20BA6F965}">
      <dsp:nvSpPr>
        <dsp:cNvPr id="0" name=""/>
        <dsp:cNvSpPr/>
      </dsp:nvSpPr>
      <dsp:spPr>
        <a:xfrm>
          <a:off x="2524706" y="0"/>
          <a:ext cx="1961769" cy="1691760"/>
        </a:xfrm>
        <a:prstGeom prst="hexagon">
          <a:avLst>
            <a:gd name="adj" fmla="val 25000"/>
            <a:gd name="vf" fmla="val 115470"/>
          </a:avLst>
        </a:prstGeom>
        <a:solidFill>
          <a:srgbClr val="DDFDDB"/>
        </a:solidFill>
        <a:ln w="19050" cap="flat" cmpd="sng" algn="ctr">
          <a:solidFill>
            <a:srgbClr val="DDFDD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>
              <a:solidFill>
                <a:srgbClr val="DDFDDB"/>
              </a:solidFill>
            </a:rPr>
            <a:t>00</a:t>
          </a:r>
        </a:p>
      </dsp:txBody>
      <dsp:txXfrm>
        <a:off x="2829167" y="262556"/>
        <a:ext cx="1352847" cy="1166648"/>
      </dsp:txXfrm>
    </dsp:sp>
    <dsp:sp modelId="{0A8E1050-C095-4545-BEE0-16596FD798B1}">
      <dsp:nvSpPr>
        <dsp:cNvPr id="0" name=""/>
        <dsp:cNvSpPr/>
      </dsp:nvSpPr>
      <dsp:spPr>
        <a:xfrm>
          <a:off x="2649766" y="1472412"/>
          <a:ext cx="229217" cy="197836"/>
        </a:xfrm>
        <a:prstGeom prst="hexagon">
          <a:avLst>
            <a:gd name="adj" fmla="val 25000"/>
            <a:gd name="vf" fmla="val 115470"/>
          </a:avLst>
        </a:prstGeom>
        <a:solidFill>
          <a:srgbClr val="DDFDDB"/>
        </a:solidFill>
        <a:ln w="19050" cap="flat" cmpd="sng" algn="ctr">
          <a:solidFill>
            <a:srgbClr val="DDFDD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90272-E058-49D5-8625-114A1AED0096}">
      <dsp:nvSpPr>
        <dsp:cNvPr id="0" name=""/>
        <dsp:cNvSpPr/>
      </dsp:nvSpPr>
      <dsp:spPr>
        <a:xfrm>
          <a:off x="4220146" y="693048"/>
          <a:ext cx="2380881" cy="206634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/>
          <a:srcRect/>
          <a:stretch>
            <a:fillRect l="-23000" r="-23000"/>
          </a:stretch>
        </a:blipFill>
        <a:ln w="19050" cap="flat" cmpd="sng" algn="ctr">
          <a:solidFill>
            <a:schemeClr val="accent3">
              <a:hueOff val="-6936646"/>
              <a:satOff val="0"/>
              <a:lumOff val="5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ED8A74-CA23-49C3-81B2-E35FEC2FC117}">
      <dsp:nvSpPr>
        <dsp:cNvPr id="0" name=""/>
        <dsp:cNvSpPr/>
      </dsp:nvSpPr>
      <dsp:spPr>
        <a:xfrm>
          <a:off x="1901207" y="1906327"/>
          <a:ext cx="229217" cy="197836"/>
        </a:xfrm>
        <a:prstGeom prst="hexagon">
          <a:avLst>
            <a:gd name="adj" fmla="val 25000"/>
            <a:gd name="vf" fmla="val 115470"/>
          </a:avLst>
        </a:prstGeom>
        <a:solidFill>
          <a:srgbClr val="DDFDDB"/>
        </a:solidFill>
        <a:ln w="19050" cap="flat" cmpd="sng" algn="ctr">
          <a:solidFill>
            <a:srgbClr val="DDFDD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F3740-5080-43E7-98BE-B5F26A61458E}">
      <dsp:nvSpPr>
        <dsp:cNvPr id="0" name=""/>
        <dsp:cNvSpPr/>
      </dsp:nvSpPr>
      <dsp:spPr>
        <a:xfrm rot="10800000">
          <a:off x="1358966" y="4569748"/>
          <a:ext cx="4641726" cy="57598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12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solidFill>
                <a:schemeClr val="tx1"/>
              </a:solidFill>
              <a:latin typeface="+mj-lt"/>
            </a:rPr>
            <a:t>Tanulmányi iroda</a:t>
          </a:r>
        </a:p>
      </dsp:txBody>
      <dsp:txXfrm rot="10800000">
        <a:off x="1502963" y="4569748"/>
        <a:ext cx="4497729" cy="575989"/>
      </dsp:txXfrm>
    </dsp:sp>
    <dsp:sp modelId="{BC689BEE-FBDB-4B77-B07F-A4AAF68A4485}">
      <dsp:nvSpPr>
        <dsp:cNvPr id="0" name=""/>
        <dsp:cNvSpPr/>
      </dsp:nvSpPr>
      <dsp:spPr>
        <a:xfrm>
          <a:off x="691538" y="4266608"/>
          <a:ext cx="1260001" cy="1260001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35000" r="-3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F3C8BE-CD85-4FE7-B077-FBC21CF2C1EB}">
      <dsp:nvSpPr>
        <dsp:cNvPr id="0" name=""/>
        <dsp:cNvSpPr/>
      </dsp:nvSpPr>
      <dsp:spPr>
        <a:xfrm rot="10800000">
          <a:off x="1339834" y="1091326"/>
          <a:ext cx="4680012" cy="57598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12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solidFill>
                <a:schemeClr val="tx1"/>
              </a:solidFill>
              <a:latin typeface="+mj-lt"/>
            </a:rPr>
            <a:t>Neptun</a:t>
          </a:r>
        </a:p>
      </dsp:txBody>
      <dsp:txXfrm rot="10800000">
        <a:off x="1483831" y="1091326"/>
        <a:ext cx="4536015" cy="575989"/>
      </dsp:txXfrm>
    </dsp:sp>
    <dsp:sp modelId="{5804CC0C-4592-4556-8D33-4DB8E91D3570}">
      <dsp:nvSpPr>
        <dsp:cNvPr id="0" name=""/>
        <dsp:cNvSpPr/>
      </dsp:nvSpPr>
      <dsp:spPr>
        <a:xfrm>
          <a:off x="726199" y="759873"/>
          <a:ext cx="1260001" cy="1260001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732A98-4960-423B-AFC9-0BE0093DA4FC}">
      <dsp:nvSpPr>
        <dsp:cNvPr id="0" name=""/>
        <dsp:cNvSpPr/>
      </dsp:nvSpPr>
      <dsp:spPr>
        <a:xfrm rot="10800000">
          <a:off x="1339834" y="2813857"/>
          <a:ext cx="4680012" cy="57598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12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solidFill>
                <a:schemeClr val="tx1"/>
              </a:solidFill>
              <a:latin typeface="+mj-lt"/>
            </a:rPr>
            <a:t>Hallgatói Pénzügyek</a:t>
          </a:r>
        </a:p>
      </dsp:txBody>
      <dsp:txXfrm rot="10800000">
        <a:off x="1483831" y="2813857"/>
        <a:ext cx="4536015" cy="575989"/>
      </dsp:txXfrm>
    </dsp:sp>
    <dsp:sp modelId="{6EE8310D-5E71-4A47-9759-ADA63D7B1397}">
      <dsp:nvSpPr>
        <dsp:cNvPr id="0" name=""/>
        <dsp:cNvSpPr/>
      </dsp:nvSpPr>
      <dsp:spPr>
        <a:xfrm>
          <a:off x="667619" y="2506159"/>
          <a:ext cx="1260001" cy="1260001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94A69550-9D61-27E9-3A98-EF6B4FCEC2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53CEAEB3-827E-7F3B-27A5-F2E71018AC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53C6CF3-DF9F-4EA3-A974-0774B8CC7350}" type="datetimeFigureOut">
              <a:rPr lang="hu-HU"/>
              <a:pPr>
                <a:defRPr/>
              </a:pPr>
              <a:t>2025. 09. 16.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FEFFF4F-12DF-D247-BA85-4C3B2CFC4C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D5CE56F-D196-5055-0BE6-C5B4662FAE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CA4EC26-8B01-48AA-8B29-AC18948E16A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7T13:04:29.623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A2E41CCD-B86A-4D3D-9B6A-A81F4AB369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04F5211-B159-E17D-4D1F-81FF4E426DE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8F1A805-2BB5-419C-887C-21D88350776F}" type="datetimeFigureOut">
              <a:rPr lang="hu-HU"/>
              <a:pPr>
                <a:defRPr/>
              </a:pPr>
              <a:t>2025. 09. 16.</a:t>
            </a:fld>
            <a:endParaRPr lang="hu-HU"/>
          </a:p>
        </p:txBody>
      </p:sp>
      <p:sp>
        <p:nvSpPr>
          <p:cNvPr id="4" name="Diakép helye 3">
            <a:extLst>
              <a:ext uri="{FF2B5EF4-FFF2-40B4-BE49-F238E27FC236}">
                <a16:creationId xmlns:a16="http://schemas.microsoft.com/office/drawing/2014/main" id="{D6F643E2-5E0E-00F1-74BF-110D82D19B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>
            <a:extLst>
              <a:ext uri="{FF2B5EF4-FFF2-40B4-BE49-F238E27FC236}">
                <a16:creationId xmlns:a16="http://schemas.microsoft.com/office/drawing/2014/main" id="{1EDA5720-D946-4B95-8E7F-61FCDBC19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9241C61-D441-42F1-D0DB-E0EDB310DF8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2474143-DC47-5CC8-0660-FEF6699CC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325F9EC-1299-4ECA-9399-B58E7BF0730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iakép helye 1">
            <a:extLst>
              <a:ext uri="{FF2B5EF4-FFF2-40B4-BE49-F238E27FC236}">
                <a16:creationId xmlns:a16="http://schemas.microsoft.com/office/drawing/2014/main" id="{7A20665E-9FB5-F791-5611-A9DDBDFDA7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Jegyzetek helye 2">
            <a:extLst>
              <a:ext uri="{FF2B5EF4-FFF2-40B4-BE49-F238E27FC236}">
                <a16:creationId xmlns:a16="http://schemas.microsoft.com/office/drawing/2014/main" id="{3547B960-FB4D-79F1-DBF3-A45265A3E2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63492" name="Dia számának helye 3">
            <a:extLst>
              <a:ext uri="{FF2B5EF4-FFF2-40B4-BE49-F238E27FC236}">
                <a16:creationId xmlns:a16="http://schemas.microsoft.com/office/drawing/2014/main" id="{E8473219-BE21-51C1-268C-62FF49E0DF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240161-3CF1-420D-A3AC-C84C24C6ABC8}" type="slidenum">
              <a:rPr lang="hu-HU" altLang="hu-HU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iakép helye 1">
            <a:extLst>
              <a:ext uri="{FF2B5EF4-FFF2-40B4-BE49-F238E27FC236}">
                <a16:creationId xmlns:a16="http://schemas.microsoft.com/office/drawing/2014/main" id="{FFD92128-C202-66C9-6B19-CC856A286A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Jegyzetek helye 2">
            <a:extLst>
              <a:ext uri="{FF2B5EF4-FFF2-40B4-BE49-F238E27FC236}">
                <a16:creationId xmlns:a16="http://schemas.microsoft.com/office/drawing/2014/main" id="{8E7CB5FD-7E86-A6DF-6F48-B98E8597A8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u-HU" altLang="hu-HU" dirty="0"/>
              <a:t> </a:t>
            </a:r>
          </a:p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81924" name="Dia számának helye 3">
            <a:extLst>
              <a:ext uri="{FF2B5EF4-FFF2-40B4-BE49-F238E27FC236}">
                <a16:creationId xmlns:a16="http://schemas.microsoft.com/office/drawing/2014/main" id="{556C289D-F2C9-4478-8A91-59C4BC6BD2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7B06F3-C354-40C1-8E29-9785AFFA02E9}" type="slidenum">
              <a:rPr lang="hu-HU" altLang="hu-HU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hu-HU" altLang="hu-H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Diakép helye 1">
            <a:extLst>
              <a:ext uri="{FF2B5EF4-FFF2-40B4-BE49-F238E27FC236}">
                <a16:creationId xmlns:a16="http://schemas.microsoft.com/office/drawing/2014/main" id="{98BC6248-469F-F584-B7F6-F29D8EF02C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Jegyzetek helye 2">
            <a:extLst>
              <a:ext uri="{FF2B5EF4-FFF2-40B4-BE49-F238E27FC236}">
                <a16:creationId xmlns:a16="http://schemas.microsoft.com/office/drawing/2014/main" id="{EDDC6305-8A01-41AC-3363-03B3F077AD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u-HU" altLang="hu-HU" dirty="0"/>
              <a:t> </a:t>
            </a:r>
          </a:p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83972" name="Dia számának helye 3">
            <a:extLst>
              <a:ext uri="{FF2B5EF4-FFF2-40B4-BE49-F238E27FC236}">
                <a16:creationId xmlns:a16="http://schemas.microsoft.com/office/drawing/2014/main" id="{37DB4814-B2EF-BA2A-6651-585CC8D5DA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44EFD2-4295-4959-B6E0-486F28E383E3}" type="slidenum">
              <a:rPr lang="hu-HU" altLang="hu-HU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iakép helye 1">
            <a:extLst>
              <a:ext uri="{FF2B5EF4-FFF2-40B4-BE49-F238E27FC236}">
                <a16:creationId xmlns:a16="http://schemas.microsoft.com/office/drawing/2014/main" id="{9414366A-E57C-75E8-8641-7D9682D09E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Jegyzetek helye 2">
            <a:extLst>
              <a:ext uri="{FF2B5EF4-FFF2-40B4-BE49-F238E27FC236}">
                <a16:creationId xmlns:a16="http://schemas.microsoft.com/office/drawing/2014/main" id="{ADEA386F-5DDD-08F3-36B1-E665573F6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86020" name="Dia számának helye 3">
            <a:extLst>
              <a:ext uri="{FF2B5EF4-FFF2-40B4-BE49-F238E27FC236}">
                <a16:creationId xmlns:a16="http://schemas.microsoft.com/office/drawing/2014/main" id="{AA88CB7A-5C5B-5640-63F3-02F525A907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676935-0F66-4D6B-A091-BACF578F56F1}" type="slidenum">
              <a:rPr lang="hu-HU" altLang="hu-HU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Diakép helye 1">
            <a:extLst>
              <a:ext uri="{FF2B5EF4-FFF2-40B4-BE49-F238E27FC236}">
                <a16:creationId xmlns:a16="http://schemas.microsoft.com/office/drawing/2014/main" id="{65CB9CB9-A5A7-CE97-A4B5-ED7316094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Jegyzetek helye 2">
            <a:extLst>
              <a:ext uri="{FF2B5EF4-FFF2-40B4-BE49-F238E27FC236}">
                <a16:creationId xmlns:a16="http://schemas.microsoft.com/office/drawing/2014/main" id="{BD5EB230-6C9A-2657-72DC-397DB09EC1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88068" name="Dia számának helye 3">
            <a:extLst>
              <a:ext uri="{FF2B5EF4-FFF2-40B4-BE49-F238E27FC236}">
                <a16:creationId xmlns:a16="http://schemas.microsoft.com/office/drawing/2014/main" id="{4363EA75-E9E3-9B8E-928E-4C1BD0999C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2A6551-A336-476B-A519-3E62E61F716C}" type="slidenum">
              <a:rPr lang="hu-HU" altLang="hu-HU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hu-HU" altLang="hu-H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Diakép helye 1">
            <a:extLst>
              <a:ext uri="{FF2B5EF4-FFF2-40B4-BE49-F238E27FC236}">
                <a16:creationId xmlns:a16="http://schemas.microsoft.com/office/drawing/2014/main" id="{87AE234B-F455-962C-6A21-83F1F41BFD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Jegyzetek helye 2">
            <a:extLst>
              <a:ext uri="{FF2B5EF4-FFF2-40B4-BE49-F238E27FC236}">
                <a16:creationId xmlns:a16="http://schemas.microsoft.com/office/drawing/2014/main" id="{A23F4B18-3E72-8D2F-9ACA-7788ED5E28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90116" name="Dia számának helye 3">
            <a:extLst>
              <a:ext uri="{FF2B5EF4-FFF2-40B4-BE49-F238E27FC236}">
                <a16:creationId xmlns:a16="http://schemas.microsoft.com/office/drawing/2014/main" id="{EB4B9E19-7C04-3EB7-AFA1-75B19FAE51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56EC50-DA4A-40DE-A209-7C75B68C3DE3}" type="slidenum">
              <a:rPr lang="hu-HU" altLang="hu-HU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hu-HU" altLang="hu-H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Diakép helye 1">
            <a:extLst>
              <a:ext uri="{FF2B5EF4-FFF2-40B4-BE49-F238E27FC236}">
                <a16:creationId xmlns:a16="http://schemas.microsoft.com/office/drawing/2014/main" id="{F1C04A1F-DCA4-0EAE-8FDF-CABDFECFF5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Jegyzetek helye 2">
            <a:extLst>
              <a:ext uri="{FF2B5EF4-FFF2-40B4-BE49-F238E27FC236}">
                <a16:creationId xmlns:a16="http://schemas.microsoft.com/office/drawing/2014/main" id="{743A2616-7FAD-9262-7020-137182F4D9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u-HU" altLang="hu-HU" dirty="0"/>
              <a:t> </a:t>
            </a:r>
          </a:p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92164" name="Dia számának helye 3">
            <a:extLst>
              <a:ext uri="{FF2B5EF4-FFF2-40B4-BE49-F238E27FC236}">
                <a16:creationId xmlns:a16="http://schemas.microsoft.com/office/drawing/2014/main" id="{8A53044C-1BBF-D3EF-DB27-2EDBA52A59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5A5B08-F85B-4637-9A70-91D67103E1CF}" type="slidenum">
              <a:rPr lang="hu-HU" altLang="hu-HU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hu-HU" altLang="hu-H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Diakép helye 1">
            <a:extLst>
              <a:ext uri="{FF2B5EF4-FFF2-40B4-BE49-F238E27FC236}">
                <a16:creationId xmlns:a16="http://schemas.microsoft.com/office/drawing/2014/main" id="{C218186E-158B-6F36-A94C-CA36B2EBDC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Jegyzetek helye 2">
            <a:extLst>
              <a:ext uri="{FF2B5EF4-FFF2-40B4-BE49-F238E27FC236}">
                <a16:creationId xmlns:a16="http://schemas.microsoft.com/office/drawing/2014/main" id="{2C4B38A5-99A9-7613-A947-D6FFD0176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94212" name="Dia számának helye 3">
            <a:extLst>
              <a:ext uri="{FF2B5EF4-FFF2-40B4-BE49-F238E27FC236}">
                <a16:creationId xmlns:a16="http://schemas.microsoft.com/office/drawing/2014/main" id="{A0A5A3C7-7A2B-0DEB-24AB-3654BB6328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3CDCC5-C22B-400B-9A0E-1609BF29E77A}" type="slidenum">
              <a:rPr lang="hu-HU" altLang="hu-HU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hu-HU" altLang="hu-H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Diakép helye 1">
            <a:extLst>
              <a:ext uri="{FF2B5EF4-FFF2-40B4-BE49-F238E27FC236}">
                <a16:creationId xmlns:a16="http://schemas.microsoft.com/office/drawing/2014/main" id="{2E18293D-C0BC-AD71-33AA-D78757A2F1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Jegyzetek helye 2">
            <a:extLst>
              <a:ext uri="{FF2B5EF4-FFF2-40B4-BE49-F238E27FC236}">
                <a16:creationId xmlns:a16="http://schemas.microsoft.com/office/drawing/2014/main" id="{D6C07A42-C3FD-20AF-017B-06B91DCB4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96260" name="Dia számának helye 3">
            <a:extLst>
              <a:ext uri="{FF2B5EF4-FFF2-40B4-BE49-F238E27FC236}">
                <a16:creationId xmlns:a16="http://schemas.microsoft.com/office/drawing/2014/main" id="{ECDB0183-C7AD-9D08-735E-91993FDF23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4C0DAE-5D36-4CE7-A462-5D1BB68A03FE}" type="slidenum">
              <a:rPr lang="hu-HU" altLang="hu-HU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hu-HU" altLang="hu-H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Diakép helye 1">
            <a:extLst>
              <a:ext uri="{FF2B5EF4-FFF2-40B4-BE49-F238E27FC236}">
                <a16:creationId xmlns:a16="http://schemas.microsoft.com/office/drawing/2014/main" id="{6BC2DA22-1574-4618-B87B-A478B0657B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Jegyzetek helye 2">
            <a:extLst>
              <a:ext uri="{FF2B5EF4-FFF2-40B4-BE49-F238E27FC236}">
                <a16:creationId xmlns:a16="http://schemas.microsoft.com/office/drawing/2014/main" id="{C4CB0735-4632-1BDC-5E08-5996CB902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u-HU" altLang="hu-HU" dirty="0"/>
              <a:t> </a:t>
            </a:r>
          </a:p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98308" name="Dia számának helye 3">
            <a:extLst>
              <a:ext uri="{FF2B5EF4-FFF2-40B4-BE49-F238E27FC236}">
                <a16:creationId xmlns:a16="http://schemas.microsoft.com/office/drawing/2014/main" id="{443A78E2-339D-18DE-EF1E-61BA0EE781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5099A3-ED58-4B90-A02F-83329258CD45}" type="slidenum">
              <a:rPr lang="hu-HU" altLang="hu-HU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Diakép helye 1">
            <a:extLst>
              <a:ext uri="{FF2B5EF4-FFF2-40B4-BE49-F238E27FC236}">
                <a16:creationId xmlns:a16="http://schemas.microsoft.com/office/drawing/2014/main" id="{8724BD3B-0D15-C118-7F8B-F890CFCF9D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Jegyzetek helye 2">
            <a:extLst>
              <a:ext uri="{FF2B5EF4-FFF2-40B4-BE49-F238E27FC236}">
                <a16:creationId xmlns:a16="http://schemas.microsoft.com/office/drawing/2014/main" id="{E7D6BDB6-9660-E5AA-FA8F-D26B63576D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100356" name="Dia számának helye 3">
            <a:extLst>
              <a:ext uri="{FF2B5EF4-FFF2-40B4-BE49-F238E27FC236}">
                <a16:creationId xmlns:a16="http://schemas.microsoft.com/office/drawing/2014/main" id="{89103378-BE12-39E5-5026-850023EDF8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F22678-EB61-43FE-BC7A-1A4C7B55F667}" type="slidenum">
              <a:rPr lang="hu-HU" altLang="hu-HU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iakép helye 1">
            <a:extLst>
              <a:ext uri="{FF2B5EF4-FFF2-40B4-BE49-F238E27FC236}">
                <a16:creationId xmlns:a16="http://schemas.microsoft.com/office/drawing/2014/main" id="{82D5C70B-99D3-7E8A-6C20-096A7A06AF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Jegyzetek helye 2">
            <a:extLst>
              <a:ext uri="{FF2B5EF4-FFF2-40B4-BE49-F238E27FC236}">
                <a16:creationId xmlns:a16="http://schemas.microsoft.com/office/drawing/2014/main" id="{C026A418-187B-212B-FCE9-1397A21B32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65540" name="Dia számának helye 3">
            <a:extLst>
              <a:ext uri="{FF2B5EF4-FFF2-40B4-BE49-F238E27FC236}">
                <a16:creationId xmlns:a16="http://schemas.microsoft.com/office/drawing/2014/main" id="{5E40B9A7-9C10-B013-EF57-091E17704E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7995FB-FDA5-487A-B55A-A65E1C2E804F}" type="slidenum">
              <a:rPr lang="hu-HU" altLang="hu-HU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iakép helye 1">
            <a:extLst>
              <a:ext uri="{FF2B5EF4-FFF2-40B4-BE49-F238E27FC236}">
                <a16:creationId xmlns:a16="http://schemas.microsoft.com/office/drawing/2014/main" id="{B86653BD-7B0D-87A2-DEC0-639FDD0B5F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Jegyzetek helye 2">
            <a:extLst>
              <a:ext uri="{FF2B5EF4-FFF2-40B4-BE49-F238E27FC236}">
                <a16:creationId xmlns:a16="http://schemas.microsoft.com/office/drawing/2014/main" id="{E46FC34E-63E0-0263-3E25-1672085A09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102404" name="Dia számának helye 3">
            <a:extLst>
              <a:ext uri="{FF2B5EF4-FFF2-40B4-BE49-F238E27FC236}">
                <a16:creationId xmlns:a16="http://schemas.microsoft.com/office/drawing/2014/main" id="{7C0E0498-083F-BBDF-20CC-E8752903B1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F94085F-D6A2-4118-B7CE-74F1E7C3CCFF}" type="slidenum">
              <a:rPr lang="hu-HU" altLang="hu-HU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hu-HU" altLang="hu-H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Diakép helye 1">
            <a:extLst>
              <a:ext uri="{FF2B5EF4-FFF2-40B4-BE49-F238E27FC236}">
                <a16:creationId xmlns:a16="http://schemas.microsoft.com/office/drawing/2014/main" id="{17776D09-2406-F440-9E8A-58A2A9FC88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Jegyzetek helye 2">
            <a:extLst>
              <a:ext uri="{FF2B5EF4-FFF2-40B4-BE49-F238E27FC236}">
                <a16:creationId xmlns:a16="http://schemas.microsoft.com/office/drawing/2014/main" id="{0BC862BD-2FDC-753C-55E0-B6542AD1D3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104452" name="Dia számának helye 3">
            <a:extLst>
              <a:ext uri="{FF2B5EF4-FFF2-40B4-BE49-F238E27FC236}">
                <a16:creationId xmlns:a16="http://schemas.microsoft.com/office/drawing/2014/main" id="{3555FB66-76A9-6457-7652-B12F8F318B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BF42C7-B5D5-43FE-8ED8-B800C2201F69}" type="slidenum">
              <a:rPr lang="hu-HU" altLang="hu-HU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hu-HU" altLang="hu-H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Diakép helye 1">
            <a:extLst>
              <a:ext uri="{FF2B5EF4-FFF2-40B4-BE49-F238E27FC236}">
                <a16:creationId xmlns:a16="http://schemas.microsoft.com/office/drawing/2014/main" id="{60983EC9-E99C-461B-8C44-E87AB4F50A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Jegyzetek helye 2">
            <a:extLst>
              <a:ext uri="{FF2B5EF4-FFF2-40B4-BE49-F238E27FC236}">
                <a16:creationId xmlns:a16="http://schemas.microsoft.com/office/drawing/2014/main" id="{FEECC5EF-4E61-A2A9-E62B-CD4E69A88F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106500" name="Dia számának helye 3">
            <a:extLst>
              <a:ext uri="{FF2B5EF4-FFF2-40B4-BE49-F238E27FC236}">
                <a16:creationId xmlns:a16="http://schemas.microsoft.com/office/drawing/2014/main" id="{A5BA0E60-277E-79D3-D3BB-57CE555A53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4BCF7C-8AF1-4BBB-B7D7-BB90CA1891C7}" type="slidenum">
              <a:rPr lang="hu-HU" altLang="hu-HU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hu-HU" altLang="hu-H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Diakép helye 1">
            <a:extLst>
              <a:ext uri="{FF2B5EF4-FFF2-40B4-BE49-F238E27FC236}">
                <a16:creationId xmlns:a16="http://schemas.microsoft.com/office/drawing/2014/main" id="{3E4678D7-621D-3242-2616-908E47E082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Jegyzetek helye 2">
            <a:extLst>
              <a:ext uri="{FF2B5EF4-FFF2-40B4-BE49-F238E27FC236}">
                <a16:creationId xmlns:a16="http://schemas.microsoft.com/office/drawing/2014/main" id="{DE52AEDD-58EF-DAB2-3F85-C68B754DF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/>
          </a:p>
        </p:txBody>
      </p:sp>
      <p:sp>
        <p:nvSpPr>
          <p:cNvPr id="108548" name="Dia számának helye 3">
            <a:extLst>
              <a:ext uri="{FF2B5EF4-FFF2-40B4-BE49-F238E27FC236}">
                <a16:creationId xmlns:a16="http://schemas.microsoft.com/office/drawing/2014/main" id="{04253F84-A56D-0227-F65C-AC056E4EF2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DFDB16-5AFF-4A54-88CF-73499CA1616D}" type="slidenum">
              <a:rPr lang="hu-HU" altLang="hu-HU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hu-HU" altLang="hu-H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Diakép helye 1">
            <a:extLst>
              <a:ext uri="{FF2B5EF4-FFF2-40B4-BE49-F238E27FC236}">
                <a16:creationId xmlns:a16="http://schemas.microsoft.com/office/drawing/2014/main" id="{55DDA9B9-456C-0228-13AE-3809940CFE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Jegyzetek helye 2">
            <a:extLst>
              <a:ext uri="{FF2B5EF4-FFF2-40B4-BE49-F238E27FC236}">
                <a16:creationId xmlns:a16="http://schemas.microsoft.com/office/drawing/2014/main" id="{29D3D4D0-2BE2-D596-5A44-E0AC75AA4A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/>
          </a:p>
        </p:txBody>
      </p:sp>
      <p:sp>
        <p:nvSpPr>
          <p:cNvPr id="110596" name="Dia számának helye 3">
            <a:extLst>
              <a:ext uri="{FF2B5EF4-FFF2-40B4-BE49-F238E27FC236}">
                <a16:creationId xmlns:a16="http://schemas.microsoft.com/office/drawing/2014/main" id="{4ED5A7C7-57DF-D1A8-94A9-DB65C5BD01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2FF1EF-F531-4720-B162-E60A58AC5921}" type="slidenum">
              <a:rPr lang="hu-HU" altLang="hu-HU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hu-HU" altLang="hu-H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iakép helye 1">
            <a:extLst>
              <a:ext uri="{FF2B5EF4-FFF2-40B4-BE49-F238E27FC236}">
                <a16:creationId xmlns:a16="http://schemas.microsoft.com/office/drawing/2014/main" id="{B7E4862F-AD19-64F6-7A08-384427F2BF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Jegyzetek helye 2">
            <a:extLst>
              <a:ext uri="{FF2B5EF4-FFF2-40B4-BE49-F238E27FC236}">
                <a16:creationId xmlns:a16="http://schemas.microsoft.com/office/drawing/2014/main" id="{FD1EF575-BAD0-49FC-DB63-34BCA93095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/>
          </a:p>
        </p:txBody>
      </p:sp>
      <p:sp>
        <p:nvSpPr>
          <p:cNvPr id="112644" name="Dia számának helye 3">
            <a:extLst>
              <a:ext uri="{FF2B5EF4-FFF2-40B4-BE49-F238E27FC236}">
                <a16:creationId xmlns:a16="http://schemas.microsoft.com/office/drawing/2014/main" id="{999BDC8C-3743-0B37-2210-ACCCF30858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8742D7-B705-4CF7-803C-2AFE2FEE1128}" type="slidenum">
              <a:rPr lang="hu-HU" altLang="hu-HU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hu-HU" altLang="hu-H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Diakép helye 1">
            <a:extLst>
              <a:ext uri="{FF2B5EF4-FFF2-40B4-BE49-F238E27FC236}">
                <a16:creationId xmlns:a16="http://schemas.microsoft.com/office/drawing/2014/main" id="{11921DF4-4ED6-F357-ABCB-C78A9A639E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Jegyzetek helye 2">
            <a:extLst>
              <a:ext uri="{FF2B5EF4-FFF2-40B4-BE49-F238E27FC236}">
                <a16:creationId xmlns:a16="http://schemas.microsoft.com/office/drawing/2014/main" id="{87A96493-6061-CEC0-D7F0-F908309816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116740" name="Dia számának helye 3">
            <a:extLst>
              <a:ext uri="{FF2B5EF4-FFF2-40B4-BE49-F238E27FC236}">
                <a16:creationId xmlns:a16="http://schemas.microsoft.com/office/drawing/2014/main" id="{72FA6AE7-2AF8-6EC7-A75E-BA333CEE5B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DD9007-5B02-4304-91A8-ABF5F352395E}" type="slidenum">
              <a:rPr lang="hu-HU" altLang="hu-HU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Diakép helye 1">
            <a:extLst>
              <a:ext uri="{FF2B5EF4-FFF2-40B4-BE49-F238E27FC236}">
                <a16:creationId xmlns:a16="http://schemas.microsoft.com/office/drawing/2014/main" id="{547EC835-BB61-E71E-182F-A1179C0AC4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Jegyzetek helye 2">
            <a:extLst>
              <a:ext uri="{FF2B5EF4-FFF2-40B4-BE49-F238E27FC236}">
                <a16:creationId xmlns:a16="http://schemas.microsoft.com/office/drawing/2014/main" id="{50BA901C-30FE-E925-B673-A5B9ABE5C2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118788" name="Dia számának helye 3">
            <a:extLst>
              <a:ext uri="{FF2B5EF4-FFF2-40B4-BE49-F238E27FC236}">
                <a16:creationId xmlns:a16="http://schemas.microsoft.com/office/drawing/2014/main" id="{15305733-DFDE-2E2D-3553-17B7E6BCB4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2C25AE-923D-41DD-87B9-2CF4F6926BF6}" type="slidenum">
              <a:rPr lang="hu-HU" altLang="hu-HU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hu-HU" altLang="hu-H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Diakép helye 1">
            <a:extLst>
              <a:ext uri="{FF2B5EF4-FFF2-40B4-BE49-F238E27FC236}">
                <a16:creationId xmlns:a16="http://schemas.microsoft.com/office/drawing/2014/main" id="{53E99412-A012-72EA-0240-6E812C314E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Jegyzetek helye 2">
            <a:extLst>
              <a:ext uri="{FF2B5EF4-FFF2-40B4-BE49-F238E27FC236}">
                <a16:creationId xmlns:a16="http://schemas.microsoft.com/office/drawing/2014/main" id="{55D28430-E7DE-8D34-488C-4B9CC1F511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120836" name="Dia számának helye 3">
            <a:extLst>
              <a:ext uri="{FF2B5EF4-FFF2-40B4-BE49-F238E27FC236}">
                <a16:creationId xmlns:a16="http://schemas.microsoft.com/office/drawing/2014/main" id="{3CCF3FCF-9F2A-6996-7699-A06A35703F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56513F-47A8-4C64-875A-F53C33713CFD}" type="slidenum">
              <a:rPr lang="hu-HU" altLang="hu-HU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hu-HU" altLang="hu-H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Diakép helye 1">
            <a:extLst>
              <a:ext uri="{FF2B5EF4-FFF2-40B4-BE49-F238E27FC236}">
                <a16:creationId xmlns:a16="http://schemas.microsoft.com/office/drawing/2014/main" id="{98A76133-F09A-BAC7-DF62-2FA6F20506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Jegyzetek helye 2">
            <a:extLst>
              <a:ext uri="{FF2B5EF4-FFF2-40B4-BE49-F238E27FC236}">
                <a16:creationId xmlns:a16="http://schemas.microsoft.com/office/drawing/2014/main" id="{1B249B88-2F5B-F887-99EA-9B407C17B1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122884" name="Dia számának helye 3">
            <a:extLst>
              <a:ext uri="{FF2B5EF4-FFF2-40B4-BE49-F238E27FC236}">
                <a16:creationId xmlns:a16="http://schemas.microsoft.com/office/drawing/2014/main" id="{300698B1-93F2-770B-35FD-F0E98B39D1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5F0093-57A8-4A2C-949D-3985AF643D26}" type="slidenum">
              <a:rPr lang="hu-HU" altLang="hu-HU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hu-HU" altLang="hu-H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iakép helye 1">
            <a:extLst>
              <a:ext uri="{FF2B5EF4-FFF2-40B4-BE49-F238E27FC236}">
                <a16:creationId xmlns:a16="http://schemas.microsoft.com/office/drawing/2014/main" id="{1FDBDBDF-00D7-CEA4-529D-8C72DDB178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Jegyzetek helye 2">
            <a:extLst>
              <a:ext uri="{FF2B5EF4-FFF2-40B4-BE49-F238E27FC236}">
                <a16:creationId xmlns:a16="http://schemas.microsoft.com/office/drawing/2014/main" id="{FBD75728-DE53-5B9B-9805-1A2F9AA088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67588" name="Dia számának helye 3">
            <a:extLst>
              <a:ext uri="{FF2B5EF4-FFF2-40B4-BE49-F238E27FC236}">
                <a16:creationId xmlns:a16="http://schemas.microsoft.com/office/drawing/2014/main" id="{5D450F80-BD76-94C2-DCC1-5EFA69219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989758-097F-4D5E-AC9F-A29DBF1CAEA2}" type="slidenum">
              <a:rPr lang="hu-HU" altLang="hu-HU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Diakép helye 1">
            <a:extLst>
              <a:ext uri="{FF2B5EF4-FFF2-40B4-BE49-F238E27FC236}">
                <a16:creationId xmlns:a16="http://schemas.microsoft.com/office/drawing/2014/main" id="{2F79193E-45AA-321E-3FDF-833E5C625C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Jegyzetek helye 2">
            <a:extLst>
              <a:ext uri="{FF2B5EF4-FFF2-40B4-BE49-F238E27FC236}">
                <a16:creationId xmlns:a16="http://schemas.microsoft.com/office/drawing/2014/main" id="{636BD067-7E1C-159E-9D93-9790078B5C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124932" name="Dia számának helye 3">
            <a:extLst>
              <a:ext uri="{FF2B5EF4-FFF2-40B4-BE49-F238E27FC236}">
                <a16:creationId xmlns:a16="http://schemas.microsoft.com/office/drawing/2014/main" id="{1CA8F8C5-CD76-DD8E-719F-6F1D1AF493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0FC118-2641-4073-B2DA-40485145CEA7}" type="slidenum">
              <a:rPr lang="hu-HU" altLang="hu-HU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hu-HU" altLang="hu-H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Diakép helye 1">
            <a:extLst>
              <a:ext uri="{FF2B5EF4-FFF2-40B4-BE49-F238E27FC236}">
                <a16:creationId xmlns:a16="http://schemas.microsoft.com/office/drawing/2014/main" id="{A501A3E5-54FD-BFF4-9B78-80F9EB5232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Jegyzetek helye 2">
            <a:extLst>
              <a:ext uri="{FF2B5EF4-FFF2-40B4-BE49-F238E27FC236}">
                <a16:creationId xmlns:a16="http://schemas.microsoft.com/office/drawing/2014/main" id="{5BBF9F82-366B-7984-FA6D-F770447EB6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126980" name="Dia számának helye 3">
            <a:extLst>
              <a:ext uri="{FF2B5EF4-FFF2-40B4-BE49-F238E27FC236}">
                <a16:creationId xmlns:a16="http://schemas.microsoft.com/office/drawing/2014/main" id="{2EEA91C0-7BED-28F0-F9D3-1AD831AEBF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363927-23F4-4F5D-9063-B6C36C55D65C}" type="slidenum">
              <a:rPr lang="hu-HU" altLang="hu-HU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Diakép helye 1">
            <a:extLst>
              <a:ext uri="{FF2B5EF4-FFF2-40B4-BE49-F238E27FC236}">
                <a16:creationId xmlns:a16="http://schemas.microsoft.com/office/drawing/2014/main" id="{53DEDD25-9C12-EA9F-DF54-22E0550D0D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Jegyzetek helye 2">
            <a:extLst>
              <a:ext uri="{FF2B5EF4-FFF2-40B4-BE49-F238E27FC236}">
                <a16:creationId xmlns:a16="http://schemas.microsoft.com/office/drawing/2014/main" id="{9F343AAE-4D16-DB8D-7965-5226388232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69636" name="Dia számának helye 3">
            <a:extLst>
              <a:ext uri="{FF2B5EF4-FFF2-40B4-BE49-F238E27FC236}">
                <a16:creationId xmlns:a16="http://schemas.microsoft.com/office/drawing/2014/main" id="{9AB5F212-5624-65E3-E27E-EA07FC6E3F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111375-6FE0-4F52-8B58-969CFF6A86AE}" type="slidenum">
              <a:rPr lang="hu-HU" altLang="hu-HU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iakép helye 1">
            <a:extLst>
              <a:ext uri="{FF2B5EF4-FFF2-40B4-BE49-F238E27FC236}">
                <a16:creationId xmlns:a16="http://schemas.microsoft.com/office/drawing/2014/main" id="{924C6BBA-24D2-C8D4-AEB7-C1A037E7A0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Jegyzetek helye 2">
            <a:extLst>
              <a:ext uri="{FF2B5EF4-FFF2-40B4-BE49-F238E27FC236}">
                <a16:creationId xmlns:a16="http://schemas.microsoft.com/office/drawing/2014/main" id="{E7B05942-1366-BA1E-2AE4-05F59D505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71684" name="Dia számának helye 3">
            <a:extLst>
              <a:ext uri="{FF2B5EF4-FFF2-40B4-BE49-F238E27FC236}">
                <a16:creationId xmlns:a16="http://schemas.microsoft.com/office/drawing/2014/main" id="{CE0826F1-8EE8-BA55-845F-EBF1DBF5C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43FA23-0740-4250-B710-FD90EA8B80DC}" type="slidenum">
              <a:rPr lang="hu-HU" altLang="hu-HU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Diakép helye 1">
            <a:extLst>
              <a:ext uri="{FF2B5EF4-FFF2-40B4-BE49-F238E27FC236}">
                <a16:creationId xmlns:a16="http://schemas.microsoft.com/office/drawing/2014/main" id="{4AC9AD96-CA60-D978-D809-117B639336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FD311FF5-F644-54F4-20DA-1433D39AD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73732" name="Dia számának helye 3">
            <a:extLst>
              <a:ext uri="{FF2B5EF4-FFF2-40B4-BE49-F238E27FC236}">
                <a16:creationId xmlns:a16="http://schemas.microsoft.com/office/drawing/2014/main" id="{2C4C9653-7371-2B36-9A74-F2BF1F9CE8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EEA58D-775E-4CDB-BAAE-D2FD1DDD6471}" type="slidenum">
              <a:rPr lang="hu-HU" altLang="hu-HU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Diakép helye 1">
            <a:extLst>
              <a:ext uri="{FF2B5EF4-FFF2-40B4-BE49-F238E27FC236}">
                <a16:creationId xmlns:a16="http://schemas.microsoft.com/office/drawing/2014/main" id="{992611C7-FBC1-F4E0-C3C0-66EEAE38DC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Jegyzetek helye 2">
            <a:extLst>
              <a:ext uri="{FF2B5EF4-FFF2-40B4-BE49-F238E27FC236}">
                <a16:creationId xmlns:a16="http://schemas.microsoft.com/office/drawing/2014/main" id="{9FEDABF3-7FF2-C858-722E-7623148C3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u-HU" altLang="hu-HU" dirty="0"/>
              <a:t> </a:t>
            </a:r>
          </a:p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75780" name="Dia számának helye 3">
            <a:extLst>
              <a:ext uri="{FF2B5EF4-FFF2-40B4-BE49-F238E27FC236}">
                <a16:creationId xmlns:a16="http://schemas.microsoft.com/office/drawing/2014/main" id="{AEBEA0D4-A462-D21E-3861-8C67AD316F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655149-A5C6-48CD-B1CB-F4D72EA0E8F1}" type="slidenum">
              <a:rPr lang="hu-HU" altLang="hu-HU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Diakép helye 1">
            <a:extLst>
              <a:ext uri="{FF2B5EF4-FFF2-40B4-BE49-F238E27FC236}">
                <a16:creationId xmlns:a16="http://schemas.microsoft.com/office/drawing/2014/main" id="{EC338870-A013-40E7-8822-D4611AE67F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Jegyzetek helye 2">
            <a:extLst>
              <a:ext uri="{FF2B5EF4-FFF2-40B4-BE49-F238E27FC236}">
                <a16:creationId xmlns:a16="http://schemas.microsoft.com/office/drawing/2014/main" id="{596B8DE0-7BCF-AF58-9C37-EE2C19BFCF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u-HU" altLang="hu-HU" b="1" dirty="0"/>
              <a:t> </a:t>
            </a:r>
            <a:endParaRPr lang="hu-HU" altLang="hu-HU" dirty="0"/>
          </a:p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77828" name="Dia számának helye 3">
            <a:extLst>
              <a:ext uri="{FF2B5EF4-FFF2-40B4-BE49-F238E27FC236}">
                <a16:creationId xmlns:a16="http://schemas.microsoft.com/office/drawing/2014/main" id="{BC0122C7-C913-D8E8-3FF2-2ADD31A144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D4CD5C-ADDF-4103-885E-31EAD2151A99}" type="slidenum">
              <a:rPr lang="hu-HU" altLang="hu-HU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Diakép helye 1">
            <a:extLst>
              <a:ext uri="{FF2B5EF4-FFF2-40B4-BE49-F238E27FC236}">
                <a16:creationId xmlns:a16="http://schemas.microsoft.com/office/drawing/2014/main" id="{C6A600B6-C7B5-CF59-1F6E-CD5ECE1735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Jegyzetek helye 2">
            <a:extLst>
              <a:ext uri="{FF2B5EF4-FFF2-40B4-BE49-F238E27FC236}">
                <a16:creationId xmlns:a16="http://schemas.microsoft.com/office/drawing/2014/main" id="{BF3FF4F8-2DB7-79DA-1072-B187512BC4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u-HU" altLang="hu-HU" dirty="0"/>
              <a:t> </a:t>
            </a:r>
          </a:p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79876" name="Dia számának helye 3">
            <a:extLst>
              <a:ext uri="{FF2B5EF4-FFF2-40B4-BE49-F238E27FC236}">
                <a16:creationId xmlns:a16="http://schemas.microsoft.com/office/drawing/2014/main" id="{7B931C21-7E3B-FC79-E479-3D1D59B11B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BC509A-9723-44FF-B34B-61C2997761D7}" type="slidenum">
              <a:rPr lang="hu-HU" altLang="hu-HU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_1 z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6E3BA1EF-72DE-8AD4-7544-5D4843DA7715}"/>
              </a:ext>
            </a:extLst>
          </p:cNvPr>
          <p:cNvSpPr/>
          <p:nvPr userDrawn="1"/>
        </p:nvSpPr>
        <p:spPr>
          <a:xfrm>
            <a:off x="6084888" y="0"/>
            <a:ext cx="610711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3" name="Kép 2" descr="corvinus_egyetem_logo_black.png">
            <a:extLst>
              <a:ext uri="{FF2B5EF4-FFF2-40B4-BE49-F238E27FC236}">
                <a16:creationId xmlns:a16="http://schemas.microsoft.com/office/drawing/2014/main" id="{685775BF-8FB4-B17C-D4AF-AFA23DB075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195263"/>
            <a:ext cx="3133726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EAA6FEB8-29A4-80F4-2DDC-706219CF8786}"/>
              </a:ext>
            </a:extLst>
          </p:cNvPr>
          <p:cNvSpPr/>
          <p:nvPr userDrawn="1"/>
        </p:nvSpPr>
        <p:spPr>
          <a:xfrm>
            <a:off x="6537325" y="6167438"/>
            <a:ext cx="5183188" cy="217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B77FE95B-8223-AF85-E3D5-0878BEB384C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37325" y="349250"/>
            <a:ext cx="5189538" cy="2603500"/>
            <a:chOff x="4118" y="220"/>
            <a:chExt cx="3269" cy="1640"/>
          </a:xfrm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C1514641-654F-E561-C44A-84633570CF5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118" y="220"/>
              <a:ext cx="3269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6B1B5BAC-B441-351E-5C2A-CC3BBD042D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281"/>
              <a:ext cx="3136" cy="1575"/>
            </a:xfrm>
            <a:custGeom>
              <a:avLst/>
              <a:gdLst>
                <a:gd name="T0" fmla="*/ 0 w 777"/>
                <a:gd name="T1" fmla="*/ 1575 h 389"/>
                <a:gd name="T2" fmla="*/ 1570 w 777"/>
                <a:gd name="T3" fmla="*/ 0 h 389"/>
                <a:gd name="T4" fmla="*/ 3136 w 777"/>
                <a:gd name="T5" fmla="*/ 1575 h 3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7" h="389">
                  <a:moveTo>
                    <a:pt x="0" y="389"/>
                  </a:moveTo>
                  <a:cubicBezTo>
                    <a:pt x="0" y="174"/>
                    <a:pt x="174" y="0"/>
                    <a:pt x="389" y="0"/>
                  </a:cubicBezTo>
                  <a:cubicBezTo>
                    <a:pt x="603" y="0"/>
                    <a:pt x="777" y="174"/>
                    <a:pt x="777" y="389"/>
                  </a:cubicBezTo>
                </a:path>
              </a:pathLst>
            </a:custGeom>
            <a:noFill/>
            <a:ln w="198438" cap="flat">
              <a:solidFill>
                <a:srgbClr val="0ACD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1" name="Cím 1"/>
          <p:cNvSpPr>
            <a:spLocks noGrp="1"/>
          </p:cNvSpPr>
          <p:nvPr>
            <p:ph type="ctrTitle"/>
          </p:nvPr>
        </p:nvSpPr>
        <p:spPr>
          <a:xfrm>
            <a:off x="452762" y="2050741"/>
            <a:ext cx="5184558" cy="750647"/>
          </a:xfrm>
        </p:spPr>
        <p:txBody>
          <a:bodyPr anchor="t">
            <a:noAutofit/>
          </a:bodyPr>
          <a:lstStyle>
            <a:lvl1pPr algn="l">
              <a:defRPr sz="5000" b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12" name="Alcím 2"/>
          <p:cNvSpPr>
            <a:spLocks noGrp="1"/>
          </p:cNvSpPr>
          <p:nvPr>
            <p:ph type="subTitle" idx="1"/>
          </p:nvPr>
        </p:nvSpPr>
        <p:spPr>
          <a:xfrm>
            <a:off x="452762" y="2889849"/>
            <a:ext cx="5175682" cy="22414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300" i="0" baseline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  <p:sp>
        <p:nvSpPr>
          <p:cNvPr id="14" name="Szöveg helye 12"/>
          <p:cNvSpPr>
            <a:spLocks noGrp="1"/>
          </p:cNvSpPr>
          <p:nvPr>
            <p:ph type="body" sz="quarter" idx="11"/>
          </p:nvPr>
        </p:nvSpPr>
        <p:spPr>
          <a:xfrm>
            <a:off x="479395" y="6054571"/>
            <a:ext cx="5166804" cy="337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19993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dia_kep5 z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orvinus_egyetem_logo_black.png">
            <a:extLst>
              <a:ext uri="{FF2B5EF4-FFF2-40B4-BE49-F238E27FC236}">
                <a16:creationId xmlns:a16="http://schemas.microsoft.com/office/drawing/2014/main" id="{B5F7799B-E090-9937-A035-3B114BB437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195263"/>
            <a:ext cx="3133726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2" descr="BCE_ppt_kepek4.png">
            <a:extLst>
              <a:ext uri="{FF2B5EF4-FFF2-40B4-BE49-F238E27FC236}">
                <a16:creationId xmlns:a16="http://schemas.microsoft.com/office/drawing/2014/main" id="{9A5C0491-5286-96D5-167B-FFB8D08C19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0"/>
            <a:ext cx="6097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8AF00E63-1338-173A-00A5-5243AC362D49}"/>
              </a:ext>
            </a:extLst>
          </p:cNvPr>
          <p:cNvSpPr/>
          <p:nvPr userDrawn="1"/>
        </p:nvSpPr>
        <p:spPr>
          <a:xfrm>
            <a:off x="6537325" y="6167438"/>
            <a:ext cx="5183188" cy="217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CB82881D-65A3-70AE-532A-218626A00A2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37325" y="349250"/>
            <a:ext cx="5189538" cy="2603500"/>
            <a:chOff x="4118" y="220"/>
            <a:chExt cx="3269" cy="1640"/>
          </a:xfrm>
        </p:grpSpPr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24CD1639-6E2F-FC5B-F41D-298E8059D2F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118" y="220"/>
              <a:ext cx="3269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40B3EBE-F15A-8C40-86DF-917448C639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281"/>
              <a:ext cx="3136" cy="1575"/>
            </a:xfrm>
            <a:custGeom>
              <a:avLst/>
              <a:gdLst>
                <a:gd name="T0" fmla="*/ 0 w 777"/>
                <a:gd name="T1" fmla="*/ 1575 h 389"/>
                <a:gd name="T2" fmla="*/ 1570 w 777"/>
                <a:gd name="T3" fmla="*/ 0 h 389"/>
                <a:gd name="T4" fmla="*/ 3136 w 777"/>
                <a:gd name="T5" fmla="*/ 1575 h 3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7" h="389">
                  <a:moveTo>
                    <a:pt x="0" y="389"/>
                  </a:moveTo>
                  <a:cubicBezTo>
                    <a:pt x="0" y="174"/>
                    <a:pt x="174" y="0"/>
                    <a:pt x="389" y="0"/>
                  </a:cubicBezTo>
                  <a:cubicBezTo>
                    <a:pt x="603" y="0"/>
                    <a:pt x="777" y="174"/>
                    <a:pt x="777" y="389"/>
                  </a:cubicBezTo>
                </a:path>
              </a:pathLst>
            </a:custGeom>
            <a:noFill/>
            <a:ln w="1984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" name="Cím 1"/>
          <p:cNvSpPr>
            <a:spLocks noGrp="1"/>
          </p:cNvSpPr>
          <p:nvPr>
            <p:ph type="ctrTitle"/>
          </p:nvPr>
        </p:nvSpPr>
        <p:spPr>
          <a:xfrm>
            <a:off x="452762" y="2050741"/>
            <a:ext cx="5184558" cy="750647"/>
          </a:xfrm>
        </p:spPr>
        <p:txBody>
          <a:bodyPr anchor="t">
            <a:noAutofit/>
          </a:bodyPr>
          <a:lstStyle>
            <a:lvl1pPr algn="l">
              <a:defRPr sz="5000" b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4" name="Szöveg helye 12"/>
          <p:cNvSpPr>
            <a:spLocks noGrp="1"/>
          </p:cNvSpPr>
          <p:nvPr>
            <p:ph type="body" sz="quarter" idx="11"/>
          </p:nvPr>
        </p:nvSpPr>
        <p:spPr>
          <a:xfrm>
            <a:off x="479395" y="6054571"/>
            <a:ext cx="5166804" cy="337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Alcím 2"/>
          <p:cNvSpPr>
            <a:spLocks noGrp="1"/>
          </p:cNvSpPr>
          <p:nvPr>
            <p:ph type="subTitle" idx="1"/>
          </p:nvPr>
        </p:nvSpPr>
        <p:spPr>
          <a:xfrm>
            <a:off x="452762" y="2889849"/>
            <a:ext cx="5175682" cy="22414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300" i="0" baseline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2610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dia_kep6 z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orvinus_egyetem_logo_black.png">
            <a:extLst>
              <a:ext uri="{FF2B5EF4-FFF2-40B4-BE49-F238E27FC236}">
                <a16:creationId xmlns:a16="http://schemas.microsoft.com/office/drawing/2014/main" id="{A90FC968-67BD-7658-ADF1-520C8807F5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195263"/>
            <a:ext cx="3133726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2" descr="BCE_ppt_kepek8.png">
            <a:extLst>
              <a:ext uri="{FF2B5EF4-FFF2-40B4-BE49-F238E27FC236}">
                <a16:creationId xmlns:a16="http://schemas.microsoft.com/office/drawing/2014/main" id="{465DC9C7-0257-058E-5FB3-5114587DA5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0"/>
            <a:ext cx="6097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E39C4B73-CFDC-9FB1-44BE-CD3E9083764E}"/>
              </a:ext>
            </a:extLst>
          </p:cNvPr>
          <p:cNvSpPr/>
          <p:nvPr userDrawn="1"/>
        </p:nvSpPr>
        <p:spPr>
          <a:xfrm>
            <a:off x="6537325" y="6167438"/>
            <a:ext cx="5183188" cy="217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4F0F0EC8-9792-2F37-A470-DED161A9400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37325" y="349250"/>
            <a:ext cx="5189538" cy="2603500"/>
            <a:chOff x="4118" y="220"/>
            <a:chExt cx="3269" cy="1640"/>
          </a:xfrm>
        </p:grpSpPr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E1D3B913-9A2D-5268-55C7-B42A4BC1D28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118" y="220"/>
              <a:ext cx="3269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CEC81EA-41F7-6812-0066-192632E36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281"/>
              <a:ext cx="3136" cy="1575"/>
            </a:xfrm>
            <a:custGeom>
              <a:avLst/>
              <a:gdLst>
                <a:gd name="T0" fmla="*/ 0 w 777"/>
                <a:gd name="T1" fmla="*/ 1575 h 389"/>
                <a:gd name="T2" fmla="*/ 1570 w 777"/>
                <a:gd name="T3" fmla="*/ 0 h 389"/>
                <a:gd name="T4" fmla="*/ 3136 w 777"/>
                <a:gd name="T5" fmla="*/ 1575 h 3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7" h="389">
                  <a:moveTo>
                    <a:pt x="0" y="389"/>
                  </a:moveTo>
                  <a:cubicBezTo>
                    <a:pt x="0" y="174"/>
                    <a:pt x="174" y="0"/>
                    <a:pt x="389" y="0"/>
                  </a:cubicBezTo>
                  <a:cubicBezTo>
                    <a:pt x="603" y="0"/>
                    <a:pt x="777" y="174"/>
                    <a:pt x="777" y="389"/>
                  </a:cubicBezTo>
                </a:path>
              </a:pathLst>
            </a:custGeom>
            <a:noFill/>
            <a:ln w="198438" cap="flat">
              <a:solidFill>
                <a:srgbClr val="0ACD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" name="Cím 1"/>
          <p:cNvSpPr>
            <a:spLocks noGrp="1"/>
          </p:cNvSpPr>
          <p:nvPr>
            <p:ph type="ctrTitle"/>
          </p:nvPr>
        </p:nvSpPr>
        <p:spPr>
          <a:xfrm>
            <a:off x="452762" y="2050741"/>
            <a:ext cx="5184558" cy="750647"/>
          </a:xfrm>
        </p:spPr>
        <p:txBody>
          <a:bodyPr anchor="t">
            <a:noAutofit/>
          </a:bodyPr>
          <a:lstStyle>
            <a:lvl1pPr algn="l">
              <a:defRPr sz="5000" b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4" name="Szöveg helye 12"/>
          <p:cNvSpPr>
            <a:spLocks noGrp="1"/>
          </p:cNvSpPr>
          <p:nvPr>
            <p:ph type="body" sz="quarter" idx="11"/>
          </p:nvPr>
        </p:nvSpPr>
        <p:spPr>
          <a:xfrm>
            <a:off x="479395" y="6054571"/>
            <a:ext cx="5166804" cy="337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Alcím 2"/>
          <p:cNvSpPr>
            <a:spLocks noGrp="1"/>
          </p:cNvSpPr>
          <p:nvPr>
            <p:ph type="subTitle" idx="1"/>
          </p:nvPr>
        </p:nvSpPr>
        <p:spPr>
          <a:xfrm>
            <a:off x="452762" y="2889849"/>
            <a:ext cx="5175682" cy="22414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300" i="0" baseline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6121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dia_kep7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orvinus_egyetem_logo_black.png">
            <a:extLst>
              <a:ext uri="{FF2B5EF4-FFF2-40B4-BE49-F238E27FC236}">
                <a16:creationId xmlns:a16="http://schemas.microsoft.com/office/drawing/2014/main" id="{5E44C140-4483-BF73-2035-C5903C4679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195263"/>
            <a:ext cx="3133726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2" descr="BCE_ppt_kepek9.png">
            <a:extLst>
              <a:ext uri="{FF2B5EF4-FFF2-40B4-BE49-F238E27FC236}">
                <a16:creationId xmlns:a16="http://schemas.microsoft.com/office/drawing/2014/main" id="{ED1064EC-84A7-CFBE-1B25-BA2F4356B5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0"/>
            <a:ext cx="6097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A0EDE024-8218-99FD-EFC3-4879E542B4C9}"/>
              </a:ext>
            </a:extLst>
          </p:cNvPr>
          <p:cNvSpPr/>
          <p:nvPr userDrawn="1"/>
        </p:nvSpPr>
        <p:spPr>
          <a:xfrm>
            <a:off x="6537325" y="6167438"/>
            <a:ext cx="5183188" cy="2174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FB6EDB4A-F307-0319-CF40-02F74028A3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37325" y="349250"/>
            <a:ext cx="5189538" cy="2603500"/>
            <a:chOff x="4118" y="220"/>
            <a:chExt cx="3269" cy="1640"/>
          </a:xfrm>
        </p:grpSpPr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B9D61D61-0093-E734-355F-936AA983133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118" y="220"/>
              <a:ext cx="3269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5694CA5-7450-B106-603C-C36D4E73F1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281"/>
              <a:ext cx="3136" cy="1575"/>
            </a:xfrm>
            <a:custGeom>
              <a:avLst/>
              <a:gdLst>
                <a:gd name="T0" fmla="*/ 0 w 777"/>
                <a:gd name="T1" fmla="*/ 1575 h 389"/>
                <a:gd name="T2" fmla="*/ 1570 w 777"/>
                <a:gd name="T3" fmla="*/ 0 h 389"/>
                <a:gd name="T4" fmla="*/ 3136 w 777"/>
                <a:gd name="T5" fmla="*/ 1575 h 3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7" h="389">
                  <a:moveTo>
                    <a:pt x="0" y="389"/>
                  </a:moveTo>
                  <a:cubicBezTo>
                    <a:pt x="0" y="174"/>
                    <a:pt x="174" y="0"/>
                    <a:pt x="389" y="0"/>
                  </a:cubicBezTo>
                  <a:cubicBezTo>
                    <a:pt x="603" y="0"/>
                    <a:pt x="777" y="174"/>
                    <a:pt x="777" y="389"/>
                  </a:cubicBezTo>
                </a:path>
              </a:pathLst>
            </a:custGeom>
            <a:noFill/>
            <a:ln w="198438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" name="Cím 1"/>
          <p:cNvSpPr>
            <a:spLocks noGrp="1"/>
          </p:cNvSpPr>
          <p:nvPr>
            <p:ph type="ctrTitle"/>
          </p:nvPr>
        </p:nvSpPr>
        <p:spPr>
          <a:xfrm>
            <a:off x="452762" y="2050741"/>
            <a:ext cx="5184558" cy="750647"/>
          </a:xfrm>
        </p:spPr>
        <p:txBody>
          <a:bodyPr anchor="t">
            <a:noAutofit/>
          </a:bodyPr>
          <a:lstStyle>
            <a:lvl1pPr algn="l">
              <a:defRPr sz="5000" b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4" name="Szöveg helye 12"/>
          <p:cNvSpPr>
            <a:spLocks noGrp="1"/>
          </p:cNvSpPr>
          <p:nvPr>
            <p:ph type="body" sz="quarter" idx="11"/>
          </p:nvPr>
        </p:nvSpPr>
        <p:spPr>
          <a:xfrm>
            <a:off x="479395" y="6054571"/>
            <a:ext cx="5166804" cy="337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Alcím 2"/>
          <p:cNvSpPr>
            <a:spLocks noGrp="1"/>
          </p:cNvSpPr>
          <p:nvPr>
            <p:ph type="subTitle" idx="1"/>
          </p:nvPr>
        </p:nvSpPr>
        <p:spPr>
          <a:xfrm>
            <a:off x="452762" y="2889849"/>
            <a:ext cx="5175682" cy="22414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300" i="0" baseline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54131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dia_kep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orvinus_egyetem_logo_black.png">
            <a:extLst>
              <a:ext uri="{FF2B5EF4-FFF2-40B4-BE49-F238E27FC236}">
                <a16:creationId xmlns:a16="http://schemas.microsoft.com/office/drawing/2014/main" id="{2D20B506-4F52-9D80-6DD3-8A8D97B1E7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195263"/>
            <a:ext cx="3133726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2" descr="BCE_ppt_kepek5.png">
            <a:extLst>
              <a:ext uri="{FF2B5EF4-FFF2-40B4-BE49-F238E27FC236}">
                <a16:creationId xmlns:a16="http://schemas.microsoft.com/office/drawing/2014/main" id="{F0B8D3EB-51B2-F8E7-D4B1-F92509DBBF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0"/>
            <a:ext cx="6097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ím 1"/>
          <p:cNvSpPr>
            <a:spLocks noGrp="1"/>
          </p:cNvSpPr>
          <p:nvPr>
            <p:ph type="ctrTitle"/>
          </p:nvPr>
        </p:nvSpPr>
        <p:spPr>
          <a:xfrm>
            <a:off x="452762" y="2050741"/>
            <a:ext cx="5184558" cy="750647"/>
          </a:xfrm>
        </p:spPr>
        <p:txBody>
          <a:bodyPr anchor="t">
            <a:noAutofit/>
          </a:bodyPr>
          <a:lstStyle>
            <a:lvl1pPr algn="l">
              <a:defRPr sz="5000" b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4" name="Szöveg helye 12"/>
          <p:cNvSpPr>
            <a:spLocks noGrp="1"/>
          </p:cNvSpPr>
          <p:nvPr>
            <p:ph type="body" sz="quarter" idx="11"/>
          </p:nvPr>
        </p:nvSpPr>
        <p:spPr>
          <a:xfrm>
            <a:off x="479395" y="6054571"/>
            <a:ext cx="5166804" cy="337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Alcím 2"/>
          <p:cNvSpPr>
            <a:spLocks noGrp="1"/>
          </p:cNvSpPr>
          <p:nvPr>
            <p:ph type="subTitle" idx="1"/>
          </p:nvPr>
        </p:nvSpPr>
        <p:spPr>
          <a:xfrm>
            <a:off x="452762" y="2889849"/>
            <a:ext cx="5175682" cy="22414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300" i="0" baseline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44326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dia_kep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orvinus_egyetem_logo_black.png">
            <a:extLst>
              <a:ext uri="{FF2B5EF4-FFF2-40B4-BE49-F238E27FC236}">
                <a16:creationId xmlns:a16="http://schemas.microsoft.com/office/drawing/2014/main" id="{EAE33182-9EFB-29CF-8BB0-D79BD7DF5C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195263"/>
            <a:ext cx="3133726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2" descr="BCE_ppt_kepek7.png">
            <a:extLst>
              <a:ext uri="{FF2B5EF4-FFF2-40B4-BE49-F238E27FC236}">
                <a16:creationId xmlns:a16="http://schemas.microsoft.com/office/drawing/2014/main" id="{C21EB12F-9F6C-1BBF-C9A9-238F2CBD7D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0"/>
            <a:ext cx="6097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ím 1"/>
          <p:cNvSpPr>
            <a:spLocks noGrp="1"/>
          </p:cNvSpPr>
          <p:nvPr>
            <p:ph type="ctrTitle"/>
          </p:nvPr>
        </p:nvSpPr>
        <p:spPr>
          <a:xfrm>
            <a:off x="452762" y="2050741"/>
            <a:ext cx="5184558" cy="750647"/>
          </a:xfrm>
        </p:spPr>
        <p:txBody>
          <a:bodyPr anchor="t">
            <a:noAutofit/>
          </a:bodyPr>
          <a:lstStyle>
            <a:lvl1pPr algn="l">
              <a:defRPr sz="5000" b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4" name="Szöveg helye 12"/>
          <p:cNvSpPr>
            <a:spLocks noGrp="1"/>
          </p:cNvSpPr>
          <p:nvPr>
            <p:ph type="body" sz="quarter" idx="11"/>
          </p:nvPr>
        </p:nvSpPr>
        <p:spPr>
          <a:xfrm>
            <a:off x="479395" y="6054571"/>
            <a:ext cx="5166804" cy="337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Alcím 2"/>
          <p:cNvSpPr>
            <a:spLocks noGrp="1"/>
          </p:cNvSpPr>
          <p:nvPr>
            <p:ph type="subTitle" idx="1"/>
          </p:nvPr>
        </p:nvSpPr>
        <p:spPr>
          <a:xfrm>
            <a:off x="452762" y="2889849"/>
            <a:ext cx="5175682" cy="22414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300" i="0" baseline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53384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ím + felsorol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orvinus_egyetem_logo_black.png">
            <a:extLst>
              <a:ext uri="{FF2B5EF4-FFF2-40B4-BE49-F238E27FC236}">
                <a16:creationId xmlns:a16="http://schemas.microsoft.com/office/drawing/2014/main" id="{D4CBABBF-CD6D-DA29-EF6C-AC0EA58CA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5" y="-68263"/>
            <a:ext cx="19907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68000" y="435005"/>
            <a:ext cx="9652544" cy="788993"/>
          </a:xfrm>
          <a:prstGeom prst="rect">
            <a:avLst/>
          </a:prstGeom>
        </p:spPr>
        <p:txBody>
          <a:bodyPr lIns="90000" tIns="90000" rIns="90000" bIns="90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 b="0" i="0" baseline="0">
                <a:latin typeface="Georgia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  <p:sp>
        <p:nvSpPr>
          <p:cNvPr id="6" name="Tartalom helye 2"/>
          <p:cNvSpPr>
            <a:spLocks noGrp="1"/>
          </p:cNvSpPr>
          <p:nvPr>
            <p:ph sz="quarter" idx="15"/>
          </p:nvPr>
        </p:nvSpPr>
        <p:spPr>
          <a:xfrm>
            <a:off x="468000" y="1438275"/>
            <a:ext cx="11232769" cy="4918075"/>
          </a:xfrm>
          <a:prstGeom prst="rect">
            <a:avLst/>
          </a:prstGeom>
        </p:spPr>
        <p:txBody>
          <a:bodyPr/>
          <a:lstStyle>
            <a:lvl1pPr marL="174625" indent="-174625">
              <a:buClr>
                <a:schemeClr val="accent1"/>
              </a:buClr>
              <a:buFont typeface="Wingdings" panose="05000000000000000000" pitchFamily="2" charset="2"/>
              <a:buChar char="§"/>
              <a:defRPr sz="3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3400" indent="-174625"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173038"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90600" indent="-185738"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</p:txBody>
      </p:sp>
    </p:spTree>
    <p:extLst>
      <p:ext uri="{BB962C8B-B14F-4D97-AF65-F5344CB8AC3E}">
        <p14:creationId xmlns:p14="http://schemas.microsoft.com/office/powerpoint/2010/main" val="433192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750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 dia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orvinus_egyetem_logo_black.png">
            <a:extLst>
              <a:ext uri="{FF2B5EF4-FFF2-40B4-BE49-F238E27FC236}">
                <a16:creationId xmlns:a16="http://schemas.microsoft.com/office/drawing/2014/main" id="{66C96382-8ED7-B2E4-AE9B-F286245E1A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5" y="-68263"/>
            <a:ext cx="19907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395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+ 2 felsorol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corvinus_egyetem_logo_black.png">
            <a:extLst>
              <a:ext uri="{FF2B5EF4-FFF2-40B4-BE49-F238E27FC236}">
                <a16:creationId xmlns:a16="http://schemas.microsoft.com/office/drawing/2014/main" id="{B90DC654-3F0E-E1AC-C8F9-A20D0FC41C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5" y="-68263"/>
            <a:ext cx="19907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7997" y="443882"/>
            <a:ext cx="9525089" cy="780117"/>
          </a:xfrm>
          <a:prstGeom prst="rect">
            <a:avLst/>
          </a:prstGeom>
        </p:spPr>
        <p:txBody>
          <a:bodyPr lIns="90000" tIns="90000" rIns="90000" bIns="90000" anchor="t">
            <a:normAutofit/>
          </a:bodyPr>
          <a:lstStyle>
            <a:lvl1pPr algn="l">
              <a:lnSpc>
                <a:spcPct val="100000"/>
              </a:lnSpc>
              <a:defRPr sz="3300" b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8" name="Tartalom helye 6"/>
          <p:cNvSpPr>
            <a:spLocks noGrp="1"/>
          </p:cNvSpPr>
          <p:nvPr>
            <p:ph sz="quarter" idx="13"/>
          </p:nvPr>
        </p:nvSpPr>
        <p:spPr>
          <a:xfrm>
            <a:off x="468431" y="1654629"/>
            <a:ext cx="5442512" cy="4746171"/>
          </a:xfrm>
          <a:prstGeom prst="rect">
            <a:avLst/>
          </a:prstGeom>
        </p:spPr>
        <p:txBody>
          <a:bodyPr/>
          <a:lstStyle>
            <a:lvl1pPr marL="174625" indent="-174625">
              <a:buClr>
                <a:schemeClr val="accent1"/>
              </a:buClr>
              <a:defRPr sz="2200" baseline="0">
                <a:solidFill>
                  <a:schemeClr val="tx1"/>
                </a:solidFill>
              </a:defRPr>
            </a:lvl1pPr>
            <a:lvl2pPr marL="446088" indent="-174625">
              <a:buClr>
                <a:schemeClr val="accent1"/>
              </a:buClr>
              <a:defRPr sz="1800" baseline="0">
                <a:solidFill>
                  <a:schemeClr val="tx1"/>
                </a:solidFill>
              </a:defRPr>
            </a:lvl2pPr>
            <a:lvl3pPr marL="719138" indent="-185738">
              <a:buClr>
                <a:schemeClr val="accent1"/>
              </a:buClr>
              <a:defRPr sz="1600" baseline="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9" name="Tartalom helye 6"/>
          <p:cNvSpPr>
            <a:spLocks noGrp="1"/>
          </p:cNvSpPr>
          <p:nvPr>
            <p:ph sz="quarter" idx="14"/>
          </p:nvPr>
        </p:nvSpPr>
        <p:spPr>
          <a:xfrm>
            <a:off x="6204857" y="1664986"/>
            <a:ext cx="5506980" cy="4746171"/>
          </a:xfrm>
          <a:prstGeom prst="rect">
            <a:avLst/>
          </a:prstGeom>
        </p:spPr>
        <p:txBody>
          <a:bodyPr/>
          <a:lstStyle>
            <a:lvl1pPr marL="174625" indent="-174625">
              <a:buClr>
                <a:schemeClr val="accent1"/>
              </a:buClr>
              <a:defRPr sz="2200" baseline="0">
                <a:solidFill>
                  <a:schemeClr val="tx1"/>
                </a:solidFill>
              </a:defRPr>
            </a:lvl1pPr>
            <a:lvl2pPr marL="446088" indent="-174625">
              <a:buClr>
                <a:schemeClr val="accent1"/>
              </a:buClr>
              <a:defRPr sz="1800" baseline="0">
                <a:solidFill>
                  <a:schemeClr val="tx1"/>
                </a:solidFill>
              </a:defRPr>
            </a:lvl2pPr>
            <a:lvl3pPr marL="719138" indent="-185738">
              <a:buClr>
                <a:schemeClr val="accent1"/>
              </a:buClr>
              <a:defRPr sz="1600" baseline="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</p:spTree>
    <p:extLst>
      <p:ext uri="{BB962C8B-B14F-4D97-AF65-F5344CB8AC3E}">
        <p14:creationId xmlns:p14="http://schemas.microsoft.com/office/powerpoint/2010/main" val="1163952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+ 2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corvinus_egyetem_logo_black.png">
            <a:extLst>
              <a:ext uri="{FF2B5EF4-FFF2-40B4-BE49-F238E27FC236}">
                <a16:creationId xmlns:a16="http://schemas.microsoft.com/office/drawing/2014/main" id="{C91CF47F-0799-C479-7925-11F8146CD6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5" y="-68263"/>
            <a:ext cx="19907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artalom helye 6"/>
          <p:cNvSpPr>
            <a:spLocks noGrp="1"/>
          </p:cNvSpPr>
          <p:nvPr>
            <p:ph sz="quarter" idx="13"/>
          </p:nvPr>
        </p:nvSpPr>
        <p:spPr>
          <a:xfrm>
            <a:off x="468431" y="1676450"/>
            <a:ext cx="5464283" cy="472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artalom helye 6"/>
          <p:cNvSpPr>
            <a:spLocks noGrp="1"/>
          </p:cNvSpPr>
          <p:nvPr>
            <p:ph sz="quarter" idx="14"/>
          </p:nvPr>
        </p:nvSpPr>
        <p:spPr>
          <a:xfrm>
            <a:off x="6193971" y="1677929"/>
            <a:ext cx="5517155" cy="472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67997" y="443882"/>
            <a:ext cx="9525089" cy="780117"/>
          </a:xfrm>
          <a:prstGeom prst="rect">
            <a:avLst/>
          </a:prstGeom>
        </p:spPr>
        <p:txBody>
          <a:bodyPr lIns="90000" tIns="90000" rIns="90000" bIns="90000" anchor="t">
            <a:normAutofit/>
          </a:bodyPr>
          <a:lstStyle>
            <a:lvl1pPr algn="l">
              <a:lnSpc>
                <a:spcPct val="100000"/>
              </a:lnSpc>
              <a:defRPr sz="3300" b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5308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2 z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3CEBBC6B-BE96-75BF-8CDE-8E5D0C47BB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solidFill>
                <a:schemeClr val="accent2"/>
              </a:solidFill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07705AA0-1595-1FFF-9591-FBB12A49BAB4}"/>
              </a:ext>
            </a:extLst>
          </p:cNvPr>
          <p:cNvSpPr/>
          <p:nvPr userDrawn="1"/>
        </p:nvSpPr>
        <p:spPr>
          <a:xfrm>
            <a:off x="6526213" y="6167438"/>
            <a:ext cx="5194300" cy="2174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4" name="Kép 3" descr="corvinus_egyetem_logo_black.png">
            <a:extLst>
              <a:ext uri="{FF2B5EF4-FFF2-40B4-BE49-F238E27FC236}">
                <a16:creationId xmlns:a16="http://schemas.microsoft.com/office/drawing/2014/main" id="{DEF40AAE-78E6-F867-F0C8-5620FE6ADE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195263"/>
            <a:ext cx="3133726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8">
            <a:extLst>
              <a:ext uri="{FF2B5EF4-FFF2-40B4-BE49-F238E27FC236}">
                <a16:creationId xmlns:a16="http://schemas.microsoft.com/office/drawing/2014/main" id="{08AEAE60-588E-D9FE-8EB3-6A88004BFF5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37325" y="349250"/>
            <a:ext cx="5189538" cy="2603500"/>
            <a:chOff x="4118" y="220"/>
            <a:chExt cx="3269" cy="1640"/>
          </a:xfrm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4926336E-FB4B-9193-19A9-CA849060EF5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118" y="220"/>
              <a:ext cx="3269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4FED2675-55AD-EA92-F00B-E0B8FF45AB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281"/>
              <a:ext cx="3136" cy="1575"/>
            </a:xfrm>
            <a:custGeom>
              <a:avLst/>
              <a:gdLst>
                <a:gd name="T0" fmla="*/ 0 w 777"/>
                <a:gd name="T1" fmla="*/ 1575 h 389"/>
                <a:gd name="T2" fmla="*/ 1570 w 777"/>
                <a:gd name="T3" fmla="*/ 0 h 389"/>
                <a:gd name="T4" fmla="*/ 3136 w 777"/>
                <a:gd name="T5" fmla="*/ 1575 h 3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7" h="389">
                  <a:moveTo>
                    <a:pt x="0" y="389"/>
                  </a:moveTo>
                  <a:cubicBezTo>
                    <a:pt x="0" y="174"/>
                    <a:pt x="174" y="0"/>
                    <a:pt x="389" y="0"/>
                  </a:cubicBezTo>
                  <a:cubicBezTo>
                    <a:pt x="603" y="0"/>
                    <a:pt x="777" y="174"/>
                    <a:pt x="777" y="389"/>
                  </a:cubicBezTo>
                </a:path>
              </a:pathLst>
            </a:custGeom>
            <a:noFill/>
            <a:ln w="1984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9" name="Cím 1"/>
          <p:cNvSpPr>
            <a:spLocks noGrp="1"/>
          </p:cNvSpPr>
          <p:nvPr>
            <p:ph type="ctrTitle"/>
          </p:nvPr>
        </p:nvSpPr>
        <p:spPr>
          <a:xfrm>
            <a:off x="452762" y="2050741"/>
            <a:ext cx="5184558" cy="750647"/>
          </a:xfrm>
        </p:spPr>
        <p:txBody>
          <a:bodyPr anchor="t">
            <a:noAutofit/>
          </a:bodyPr>
          <a:lstStyle>
            <a:lvl1pPr algn="l">
              <a:defRPr sz="5000" b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10" name="Alcím 2"/>
          <p:cNvSpPr>
            <a:spLocks noGrp="1"/>
          </p:cNvSpPr>
          <p:nvPr>
            <p:ph type="subTitle" idx="1"/>
          </p:nvPr>
        </p:nvSpPr>
        <p:spPr>
          <a:xfrm>
            <a:off x="452762" y="2889849"/>
            <a:ext cx="5175682" cy="22414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300" i="0" baseline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  <p:sp>
        <p:nvSpPr>
          <p:cNvPr id="11" name="Szöveg helye 12"/>
          <p:cNvSpPr>
            <a:spLocks noGrp="1"/>
          </p:cNvSpPr>
          <p:nvPr>
            <p:ph type="body" sz="quarter" idx="11"/>
          </p:nvPr>
        </p:nvSpPr>
        <p:spPr>
          <a:xfrm>
            <a:off x="479395" y="6054571"/>
            <a:ext cx="5166804" cy="337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82299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+ szöveg +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corvinus_egyetem_logo_black.png">
            <a:extLst>
              <a:ext uri="{FF2B5EF4-FFF2-40B4-BE49-F238E27FC236}">
                <a16:creationId xmlns:a16="http://schemas.microsoft.com/office/drawing/2014/main" id="{579B74EE-8F94-5C2D-D3B3-D30F0EDD4D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5" y="-68263"/>
            <a:ext cx="19907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artalom helye 2"/>
          <p:cNvSpPr>
            <a:spLocks noGrp="1"/>
          </p:cNvSpPr>
          <p:nvPr>
            <p:ph sz="quarter" idx="15"/>
          </p:nvPr>
        </p:nvSpPr>
        <p:spPr>
          <a:xfrm>
            <a:off x="468000" y="1429305"/>
            <a:ext cx="11250524" cy="2399745"/>
          </a:xfrm>
          <a:prstGeom prst="rect">
            <a:avLst/>
          </a:prstGeom>
        </p:spPr>
        <p:txBody>
          <a:bodyPr/>
          <a:lstStyle>
            <a:lvl1pPr marL="174625" indent="-174625">
              <a:buClr>
                <a:schemeClr val="accent1"/>
              </a:buClr>
              <a:buFont typeface="Wingdings" panose="05000000000000000000" pitchFamily="2" charset="2"/>
              <a:buChar char="§"/>
              <a:defRPr sz="2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6088" indent="-174625">
              <a:buClr>
                <a:schemeClr val="accent1"/>
              </a:buClr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173038">
              <a:buClr>
                <a:schemeClr val="accent1"/>
              </a:buClr>
              <a:buFont typeface="Wingdings" panose="05000000000000000000" pitchFamily="2" charset="2"/>
              <a:buChar char="§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Diagram helye 5"/>
          <p:cNvSpPr>
            <a:spLocks noGrp="1"/>
          </p:cNvSpPr>
          <p:nvPr>
            <p:ph type="chart" sz="quarter" idx="16"/>
          </p:nvPr>
        </p:nvSpPr>
        <p:spPr>
          <a:xfrm>
            <a:off x="468001" y="4110361"/>
            <a:ext cx="11250524" cy="2308194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hu-HU" noProof="0" dirty="0"/>
              <a:t>Diagram beszúrásához kattintson az ikonra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67997" y="443882"/>
            <a:ext cx="9525089" cy="780117"/>
          </a:xfrm>
          <a:prstGeom prst="rect">
            <a:avLst/>
          </a:prstGeom>
        </p:spPr>
        <p:txBody>
          <a:bodyPr lIns="90000" tIns="90000" rIns="90000" bIns="90000" anchor="t">
            <a:normAutofit/>
          </a:bodyPr>
          <a:lstStyle>
            <a:lvl1pPr algn="l">
              <a:lnSpc>
                <a:spcPct val="100000"/>
              </a:lnSpc>
              <a:defRPr sz="3300" b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05857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+ felsorolás +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corvinus_egyetem_logo_black.png">
            <a:extLst>
              <a:ext uri="{FF2B5EF4-FFF2-40B4-BE49-F238E27FC236}">
                <a16:creationId xmlns:a16="http://schemas.microsoft.com/office/drawing/2014/main" id="{10700B0E-6579-F742-50BC-53F656A28F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5" y="-68263"/>
            <a:ext cx="19907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áblázat helye 4"/>
          <p:cNvSpPr>
            <a:spLocks noGrp="1"/>
          </p:cNvSpPr>
          <p:nvPr>
            <p:ph type="tbl" sz="quarter" idx="16"/>
          </p:nvPr>
        </p:nvSpPr>
        <p:spPr>
          <a:xfrm>
            <a:off x="461639" y="3960000"/>
            <a:ext cx="11265763" cy="244967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hu-HU" noProof="0" dirty="0"/>
              <a:t>Táblázat beszúrásához kattintson az ikonra</a:t>
            </a:r>
          </a:p>
        </p:txBody>
      </p:sp>
      <p:sp>
        <p:nvSpPr>
          <p:cNvPr id="9" name="Tartalom helye 2"/>
          <p:cNvSpPr>
            <a:spLocks noGrp="1"/>
          </p:cNvSpPr>
          <p:nvPr>
            <p:ph sz="quarter" idx="15"/>
          </p:nvPr>
        </p:nvSpPr>
        <p:spPr>
          <a:xfrm>
            <a:off x="468000" y="1429305"/>
            <a:ext cx="11250524" cy="2399745"/>
          </a:xfrm>
          <a:prstGeom prst="rect">
            <a:avLst/>
          </a:prstGeom>
        </p:spPr>
        <p:txBody>
          <a:bodyPr/>
          <a:lstStyle>
            <a:lvl1pPr marL="174625" indent="-174625">
              <a:buClr>
                <a:schemeClr val="accent1"/>
              </a:buClr>
              <a:buFont typeface="Wingdings" panose="05000000000000000000" pitchFamily="2" charset="2"/>
              <a:buChar char="§"/>
              <a:defRPr sz="2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6088" indent="-174625">
              <a:buClr>
                <a:schemeClr val="accent1"/>
              </a:buClr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9138" indent="-185738">
              <a:buClr>
                <a:schemeClr val="accent1"/>
              </a:buClr>
              <a:buFont typeface="Wingdings" panose="05000000000000000000" pitchFamily="2" charset="2"/>
              <a:buChar char="§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67997" y="443882"/>
            <a:ext cx="9525089" cy="780117"/>
          </a:xfrm>
          <a:prstGeom prst="rect">
            <a:avLst/>
          </a:prstGeom>
        </p:spPr>
        <p:txBody>
          <a:bodyPr lIns="90000" tIns="90000" rIns="90000" bIns="90000" anchor="t">
            <a:normAutofit/>
          </a:bodyPr>
          <a:lstStyle>
            <a:lvl1pPr algn="l">
              <a:lnSpc>
                <a:spcPct val="100000"/>
              </a:lnSpc>
              <a:defRPr sz="3300" b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19190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+ alcím + 2 felsorol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corvinus_egyetem_logo_black.png">
            <a:extLst>
              <a:ext uri="{FF2B5EF4-FFF2-40B4-BE49-F238E27FC236}">
                <a16:creationId xmlns:a16="http://schemas.microsoft.com/office/drawing/2014/main" id="{21D1CFB4-1496-E376-722A-7D9087B74E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4925"/>
            <a:ext cx="2027237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zöveg helye 3"/>
          <p:cNvSpPr>
            <a:spLocks noGrp="1"/>
          </p:cNvSpPr>
          <p:nvPr>
            <p:ph type="body" sz="quarter" idx="16"/>
          </p:nvPr>
        </p:nvSpPr>
        <p:spPr>
          <a:xfrm>
            <a:off x="468086" y="1040696"/>
            <a:ext cx="11266145" cy="57704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600" baseline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5" name="Tartalom helye 6"/>
          <p:cNvSpPr>
            <a:spLocks noGrp="1"/>
          </p:cNvSpPr>
          <p:nvPr>
            <p:ph sz="quarter" idx="13"/>
          </p:nvPr>
        </p:nvSpPr>
        <p:spPr>
          <a:xfrm>
            <a:off x="468430" y="1731146"/>
            <a:ext cx="5486055" cy="4669654"/>
          </a:xfrm>
          <a:prstGeom prst="rect">
            <a:avLst/>
          </a:prstGeom>
        </p:spPr>
        <p:txBody>
          <a:bodyPr/>
          <a:lstStyle>
            <a:lvl1pPr marL="174625" indent="-174625">
              <a:buClr>
                <a:schemeClr val="accent1"/>
              </a:buClr>
              <a:defRPr sz="2200" baseline="0">
                <a:solidFill>
                  <a:schemeClr val="tx1"/>
                </a:solidFill>
              </a:defRPr>
            </a:lvl1pPr>
            <a:lvl2pPr marL="446088" indent="-174625">
              <a:buClr>
                <a:schemeClr val="accent1"/>
              </a:buClr>
              <a:defRPr sz="1800" baseline="0">
                <a:solidFill>
                  <a:schemeClr val="tx1"/>
                </a:solidFill>
              </a:defRPr>
            </a:lvl2pPr>
            <a:lvl3pPr marL="719138" indent="-185738">
              <a:buClr>
                <a:schemeClr val="accent1"/>
              </a:buClr>
              <a:defRPr sz="1600" baseline="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7997" y="443883"/>
            <a:ext cx="9525089" cy="612032"/>
          </a:xfrm>
          <a:prstGeom prst="rect">
            <a:avLst/>
          </a:prstGeom>
        </p:spPr>
        <p:txBody>
          <a:bodyPr lIns="90000" tIns="90000" rIns="90000" bIns="90000">
            <a:normAutofit/>
          </a:bodyPr>
          <a:lstStyle>
            <a:lvl1pPr algn="l">
              <a:lnSpc>
                <a:spcPct val="100000"/>
              </a:lnSpc>
              <a:defRPr sz="3300" b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8" name="Tartalom helye 6"/>
          <p:cNvSpPr>
            <a:spLocks noGrp="1"/>
          </p:cNvSpPr>
          <p:nvPr>
            <p:ph sz="quarter" idx="17"/>
          </p:nvPr>
        </p:nvSpPr>
        <p:spPr>
          <a:xfrm>
            <a:off x="6183086" y="1752917"/>
            <a:ext cx="5540828" cy="4669654"/>
          </a:xfrm>
          <a:prstGeom prst="rect">
            <a:avLst/>
          </a:prstGeom>
        </p:spPr>
        <p:txBody>
          <a:bodyPr/>
          <a:lstStyle>
            <a:lvl1pPr marL="174625" indent="-174625">
              <a:buClr>
                <a:schemeClr val="accent1"/>
              </a:buClr>
              <a:defRPr sz="2200" baseline="0">
                <a:solidFill>
                  <a:schemeClr val="tx1"/>
                </a:solidFill>
              </a:defRPr>
            </a:lvl1pPr>
            <a:lvl2pPr marL="446088" indent="-174625">
              <a:buClr>
                <a:schemeClr val="accent1"/>
              </a:buClr>
              <a:defRPr sz="1800" baseline="0">
                <a:solidFill>
                  <a:schemeClr val="tx1"/>
                </a:solidFill>
              </a:defRPr>
            </a:lvl2pPr>
            <a:lvl3pPr marL="719138" indent="-185738">
              <a:buClr>
                <a:schemeClr val="accent1"/>
              </a:buClr>
              <a:defRPr sz="1600" baseline="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</p:spTree>
    <p:extLst>
      <p:ext uri="{BB962C8B-B14F-4D97-AF65-F5344CB8AC3E}">
        <p14:creationId xmlns:p14="http://schemas.microsoft.com/office/powerpoint/2010/main" val="3182063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+ alcím + 2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corvinus_egyetem_logo_black.png">
            <a:extLst>
              <a:ext uri="{FF2B5EF4-FFF2-40B4-BE49-F238E27FC236}">
                <a16:creationId xmlns:a16="http://schemas.microsoft.com/office/drawing/2014/main" id="{891E378B-1549-F6AA-878F-0419C90F31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4925"/>
            <a:ext cx="2027237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 helye 3"/>
          <p:cNvSpPr>
            <a:spLocks noGrp="1"/>
          </p:cNvSpPr>
          <p:nvPr>
            <p:ph type="body" sz="quarter" idx="16"/>
          </p:nvPr>
        </p:nvSpPr>
        <p:spPr>
          <a:xfrm>
            <a:off x="472280" y="1029810"/>
            <a:ext cx="11240749" cy="57704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600" baseline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artalom helye 6"/>
          <p:cNvSpPr>
            <a:spLocks noGrp="1"/>
          </p:cNvSpPr>
          <p:nvPr>
            <p:ph sz="quarter" idx="17"/>
          </p:nvPr>
        </p:nvSpPr>
        <p:spPr>
          <a:xfrm>
            <a:off x="468430" y="1752600"/>
            <a:ext cx="5464284" cy="4626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artalom helye 6"/>
          <p:cNvSpPr>
            <a:spLocks noGrp="1"/>
          </p:cNvSpPr>
          <p:nvPr>
            <p:ph sz="quarter" idx="13"/>
          </p:nvPr>
        </p:nvSpPr>
        <p:spPr>
          <a:xfrm>
            <a:off x="6172200" y="1751057"/>
            <a:ext cx="5551714" cy="46408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67997" y="443882"/>
            <a:ext cx="9525089" cy="579375"/>
          </a:xfrm>
          <a:prstGeom prst="rect">
            <a:avLst/>
          </a:prstGeom>
        </p:spPr>
        <p:txBody>
          <a:bodyPr lIns="90000" tIns="90000" rIns="90000" bIns="90000">
            <a:normAutofit/>
          </a:bodyPr>
          <a:lstStyle>
            <a:lvl1pPr algn="l">
              <a:lnSpc>
                <a:spcPct val="100000"/>
              </a:lnSpc>
              <a:defRPr sz="3300" b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1337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+ alcím + 3 felsorol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corvinus_egyetem_logo_black.png">
            <a:extLst>
              <a:ext uri="{FF2B5EF4-FFF2-40B4-BE49-F238E27FC236}">
                <a16:creationId xmlns:a16="http://schemas.microsoft.com/office/drawing/2014/main" id="{D945B511-FF92-99BD-5ACE-2065815059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5" y="-68263"/>
            <a:ext cx="19907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 helye 3"/>
          <p:cNvSpPr>
            <a:spLocks noGrp="1"/>
          </p:cNvSpPr>
          <p:nvPr>
            <p:ph type="body" sz="quarter" idx="16"/>
          </p:nvPr>
        </p:nvSpPr>
        <p:spPr>
          <a:xfrm>
            <a:off x="472281" y="1029810"/>
            <a:ext cx="11273406" cy="57704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600" baseline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artalom helye 6"/>
          <p:cNvSpPr>
            <a:spLocks noGrp="1"/>
          </p:cNvSpPr>
          <p:nvPr>
            <p:ph sz="quarter" idx="20"/>
          </p:nvPr>
        </p:nvSpPr>
        <p:spPr>
          <a:xfrm>
            <a:off x="478971" y="1752918"/>
            <a:ext cx="3603171" cy="4669654"/>
          </a:xfrm>
          <a:prstGeom prst="rect">
            <a:avLst/>
          </a:prstGeom>
        </p:spPr>
        <p:txBody>
          <a:bodyPr/>
          <a:lstStyle>
            <a:lvl1pPr marL="174625" indent="-174625">
              <a:buClr>
                <a:schemeClr val="accent1"/>
              </a:buClr>
              <a:defRPr sz="2200" baseline="0">
                <a:solidFill>
                  <a:schemeClr val="tx1"/>
                </a:solidFill>
              </a:defRPr>
            </a:lvl1pPr>
            <a:lvl2pPr marL="446088" indent="-174625">
              <a:buClr>
                <a:schemeClr val="accent1"/>
              </a:buClr>
              <a:defRPr sz="1800" baseline="0">
                <a:solidFill>
                  <a:schemeClr val="tx1"/>
                </a:solidFill>
              </a:defRPr>
            </a:lvl2pPr>
            <a:lvl3pPr marL="719138" indent="-185738">
              <a:buClr>
                <a:schemeClr val="accent1"/>
              </a:buClr>
              <a:defRPr sz="1600" baseline="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67997" y="443882"/>
            <a:ext cx="9525089" cy="579375"/>
          </a:xfrm>
          <a:prstGeom prst="rect">
            <a:avLst/>
          </a:prstGeom>
        </p:spPr>
        <p:txBody>
          <a:bodyPr lIns="90000" tIns="90000" rIns="90000" bIns="90000">
            <a:normAutofit/>
          </a:bodyPr>
          <a:lstStyle>
            <a:lvl1pPr algn="l">
              <a:lnSpc>
                <a:spcPct val="100000"/>
              </a:lnSpc>
              <a:defRPr sz="3300" b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9" name="Tartalom helye 6"/>
          <p:cNvSpPr>
            <a:spLocks noGrp="1"/>
          </p:cNvSpPr>
          <p:nvPr>
            <p:ph sz="quarter" idx="21"/>
          </p:nvPr>
        </p:nvSpPr>
        <p:spPr>
          <a:xfrm>
            <a:off x="8164286" y="1752917"/>
            <a:ext cx="3592285" cy="4669654"/>
          </a:xfrm>
          <a:prstGeom prst="rect">
            <a:avLst/>
          </a:prstGeom>
        </p:spPr>
        <p:txBody>
          <a:bodyPr/>
          <a:lstStyle>
            <a:lvl1pPr marL="174625" indent="-174625">
              <a:buClr>
                <a:schemeClr val="accent1"/>
              </a:buClr>
              <a:defRPr sz="2200" baseline="0">
                <a:solidFill>
                  <a:schemeClr val="tx1"/>
                </a:solidFill>
              </a:defRPr>
            </a:lvl1pPr>
            <a:lvl2pPr marL="446088" indent="-174625">
              <a:buClr>
                <a:schemeClr val="accent1"/>
              </a:buClr>
              <a:defRPr sz="1800" baseline="0">
                <a:solidFill>
                  <a:schemeClr val="tx1"/>
                </a:solidFill>
              </a:defRPr>
            </a:lvl2pPr>
            <a:lvl3pPr marL="719138" indent="-185738">
              <a:buClr>
                <a:schemeClr val="accent1"/>
              </a:buClr>
              <a:defRPr sz="1600" baseline="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4" name="Tartalom helye 6"/>
          <p:cNvSpPr>
            <a:spLocks noGrp="1"/>
          </p:cNvSpPr>
          <p:nvPr>
            <p:ph sz="quarter" idx="22"/>
          </p:nvPr>
        </p:nvSpPr>
        <p:spPr>
          <a:xfrm>
            <a:off x="4310744" y="1752918"/>
            <a:ext cx="3635828" cy="4669654"/>
          </a:xfrm>
          <a:prstGeom prst="rect">
            <a:avLst/>
          </a:prstGeom>
        </p:spPr>
        <p:txBody>
          <a:bodyPr/>
          <a:lstStyle>
            <a:lvl1pPr marL="174625" indent="-174625">
              <a:buClr>
                <a:schemeClr val="accent1"/>
              </a:buClr>
              <a:defRPr sz="2200" baseline="0">
                <a:solidFill>
                  <a:schemeClr val="tx1"/>
                </a:solidFill>
              </a:defRPr>
            </a:lvl1pPr>
            <a:lvl2pPr marL="446088" indent="-174625">
              <a:buClr>
                <a:schemeClr val="accent1"/>
              </a:buClr>
              <a:defRPr sz="1800" baseline="0">
                <a:solidFill>
                  <a:schemeClr val="tx1"/>
                </a:solidFill>
              </a:defRPr>
            </a:lvl2pPr>
            <a:lvl3pPr marL="719138" indent="-185738">
              <a:buClr>
                <a:schemeClr val="accent1"/>
              </a:buClr>
              <a:defRPr sz="1600" baseline="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</p:spTree>
    <p:extLst>
      <p:ext uri="{BB962C8B-B14F-4D97-AF65-F5344CB8AC3E}">
        <p14:creationId xmlns:p14="http://schemas.microsoft.com/office/powerpoint/2010/main" val="2702969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+ alcím + 3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corvinus_egyetem_logo_black.png">
            <a:extLst>
              <a:ext uri="{FF2B5EF4-FFF2-40B4-BE49-F238E27FC236}">
                <a16:creationId xmlns:a16="http://schemas.microsoft.com/office/drawing/2014/main" id="{0DAD2129-E1BF-8650-3058-74D6D03547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5" y="-68263"/>
            <a:ext cx="19907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zöveg helye 3"/>
          <p:cNvSpPr>
            <a:spLocks noGrp="1"/>
          </p:cNvSpPr>
          <p:nvPr>
            <p:ph type="body" sz="quarter" idx="16"/>
          </p:nvPr>
        </p:nvSpPr>
        <p:spPr>
          <a:xfrm>
            <a:off x="472281" y="1029810"/>
            <a:ext cx="11273406" cy="57704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600" baseline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artalom helye 6"/>
          <p:cNvSpPr>
            <a:spLocks noGrp="1"/>
          </p:cNvSpPr>
          <p:nvPr>
            <p:ph sz="quarter" idx="19"/>
          </p:nvPr>
        </p:nvSpPr>
        <p:spPr>
          <a:xfrm>
            <a:off x="452702" y="1729349"/>
            <a:ext cx="3600000" cy="46729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buNone/>
              <a:defRPr sz="1600" baseline="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buNone/>
              <a:defRPr sz="1500" baseline="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buNone/>
              <a:defRPr sz="1000" baseline="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artalom helye 6"/>
          <p:cNvSpPr>
            <a:spLocks noGrp="1"/>
          </p:cNvSpPr>
          <p:nvPr>
            <p:ph sz="quarter" idx="20"/>
          </p:nvPr>
        </p:nvSpPr>
        <p:spPr>
          <a:xfrm>
            <a:off x="8111594" y="1748584"/>
            <a:ext cx="3600000" cy="46729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buNone/>
              <a:defRPr sz="1600" baseline="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1500" baseline="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000" baseline="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artalom helye 6"/>
          <p:cNvSpPr>
            <a:spLocks noGrp="1"/>
          </p:cNvSpPr>
          <p:nvPr>
            <p:ph sz="quarter" idx="21"/>
          </p:nvPr>
        </p:nvSpPr>
        <p:spPr>
          <a:xfrm>
            <a:off x="4274433" y="1730829"/>
            <a:ext cx="3600000" cy="46729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buNone/>
              <a:defRPr sz="1600" baseline="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1500" baseline="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000" baseline="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67997" y="443882"/>
            <a:ext cx="9525089" cy="579375"/>
          </a:xfrm>
          <a:prstGeom prst="rect">
            <a:avLst/>
          </a:prstGeom>
        </p:spPr>
        <p:txBody>
          <a:bodyPr lIns="90000" tIns="90000" rIns="90000" bIns="90000">
            <a:normAutofit/>
          </a:bodyPr>
          <a:lstStyle>
            <a:lvl1pPr algn="l">
              <a:lnSpc>
                <a:spcPct val="100000"/>
              </a:lnSpc>
              <a:defRPr sz="3300" b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87938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asáb sorszámoz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corvinus_egyetem_logo_black.png">
            <a:extLst>
              <a:ext uri="{FF2B5EF4-FFF2-40B4-BE49-F238E27FC236}">
                <a16:creationId xmlns:a16="http://schemas.microsoft.com/office/drawing/2014/main" id="{DAD576D7-BFBF-0561-89E6-32340948CA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5" y="-68263"/>
            <a:ext cx="19907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zöveg helye 3"/>
          <p:cNvSpPr>
            <a:spLocks noGrp="1"/>
          </p:cNvSpPr>
          <p:nvPr>
            <p:ph type="body" sz="quarter" idx="16"/>
          </p:nvPr>
        </p:nvSpPr>
        <p:spPr>
          <a:xfrm>
            <a:off x="472280" y="1008610"/>
            <a:ext cx="3596151" cy="571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lang="hu-HU" sz="220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artalom helye 6"/>
          <p:cNvSpPr>
            <a:spLocks noGrp="1"/>
          </p:cNvSpPr>
          <p:nvPr>
            <p:ph sz="quarter" idx="17"/>
          </p:nvPr>
        </p:nvSpPr>
        <p:spPr>
          <a:xfrm>
            <a:off x="468431" y="1861457"/>
            <a:ext cx="3600000" cy="44949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artalom helye 6"/>
          <p:cNvSpPr>
            <a:spLocks noGrp="1"/>
          </p:cNvSpPr>
          <p:nvPr>
            <p:ph sz="quarter" idx="18"/>
          </p:nvPr>
        </p:nvSpPr>
        <p:spPr>
          <a:xfrm>
            <a:off x="8141418" y="1861457"/>
            <a:ext cx="3600000" cy="44949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artalom helye 6"/>
          <p:cNvSpPr>
            <a:spLocks noGrp="1"/>
          </p:cNvSpPr>
          <p:nvPr>
            <p:ph sz="quarter" idx="19"/>
          </p:nvPr>
        </p:nvSpPr>
        <p:spPr>
          <a:xfrm>
            <a:off x="4295259" y="1861457"/>
            <a:ext cx="3600000" cy="44949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Szöveg helye 3"/>
          <p:cNvSpPr>
            <a:spLocks noGrp="1"/>
          </p:cNvSpPr>
          <p:nvPr>
            <p:ph type="body" sz="quarter" idx="20"/>
          </p:nvPr>
        </p:nvSpPr>
        <p:spPr>
          <a:xfrm>
            <a:off x="4299108" y="1008610"/>
            <a:ext cx="3596151" cy="571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Szöveg helye 3"/>
          <p:cNvSpPr>
            <a:spLocks noGrp="1"/>
          </p:cNvSpPr>
          <p:nvPr>
            <p:ph type="body" sz="quarter" idx="21"/>
          </p:nvPr>
        </p:nvSpPr>
        <p:spPr>
          <a:xfrm>
            <a:off x="8145267" y="1008610"/>
            <a:ext cx="3596151" cy="571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lang="hu-HU" sz="220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5" name="Szöveg helye 3"/>
          <p:cNvSpPr>
            <a:spLocks noGrp="1"/>
          </p:cNvSpPr>
          <p:nvPr>
            <p:ph type="body" sz="quarter" idx="22"/>
          </p:nvPr>
        </p:nvSpPr>
        <p:spPr>
          <a:xfrm>
            <a:off x="8145267" y="444476"/>
            <a:ext cx="3596151" cy="571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lang="hu-HU" sz="3300" b="0" kern="1200" dirty="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6" name="Szöveg helye 3"/>
          <p:cNvSpPr>
            <a:spLocks noGrp="1"/>
          </p:cNvSpPr>
          <p:nvPr>
            <p:ph type="body" sz="quarter" idx="23"/>
          </p:nvPr>
        </p:nvSpPr>
        <p:spPr>
          <a:xfrm>
            <a:off x="4299108" y="465835"/>
            <a:ext cx="3596151" cy="5465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lang="hu-HU" sz="3300" b="0" kern="1200" dirty="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8" name="Szöveg helye 3"/>
          <p:cNvSpPr>
            <a:spLocks noGrp="1"/>
          </p:cNvSpPr>
          <p:nvPr>
            <p:ph type="body" sz="quarter" idx="24"/>
          </p:nvPr>
        </p:nvSpPr>
        <p:spPr>
          <a:xfrm>
            <a:off x="478222" y="465835"/>
            <a:ext cx="3596151" cy="5465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lang="hu-HU" sz="3300" b="0" kern="1200" dirty="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074282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- 12 sorszámoz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corvinus_egyetem_logo_black.png">
            <a:extLst>
              <a:ext uri="{FF2B5EF4-FFF2-40B4-BE49-F238E27FC236}">
                <a16:creationId xmlns:a16="http://schemas.microsoft.com/office/drawing/2014/main" id="{21A03DA8-AB85-D7E4-AB32-5E343477AA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5" y="-68263"/>
            <a:ext cx="19907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idx="22"/>
          </p:nvPr>
        </p:nvSpPr>
        <p:spPr>
          <a:xfrm>
            <a:off x="460014" y="460830"/>
            <a:ext cx="3600000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 baseline="0">
                <a:solidFill>
                  <a:schemeClr val="tx1"/>
                </a:solidFill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Szöveg helye 7"/>
          <p:cNvSpPr>
            <a:spLocks noGrp="1"/>
          </p:cNvSpPr>
          <p:nvPr>
            <p:ph type="body" sz="quarter" idx="23"/>
          </p:nvPr>
        </p:nvSpPr>
        <p:spPr>
          <a:xfrm>
            <a:off x="842648" y="1051631"/>
            <a:ext cx="3214447" cy="8393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24"/>
          </p:nvPr>
        </p:nvSpPr>
        <p:spPr>
          <a:xfrm>
            <a:off x="460014" y="1911348"/>
            <a:ext cx="3600000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 baseline="0">
                <a:solidFill>
                  <a:schemeClr val="tx1"/>
                </a:solidFill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Szöveg helye 7"/>
          <p:cNvSpPr>
            <a:spLocks noGrp="1"/>
          </p:cNvSpPr>
          <p:nvPr>
            <p:ph type="body" sz="quarter" idx="25"/>
          </p:nvPr>
        </p:nvSpPr>
        <p:spPr>
          <a:xfrm>
            <a:off x="842648" y="2502149"/>
            <a:ext cx="3223325" cy="862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30"/>
          </p:nvPr>
        </p:nvSpPr>
        <p:spPr>
          <a:xfrm>
            <a:off x="460014" y="3376085"/>
            <a:ext cx="3600000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Szöveg helye 7"/>
          <p:cNvSpPr>
            <a:spLocks noGrp="1"/>
          </p:cNvSpPr>
          <p:nvPr>
            <p:ph type="body" sz="quarter" idx="31"/>
          </p:nvPr>
        </p:nvSpPr>
        <p:spPr>
          <a:xfrm>
            <a:off x="842648" y="3966886"/>
            <a:ext cx="3232202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32"/>
          </p:nvPr>
        </p:nvSpPr>
        <p:spPr>
          <a:xfrm>
            <a:off x="470372" y="4860135"/>
            <a:ext cx="3600000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Szöveg helye 7"/>
          <p:cNvSpPr>
            <a:spLocks noGrp="1"/>
          </p:cNvSpPr>
          <p:nvPr>
            <p:ph type="body" sz="quarter" idx="33"/>
          </p:nvPr>
        </p:nvSpPr>
        <p:spPr>
          <a:xfrm>
            <a:off x="853006" y="5450936"/>
            <a:ext cx="3232202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34"/>
          </p:nvPr>
        </p:nvSpPr>
        <p:spPr>
          <a:xfrm>
            <a:off x="8140678" y="453432"/>
            <a:ext cx="3600000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 baseline="0">
                <a:solidFill>
                  <a:schemeClr val="tx1"/>
                </a:solidFill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6" name="Szöveg helye 7"/>
          <p:cNvSpPr>
            <a:spLocks noGrp="1"/>
          </p:cNvSpPr>
          <p:nvPr>
            <p:ph type="body" sz="quarter" idx="35"/>
          </p:nvPr>
        </p:nvSpPr>
        <p:spPr>
          <a:xfrm>
            <a:off x="8523312" y="1044233"/>
            <a:ext cx="3214447" cy="8393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36"/>
          </p:nvPr>
        </p:nvSpPr>
        <p:spPr>
          <a:xfrm>
            <a:off x="8140678" y="1903950"/>
            <a:ext cx="3600000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 baseline="0">
                <a:solidFill>
                  <a:schemeClr val="tx1"/>
                </a:solidFill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8" name="Szöveg helye 7"/>
          <p:cNvSpPr>
            <a:spLocks noGrp="1"/>
          </p:cNvSpPr>
          <p:nvPr>
            <p:ph type="body" sz="quarter" idx="37"/>
          </p:nvPr>
        </p:nvSpPr>
        <p:spPr>
          <a:xfrm>
            <a:off x="8523312" y="2494751"/>
            <a:ext cx="3223325" cy="862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38"/>
          </p:nvPr>
        </p:nvSpPr>
        <p:spPr>
          <a:xfrm>
            <a:off x="8140678" y="3368687"/>
            <a:ext cx="3600000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Szöveg helye 7"/>
          <p:cNvSpPr>
            <a:spLocks noGrp="1"/>
          </p:cNvSpPr>
          <p:nvPr>
            <p:ph type="body" sz="quarter" idx="39"/>
          </p:nvPr>
        </p:nvSpPr>
        <p:spPr>
          <a:xfrm>
            <a:off x="8523312" y="3959488"/>
            <a:ext cx="3232202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40"/>
          </p:nvPr>
        </p:nvSpPr>
        <p:spPr>
          <a:xfrm>
            <a:off x="8151036" y="4852737"/>
            <a:ext cx="3600000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Szöveg helye 7"/>
          <p:cNvSpPr>
            <a:spLocks noGrp="1"/>
          </p:cNvSpPr>
          <p:nvPr>
            <p:ph type="body" sz="quarter" idx="41"/>
          </p:nvPr>
        </p:nvSpPr>
        <p:spPr>
          <a:xfrm>
            <a:off x="8533670" y="5443538"/>
            <a:ext cx="3232202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42"/>
          </p:nvPr>
        </p:nvSpPr>
        <p:spPr>
          <a:xfrm>
            <a:off x="4305525" y="462309"/>
            <a:ext cx="3600000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 baseline="0">
                <a:solidFill>
                  <a:schemeClr val="tx1"/>
                </a:solidFill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Szöveg helye 7"/>
          <p:cNvSpPr>
            <a:spLocks noGrp="1"/>
          </p:cNvSpPr>
          <p:nvPr>
            <p:ph type="body" sz="quarter" idx="43"/>
          </p:nvPr>
        </p:nvSpPr>
        <p:spPr>
          <a:xfrm>
            <a:off x="4688159" y="1053110"/>
            <a:ext cx="3214447" cy="8393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44"/>
          </p:nvPr>
        </p:nvSpPr>
        <p:spPr>
          <a:xfrm>
            <a:off x="4305525" y="1912827"/>
            <a:ext cx="3600000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 baseline="0">
                <a:solidFill>
                  <a:schemeClr val="tx1"/>
                </a:solidFill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Szöveg helye 7"/>
          <p:cNvSpPr>
            <a:spLocks noGrp="1"/>
          </p:cNvSpPr>
          <p:nvPr>
            <p:ph type="body" sz="quarter" idx="45"/>
          </p:nvPr>
        </p:nvSpPr>
        <p:spPr>
          <a:xfrm>
            <a:off x="4688159" y="2503628"/>
            <a:ext cx="3223325" cy="862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46"/>
          </p:nvPr>
        </p:nvSpPr>
        <p:spPr>
          <a:xfrm>
            <a:off x="4305525" y="3377564"/>
            <a:ext cx="3600000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8" name="Szöveg helye 7"/>
          <p:cNvSpPr>
            <a:spLocks noGrp="1"/>
          </p:cNvSpPr>
          <p:nvPr>
            <p:ph type="body" sz="quarter" idx="47"/>
          </p:nvPr>
        </p:nvSpPr>
        <p:spPr>
          <a:xfrm>
            <a:off x="4688159" y="3968365"/>
            <a:ext cx="3232202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48"/>
          </p:nvPr>
        </p:nvSpPr>
        <p:spPr>
          <a:xfrm>
            <a:off x="4315883" y="4861614"/>
            <a:ext cx="3600000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0" name="Szöveg helye 7"/>
          <p:cNvSpPr>
            <a:spLocks noGrp="1"/>
          </p:cNvSpPr>
          <p:nvPr>
            <p:ph type="body" sz="quarter" idx="49"/>
          </p:nvPr>
        </p:nvSpPr>
        <p:spPr>
          <a:xfrm>
            <a:off x="4698517" y="5452415"/>
            <a:ext cx="3232202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398069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- 8 sorszámoz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corvinus_egyetem_logo_black.png">
            <a:extLst>
              <a:ext uri="{FF2B5EF4-FFF2-40B4-BE49-F238E27FC236}">
                <a16:creationId xmlns:a16="http://schemas.microsoft.com/office/drawing/2014/main" id="{BE5A8F89-E51B-4708-4C83-EE2E672243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5" y="-68263"/>
            <a:ext cx="19907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idx="22"/>
          </p:nvPr>
        </p:nvSpPr>
        <p:spPr>
          <a:xfrm>
            <a:off x="460013" y="460830"/>
            <a:ext cx="5190289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 baseline="0">
                <a:solidFill>
                  <a:schemeClr val="tx1"/>
                </a:solidFill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Szöveg helye 7"/>
          <p:cNvSpPr>
            <a:spLocks noGrp="1"/>
          </p:cNvSpPr>
          <p:nvPr>
            <p:ph type="body" sz="quarter" idx="23"/>
          </p:nvPr>
        </p:nvSpPr>
        <p:spPr>
          <a:xfrm>
            <a:off x="842648" y="1051631"/>
            <a:ext cx="4796172" cy="8393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24"/>
          </p:nvPr>
        </p:nvSpPr>
        <p:spPr>
          <a:xfrm>
            <a:off x="460013" y="1911348"/>
            <a:ext cx="5190289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 baseline="0">
                <a:solidFill>
                  <a:schemeClr val="tx1"/>
                </a:solidFill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Szöveg helye 7"/>
          <p:cNvSpPr>
            <a:spLocks noGrp="1"/>
          </p:cNvSpPr>
          <p:nvPr>
            <p:ph type="body" sz="quarter" idx="25"/>
          </p:nvPr>
        </p:nvSpPr>
        <p:spPr>
          <a:xfrm>
            <a:off x="842648" y="2502149"/>
            <a:ext cx="4809418" cy="862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30"/>
          </p:nvPr>
        </p:nvSpPr>
        <p:spPr>
          <a:xfrm>
            <a:off x="460013" y="3376085"/>
            <a:ext cx="5190289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Szöveg helye 7"/>
          <p:cNvSpPr>
            <a:spLocks noGrp="1"/>
          </p:cNvSpPr>
          <p:nvPr>
            <p:ph type="body" sz="quarter" idx="31"/>
          </p:nvPr>
        </p:nvSpPr>
        <p:spPr>
          <a:xfrm>
            <a:off x="842648" y="3966886"/>
            <a:ext cx="4773148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32"/>
          </p:nvPr>
        </p:nvSpPr>
        <p:spPr>
          <a:xfrm>
            <a:off x="470371" y="4860135"/>
            <a:ext cx="5190289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Szöveg helye 7"/>
          <p:cNvSpPr>
            <a:spLocks noGrp="1"/>
          </p:cNvSpPr>
          <p:nvPr>
            <p:ph type="body" sz="quarter" idx="33"/>
          </p:nvPr>
        </p:nvSpPr>
        <p:spPr>
          <a:xfrm>
            <a:off x="853006" y="5450936"/>
            <a:ext cx="4773148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42"/>
          </p:nvPr>
        </p:nvSpPr>
        <p:spPr>
          <a:xfrm>
            <a:off x="6539766" y="462309"/>
            <a:ext cx="5200786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 baseline="0">
                <a:solidFill>
                  <a:schemeClr val="tx1"/>
                </a:solidFill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6" name="Szöveg helye 7"/>
          <p:cNvSpPr>
            <a:spLocks noGrp="1"/>
          </p:cNvSpPr>
          <p:nvPr>
            <p:ph type="body" sz="quarter" idx="43"/>
          </p:nvPr>
        </p:nvSpPr>
        <p:spPr>
          <a:xfrm>
            <a:off x="6922400" y="1053110"/>
            <a:ext cx="4797842" cy="8393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44"/>
          </p:nvPr>
        </p:nvSpPr>
        <p:spPr>
          <a:xfrm>
            <a:off x="6539766" y="1912827"/>
            <a:ext cx="5200786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 baseline="0">
                <a:solidFill>
                  <a:schemeClr val="tx1"/>
                </a:solidFill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8" name="Szöveg helye 7"/>
          <p:cNvSpPr>
            <a:spLocks noGrp="1"/>
          </p:cNvSpPr>
          <p:nvPr>
            <p:ph type="body" sz="quarter" idx="45"/>
          </p:nvPr>
        </p:nvSpPr>
        <p:spPr>
          <a:xfrm>
            <a:off x="6922400" y="2503628"/>
            <a:ext cx="4811093" cy="862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46"/>
          </p:nvPr>
        </p:nvSpPr>
        <p:spPr>
          <a:xfrm>
            <a:off x="6539766" y="3377564"/>
            <a:ext cx="5200786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Szöveg helye 7"/>
          <p:cNvSpPr>
            <a:spLocks noGrp="1"/>
          </p:cNvSpPr>
          <p:nvPr>
            <p:ph type="body" sz="quarter" idx="47"/>
          </p:nvPr>
        </p:nvSpPr>
        <p:spPr>
          <a:xfrm>
            <a:off x="6922399" y="3968365"/>
            <a:ext cx="4824343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48"/>
          </p:nvPr>
        </p:nvSpPr>
        <p:spPr>
          <a:xfrm>
            <a:off x="6550124" y="4861614"/>
            <a:ext cx="5200786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Szöveg helye 7"/>
          <p:cNvSpPr>
            <a:spLocks noGrp="1"/>
          </p:cNvSpPr>
          <p:nvPr>
            <p:ph type="body" sz="quarter" idx="49"/>
          </p:nvPr>
        </p:nvSpPr>
        <p:spPr>
          <a:xfrm>
            <a:off x="6932757" y="5452415"/>
            <a:ext cx="4824343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56599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 +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Corvinus2025_borito-02.png">
            <a:extLst>
              <a:ext uri="{FF2B5EF4-FFF2-40B4-BE49-F238E27FC236}">
                <a16:creationId xmlns:a16="http://schemas.microsoft.com/office/drawing/2014/main" id="{64B331BF-AC67-A84C-526A-AD7ADE69B2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02AEE6A2-97B7-A025-E1CE-2905DE8C2849}"/>
              </a:ext>
            </a:extLst>
          </p:cNvPr>
          <p:cNvSpPr/>
          <p:nvPr userDrawn="1"/>
        </p:nvSpPr>
        <p:spPr>
          <a:xfrm>
            <a:off x="6537325" y="6167438"/>
            <a:ext cx="5183188" cy="217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23ADF008-DB04-8316-A965-27CB8C0B632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37325" y="349250"/>
            <a:ext cx="5189538" cy="2603500"/>
            <a:chOff x="4118" y="220"/>
            <a:chExt cx="3269" cy="1640"/>
          </a:xfrm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C020E1C6-36F8-CC44-1095-EDA50C04854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118" y="220"/>
              <a:ext cx="3269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730C7711-80F0-CD88-E480-FB40AEF806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281"/>
              <a:ext cx="3136" cy="1575"/>
            </a:xfrm>
            <a:custGeom>
              <a:avLst/>
              <a:gdLst>
                <a:gd name="T0" fmla="*/ 0 w 777"/>
                <a:gd name="T1" fmla="*/ 1575 h 389"/>
                <a:gd name="T2" fmla="*/ 1570 w 777"/>
                <a:gd name="T3" fmla="*/ 0 h 389"/>
                <a:gd name="T4" fmla="*/ 3136 w 777"/>
                <a:gd name="T5" fmla="*/ 1575 h 3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7" h="389">
                  <a:moveTo>
                    <a:pt x="0" y="389"/>
                  </a:moveTo>
                  <a:cubicBezTo>
                    <a:pt x="0" y="174"/>
                    <a:pt x="174" y="0"/>
                    <a:pt x="389" y="0"/>
                  </a:cubicBezTo>
                  <a:cubicBezTo>
                    <a:pt x="603" y="0"/>
                    <a:pt x="777" y="174"/>
                    <a:pt x="777" y="389"/>
                  </a:cubicBezTo>
                </a:path>
              </a:pathLst>
            </a:custGeom>
            <a:noFill/>
            <a:ln w="198438" cap="flat">
              <a:solidFill>
                <a:srgbClr val="0ACD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52762" y="470517"/>
            <a:ext cx="5175682" cy="5921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hu-HU" sz="1600" smtClean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85277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7A1F1013-BD53-ADAE-B817-916D41E326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solidFill>
                <a:schemeClr val="accent2"/>
              </a:solidFill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EECF1A3A-700F-C3F2-657B-A12685C5F4C2}"/>
              </a:ext>
            </a:extLst>
          </p:cNvPr>
          <p:cNvSpPr/>
          <p:nvPr userDrawn="1"/>
        </p:nvSpPr>
        <p:spPr>
          <a:xfrm>
            <a:off x="6526213" y="6167438"/>
            <a:ext cx="5194300" cy="217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7" name="Kép 3" descr="corvinus_egyetem_logo_black.png">
            <a:extLst>
              <a:ext uri="{FF2B5EF4-FFF2-40B4-BE49-F238E27FC236}">
                <a16:creationId xmlns:a16="http://schemas.microsoft.com/office/drawing/2014/main" id="{815FC137-3E94-8A7B-A8DF-9AA3BFC2F3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195263"/>
            <a:ext cx="3133726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8">
            <a:extLst>
              <a:ext uri="{FF2B5EF4-FFF2-40B4-BE49-F238E27FC236}">
                <a16:creationId xmlns:a16="http://schemas.microsoft.com/office/drawing/2014/main" id="{FD3D3F05-C9FA-1608-0253-8B11BE8649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37325" y="349250"/>
            <a:ext cx="5189538" cy="2603500"/>
            <a:chOff x="4118" y="220"/>
            <a:chExt cx="3269" cy="1640"/>
          </a:xfrm>
        </p:grpSpPr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F44647D0-04F5-E59A-FC23-78100849C59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118" y="220"/>
              <a:ext cx="3269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8F712B4-81BC-E407-9AC7-74C92B1AD6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281"/>
              <a:ext cx="3136" cy="1575"/>
            </a:xfrm>
            <a:custGeom>
              <a:avLst/>
              <a:gdLst>
                <a:gd name="T0" fmla="*/ 0 w 777"/>
                <a:gd name="T1" fmla="*/ 1575 h 389"/>
                <a:gd name="T2" fmla="*/ 1570 w 777"/>
                <a:gd name="T3" fmla="*/ 0 h 389"/>
                <a:gd name="T4" fmla="*/ 3136 w 777"/>
                <a:gd name="T5" fmla="*/ 1575 h 3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7" h="389">
                  <a:moveTo>
                    <a:pt x="0" y="389"/>
                  </a:moveTo>
                  <a:cubicBezTo>
                    <a:pt x="0" y="174"/>
                    <a:pt x="174" y="0"/>
                    <a:pt x="389" y="0"/>
                  </a:cubicBezTo>
                  <a:cubicBezTo>
                    <a:pt x="603" y="0"/>
                    <a:pt x="777" y="174"/>
                    <a:pt x="777" y="389"/>
                  </a:cubicBezTo>
                </a:path>
              </a:pathLst>
            </a:custGeom>
            <a:noFill/>
            <a:ln w="1984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" name="Cím 1"/>
          <p:cNvSpPr>
            <a:spLocks noGrp="1"/>
          </p:cNvSpPr>
          <p:nvPr>
            <p:ph type="ctrTitle"/>
          </p:nvPr>
        </p:nvSpPr>
        <p:spPr>
          <a:xfrm>
            <a:off x="452762" y="2050741"/>
            <a:ext cx="5184558" cy="750647"/>
          </a:xfrm>
        </p:spPr>
        <p:txBody>
          <a:bodyPr anchor="t">
            <a:noAutofit/>
          </a:bodyPr>
          <a:lstStyle>
            <a:lvl1pPr algn="l">
              <a:defRPr sz="5000" b="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Alcím 2"/>
          <p:cNvSpPr>
            <a:spLocks noGrp="1"/>
          </p:cNvSpPr>
          <p:nvPr>
            <p:ph type="subTitle" idx="1"/>
          </p:nvPr>
        </p:nvSpPr>
        <p:spPr>
          <a:xfrm>
            <a:off x="452762" y="2889849"/>
            <a:ext cx="5175682" cy="22414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300" i="0" baseline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  <p:sp>
        <p:nvSpPr>
          <p:cNvPr id="6" name="Szöveg helye 12"/>
          <p:cNvSpPr>
            <a:spLocks noGrp="1"/>
          </p:cNvSpPr>
          <p:nvPr>
            <p:ph type="body" sz="quarter" idx="11"/>
          </p:nvPr>
        </p:nvSpPr>
        <p:spPr>
          <a:xfrm>
            <a:off x="479395" y="6054571"/>
            <a:ext cx="5166804" cy="337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25768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 + ké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Corvinus2025_borito-05.png">
            <a:extLst>
              <a:ext uri="{FF2B5EF4-FFF2-40B4-BE49-F238E27FC236}">
                <a16:creationId xmlns:a16="http://schemas.microsoft.com/office/drawing/2014/main" id="{A4EC9A7D-A42B-855A-79BD-B5E62085BC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44DD20E9-415A-1FA2-77F2-1C5469A18D8E}"/>
              </a:ext>
            </a:extLst>
          </p:cNvPr>
          <p:cNvSpPr/>
          <p:nvPr userDrawn="1"/>
        </p:nvSpPr>
        <p:spPr>
          <a:xfrm>
            <a:off x="6537325" y="6167438"/>
            <a:ext cx="5183188" cy="217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D375139B-2DDA-22BE-A496-918D5F6828D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37325" y="349250"/>
            <a:ext cx="5189538" cy="2603500"/>
            <a:chOff x="4118" y="220"/>
            <a:chExt cx="3269" cy="1640"/>
          </a:xfrm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B5C6461B-1F7D-9304-1F0E-9CA9D411F09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118" y="220"/>
              <a:ext cx="3269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7AF0E4F2-C4A1-727B-A5DC-3E86058F63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281"/>
              <a:ext cx="3136" cy="1575"/>
            </a:xfrm>
            <a:custGeom>
              <a:avLst/>
              <a:gdLst>
                <a:gd name="T0" fmla="*/ 0 w 777"/>
                <a:gd name="T1" fmla="*/ 1575 h 389"/>
                <a:gd name="T2" fmla="*/ 1570 w 777"/>
                <a:gd name="T3" fmla="*/ 0 h 389"/>
                <a:gd name="T4" fmla="*/ 3136 w 777"/>
                <a:gd name="T5" fmla="*/ 1575 h 3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7" h="389">
                  <a:moveTo>
                    <a:pt x="0" y="389"/>
                  </a:moveTo>
                  <a:cubicBezTo>
                    <a:pt x="0" y="174"/>
                    <a:pt x="174" y="0"/>
                    <a:pt x="389" y="0"/>
                  </a:cubicBezTo>
                  <a:cubicBezTo>
                    <a:pt x="603" y="0"/>
                    <a:pt x="777" y="174"/>
                    <a:pt x="777" y="389"/>
                  </a:cubicBezTo>
                </a:path>
              </a:pathLst>
            </a:custGeom>
            <a:noFill/>
            <a:ln w="198438" cap="flat">
              <a:solidFill>
                <a:srgbClr val="0ACD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52762" y="470517"/>
            <a:ext cx="5175682" cy="5921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hu-HU" sz="1600" smtClean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74150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 + ké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BCE_ppt_kepek4.png">
            <a:extLst>
              <a:ext uri="{FF2B5EF4-FFF2-40B4-BE49-F238E27FC236}">
                <a16:creationId xmlns:a16="http://schemas.microsoft.com/office/drawing/2014/main" id="{A4B59DCB-C78C-43B2-5D84-4769EB47A7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0"/>
            <a:ext cx="6097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8BBF3C52-835B-9CF8-B5DC-E6BF4DEA6DB8}"/>
              </a:ext>
            </a:extLst>
          </p:cNvPr>
          <p:cNvSpPr/>
          <p:nvPr userDrawn="1"/>
        </p:nvSpPr>
        <p:spPr>
          <a:xfrm>
            <a:off x="6537325" y="6167438"/>
            <a:ext cx="5183188" cy="217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19F0EA75-77CD-1F2C-A2AA-54FECDB40E9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37325" y="349250"/>
            <a:ext cx="5189538" cy="2603500"/>
            <a:chOff x="4118" y="220"/>
            <a:chExt cx="3269" cy="1640"/>
          </a:xfrm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18FCDAC1-7264-3D94-F853-B74F99081A8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118" y="220"/>
              <a:ext cx="3269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6A60F409-E5CB-BA4C-ECB1-BE3607436A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281"/>
              <a:ext cx="3136" cy="1575"/>
            </a:xfrm>
            <a:custGeom>
              <a:avLst/>
              <a:gdLst>
                <a:gd name="T0" fmla="*/ 0 w 777"/>
                <a:gd name="T1" fmla="*/ 1575 h 389"/>
                <a:gd name="T2" fmla="*/ 1570 w 777"/>
                <a:gd name="T3" fmla="*/ 0 h 389"/>
                <a:gd name="T4" fmla="*/ 3136 w 777"/>
                <a:gd name="T5" fmla="*/ 1575 h 3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7" h="389">
                  <a:moveTo>
                    <a:pt x="0" y="389"/>
                  </a:moveTo>
                  <a:cubicBezTo>
                    <a:pt x="0" y="174"/>
                    <a:pt x="174" y="0"/>
                    <a:pt x="389" y="0"/>
                  </a:cubicBezTo>
                  <a:cubicBezTo>
                    <a:pt x="603" y="0"/>
                    <a:pt x="777" y="174"/>
                    <a:pt x="777" y="389"/>
                  </a:cubicBezTo>
                </a:path>
              </a:pathLst>
            </a:custGeom>
            <a:noFill/>
            <a:ln w="198438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52762" y="470517"/>
            <a:ext cx="5175682" cy="5921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hu-HU" sz="1600" smtClean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45828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 + kép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BCE_ppt_kepek9.png">
            <a:extLst>
              <a:ext uri="{FF2B5EF4-FFF2-40B4-BE49-F238E27FC236}">
                <a16:creationId xmlns:a16="http://schemas.microsoft.com/office/drawing/2014/main" id="{5994B217-DD1D-2DC8-5A64-A5C8B28D34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0"/>
            <a:ext cx="6097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9517ADC0-B08C-E1C4-C4F0-2395ADA76595}"/>
              </a:ext>
            </a:extLst>
          </p:cNvPr>
          <p:cNvSpPr/>
          <p:nvPr userDrawn="1"/>
        </p:nvSpPr>
        <p:spPr>
          <a:xfrm>
            <a:off x="6537325" y="6167438"/>
            <a:ext cx="5183188" cy="2174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71F4121D-BD98-FD84-9C9D-E9795FAFCB0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37325" y="349250"/>
            <a:ext cx="5189538" cy="2603500"/>
            <a:chOff x="4118" y="220"/>
            <a:chExt cx="3269" cy="1640"/>
          </a:xfrm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6FF15DED-AB5F-70C8-4582-D36ED685EBD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118" y="220"/>
              <a:ext cx="3269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0A0363B2-2E34-F1D5-C9A4-2570F45311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281"/>
              <a:ext cx="3136" cy="1575"/>
            </a:xfrm>
            <a:custGeom>
              <a:avLst/>
              <a:gdLst>
                <a:gd name="T0" fmla="*/ 0 w 777"/>
                <a:gd name="T1" fmla="*/ 1575 h 389"/>
                <a:gd name="T2" fmla="*/ 1570 w 777"/>
                <a:gd name="T3" fmla="*/ 0 h 389"/>
                <a:gd name="T4" fmla="*/ 3136 w 777"/>
                <a:gd name="T5" fmla="*/ 1575 h 3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7" h="389">
                  <a:moveTo>
                    <a:pt x="0" y="389"/>
                  </a:moveTo>
                  <a:cubicBezTo>
                    <a:pt x="0" y="174"/>
                    <a:pt x="174" y="0"/>
                    <a:pt x="389" y="0"/>
                  </a:cubicBezTo>
                  <a:cubicBezTo>
                    <a:pt x="603" y="0"/>
                    <a:pt x="777" y="174"/>
                    <a:pt x="777" y="389"/>
                  </a:cubicBezTo>
                </a:path>
              </a:pathLst>
            </a:custGeom>
            <a:noFill/>
            <a:ln w="198438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52762" y="470517"/>
            <a:ext cx="5175682" cy="5921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hu-HU" sz="1600" smtClean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95230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 + kép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Corvinus2025_borito-02.png">
            <a:extLst>
              <a:ext uri="{FF2B5EF4-FFF2-40B4-BE49-F238E27FC236}">
                <a16:creationId xmlns:a16="http://schemas.microsoft.com/office/drawing/2014/main" id="{CE1DA80B-F6FC-DC40-0084-1218686555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ACC67DD9-B843-5E40-4704-6714BDAEE2F6}"/>
              </a:ext>
            </a:extLst>
          </p:cNvPr>
          <p:cNvSpPr/>
          <p:nvPr userDrawn="1"/>
        </p:nvSpPr>
        <p:spPr>
          <a:xfrm>
            <a:off x="6537325" y="6167438"/>
            <a:ext cx="5183188" cy="2174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1F9FAE70-1345-0457-D81D-44644F7291A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37325" y="349250"/>
            <a:ext cx="5189538" cy="2603500"/>
            <a:chOff x="4118" y="220"/>
            <a:chExt cx="3269" cy="1640"/>
          </a:xfrm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8368B0EA-A7FD-4ABC-5BBD-8EEB58C8AAF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118" y="220"/>
              <a:ext cx="3269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F75A251D-4C1F-A466-D519-E7BE0A4142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281"/>
              <a:ext cx="3136" cy="1575"/>
            </a:xfrm>
            <a:custGeom>
              <a:avLst/>
              <a:gdLst>
                <a:gd name="T0" fmla="*/ 0 w 777"/>
                <a:gd name="T1" fmla="*/ 389 h 389"/>
                <a:gd name="T2" fmla="*/ 389 w 777"/>
                <a:gd name="T3" fmla="*/ 0 h 389"/>
                <a:gd name="T4" fmla="*/ 777 w 777"/>
                <a:gd name="T5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7" h="389">
                  <a:moveTo>
                    <a:pt x="0" y="389"/>
                  </a:moveTo>
                  <a:cubicBezTo>
                    <a:pt x="0" y="174"/>
                    <a:pt x="174" y="0"/>
                    <a:pt x="389" y="0"/>
                  </a:cubicBezTo>
                  <a:cubicBezTo>
                    <a:pt x="603" y="0"/>
                    <a:pt x="777" y="174"/>
                    <a:pt x="777" y="389"/>
                  </a:cubicBezTo>
                </a:path>
              </a:pathLst>
            </a:custGeom>
            <a:noFill/>
            <a:ln w="1984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latin typeface="+mn-lt"/>
              </a:endParaRPr>
            </a:p>
          </p:txBody>
        </p:sp>
      </p:grp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52762" y="470517"/>
            <a:ext cx="5175682" cy="5921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hu-HU" sz="1600" smtClean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981849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 + kép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BCE_ppt_kepek5.png">
            <a:extLst>
              <a:ext uri="{FF2B5EF4-FFF2-40B4-BE49-F238E27FC236}">
                <a16:creationId xmlns:a16="http://schemas.microsoft.com/office/drawing/2014/main" id="{0425A557-752F-893F-78DC-4774BDFA4D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0"/>
            <a:ext cx="6097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52762" y="470517"/>
            <a:ext cx="5175682" cy="5921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hu-HU" sz="1600" smtClean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903190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 + kép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BCE_ppt_kepek7.png">
            <a:extLst>
              <a:ext uri="{FF2B5EF4-FFF2-40B4-BE49-F238E27FC236}">
                <a16:creationId xmlns:a16="http://schemas.microsoft.com/office/drawing/2014/main" id="{96A37C78-685B-11E1-83A7-21927C526F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0"/>
            <a:ext cx="6097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52762" y="470517"/>
            <a:ext cx="5175682" cy="5921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hu-HU" sz="1600" smtClean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12228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2">
            <a:extLst>
              <a:ext uri="{FF2B5EF4-FFF2-40B4-BE49-F238E27FC236}">
                <a16:creationId xmlns:a16="http://schemas.microsoft.com/office/drawing/2014/main" id="{EC93429D-33E8-3A41-4934-C5C87B8F7CE9}"/>
              </a:ext>
            </a:extLst>
          </p:cNvPr>
          <p:cNvSpPr txBox="1">
            <a:spLocks/>
          </p:cNvSpPr>
          <p:nvPr userDrawn="1"/>
        </p:nvSpPr>
        <p:spPr>
          <a:xfrm>
            <a:off x="6515100" y="1517650"/>
            <a:ext cx="5221288" cy="107473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hu-HU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algn="l" fontAlgn="auto">
              <a:spcAft>
                <a:spcPts val="0"/>
              </a:spcAft>
              <a:defRPr/>
            </a:pPr>
            <a:r>
              <a:rPr lang="pt-BR">
                <a:solidFill>
                  <a:schemeClr val="tx1"/>
                </a:solidFill>
              </a:rPr>
              <a:t>#</a:t>
            </a:r>
            <a:r>
              <a:rPr>
                <a:solidFill>
                  <a:schemeClr val="tx1"/>
                </a:solidFill>
              </a:rPr>
              <a:t>0ACD5A</a:t>
            </a:r>
            <a:br>
              <a:rPr lang="pt-BR">
                <a:solidFill>
                  <a:schemeClr val="tx1"/>
                </a:solidFill>
              </a:rPr>
            </a:br>
            <a:r>
              <a:rPr lang="pt-BR">
                <a:solidFill>
                  <a:schemeClr val="tx1"/>
                </a:solidFill>
              </a:rPr>
              <a:t>R: </a:t>
            </a:r>
            <a:r>
              <a:rPr>
                <a:solidFill>
                  <a:schemeClr val="tx1"/>
                </a:solidFill>
              </a:rPr>
              <a:t>10</a:t>
            </a:r>
            <a:br>
              <a:rPr lang="pt-BR">
                <a:solidFill>
                  <a:schemeClr val="tx1"/>
                </a:solidFill>
              </a:rPr>
            </a:br>
            <a:r>
              <a:rPr lang="pt-BR">
                <a:solidFill>
                  <a:schemeClr val="tx1"/>
                </a:solidFill>
              </a:rPr>
              <a:t>G: </a:t>
            </a:r>
            <a:r>
              <a:rPr>
                <a:solidFill>
                  <a:schemeClr val="tx1"/>
                </a:solidFill>
              </a:rPr>
              <a:t>205</a:t>
            </a:r>
            <a:br>
              <a:rPr lang="pt-BR">
                <a:solidFill>
                  <a:schemeClr val="tx1"/>
                </a:solidFill>
              </a:rPr>
            </a:br>
            <a:r>
              <a:rPr lang="pt-BR">
                <a:solidFill>
                  <a:schemeClr val="tx1"/>
                </a:solidFill>
              </a:rPr>
              <a:t>B: </a:t>
            </a:r>
            <a:r>
              <a:rPr>
                <a:solidFill>
                  <a:schemeClr val="tx1"/>
                </a:solidFill>
              </a:rPr>
              <a:t>90</a:t>
            </a:r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654CED1C-C583-C1D4-64AD-A705FEBB0483}"/>
              </a:ext>
            </a:extLst>
          </p:cNvPr>
          <p:cNvSpPr/>
          <p:nvPr userDrawn="1"/>
        </p:nvSpPr>
        <p:spPr>
          <a:xfrm>
            <a:off x="6523038" y="1287463"/>
            <a:ext cx="5211762" cy="2301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9A85B004-7D12-E586-9F2B-CE1CBD144A6A}"/>
              </a:ext>
            </a:extLst>
          </p:cNvPr>
          <p:cNvSpPr txBox="1">
            <a:spLocks/>
          </p:cNvSpPr>
          <p:nvPr userDrawn="1"/>
        </p:nvSpPr>
        <p:spPr>
          <a:xfrm>
            <a:off x="6524625" y="3108325"/>
            <a:ext cx="5221288" cy="107473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hu-HU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algn="l" fontAlgn="auto">
              <a:spcAft>
                <a:spcPts val="0"/>
              </a:spcAft>
              <a:defRPr/>
            </a:pPr>
            <a:r>
              <a:rPr lang="pt-BR">
                <a:solidFill>
                  <a:schemeClr val="tx1"/>
                </a:solidFill>
              </a:rPr>
              <a:t>#</a:t>
            </a:r>
            <a:r>
              <a:rPr>
                <a:solidFill>
                  <a:schemeClr val="tx1"/>
                </a:solidFill>
              </a:rPr>
              <a:t>E1FFD9</a:t>
            </a:r>
            <a:br>
              <a:rPr lang="pt-BR">
                <a:solidFill>
                  <a:schemeClr val="tx1"/>
                </a:solidFill>
              </a:rPr>
            </a:br>
            <a:r>
              <a:rPr lang="pt-BR">
                <a:solidFill>
                  <a:schemeClr val="tx1"/>
                </a:solidFill>
              </a:rPr>
              <a:t>R: </a:t>
            </a:r>
            <a:r>
              <a:rPr>
                <a:solidFill>
                  <a:schemeClr val="tx1"/>
                </a:solidFill>
              </a:rPr>
              <a:t>225</a:t>
            </a:r>
            <a:br>
              <a:rPr lang="pt-BR">
                <a:solidFill>
                  <a:schemeClr val="tx1"/>
                </a:solidFill>
              </a:rPr>
            </a:br>
            <a:r>
              <a:rPr lang="pt-BR">
                <a:solidFill>
                  <a:schemeClr val="tx1"/>
                </a:solidFill>
              </a:rPr>
              <a:t>G: </a:t>
            </a:r>
            <a:r>
              <a:rPr>
                <a:solidFill>
                  <a:schemeClr val="tx1"/>
                </a:solidFill>
              </a:rPr>
              <a:t>255</a:t>
            </a:r>
            <a:br>
              <a:rPr lang="pt-BR">
                <a:solidFill>
                  <a:schemeClr val="tx1"/>
                </a:solidFill>
              </a:rPr>
            </a:br>
            <a:r>
              <a:rPr lang="pt-BR">
                <a:solidFill>
                  <a:schemeClr val="tx1"/>
                </a:solidFill>
              </a:rPr>
              <a:t>B: </a:t>
            </a:r>
            <a:r>
              <a:rPr>
                <a:solidFill>
                  <a:schemeClr val="tx1"/>
                </a:solidFill>
              </a:rPr>
              <a:t>217</a:t>
            </a:r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70D4755-C0A3-25C5-6CD8-95CC5BD54700}"/>
              </a:ext>
            </a:extLst>
          </p:cNvPr>
          <p:cNvSpPr/>
          <p:nvPr userDrawn="1"/>
        </p:nvSpPr>
        <p:spPr>
          <a:xfrm>
            <a:off x="6534150" y="2878138"/>
            <a:ext cx="5211763" cy="2301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DEE0D95D-D4BB-6DDF-D085-102F5BCF6B43}"/>
              </a:ext>
            </a:extLst>
          </p:cNvPr>
          <p:cNvSpPr txBox="1">
            <a:spLocks/>
          </p:cNvSpPr>
          <p:nvPr userDrawn="1"/>
        </p:nvSpPr>
        <p:spPr>
          <a:xfrm>
            <a:off x="6569075" y="4645025"/>
            <a:ext cx="5186363" cy="107315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hu-HU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algn="l" fontAlgn="auto">
              <a:spcAft>
                <a:spcPts val="0"/>
              </a:spcAft>
              <a:defRPr/>
            </a:pPr>
            <a:r>
              <a:rPr lang="pt-BR">
                <a:solidFill>
                  <a:schemeClr val="tx1"/>
                </a:solidFill>
              </a:rPr>
              <a:t>#</a:t>
            </a:r>
            <a:r>
              <a:rPr>
                <a:solidFill>
                  <a:schemeClr val="tx1"/>
                </a:solidFill>
              </a:rPr>
              <a:t>002300</a:t>
            </a:r>
            <a:br>
              <a:rPr lang="pt-BR">
                <a:solidFill>
                  <a:schemeClr val="tx1"/>
                </a:solidFill>
              </a:rPr>
            </a:br>
            <a:r>
              <a:rPr lang="pt-BR">
                <a:solidFill>
                  <a:schemeClr val="tx1"/>
                </a:solidFill>
              </a:rPr>
              <a:t>R: </a:t>
            </a:r>
            <a:r>
              <a:rPr>
                <a:solidFill>
                  <a:schemeClr val="tx1"/>
                </a:solidFill>
              </a:rPr>
              <a:t>0</a:t>
            </a:r>
            <a:br>
              <a:rPr lang="pt-BR">
                <a:solidFill>
                  <a:schemeClr val="tx1"/>
                </a:solidFill>
              </a:rPr>
            </a:br>
            <a:r>
              <a:rPr lang="pt-BR">
                <a:solidFill>
                  <a:schemeClr val="tx1"/>
                </a:solidFill>
              </a:rPr>
              <a:t>G: </a:t>
            </a:r>
            <a:r>
              <a:rPr>
                <a:solidFill>
                  <a:schemeClr val="tx1"/>
                </a:solidFill>
              </a:rPr>
              <a:t>35</a:t>
            </a:r>
            <a:br>
              <a:rPr lang="pt-BR">
                <a:solidFill>
                  <a:schemeClr val="tx1"/>
                </a:solidFill>
              </a:rPr>
            </a:br>
            <a:r>
              <a:rPr lang="pt-BR">
                <a:solidFill>
                  <a:schemeClr val="tx1"/>
                </a:solidFill>
              </a:rPr>
              <a:t>B: </a:t>
            </a:r>
            <a:r>
              <a:rPr>
                <a:solidFill>
                  <a:schemeClr val="tx1"/>
                </a:solidFill>
              </a:rPr>
              <a:t>0</a:t>
            </a:r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FCFC4544-B5DB-F343-EADB-5B37B6B98C86}"/>
              </a:ext>
            </a:extLst>
          </p:cNvPr>
          <p:cNvSpPr/>
          <p:nvPr userDrawn="1"/>
        </p:nvSpPr>
        <p:spPr>
          <a:xfrm>
            <a:off x="6542088" y="4413250"/>
            <a:ext cx="5211762" cy="230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7" name="Szöveg helye 29"/>
          <p:cNvSpPr>
            <a:spLocks noGrp="1"/>
          </p:cNvSpPr>
          <p:nvPr>
            <p:ph type="body" sz="half" idx="2"/>
          </p:nvPr>
        </p:nvSpPr>
        <p:spPr>
          <a:xfrm>
            <a:off x="470517" y="1979719"/>
            <a:ext cx="4842847" cy="4094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 "/>
              </a:defRPr>
            </a:lvl1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0517" y="461639"/>
            <a:ext cx="4847207" cy="110970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300" b="0" i="0" baseline="0">
                <a:solidFill>
                  <a:srgbClr val="1B213E"/>
                </a:solidFill>
                <a:latin typeface="Arial" pitchFamily="34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1665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2">
            <a:extLst>
              <a:ext uri="{FF2B5EF4-FFF2-40B4-BE49-F238E27FC236}">
                <a16:creationId xmlns:a16="http://schemas.microsoft.com/office/drawing/2014/main" id="{D31161D1-8695-94AF-32CC-5B9130B2A8E1}"/>
              </a:ext>
            </a:extLst>
          </p:cNvPr>
          <p:cNvSpPr txBox="1">
            <a:spLocks/>
          </p:cNvSpPr>
          <p:nvPr userDrawn="1"/>
        </p:nvSpPr>
        <p:spPr>
          <a:xfrm>
            <a:off x="6542088" y="1517650"/>
            <a:ext cx="5157787" cy="107473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hu-HU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algn="l" fontAlgn="auto">
              <a:spcAft>
                <a:spcPts val="0"/>
              </a:spcAft>
              <a:defRPr/>
            </a:pPr>
            <a:r>
              <a:rPr lang="pt-BR">
                <a:solidFill>
                  <a:schemeClr val="tx1"/>
                </a:solidFill>
              </a:rPr>
              <a:t>#</a:t>
            </a:r>
            <a:r>
              <a:rPr>
                <a:solidFill>
                  <a:schemeClr val="tx1"/>
                </a:solidFill>
              </a:rPr>
              <a:t> FF4132 </a:t>
            </a:r>
            <a:br>
              <a:rPr lang="pt-BR">
                <a:solidFill>
                  <a:schemeClr val="tx1"/>
                </a:solidFill>
              </a:rPr>
            </a:br>
            <a:r>
              <a:rPr lang="pt-BR">
                <a:solidFill>
                  <a:schemeClr val="tx1"/>
                </a:solidFill>
              </a:rPr>
              <a:t>R: </a:t>
            </a:r>
            <a:r>
              <a:rPr>
                <a:solidFill>
                  <a:schemeClr val="tx1"/>
                </a:solidFill>
              </a:rPr>
              <a:t>255</a:t>
            </a:r>
            <a:br>
              <a:rPr lang="pt-BR">
                <a:solidFill>
                  <a:schemeClr val="tx1"/>
                </a:solidFill>
              </a:rPr>
            </a:br>
            <a:r>
              <a:rPr lang="pt-BR">
                <a:solidFill>
                  <a:schemeClr val="tx1"/>
                </a:solidFill>
              </a:rPr>
              <a:t>G: </a:t>
            </a:r>
            <a:r>
              <a:rPr>
                <a:solidFill>
                  <a:schemeClr val="tx1"/>
                </a:solidFill>
              </a:rPr>
              <a:t>65</a:t>
            </a:r>
            <a:br>
              <a:rPr lang="pt-BR">
                <a:solidFill>
                  <a:schemeClr val="tx1"/>
                </a:solidFill>
              </a:rPr>
            </a:br>
            <a:r>
              <a:rPr lang="pt-BR">
                <a:solidFill>
                  <a:schemeClr val="tx1"/>
                </a:solidFill>
              </a:rPr>
              <a:t>B: </a:t>
            </a:r>
            <a:r>
              <a:rPr>
                <a:solidFill>
                  <a:schemeClr val="tx1"/>
                </a:solidFill>
              </a:rPr>
              <a:t>50</a:t>
            </a:r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9AC383C2-C057-2B55-2EA7-96E068CB85AE}"/>
              </a:ext>
            </a:extLst>
          </p:cNvPr>
          <p:cNvSpPr/>
          <p:nvPr userDrawn="1"/>
        </p:nvSpPr>
        <p:spPr>
          <a:xfrm>
            <a:off x="6550025" y="1287463"/>
            <a:ext cx="5157788" cy="2301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8571C234-2224-193C-0DF0-698B457C5701}"/>
              </a:ext>
            </a:extLst>
          </p:cNvPr>
          <p:cNvSpPr txBox="1">
            <a:spLocks/>
          </p:cNvSpPr>
          <p:nvPr userDrawn="1"/>
        </p:nvSpPr>
        <p:spPr>
          <a:xfrm>
            <a:off x="6551613" y="3108325"/>
            <a:ext cx="5157787" cy="107473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hu-HU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algn="l" fontAlgn="auto">
              <a:spcAft>
                <a:spcPts val="0"/>
              </a:spcAft>
              <a:defRPr/>
            </a:pPr>
            <a:r>
              <a:rPr lang="pt-BR">
                <a:solidFill>
                  <a:schemeClr val="tx1"/>
                </a:solidFill>
              </a:rPr>
              <a:t>#</a:t>
            </a:r>
            <a:r>
              <a:rPr>
                <a:solidFill>
                  <a:schemeClr val="tx1"/>
                </a:solidFill>
              </a:rPr>
              <a:t> FFDEDE </a:t>
            </a:r>
            <a:br>
              <a:rPr lang="pt-BR">
                <a:solidFill>
                  <a:schemeClr val="tx1"/>
                </a:solidFill>
              </a:rPr>
            </a:br>
            <a:r>
              <a:rPr lang="pt-BR">
                <a:solidFill>
                  <a:schemeClr val="tx1"/>
                </a:solidFill>
              </a:rPr>
              <a:t>R: </a:t>
            </a:r>
            <a:r>
              <a:rPr>
                <a:solidFill>
                  <a:schemeClr val="tx1"/>
                </a:solidFill>
              </a:rPr>
              <a:t>255</a:t>
            </a:r>
            <a:br>
              <a:rPr lang="pt-BR">
                <a:solidFill>
                  <a:schemeClr val="tx1"/>
                </a:solidFill>
              </a:rPr>
            </a:br>
            <a:r>
              <a:rPr lang="pt-BR">
                <a:solidFill>
                  <a:schemeClr val="tx1"/>
                </a:solidFill>
              </a:rPr>
              <a:t>G: </a:t>
            </a:r>
            <a:r>
              <a:rPr>
                <a:solidFill>
                  <a:schemeClr val="tx1"/>
                </a:solidFill>
              </a:rPr>
              <a:t>222</a:t>
            </a:r>
            <a:br>
              <a:rPr lang="pt-BR">
                <a:solidFill>
                  <a:schemeClr val="tx1"/>
                </a:solidFill>
              </a:rPr>
            </a:br>
            <a:r>
              <a:rPr lang="pt-BR">
                <a:solidFill>
                  <a:schemeClr val="tx1"/>
                </a:solidFill>
              </a:rPr>
              <a:t>B: </a:t>
            </a:r>
            <a:r>
              <a:rPr>
                <a:solidFill>
                  <a:schemeClr val="tx1"/>
                </a:solidFill>
              </a:rPr>
              <a:t>222</a:t>
            </a:r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8FFF5016-20A5-BD1D-420E-60F8AA6A1B34}"/>
              </a:ext>
            </a:extLst>
          </p:cNvPr>
          <p:cNvSpPr/>
          <p:nvPr userDrawn="1"/>
        </p:nvSpPr>
        <p:spPr>
          <a:xfrm>
            <a:off x="6561138" y="2878138"/>
            <a:ext cx="5157787" cy="2301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C9D0B2D8-76C8-BA4C-D72D-C3A193344DF4}"/>
              </a:ext>
            </a:extLst>
          </p:cNvPr>
          <p:cNvSpPr txBox="1">
            <a:spLocks/>
          </p:cNvSpPr>
          <p:nvPr userDrawn="1"/>
        </p:nvSpPr>
        <p:spPr>
          <a:xfrm>
            <a:off x="6561138" y="4645025"/>
            <a:ext cx="5157787" cy="107315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hu-HU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algn="l" fontAlgn="auto">
              <a:spcAft>
                <a:spcPts val="0"/>
              </a:spcAft>
              <a:defRPr/>
            </a:pPr>
            <a:r>
              <a:rPr lang="pt-BR">
                <a:solidFill>
                  <a:schemeClr val="tx1"/>
                </a:solidFill>
              </a:rPr>
              <a:t>#</a:t>
            </a:r>
            <a:r>
              <a:rPr>
                <a:solidFill>
                  <a:schemeClr val="tx1"/>
                </a:solidFill>
              </a:rPr>
              <a:t> 410500 </a:t>
            </a:r>
            <a:br>
              <a:rPr lang="pt-BR">
                <a:solidFill>
                  <a:schemeClr val="tx1"/>
                </a:solidFill>
              </a:rPr>
            </a:br>
            <a:r>
              <a:rPr lang="pt-BR">
                <a:solidFill>
                  <a:schemeClr val="tx1"/>
                </a:solidFill>
              </a:rPr>
              <a:t>R: </a:t>
            </a:r>
            <a:r>
              <a:rPr>
                <a:solidFill>
                  <a:schemeClr val="tx1"/>
                </a:solidFill>
              </a:rPr>
              <a:t>65</a:t>
            </a:r>
            <a:br>
              <a:rPr lang="pt-BR">
                <a:solidFill>
                  <a:schemeClr val="tx1"/>
                </a:solidFill>
              </a:rPr>
            </a:br>
            <a:r>
              <a:rPr lang="pt-BR">
                <a:solidFill>
                  <a:schemeClr val="tx1"/>
                </a:solidFill>
              </a:rPr>
              <a:t>G: </a:t>
            </a:r>
            <a:r>
              <a:rPr>
                <a:solidFill>
                  <a:schemeClr val="tx1"/>
                </a:solidFill>
              </a:rPr>
              <a:t>5</a:t>
            </a:r>
            <a:br>
              <a:rPr lang="pt-BR">
                <a:solidFill>
                  <a:schemeClr val="tx1"/>
                </a:solidFill>
              </a:rPr>
            </a:br>
            <a:r>
              <a:rPr lang="pt-BR">
                <a:solidFill>
                  <a:schemeClr val="tx1"/>
                </a:solidFill>
              </a:rPr>
              <a:t>B: </a:t>
            </a:r>
            <a:r>
              <a:rPr>
                <a:solidFill>
                  <a:schemeClr val="tx1"/>
                </a:solidFill>
              </a:rPr>
              <a:t>0</a:t>
            </a:r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80B6BDC6-3A9B-3D8C-ABE3-AA364D09546F}"/>
              </a:ext>
            </a:extLst>
          </p:cNvPr>
          <p:cNvSpPr/>
          <p:nvPr userDrawn="1"/>
        </p:nvSpPr>
        <p:spPr>
          <a:xfrm>
            <a:off x="6569075" y="4413250"/>
            <a:ext cx="5157788" cy="230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7" name="Szöveg helye 29"/>
          <p:cNvSpPr>
            <a:spLocks noGrp="1"/>
          </p:cNvSpPr>
          <p:nvPr>
            <p:ph type="body" sz="half" idx="2"/>
          </p:nvPr>
        </p:nvSpPr>
        <p:spPr>
          <a:xfrm>
            <a:off x="470517" y="1979719"/>
            <a:ext cx="4842847" cy="4094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 "/>
              </a:defRPr>
            </a:lvl1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0517" y="461639"/>
            <a:ext cx="4847207" cy="110970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300" b="0" i="0" baseline="0">
                <a:solidFill>
                  <a:srgbClr val="1B213E"/>
                </a:solidFill>
                <a:latin typeface="Arial" pitchFamily="34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695711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8A6859FD-D653-60C1-2736-811FBA7EAA9F}"/>
              </a:ext>
            </a:extLst>
          </p:cNvPr>
          <p:cNvSpPr/>
          <p:nvPr userDrawn="1"/>
        </p:nvSpPr>
        <p:spPr>
          <a:xfrm>
            <a:off x="6569075" y="3684588"/>
            <a:ext cx="5184775" cy="2301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1DE79AB7-6353-C2F8-A8FA-6EC5CD7CA4C4}"/>
              </a:ext>
            </a:extLst>
          </p:cNvPr>
          <p:cNvCxnSpPr/>
          <p:nvPr userDrawn="1"/>
        </p:nvCxnSpPr>
        <p:spPr>
          <a:xfrm>
            <a:off x="6570663" y="2911475"/>
            <a:ext cx="518318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églalap 3">
            <a:extLst>
              <a:ext uri="{FF2B5EF4-FFF2-40B4-BE49-F238E27FC236}">
                <a16:creationId xmlns:a16="http://schemas.microsoft.com/office/drawing/2014/main" id="{6B042E13-8E8E-E1DF-432D-EB05AC11697D}"/>
              </a:ext>
            </a:extLst>
          </p:cNvPr>
          <p:cNvSpPr/>
          <p:nvPr userDrawn="1"/>
        </p:nvSpPr>
        <p:spPr>
          <a:xfrm>
            <a:off x="452438" y="5481638"/>
            <a:ext cx="11293475" cy="2301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1D428989-5367-0FD8-04D0-0E66D7C177FD}"/>
              </a:ext>
            </a:extLst>
          </p:cNvPr>
          <p:cNvCxnSpPr/>
          <p:nvPr userDrawn="1"/>
        </p:nvCxnSpPr>
        <p:spPr>
          <a:xfrm>
            <a:off x="455613" y="4699000"/>
            <a:ext cx="112903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ép 5" descr="Corvinus2025_hollo-01.png">
            <a:extLst>
              <a:ext uri="{FF2B5EF4-FFF2-40B4-BE49-F238E27FC236}">
                <a16:creationId xmlns:a16="http://schemas.microsoft.com/office/drawing/2014/main" id="{D1214F33-B546-5233-FBE1-6722F0ED11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803275"/>
            <a:ext cx="1220788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 helye 29"/>
          <p:cNvSpPr>
            <a:spLocks noGrp="1"/>
          </p:cNvSpPr>
          <p:nvPr>
            <p:ph type="body" sz="half" idx="2"/>
          </p:nvPr>
        </p:nvSpPr>
        <p:spPr>
          <a:xfrm>
            <a:off x="470517" y="1784411"/>
            <a:ext cx="4881429" cy="10709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b="0" i="0" baseline="0">
                <a:solidFill>
                  <a:schemeClr val="tx1"/>
                </a:solidFill>
                <a:latin typeface="Arial 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70517" y="461639"/>
            <a:ext cx="4847207" cy="110970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300" b="0" baseline="0">
                <a:solidFill>
                  <a:srgbClr val="1B213E"/>
                </a:solidFill>
                <a:latin typeface="Arial" pitchFamily="34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30948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DB8A61F9-5963-7576-20AC-312850D0B1A1}"/>
              </a:ext>
            </a:extLst>
          </p:cNvPr>
          <p:cNvSpPr/>
          <p:nvPr userDrawn="1"/>
        </p:nvSpPr>
        <p:spPr>
          <a:xfrm>
            <a:off x="6569075" y="3684588"/>
            <a:ext cx="5184775" cy="2301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30455CDD-A8C2-8F25-D32D-44BAE480E5B3}"/>
              </a:ext>
            </a:extLst>
          </p:cNvPr>
          <p:cNvSpPr/>
          <p:nvPr userDrawn="1"/>
        </p:nvSpPr>
        <p:spPr>
          <a:xfrm>
            <a:off x="452438" y="5481638"/>
            <a:ext cx="11293475" cy="2301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4" name="Kép 3" descr="Corvinus2025_hollo-01.png">
            <a:extLst>
              <a:ext uri="{FF2B5EF4-FFF2-40B4-BE49-F238E27FC236}">
                <a16:creationId xmlns:a16="http://schemas.microsoft.com/office/drawing/2014/main" id="{FF6C7478-584D-9472-B1CB-B5188E93E3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803275"/>
            <a:ext cx="1220788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841BA48F-0230-88CC-EE5C-F13A3A08982E}"/>
              </a:ext>
            </a:extLst>
          </p:cNvPr>
          <p:cNvCxnSpPr/>
          <p:nvPr userDrawn="1"/>
        </p:nvCxnSpPr>
        <p:spPr>
          <a:xfrm>
            <a:off x="6570663" y="2911475"/>
            <a:ext cx="518318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98932DA9-F98D-7F3F-8347-3EEEC2AFF33E}"/>
              </a:ext>
            </a:extLst>
          </p:cNvPr>
          <p:cNvCxnSpPr/>
          <p:nvPr userDrawn="1"/>
        </p:nvCxnSpPr>
        <p:spPr>
          <a:xfrm>
            <a:off x="455613" y="4699000"/>
            <a:ext cx="112903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 helye 29"/>
          <p:cNvSpPr>
            <a:spLocks noGrp="1"/>
          </p:cNvSpPr>
          <p:nvPr>
            <p:ph type="body" sz="half" idx="2"/>
          </p:nvPr>
        </p:nvSpPr>
        <p:spPr>
          <a:xfrm>
            <a:off x="470517" y="1784411"/>
            <a:ext cx="4881429" cy="10709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b="0" i="0" baseline="0">
                <a:solidFill>
                  <a:schemeClr val="tx1"/>
                </a:solidFill>
                <a:latin typeface="Arial 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70517" y="461639"/>
            <a:ext cx="4847207" cy="110970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300" b="0" baseline="0">
                <a:solidFill>
                  <a:srgbClr val="1B213E"/>
                </a:solidFill>
                <a:latin typeface="Arial" pitchFamily="34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39860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4BDD2D75-209D-4C0A-4744-678A1C210F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solidFill>
                <a:schemeClr val="accent2"/>
              </a:solidFill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3B2602B4-0570-A190-1E22-BEFC54490379}"/>
              </a:ext>
            </a:extLst>
          </p:cNvPr>
          <p:cNvSpPr/>
          <p:nvPr userDrawn="1"/>
        </p:nvSpPr>
        <p:spPr>
          <a:xfrm>
            <a:off x="6526213" y="6167438"/>
            <a:ext cx="5194300" cy="2174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7" name="Kép 3" descr="corvinus_egyetem_logo_black.png">
            <a:extLst>
              <a:ext uri="{FF2B5EF4-FFF2-40B4-BE49-F238E27FC236}">
                <a16:creationId xmlns:a16="http://schemas.microsoft.com/office/drawing/2014/main" id="{4CD592FF-D61E-3EFB-42F6-B22085231A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195263"/>
            <a:ext cx="3133726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8">
            <a:extLst>
              <a:ext uri="{FF2B5EF4-FFF2-40B4-BE49-F238E27FC236}">
                <a16:creationId xmlns:a16="http://schemas.microsoft.com/office/drawing/2014/main" id="{184CA913-59F7-CF4C-8AEC-69B9F06C72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37325" y="349250"/>
            <a:ext cx="5189538" cy="2603500"/>
            <a:chOff x="4118" y="220"/>
            <a:chExt cx="3269" cy="1640"/>
          </a:xfrm>
        </p:grpSpPr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CA1B8D6E-E07D-FD62-C9B4-7901B6D9EF5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118" y="220"/>
              <a:ext cx="3269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3A2A78C-6229-213F-95C8-610AFB5427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281"/>
              <a:ext cx="3136" cy="1575"/>
            </a:xfrm>
            <a:custGeom>
              <a:avLst/>
              <a:gdLst>
                <a:gd name="T0" fmla="*/ 0 w 777"/>
                <a:gd name="T1" fmla="*/ 389 h 389"/>
                <a:gd name="T2" fmla="*/ 389 w 777"/>
                <a:gd name="T3" fmla="*/ 0 h 389"/>
                <a:gd name="T4" fmla="*/ 777 w 777"/>
                <a:gd name="T5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7" h="389">
                  <a:moveTo>
                    <a:pt x="0" y="389"/>
                  </a:moveTo>
                  <a:cubicBezTo>
                    <a:pt x="0" y="174"/>
                    <a:pt x="174" y="0"/>
                    <a:pt x="389" y="0"/>
                  </a:cubicBezTo>
                  <a:cubicBezTo>
                    <a:pt x="603" y="0"/>
                    <a:pt x="777" y="174"/>
                    <a:pt x="777" y="389"/>
                  </a:cubicBezTo>
                </a:path>
              </a:pathLst>
            </a:custGeom>
            <a:noFill/>
            <a:ln w="1984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latin typeface="+mn-lt"/>
              </a:endParaRPr>
            </a:p>
          </p:txBody>
        </p:sp>
      </p:grpSp>
      <p:sp>
        <p:nvSpPr>
          <p:cNvPr id="4" name="Cím 1"/>
          <p:cNvSpPr>
            <a:spLocks noGrp="1"/>
          </p:cNvSpPr>
          <p:nvPr>
            <p:ph type="ctrTitle"/>
          </p:nvPr>
        </p:nvSpPr>
        <p:spPr>
          <a:xfrm>
            <a:off x="452762" y="2050741"/>
            <a:ext cx="5184558" cy="750647"/>
          </a:xfrm>
        </p:spPr>
        <p:txBody>
          <a:bodyPr anchor="t">
            <a:noAutofit/>
          </a:bodyPr>
          <a:lstStyle>
            <a:lvl1pPr algn="l">
              <a:defRPr sz="5000" b="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Alcím 2"/>
          <p:cNvSpPr>
            <a:spLocks noGrp="1"/>
          </p:cNvSpPr>
          <p:nvPr>
            <p:ph type="subTitle" idx="1"/>
          </p:nvPr>
        </p:nvSpPr>
        <p:spPr>
          <a:xfrm>
            <a:off x="452762" y="2889849"/>
            <a:ext cx="5175682" cy="22414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300" i="0" baseline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  <p:sp>
        <p:nvSpPr>
          <p:cNvPr id="6" name="Szöveg helye 12"/>
          <p:cNvSpPr>
            <a:spLocks noGrp="1"/>
          </p:cNvSpPr>
          <p:nvPr>
            <p:ph type="body" sz="quarter" idx="11"/>
          </p:nvPr>
        </p:nvSpPr>
        <p:spPr>
          <a:xfrm>
            <a:off x="479395" y="6054571"/>
            <a:ext cx="5166804" cy="337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56749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75D7040-B36F-473C-CBE6-02EFB1B977A1}"/>
              </a:ext>
            </a:extLst>
          </p:cNvPr>
          <p:cNvSpPr txBox="1">
            <a:spLocks/>
          </p:cNvSpPr>
          <p:nvPr userDrawn="1"/>
        </p:nvSpPr>
        <p:spPr>
          <a:xfrm>
            <a:off x="457200" y="1120775"/>
            <a:ext cx="5175250" cy="13716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hu-HU" sz="1500" dirty="0"/>
              <a:t>Ezen az oldalon egy táblázat mintát mutatunk be, amit lehet bővíteni, szűkíteni, átszínezni.</a:t>
            </a:r>
          </a:p>
          <a:p>
            <a:pPr fontAlgn="auto">
              <a:spcAft>
                <a:spcPts val="0"/>
              </a:spcAft>
              <a:defRPr/>
            </a:pPr>
            <a:endParaRPr lang="hu-HU" sz="1500" dirty="0"/>
          </a:p>
          <a:p>
            <a:pPr fontAlgn="auto">
              <a:spcAft>
                <a:spcPts val="0"/>
              </a:spcAft>
              <a:defRPr/>
            </a:pPr>
            <a:r>
              <a:rPr lang="hu-HU" sz="1500" dirty="0"/>
              <a:t>A </a:t>
            </a:r>
            <a:r>
              <a:rPr lang="hu-HU" sz="1500" dirty="0" err="1"/>
              <a:t>ppt-be</a:t>
            </a:r>
            <a:r>
              <a:rPr lang="hu-HU" sz="1500" dirty="0"/>
              <a:t> beépített táblázatok a </a:t>
            </a:r>
            <a:r>
              <a:rPr lang="en-US" sz="1500" dirty="0" err="1"/>
              <a:t>Corvinus</a:t>
            </a:r>
            <a:r>
              <a:rPr lang="hu-HU" sz="1500" dirty="0"/>
              <a:t>2025</a:t>
            </a:r>
            <a:r>
              <a:rPr lang="en-US" sz="1500" dirty="0"/>
              <a:t> </a:t>
            </a:r>
            <a:r>
              <a:rPr lang="en-US" sz="1500" dirty="0" err="1"/>
              <a:t>színséma</a:t>
            </a:r>
            <a:r>
              <a:rPr lang="en-US" sz="1500" dirty="0"/>
              <a:t> </a:t>
            </a:r>
            <a:r>
              <a:rPr lang="en-US" sz="1500" dirty="0" err="1"/>
              <a:t>szerint</a:t>
            </a:r>
            <a:r>
              <a:rPr lang="en-US" sz="1500" dirty="0"/>
              <a:t> </a:t>
            </a:r>
            <a:r>
              <a:rPr lang="en-US" sz="1500" dirty="0" err="1"/>
              <a:t>vesz</a:t>
            </a:r>
            <a:r>
              <a:rPr lang="en-US" sz="1500" dirty="0"/>
              <a:t> </a:t>
            </a:r>
            <a:r>
              <a:rPr lang="en-US" sz="1500" dirty="0" err="1"/>
              <a:t>fel</a:t>
            </a:r>
            <a:r>
              <a:rPr lang="en-US" sz="1500" dirty="0"/>
              <a:t> </a:t>
            </a:r>
            <a:r>
              <a:rPr lang="en-US" sz="1500" dirty="0" err="1"/>
              <a:t>árnyalatokat</a:t>
            </a:r>
            <a:r>
              <a:rPr lang="en-US" sz="1500" dirty="0"/>
              <a:t>.</a:t>
            </a:r>
            <a:endParaRPr lang="hu-HU" sz="1500" dirty="0"/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501BC4AB-AA4E-4160-B9D8-3AD9D55D967B}"/>
              </a:ext>
            </a:extLst>
          </p:cNvPr>
          <p:cNvGraphicFramePr>
            <a:graphicFrameLocks noGrp="1"/>
          </p:cNvGraphicFramePr>
          <p:nvPr/>
        </p:nvGraphicFramePr>
        <p:xfrm>
          <a:off x="6521450" y="3363913"/>
          <a:ext cx="5167313" cy="21955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1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1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1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1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12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12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919"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L="91442" marR="91442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1D1F7EB0-5F4E-3184-178E-DBD50686AF82}"/>
              </a:ext>
            </a:extLst>
          </p:cNvPr>
          <p:cNvGraphicFramePr>
            <a:graphicFrameLocks noGrp="1"/>
          </p:cNvGraphicFramePr>
          <p:nvPr/>
        </p:nvGraphicFramePr>
        <p:xfrm>
          <a:off x="461963" y="2589213"/>
          <a:ext cx="550227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0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0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02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02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02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02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02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022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 marL="91428" marR="9142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383219E6-EFA5-2C7E-374F-3F618374A63C}"/>
              </a:ext>
            </a:extLst>
          </p:cNvPr>
          <p:cNvGraphicFramePr>
            <a:graphicFrameLocks noGrp="1"/>
          </p:cNvGraphicFramePr>
          <p:nvPr/>
        </p:nvGraphicFramePr>
        <p:xfrm>
          <a:off x="469900" y="4630738"/>
          <a:ext cx="5503863" cy="1854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50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03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03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03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03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03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03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03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03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 marL="91455" marR="91455"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 marL="91455" marR="914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70517" y="461640"/>
            <a:ext cx="4847207" cy="56385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300" b="0" baseline="0">
                <a:solidFill>
                  <a:srgbClr val="1B213E"/>
                </a:solidFill>
                <a:latin typeface="Arial" pitchFamily="34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72585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1F3F2816-E484-5C2E-1BFA-B53A4A318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168275"/>
            <a:ext cx="11842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2301722-8728-8035-F205-6C8FF879A4A9}"/>
              </a:ext>
            </a:extLst>
          </p:cNvPr>
          <p:cNvSpPr txBox="1">
            <a:spLocks/>
          </p:cNvSpPr>
          <p:nvPr userDrawn="1"/>
        </p:nvSpPr>
        <p:spPr>
          <a:xfrm>
            <a:off x="11693525" y="6354763"/>
            <a:ext cx="412750" cy="42227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fld id="{51B4422E-37D4-422D-B57D-37B8F87329BC}" type="slidenum">
              <a:rPr lang="hu-HU" sz="1100" smtClean="0"/>
              <a:pPr algn="ctr" fontAlgn="auto">
                <a:spcAft>
                  <a:spcPts val="0"/>
                </a:spcAft>
                <a:defRPr/>
              </a:pPr>
              <a:t>‹#›</a:t>
            </a:fld>
            <a:endParaRPr lang="hu-HU" sz="1100"/>
          </a:p>
        </p:txBody>
      </p:sp>
    </p:spTree>
    <p:extLst>
      <p:ext uri="{BB962C8B-B14F-4D97-AF65-F5344CB8AC3E}">
        <p14:creationId xmlns:p14="http://schemas.microsoft.com/office/powerpoint/2010/main" val="11667670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ljesen 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008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+ felsorol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68000" y="216000"/>
            <a:ext cx="10440000" cy="100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6" name="Tartalom helye 2"/>
          <p:cNvSpPr>
            <a:spLocks noGrp="1"/>
          </p:cNvSpPr>
          <p:nvPr>
            <p:ph sz="quarter" idx="15"/>
          </p:nvPr>
        </p:nvSpPr>
        <p:spPr>
          <a:xfrm>
            <a:off x="468000" y="1438275"/>
            <a:ext cx="11358942" cy="4918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998768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+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7999" y="216000"/>
            <a:ext cx="10440000" cy="1008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sz="quarter" idx="15"/>
          </p:nvPr>
        </p:nvSpPr>
        <p:spPr>
          <a:xfrm>
            <a:off x="472281" y="1438275"/>
            <a:ext cx="11354661" cy="493394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FontTx/>
              <a:buNone/>
              <a:defRPr sz="1800"/>
            </a:lvl1pPr>
            <a:lvl2pPr marL="457200" indent="0">
              <a:buClr>
                <a:schemeClr val="tx2"/>
              </a:buClr>
              <a:buFontTx/>
              <a:buNone/>
              <a:defRPr/>
            </a:lvl2pPr>
            <a:lvl3pPr marL="914400" indent="0">
              <a:buClr>
                <a:schemeClr val="tx2"/>
              </a:buClr>
              <a:buFontTx/>
              <a:buNone/>
              <a:defRPr/>
            </a:lvl3pPr>
            <a:lvl4pPr marL="1371600" indent="0">
              <a:buClr>
                <a:schemeClr val="tx2"/>
              </a:buClr>
              <a:buFontTx/>
              <a:buNone/>
              <a:defRPr/>
            </a:lvl4pPr>
            <a:lvl5pPr marL="1828800" indent="0">
              <a:buClr>
                <a:schemeClr val="tx2"/>
              </a:buClr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338566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+ 2 felsorol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7998" y="216000"/>
            <a:ext cx="10440000" cy="1008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6" name="Tartalom helye 6"/>
          <p:cNvSpPr>
            <a:spLocks noGrp="1"/>
          </p:cNvSpPr>
          <p:nvPr>
            <p:ph sz="quarter" idx="12"/>
          </p:nvPr>
        </p:nvSpPr>
        <p:spPr>
          <a:xfrm>
            <a:off x="468431" y="1676450"/>
            <a:ext cx="5400000" cy="46799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artalom helye 6"/>
          <p:cNvSpPr>
            <a:spLocks noGrp="1"/>
          </p:cNvSpPr>
          <p:nvPr>
            <p:ph sz="quarter" idx="13"/>
          </p:nvPr>
        </p:nvSpPr>
        <p:spPr>
          <a:xfrm>
            <a:off x="6426511" y="1676450"/>
            <a:ext cx="5400000" cy="46799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834908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+ 2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7999" y="216000"/>
            <a:ext cx="10440000" cy="1008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6" name="Tartalom helye 6"/>
          <p:cNvSpPr>
            <a:spLocks noGrp="1"/>
          </p:cNvSpPr>
          <p:nvPr>
            <p:ph sz="quarter" idx="12"/>
          </p:nvPr>
        </p:nvSpPr>
        <p:spPr>
          <a:xfrm>
            <a:off x="468431" y="1676450"/>
            <a:ext cx="5400000" cy="4679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Tartalom helye 6"/>
          <p:cNvSpPr>
            <a:spLocks noGrp="1"/>
          </p:cNvSpPr>
          <p:nvPr>
            <p:ph sz="quarter" idx="13"/>
          </p:nvPr>
        </p:nvSpPr>
        <p:spPr>
          <a:xfrm>
            <a:off x="6426942" y="1676450"/>
            <a:ext cx="5400000" cy="4679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02578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+ szöveg +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5"/>
          </p:nvPr>
        </p:nvSpPr>
        <p:spPr>
          <a:xfrm>
            <a:off x="468000" y="1438275"/>
            <a:ext cx="11358942" cy="23907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68000" y="216000"/>
            <a:ext cx="10440000" cy="100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6" name="Diagram helye 5"/>
          <p:cNvSpPr>
            <a:spLocks noGrp="1"/>
          </p:cNvSpPr>
          <p:nvPr>
            <p:ph type="chart" sz="quarter" idx="16"/>
          </p:nvPr>
        </p:nvSpPr>
        <p:spPr>
          <a:xfrm>
            <a:off x="468000" y="3960000"/>
            <a:ext cx="11397600" cy="2565400"/>
          </a:xfrm>
        </p:spPr>
        <p:txBody>
          <a:bodyPr rtlCol="0">
            <a:normAutofit/>
          </a:bodyPr>
          <a:lstStyle/>
          <a:p>
            <a:pPr lvl="0"/>
            <a:r>
              <a:rPr lang="hu-HU" noProof="0"/>
              <a:t>Diagram beszúrásához kattintson az ikonra</a:t>
            </a:r>
          </a:p>
        </p:txBody>
      </p:sp>
    </p:spTree>
    <p:extLst>
      <p:ext uri="{BB962C8B-B14F-4D97-AF65-F5344CB8AC3E}">
        <p14:creationId xmlns:p14="http://schemas.microsoft.com/office/powerpoint/2010/main" val="32261195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+ szöveg +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5"/>
          </p:nvPr>
        </p:nvSpPr>
        <p:spPr>
          <a:xfrm>
            <a:off x="468000" y="1438275"/>
            <a:ext cx="11397600" cy="23907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68000" y="216000"/>
            <a:ext cx="10440000" cy="100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5" name="Táblázat helye 4"/>
          <p:cNvSpPr>
            <a:spLocks noGrp="1"/>
          </p:cNvSpPr>
          <p:nvPr>
            <p:ph type="tbl" sz="quarter" idx="16"/>
          </p:nvPr>
        </p:nvSpPr>
        <p:spPr>
          <a:xfrm>
            <a:off x="468000" y="3960000"/>
            <a:ext cx="11397600" cy="2457450"/>
          </a:xfrm>
        </p:spPr>
        <p:txBody>
          <a:bodyPr rtlCol="0">
            <a:normAutofit/>
          </a:bodyPr>
          <a:lstStyle/>
          <a:p>
            <a:pPr lvl="0"/>
            <a:r>
              <a:rPr lang="hu-HU" noProof="0"/>
              <a:t>Táblázat beszúrásához kattintson az ikonra</a:t>
            </a:r>
          </a:p>
        </p:txBody>
      </p:sp>
    </p:spTree>
    <p:extLst>
      <p:ext uri="{BB962C8B-B14F-4D97-AF65-F5344CB8AC3E}">
        <p14:creationId xmlns:p14="http://schemas.microsoft.com/office/powerpoint/2010/main" val="15326371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+ alcím + 2 felsorol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67999" y="216000"/>
            <a:ext cx="10440000" cy="1008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7" name="Szöveg helye 3"/>
          <p:cNvSpPr>
            <a:spLocks noGrp="1"/>
          </p:cNvSpPr>
          <p:nvPr>
            <p:ph type="body" sz="quarter" idx="16"/>
          </p:nvPr>
        </p:nvSpPr>
        <p:spPr>
          <a:xfrm>
            <a:off x="472280" y="1542750"/>
            <a:ext cx="11349037" cy="5718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artalom helye 6"/>
          <p:cNvSpPr>
            <a:spLocks noGrp="1"/>
          </p:cNvSpPr>
          <p:nvPr>
            <p:ph sz="quarter" idx="12"/>
          </p:nvPr>
        </p:nvSpPr>
        <p:spPr>
          <a:xfrm>
            <a:off x="468431" y="2361300"/>
            <a:ext cx="5400000" cy="39951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11" name="Tartalom helye 6"/>
          <p:cNvSpPr>
            <a:spLocks noGrp="1"/>
          </p:cNvSpPr>
          <p:nvPr>
            <p:ph sz="quarter" idx="17"/>
          </p:nvPr>
        </p:nvSpPr>
        <p:spPr>
          <a:xfrm>
            <a:off x="6426942" y="2361300"/>
            <a:ext cx="5400000" cy="39951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258982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mdia_egye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5CDCD4E9-272E-5576-8737-32E2064EF2F1}"/>
              </a:ext>
            </a:extLst>
          </p:cNvPr>
          <p:cNvSpPr/>
          <p:nvPr userDrawn="1"/>
        </p:nvSpPr>
        <p:spPr>
          <a:xfrm>
            <a:off x="6084888" y="0"/>
            <a:ext cx="61071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7D3C2723-574B-3C49-94D3-C8C24B88FE28}"/>
              </a:ext>
            </a:extLst>
          </p:cNvPr>
          <p:cNvSpPr/>
          <p:nvPr userDrawn="1"/>
        </p:nvSpPr>
        <p:spPr>
          <a:xfrm>
            <a:off x="6553200" y="6167438"/>
            <a:ext cx="5213350" cy="2174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DBE528-8E25-8AC5-238E-E6AE53CEDBA6}"/>
              </a:ext>
            </a:extLst>
          </p:cNvPr>
          <p:cNvSpPr/>
          <p:nvPr userDrawn="1"/>
        </p:nvSpPr>
        <p:spPr>
          <a:xfrm>
            <a:off x="6553200" y="3506788"/>
            <a:ext cx="5213350" cy="215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F759873A-3275-F45D-5643-F72E47A264FE}"/>
              </a:ext>
            </a:extLst>
          </p:cNvPr>
          <p:cNvSpPr/>
          <p:nvPr userDrawn="1"/>
        </p:nvSpPr>
        <p:spPr>
          <a:xfrm>
            <a:off x="6553200" y="2024063"/>
            <a:ext cx="5213350" cy="215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312FC441-A624-8AAE-3CEA-DCAC2CAE2A7F}"/>
              </a:ext>
            </a:extLst>
          </p:cNvPr>
          <p:cNvSpPr/>
          <p:nvPr userDrawn="1"/>
        </p:nvSpPr>
        <p:spPr>
          <a:xfrm>
            <a:off x="6553200" y="479425"/>
            <a:ext cx="5213350" cy="215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7" name="Kép 8" descr="corvinus_egyetem_logo_black.png">
            <a:extLst>
              <a:ext uri="{FF2B5EF4-FFF2-40B4-BE49-F238E27FC236}">
                <a16:creationId xmlns:a16="http://schemas.microsoft.com/office/drawing/2014/main" id="{70EC975D-0752-B3B9-A782-F320ABDC4A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195263"/>
            <a:ext cx="3133726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8925698F-C296-1E5E-A607-1D0FE351B25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59550" y="4108450"/>
            <a:ext cx="5207000" cy="1787525"/>
            <a:chOff x="4132" y="2588"/>
            <a:chExt cx="3280" cy="1126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68F4B255-CD85-E0DC-A0AD-2286BDA2AC1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132" y="2588"/>
              <a:ext cx="3280" cy="1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3D37E38-0C0B-563A-C6FE-7D256D81CB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1" y="2589"/>
              <a:ext cx="851" cy="1126"/>
            </a:xfrm>
            <a:custGeom>
              <a:avLst/>
              <a:gdLst>
                <a:gd name="T0" fmla="*/ 426 w 648"/>
                <a:gd name="T1" fmla="*/ 0 h 855"/>
                <a:gd name="T2" fmla="*/ 0 w 648"/>
                <a:gd name="T3" fmla="*/ 427 h 855"/>
                <a:gd name="T4" fmla="*/ 0 w 648"/>
                <a:gd name="T5" fmla="*/ 1126 h 855"/>
                <a:gd name="T6" fmla="*/ 137 w 648"/>
                <a:gd name="T7" fmla="*/ 1126 h 855"/>
                <a:gd name="T8" fmla="*/ 137 w 648"/>
                <a:gd name="T9" fmla="*/ 427 h 855"/>
                <a:gd name="T10" fmla="*/ 426 w 648"/>
                <a:gd name="T11" fmla="*/ 137 h 855"/>
                <a:gd name="T12" fmla="*/ 714 w 648"/>
                <a:gd name="T13" fmla="*/ 427 h 855"/>
                <a:gd name="T14" fmla="*/ 714 w 648"/>
                <a:gd name="T15" fmla="*/ 1126 h 855"/>
                <a:gd name="T16" fmla="*/ 851 w 648"/>
                <a:gd name="T17" fmla="*/ 1126 h 855"/>
                <a:gd name="T18" fmla="*/ 851 w 648"/>
                <a:gd name="T19" fmla="*/ 427 h 855"/>
                <a:gd name="T20" fmla="*/ 426 w 648"/>
                <a:gd name="T21" fmla="*/ 0 h 8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8" h="855">
                  <a:moveTo>
                    <a:pt x="324" y="0"/>
                  </a:moveTo>
                  <a:cubicBezTo>
                    <a:pt x="145" y="0"/>
                    <a:pt x="0" y="146"/>
                    <a:pt x="0" y="324"/>
                  </a:cubicBezTo>
                  <a:cubicBezTo>
                    <a:pt x="0" y="855"/>
                    <a:pt x="0" y="855"/>
                    <a:pt x="0" y="855"/>
                  </a:cubicBezTo>
                  <a:cubicBezTo>
                    <a:pt x="104" y="855"/>
                    <a:pt x="104" y="855"/>
                    <a:pt x="104" y="855"/>
                  </a:cubicBezTo>
                  <a:cubicBezTo>
                    <a:pt x="104" y="324"/>
                    <a:pt x="104" y="324"/>
                    <a:pt x="104" y="324"/>
                  </a:cubicBezTo>
                  <a:cubicBezTo>
                    <a:pt x="104" y="203"/>
                    <a:pt x="202" y="104"/>
                    <a:pt x="324" y="104"/>
                  </a:cubicBezTo>
                  <a:cubicBezTo>
                    <a:pt x="445" y="104"/>
                    <a:pt x="544" y="203"/>
                    <a:pt x="544" y="324"/>
                  </a:cubicBezTo>
                  <a:cubicBezTo>
                    <a:pt x="544" y="855"/>
                    <a:pt x="544" y="855"/>
                    <a:pt x="544" y="855"/>
                  </a:cubicBezTo>
                  <a:cubicBezTo>
                    <a:pt x="648" y="855"/>
                    <a:pt x="648" y="855"/>
                    <a:pt x="648" y="855"/>
                  </a:cubicBezTo>
                  <a:cubicBezTo>
                    <a:pt x="648" y="324"/>
                    <a:pt x="648" y="324"/>
                    <a:pt x="648" y="324"/>
                  </a:cubicBezTo>
                  <a:cubicBezTo>
                    <a:pt x="648" y="146"/>
                    <a:pt x="502" y="0"/>
                    <a:pt x="3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0C67316-DD95-D68D-18F2-E61A0AA08F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3443"/>
              <a:ext cx="51" cy="0"/>
            </a:xfrm>
            <a:custGeom>
              <a:avLst/>
              <a:gdLst>
                <a:gd name="T0" fmla="*/ 26 w 39"/>
                <a:gd name="T1" fmla="*/ 51 w 39"/>
                <a:gd name="T2" fmla="*/ 0 w 39"/>
                <a:gd name="T3" fmla="*/ 26 w 39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39">
                  <a:moveTo>
                    <a:pt x="20" y="0"/>
                  </a:moveTo>
                  <a:cubicBezTo>
                    <a:pt x="26" y="0"/>
                    <a:pt x="33" y="0"/>
                    <a:pt x="3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13" y="0"/>
                    <a:pt x="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15908C5-1067-6750-44D0-2223B6096F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7" y="2589"/>
              <a:ext cx="852" cy="1126"/>
            </a:xfrm>
            <a:custGeom>
              <a:avLst/>
              <a:gdLst>
                <a:gd name="T0" fmla="*/ 426 w 648"/>
                <a:gd name="T1" fmla="*/ 0 h 855"/>
                <a:gd name="T2" fmla="*/ 0 w 648"/>
                <a:gd name="T3" fmla="*/ 427 h 855"/>
                <a:gd name="T4" fmla="*/ 0 w 648"/>
                <a:gd name="T5" fmla="*/ 1126 h 855"/>
                <a:gd name="T6" fmla="*/ 137 w 648"/>
                <a:gd name="T7" fmla="*/ 1126 h 855"/>
                <a:gd name="T8" fmla="*/ 137 w 648"/>
                <a:gd name="T9" fmla="*/ 427 h 855"/>
                <a:gd name="T10" fmla="*/ 426 w 648"/>
                <a:gd name="T11" fmla="*/ 137 h 855"/>
                <a:gd name="T12" fmla="*/ 715 w 648"/>
                <a:gd name="T13" fmla="*/ 427 h 855"/>
                <a:gd name="T14" fmla="*/ 715 w 648"/>
                <a:gd name="T15" fmla="*/ 1126 h 855"/>
                <a:gd name="T16" fmla="*/ 852 w 648"/>
                <a:gd name="T17" fmla="*/ 1126 h 855"/>
                <a:gd name="T18" fmla="*/ 852 w 648"/>
                <a:gd name="T19" fmla="*/ 427 h 855"/>
                <a:gd name="T20" fmla="*/ 426 w 648"/>
                <a:gd name="T21" fmla="*/ 0 h 8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8" h="855">
                  <a:moveTo>
                    <a:pt x="324" y="0"/>
                  </a:moveTo>
                  <a:cubicBezTo>
                    <a:pt x="145" y="0"/>
                    <a:pt x="0" y="146"/>
                    <a:pt x="0" y="324"/>
                  </a:cubicBezTo>
                  <a:cubicBezTo>
                    <a:pt x="0" y="855"/>
                    <a:pt x="0" y="855"/>
                    <a:pt x="0" y="855"/>
                  </a:cubicBezTo>
                  <a:cubicBezTo>
                    <a:pt x="104" y="855"/>
                    <a:pt x="104" y="855"/>
                    <a:pt x="104" y="855"/>
                  </a:cubicBezTo>
                  <a:cubicBezTo>
                    <a:pt x="104" y="324"/>
                    <a:pt x="104" y="324"/>
                    <a:pt x="104" y="324"/>
                  </a:cubicBezTo>
                  <a:cubicBezTo>
                    <a:pt x="104" y="203"/>
                    <a:pt x="203" y="104"/>
                    <a:pt x="324" y="104"/>
                  </a:cubicBezTo>
                  <a:cubicBezTo>
                    <a:pt x="445" y="104"/>
                    <a:pt x="544" y="203"/>
                    <a:pt x="544" y="324"/>
                  </a:cubicBezTo>
                  <a:cubicBezTo>
                    <a:pt x="544" y="855"/>
                    <a:pt x="544" y="855"/>
                    <a:pt x="544" y="855"/>
                  </a:cubicBezTo>
                  <a:cubicBezTo>
                    <a:pt x="648" y="855"/>
                    <a:pt x="648" y="855"/>
                    <a:pt x="648" y="855"/>
                  </a:cubicBezTo>
                  <a:cubicBezTo>
                    <a:pt x="648" y="324"/>
                    <a:pt x="648" y="324"/>
                    <a:pt x="648" y="324"/>
                  </a:cubicBezTo>
                  <a:cubicBezTo>
                    <a:pt x="648" y="146"/>
                    <a:pt x="503" y="0"/>
                    <a:pt x="3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F84D0001-CBFC-4063-B060-1B246A6AC3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8" y="3443"/>
              <a:ext cx="50" cy="0"/>
            </a:xfrm>
            <a:custGeom>
              <a:avLst/>
              <a:gdLst>
                <a:gd name="T0" fmla="*/ 25 w 38"/>
                <a:gd name="T1" fmla="*/ 50 w 38"/>
                <a:gd name="T2" fmla="*/ 0 w 38"/>
                <a:gd name="T3" fmla="*/ 25 w 38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38">
                  <a:moveTo>
                    <a:pt x="19" y="0"/>
                  </a:moveTo>
                  <a:cubicBezTo>
                    <a:pt x="25" y="0"/>
                    <a:pt x="32" y="0"/>
                    <a:pt x="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13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A41908B-C672-62C7-DD1E-565BDF747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0" y="2589"/>
              <a:ext cx="852" cy="1126"/>
            </a:xfrm>
            <a:custGeom>
              <a:avLst/>
              <a:gdLst>
                <a:gd name="T0" fmla="*/ 426 w 648"/>
                <a:gd name="T1" fmla="*/ 0 h 855"/>
                <a:gd name="T2" fmla="*/ 0 w 648"/>
                <a:gd name="T3" fmla="*/ 427 h 855"/>
                <a:gd name="T4" fmla="*/ 0 w 648"/>
                <a:gd name="T5" fmla="*/ 1126 h 855"/>
                <a:gd name="T6" fmla="*/ 137 w 648"/>
                <a:gd name="T7" fmla="*/ 1126 h 855"/>
                <a:gd name="T8" fmla="*/ 137 w 648"/>
                <a:gd name="T9" fmla="*/ 427 h 855"/>
                <a:gd name="T10" fmla="*/ 426 w 648"/>
                <a:gd name="T11" fmla="*/ 137 h 855"/>
                <a:gd name="T12" fmla="*/ 715 w 648"/>
                <a:gd name="T13" fmla="*/ 427 h 855"/>
                <a:gd name="T14" fmla="*/ 715 w 648"/>
                <a:gd name="T15" fmla="*/ 1126 h 855"/>
                <a:gd name="T16" fmla="*/ 852 w 648"/>
                <a:gd name="T17" fmla="*/ 1126 h 855"/>
                <a:gd name="T18" fmla="*/ 852 w 648"/>
                <a:gd name="T19" fmla="*/ 427 h 855"/>
                <a:gd name="T20" fmla="*/ 426 w 648"/>
                <a:gd name="T21" fmla="*/ 0 h 8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8" h="855">
                  <a:moveTo>
                    <a:pt x="324" y="0"/>
                  </a:moveTo>
                  <a:cubicBezTo>
                    <a:pt x="145" y="0"/>
                    <a:pt x="0" y="146"/>
                    <a:pt x="0" y="324"/>
                  </a:cubicBezTo>
                  <a:cubicBezTo>
                    <a:pt x="0" y="855"/>
                    <a:pt x="0" y="855"/>
                    <a:pt x="0" y="855"/>
                  </a:cubicBezTo>
                  <a:cubicBezTo>
                    <a:pt x="104" y="855"/>
                    <a:pt x="104" y="855"/>
                    <a:pt x="104" y="855"/>
                  </a:cubicBezTo>
                  <a:cubicBezTo>
                    <a:pt x="104" y="324"/>
                    <a:pt x="104" y="324"/>
                    <a:pt x="104" y="324"/>
                  </a:cubicBezTo>
                  <a:cubicBezTo>
                    <a:pt x="104" y="203"/>
                    <a:pt x="203" y="104"/>
                    <a:pt x="324" y="104"/>
                  </a:cubicBezTo>
                  <a:cubicBezTo>
                    <a:pt x="445" y="104"/>
                    <a:pt x="544" y="203"/>
                    <a:pt x="544" y="324"/>
                  </a:cubicBezTo>
                  <a:cubicBezTo>
                    <a:pt x="544" y="855"/>
                    <a:pt x="544" y="855"/>
                    <a:pt x="544" y="855"/>
                  </a:cubicBezTo>
                  <a:cubicBezTo>
                    <a:pt x="648" y="855"/>
                    <a:pt x="648" y="855"/>
                    <a:pt x="648" y="855"/>
                  </a:cubicBezTo>
                  <a:cubicBezTo>
                    <a:pt x="648" y="324"/>
                    <a:pt x="648" y="324"/>
                    <a:pt x="648" y="324"/>
                  </a:cubicBezTo>
                  <a:cubicBezTo>
                    <a:pt x="648" y="146"/>
                    <a:pt x="502" y="0"/>
                    <a:pt x="3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9AD6E9C2-7352-CA8A-7B02-532789C202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60" y="3443"/>
              <a:ext cx="51" cy="0"/>
            </a:xfrm>
            <a:custGeom>
              <a:avLst/>
              <a:gdLst>
                <a:gd name="T0" fmla="*/ 26 w 39"/>
                <a:gd name="T1" fmla="*/ 51 w 39"/>
                <a:gd name="T2" fmla="*/ 0 w 39"/>
                <a:gd name="T3" fmla="*/ 26 w 39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39">
                  <a:moveTo>
                    <a:pt x="20" y="0"/>
                  </a:moveTo>
                  <a:cubicBezTo>
                    <a:pt x="26" y="0"/>
                    <a:pt x="33" y="0"/>
                    <a:pt x="3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13" y="0"/>
                    <a:pt x="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5" name="Cím 1"/>
          <p:cNvSpPr>
            <a:spLocks noGrp="1"/>
          </p:cNvSpPr>
          <p:nvPr>
            <p:ph type="ctrTitle"/>
          </p:nvPr>
        </p:nvSpPr>
        <p:spPr>
          <a:xfrm>
            <a:off x="452762" y="2050741"/>
            <a:ext cx="5184558" cy="750647"/>
          </a:xfrm>
        </p:spPr>
        <p:txBody>
          <a:bodyPr anchor="t">
            <a:noAutofit/>
          </a:bodyPr>
          <a:lstStyle>
            <a:lvl1pPr algn="l">
              <a:defRPr sz="5000" b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6" name="Szöveg helye 12"/>
          <p:cNvSpPr>
            <a:spLocks noGrp="1"/>
          </p:cNvSpPr>
          <p:nvPr>
            <p:ph type="body" sz="quarter" idx="11"/>
          </p:nvPr>
        </p:nvSpPr>
        <p:spPr>
          <a:xfrm>
            <a:off x="479395" y="6054571"/>
            <a:ext cx="5166804" cy="337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8" name="Alcím 2"/>
          <p:cNvSpPr>
            <a:spLocks noGrp="1"/>
          </p:cNvSpPr>
          <p:nvPr>
            <p:ph type="subTitle" idx="1"/>
          </p:nvPr>
        </p:nvSpPr>
        <p:spPr>
          <a:xfrm>
            <a:off x="452762" y="2889849"/>
            <a:ext cx="5175682" cy="22414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300" i="0" baseline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40690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+ alcím + 2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 helye 3"/>
          <p:cNvSpPr>
            <a:spLocks noGrp="1"/>
          </p:cNvSpPr>
          <p:nvPr>
            <p:ph type="body" sz="quarter" idx="16"/>
          </p:nvPr>
        </p:nvSpPr>
        <p:spPr>
          <a:xfrm>
            <a:off x="472280" y="1542750"/>
            <a:ext cx="11349037" cy="5718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artalom helye 6"/>
          <p:cNvSpPr>
            <a:spLocks noGrp="1"/>
          </p:cNvSpPr>
          <p:nvPr>
            <p:ph sz="quarter" idx="12"/>
          </p:nvPr>
        </p:nvSpPr>
        <p:spPr>
          <a:xfrm>
            <a:off x="468431" y="2388974"/>
            <a:ext cx="5400000" cy="39674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latin typeface="+mj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artalom helye 6"/>
          <p:cNvSpPr>
            <a:spLocks noGrp="1"/>
          </p:cNvSpPr>
          <p:nvPr>
            <p:ph sz="quarter" idx="17"/>
          </p:nvPr>
        </p:nvSpPr>
        <p:spPr>
          <a:xfrm>
            <a:off x="6421317" y="2388974"/>
            <a:ext cx="5400000" cy="39674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latin typeface="+mj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67999" y="179054"/>
            <a:ext cx="10440000" cy="1008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+mj-lt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4462539"/>
      </p:ext>
    </p:extLst>
  </p:cSld>
  <p:clrMapOvr>
    <a:masterClrMapping/>
  </p:clrMapOvr>
  <p:hf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hasáb felsorol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67999" y="216000"/>
            <a:ext cx="10440000" cy="1008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7" name="Szöveg helye 3"/>
          <p:cNvSpPr>
            <a:spLocks noGrp="1"/>
          </p:cNvSpPr>
          <p:nvPr>
            <p:ph type="body" sz="quarter" idx="16"/>
          </p:nvPr>
        </p:nvSpPr>
        <p:spPr>
          <a:xfrm>
            <a:off x="472280" y="1542750"/>
            <a:ext cx="11349037" cy="5718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artalom helye 6"/>
          <p:cNvSpPr>
            <a:spLocks noGrp="1"/>
          </p:cNvSpPr>
          <p:nvPr>
            <p:ph sz="quarter" idx="12"/>
          </p:nvPr>
        </p:nvSpPr>
        <p:spPr>
          <a:xfrm>
            <a:off x="468431" y="2361300"/>
            <a:ext cx="3600000" cy="39951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11" name="Tartalom helye 6"/>
          <p:cNvSpPr>
            <a:spLocks noGrp="1"/>
          </p:cNvSpPr>
          <p:nvPr>
            <p:ph sz="quarter" idx="17"/>
          </p:nvPr>
        </p:nvSpPr>
        <p:spPr>
          <a:xfrm>
            <a:off x="8221317" y="2361300"/>
            <a:ext cx="3600000" cy="39951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artalom helye 6"/>
          <p:cNvSpPr>
            <a:spLocks noGrp="1"/>
          </p:cNvSpPr>
          <p:nvPr>
            <p:ph sz="quarter" idx="18"/>
          </p:nvPr>
        </p:nvSpPr>
        <p:spPr>
          <a:xfrm>
            <a:off x="4384034" y="2361300"/>
            <a:ext cx="3600000" cy="39951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7888222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hasáb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67999" y="216000"/>
            <a:ext cx="10440000" cy="1008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7" name="Szöveg helye 3"/>
          <p:cNvSpPr>
            <a:spLocks noGrp="1"/>
          </p:cNvSpPr>
          <p:nvPr>
            <p:ph type="body" sz="quarter" idx="16"/>
          </p:nvPr>
        </p:nvSpPr>
        <p:spPr>
          <a:xfrm>
            <a:off x="472280" y="1542750"/>
            <a:ext cx="11349037" cy="5718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artalom helye 6"/>
          <p:cNvSpPr>
            <a:spLocks noGrp="1"/>
          </p:cNvSpPr>
          <p:nvPr>
            <p:ph sz="quarter" idx="12"/>
          </p:nvPr>
        </p:nvSpPr>
        <p:spPr>
          <a:xfrm>
            <a:off x="468431" y="2361300"/>
            <a:ext cx="3600000" cy="399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artalom helye 6"/>
          <p:cNvSpPr>
            <a:spLocks noGrp="1"/>
          </p:cNvSpPr>
          <p:nvPr>
            <p:ph sz="quarter" idx="17"/>
          </p:nvPr>
        </p:nvSpPr>
        <p:spPr>
          <a:xfrm>
            <a:off x="8221317" y="2361300"/>
            <a:ext cx="3600000" cy="399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artalom helye 6"/>
          <p:cNvSpPr>
            <a:spLocks noGrp="1"/>
          </p:cNvSpPr>
          <p:nvPr>
            <p:ph sz="quarter" idx="18"/>
          </p:nvPr>
        </p:nvSpPr>
        <p:spPr>
          <a:xfrm>
            <a:off x="4384034" y="2361300"/>
            <a:ext cx="3600000" cy="399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0996443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hasáb sorszámoz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68431" y="847575"/>
            <a:ext cx="3600000" cy="5718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7" name="Szöveg helye 3"/>
          <p:cNvSpPr>
            <a:spLocks noGrp="1"/>
          </p:cNvSpPr>
          <p:nvPr>
            <p:ph type="body" sz="quarter" idx="16"/>
          </p:nvPr>
        </p:nvSpPr>
        <p:spPr>
          <a:xfrm>
            <a:off x="472280" y="1542750"/>
            <a:ext cx="3596151" cy="5718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artalom helye 6"/>
          <p:cNvSpPr>
            <a:spLocks noGrp="1"/>
          </p:cNvSpPr>
          <p:nvPr>
            <p:ph sz="quarter" idx="12"/>
          </p:nvPr>
        </p:nvSpPr>
        <p:spPr>
          <a:xfrm>
            <a:off x="468431" y="2361300"/>
            <a:ext cx="3600000" cy="399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artalom helye 6"/>
          <p:cNvSpPr>
            <a:spLocks noGrp="1"/>
          </p:cNvSpPr>
          <p:nvPr>
            <p:ph sz="quarter" idx="17"/>
          </p:nvPr>
        </p:nvSpPr>
        <p:spPr>
          <a:xfrm>
            <a:off x="8221317" y="2361300"/>
            <a:ext cx="3600000" cy="399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artalom helye 6"/>
          <p:cNvSpPr>
            <a:spLocks noGrp="1"/>
          </p:cNvSpPr>
          <p:nvPr>
            <p:ph sz="quarter" idx="18"/>
          </p:nvPr>
        </p:nvSpPr>
        <p:spPr>
          <a:xfrm>
            <a:off x="4384034" y="2361300"/>
            <a:ext cx="3600000" cy="399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Szöveg helye 3"/>
          <p:cNvSpPr>
            <a:spLocks noGrp="1"/>
          </p:cNvSpPr>
          <p:nvPr>
            <p:ph type="body" sz="quarter" idx="19"/>
          </p:nvPr>
        </p:nvSpPr>
        <p:spPr>
          <a:xfrm>
            <a:off x="4387883" y="1542750"/>
            <a:ext cx="3596151" cy="5718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Szöveg helye 3"/>
          <p:cNvSpPr>
            <a:spLocks noGrp="1"/>
          </p:cNvSpPr>
          <p:nvPr>
            <p:ph type="body" sz="quarter" idx="20"/>
          </p:nvPr>
        </p:nvSpPr>
        <p:spPr>
          <a:xfrm>
            <a:off x="8225166" y="1542750"/>
            <a:ext cx="3596151" cy="5718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8" name="Szöveg helye 3"/>
          <p:cNvSpPr>
            <a:spLocks noGrp="1"/>
          </p:cNvSpPr>
          <p:nvPr>
            <p:ph type="body" sz="quarter" idx="21"/>
          </p:nvPr>
        </p:nvSpPr>
        <p:spPr>
          <a:xfrm>
            <a:off x="8225166" y="826216"/>
            <a:ext cx="3596151" cy="571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800" b="1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Szöveg helye 3"/>
          <p:cNvSpPr>
            <a:spLocks noGrp="1"/>
          </p:cNvSpPr>
          <p:nvPr>
            <p:ph type="body" sz="quarter" idx="22"/>
          </p:nvPr>
        </p:nvSpPr>
        <p:spPr>
          <a:xfrm>
            <a:off x="4387883" y="847575"/>
            <a:ext cx="3596151" cy="571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800" b="1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5543678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- 9 sorszámoz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4363723" y="1286453"/>
            <a:ext cx="3370263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3710" y="1286583"/>
            <a:ext cx="3370263" cy="45886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Szöveg helye 7"/>
          <p:cNvSpPr>
            <a:spLocks noGrp="1"/>
          </p:cNvSpPr>
          <p:nvPr>
            <p:ph type="body" sz="quarter" idx="16"/>
          </p:nvPr>
        </p:nvSpPr>
        <p:spPr>
          <a:xfrm>
            <a:off x="4551047" y="1921644"/>
            <a:ext cx="3182939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Szöveg helye 7"/>
          <p:cNvSpPr>
            <a:spLocks noGrp="1"/>
          </p:cNvSpPr>
          <p:nvPr>
            <p:ph type="body" sz="quarter" idx="17"/>
          </p:nvPr>
        </p:nvSpPr>
        <p:spPr>
          <a:xfrm>
            <a:off x="8256271" y="1921644"/>
            <a:ext cx="3182939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8"/>
          </p:nvPr>
        </p:nvSpPr>
        <p:spPr>
          <a:xfrm>
            <a:off x="4363723" y="2767015"/>
            <a:ext cx="3370263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8073710" y="2767145"/>
            <a:ext cx="3370263" cy="45886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Szöveg helye 7"/>
          <p:cNvSpPr>
            <a:spLocks noGrp="1"/>
          </p:cNvSpPr>
          <p:nvPr>
            <p:ph type="body" sz="quarter" idx="20"/>
          </p:nvPr>
        </p:nvSpPr>
        <p:spPr>
          <a:xfrm>
            <a:off x="4551047" y="3402206"/>
            <a:ext cx="3182939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Szöveg helye 7"/>
          <p:cNvSpPr>
            <a:spLocks noGrp="1"/>
          </p:cNvSpPr>
          <p:nvPr>
            <p:ph type="body" sz="quarter" idx="21"/>
          </p:nvPr>
        </p:nvSpPr>
        <p:spPr>
          <a:xfrm>
            <a:off x="8256271" y="3402206"/>
            <a:ext cx="3182939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2"/>
          </p:nvPr>
        </p:nvSpPr>
        <p:spPr>
          <a:xfrm>
            <a:off x="655324" y="1286453"/>
            <a:ext cx="3370263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Szöveg helye 7"/>
          <p:cNvSpPr>
            <a:spLocks noGrp="1"/>
          </p:cNvSpPr>
          <p:nvPr>
            <p:ph type="body" sz="quarter" idx="23"/>
          </p:nvPr>
        </p:nvSpPr>
        <p:spPr>
          <a:xfrm>
            <a:off x="842648" y="1921644"/>
            <a:ext cx="3182939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4"/>
          </p:nvPr>
        </p:nvSpPr>
        <p:spPr>
          <a:xfrm>
            <a:off x="655324" y="2772483"/>
            <a:ext cx="3370263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6" name="Szöveg helye 7"/>
          <p:cNvSpPr>
            <a:spLocks noGrp="1"/>
          </p:cNvSpPr>
          <p:nvPr>
            <p:ph type="body" sz="quarter" idx="25"/>
          </p:nvPr>
        </p:nvSpPr>
        <p:spPr>
          <a:xfrm>
            <a:off x="842648" y="3407674"/>
            <a:ext cx="3182939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26"/>
          </p:nvPr>
        </p:nvSpPr>
        <p:spPr>
          <a:xfrm>
            <a:off x="4363723" y="4258383"/>
            <a:ext cx="3370263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8073710" y="4258513"/>
            <a:ext cx="3370263" cy="45886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Szöveg helye 7"/>
          <p:cNvSpPr>
            <a:spLocks noGrp="1"/>
          </p:cNvSpPr>
          <p:nvPr>
            <p:ph type="body" sz="quarter" idx="28"/>
          </p:nvPr>
        </p:nvSpPr>
        <p:spPr>
          <a:xfrm>
            <a:off x="4551047" y="4893574"/>
            <a:ext cx="3182939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Szöveg helye 7"/>
          <p:cNvSpPr>
            <a:spLocks noGrp="1"/>
          </p:cNvSpPr>
          <p:nvPr>
            <p:ph type="body" sz="quarter" idx="29"/>
          </p:nvPr>
        </p:nvSpPr>
        <p:spPr>
          <a:xfrm>
            <a:off x="8256271" y="4893574"/>
            <a:ext cx="3182939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30"/>
          </p:nvPr>
        </p:nvSpPr>
        <p:spPr>
          <a:xfrm>
            <a:off x="655324" y="4263851"/>
            <a:ext cx="3370263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Szöveg helye 7"/>
          <p:cNvSpPr>
            <a:spLocks noGrp="1"/>
          </p:cNvSpPr>
          <p:nvPr>
            <p:ph type="body" sz="quarter" idx="31"/>
          </p:nvPr>
        </p:nvSpPr>
        <p:spPr>
          <a:xfrm>
            <a:off x="842648" y="4899042"/>
            <a:ext cx="3182939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70765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- 12 sorszámoz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22"/>
          </p:nvPr>
        </p:nvSpPr>
        <p:spPr>
          <a:xfrm>
            <a:off x="696913" y="1276928"/>
            <a:ext cx="2699934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Szöveg helye 7"/>
          <p:cNvSpPr>
            <a:spLocks noGrp="1"/>
          </p:cNvSpPr>
          <p:nvPr>
            <p:ph type="body" sz="quarter" idx="23"/>
          </p:nvPr>
        </p:nvSpPr>
        <p:spPr>
          <a:xfrm>
            <a:off x="884236" y="1912119"/>
            <a:ext cx="2512611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24"/>
          </p:nvPr>
        </p:nvSpPr>
        <p:spPr>
          <a:xfrm>
            <a:off x="696912" y="2762958"/>
            <a:ext cx="2699935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Szöveg helye 7"/>
          <p:cNvSpPr>
            <a:spLocks noGrp="1"/>
          </p:cNvSpPr>
          <p:nvPr>
            <p:ph type="body" sz="quarter" idx="25"/>
          </p:nvPr>
        </p:nvSpPr>
        <p:spPr>
          <a:xfrm>
            <a:off x="884236" y="3398149"/>
            <a:ext cx="2512611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30"/>
          </p:nvPr>
        </p:nvSpPr>
        <p:spPr>
          <a:xfrm>
            <a:off x="696912" y="4254326"/>
            <a:ext cx="2699935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Szöveg helye 7"/>
          <p:cNvSpPr>
            <a:spLocks noGrp="1"/>
          </p:cNvSpPr>
          <p:nvPr>
            <p:ph type="body" sz="quarter" idx="31"/>
          </p:nvPr>
        </p:nvSpPr>
        <p:spPr>
          <a:xfrm>
            <a:off x="884237" y="4889517"/>
            <a:ext cx="2511830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32"/>
          </p:nvPr>
        </p:nvSpPr>
        <p:spPr>
          <a:xfrm>
            <a:off x="3396066" y="1276928"/>
            <a:ext cx="2699934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Szöveg helye 7"/>
          <p:cNvSpPr>
            <a:spLocks noGrp="1"/>
          </p:cNvSpPr>
          <p:nvPr>
            <p:ph type="body" sz="quarter" idx="33"/>
          </p:nvPr>
        </p:nvSpPr>
        <p:spPr>
          <a:xfrm>
            <a:off x="3583389" y="1912119"/>
            <a:ext cx="2512611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34"/>
          </p:nvPr>
        </p:nvSpPr>
        <p:spPr>
          <a:xfrm>
            <a:off x="3396065" y="2762958"/>
            <a:ext cx="2699935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Szöveg helye 7"/>
          <p:cNvSpPr>
            <a:spLocks noGrp="1"/>
          </p:cNvSpPr>
          <p:nvPr>
            <p:ph type="body" sz="quarter" idx="35"/>
          </p:nvPr>
        </p:nvSpPr>
        <p:spPr>
          <a:xfrm>
            <a:off x="3583389" y="3398149"/>
            <a:ext cx="2512611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36"/>
          </p:nvPr>
        </p:nvSpPr>
        <p:spPr>
          <a:xfrm>
            <a:off x="3396065" y="4254326"/>
            <a:ext cx="2699935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6" name="Szöveg helye 7"/>
          <p:cNvSpPr>
            <a:spLocks noGrp="1"/>
          </p:cNvSpPr>
          <p:nvPr>
            <p:ph type="body" sz="quarter" idx="37"/>
          </p:nvPr>
        </p:nvSpPr>
        <p:spPr>
          <a:xfrm>
            <a:off x="3583390" y="4889517"/>
            <a:ext cx="2511830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38"/>
          </p:nvPr>
        </p:nvSpPr>
        <p:spPr>
          <a:xfrm>
            <a:off x="6096001" y="1276928"/>
            <a:ext cx="2699934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8" name="Szöveg helye 7"/>
          <p:cNvSpPr>
            <a:spLocks noGrp="1"/>
          </p:cNvSpPr>
          <p:nvPr>
            <p:ph type="body" sz="quarter" idx="39"/>
          </p:nvPr>
        </p:nvSpPr>
        <p:spPr>
          <a:xfrm>
            <a:off x="6283324" y="1912119"/>
            <a:ext cx="2512611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40"/>
          </p:nvPr>
        </p:nvSpPr>
        <p:spPr>
          <a:xfrm>
            <a:off x="6096000" y="2762958"/>
            <a:ext cx="2699935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Szöveg helye 7"/>
          <p:cNvSpPr>
            <a:spLocks noGrp="1"/>
          </p:cNvSpPr>
          <p:nvPr>
            <p:ph type="body" sz="quarter" idx="41"/>
          </p:nvPr>
        </p:nvSpPr>
        <p:spPr>
          <a:xfrm>
            <a:off x="6283324" y="3398149"/>
            <a:ext cx="2512611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42"/>
          </p:nvPr>
        </p:nvSpPr>
        <p:spPr>
          <a:xfrm>
            <a:off x="6096000" y="4254326"/>
            <a:ext cx="2699935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Szöveg helye 7"/>
          <p:cNvSpPr>
            <a:spLocks noGrp="1"/>
          </p:cNvSpPr>
          <p:nvPr>
            <p:ph type="body" sz="quarter" idx="43"/>
          </p:nvPr>
        </p:nvSpPr>
        <p:spPr>
          <a:xfrm>
            <a:off x="6283325" y="4889517"/>
            <a:ext cx="2511830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44"/>
          </p:nvPr>
        </p:nvSpPr>
        <p:spPr>
          <a:xfrm>
            <a:off x="8795936" y="1276928"/>
            <a:ext cx="2699934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Szöveg helye 7"/>
          <p:cNvSpPr>
            <a:spLocks noGrp="1"/>
          </p:cNvSpPr>
          <p:nvPr>
            <p:ph type="body" sz="quarter" idx="45"/>
          </p:nvPr>
        </p:nvSpPr>
        <p:spPr>
          <a:xfrm>
            <a:off x="8983259" y="1912119"/>
            <a:ext cx="2512611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46"/>
          </p:nvPr>
        </p:nvSpPr>
        <p:spPr>
          <a:xfrm>
            <a:off x="8795935" y="2762958"/>
            <a:ext cx="2699935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Szöveg helye 7"/>
          <p:cNvSpPr>
            <a:spLocks noGrp="1"/>
          </p:cNvSpPr>
          <p:nvPr>
            <p:ph type="body" sz="quarter" idx="47"/>
          </p:nvPr>
        </p:nvSpPr>
        <p:spPr>
          <a:xfrm>
            <a:off x="8983259" y="3398149"/>
            <a:ext cx="2512611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48"/>
          </p:nvPr>
        </p:nvSpPr>
        <p:spPr>
          <a:xfrm>
            <a:off x="8795935" y="4254326"/>
            <a:ext cx="2699935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8" name="Szöveg helye 7"/>
          <p:cNvSpPr>
            <a:spLocks noGrp="1"/>
          </p:cNvSpPr>
          <p:nvPr>
            <p:ph type="body" sz="quarter" idx="49"/>
          </p:nvPr>
        </p:nvSpPr>
        <p:spPr>
          <a:xfrm>
            <a:off x="8983260" y="4889517"/>
            <a:ext cx="2511830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1048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dia_kep1 z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orvinus2025_borito-02.png">
            <a:extLst>
              <a:ext uri="{FF2B5EF4-FFF2-40B4-BE49-F238E27FC236}">
                <a16:creationId xmlns:a16="http://schemas.microsoft.com/office/drawing/2014/main" id="{9387B9EB-0E8E-0611-9088-8237DF4FCD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 descr="corvinus_egyetem_logo_black.png">
            <a:extLst>
              <a:ext uri="{FF2B5EF4-FFF2-40B4-BE49-F238E27FC236}">
                <a16:creationId xmlns:a16="http://schemas.microsoft.com/office/drawing/2014/main" id="{7975BF59-DCC9-74DA-1E53-63D022704E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195263"/>
            <a:ext cx="3133726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0CF7EDAB-A9A4-BC91-8FAB-09A0A4C4DB89}"/>
              </a:ext>
            </a:extLst>
          </p:cNvPr>
          <p:cNvSpPr/>
          <p:nvPr userDrawn="1"/>
        </p:nvSpPr>
        <p:spPr>
          <a:xfrm>
            <a:off x="6537325" y="6167438"/>
            <a:ext cx="5183188" cy="217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15C87B2A-89F8-6AD4-EE18-A276B47AC81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37325" y="349250"/>
            <a:ext cx="5189538" cy="2603500"/>
            <a:chOff x="4118" y="220"/>
            <a:chExt cx="3269" cy="1640"/>
          </a:xfrm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8CC89E18-EDCA-F377-F4E9-EC3B92381D8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118" y="220"/>
              <a:ext cx="3269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62490F3-3AE6-B399-A291-62393386E1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281"/>
              <a:ext cx="3136" cy="1575"/>
            </a:xfrm>
            <a:custGeom>
              <a:avLst/>
              <a:gdLst>
                <a:gd name="T0" fmla="*/ 0 w 777"/>
                <a:gd name="T1" fmla="*/ 1575 h 389"/>
                <a:gd name="T2" fmla="*/ 1570 w 777"/>
                <a:gd name="T3" fmla="*/ 0 h 389"/>
                <a:gd name="T4" fmla="*/ 3136 w 777"/>
                <a:gd name="T5" fmla="*/ 1575 h 3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7" h="389">
                  <a:moveTo>
                    <a:pt x="0" y="389"/>
                  </a:moveTo>
                  <a:cubicBezTo>
                    <a:pt x="0" y="174"/>
                    <a:pt x="174" y="0"/>
                    <a:pt x="389" y="0"/>
                  </a:cubicBezTo>
                  <a:cubicBezTo>
                    <a:pt x="603" y="0"/>
                    <a:pt x="777" y="174"/>
                    <a:pt x="777" y="389"/>
                  </a:cubicBezTo>
                </a:path>
              </a:pathLst>
            </a:custGeom>
            <a:noFill/>
            <a:ln w="198438" cap="flat">
              <a:solidFill>
                <a:srgbClr val="0ACD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" name="Cím 1"/>
          <p:cNvSpPr>
            <a:spLocks noGrp="1"/>
          </p:cNvSpPr>
          <p:nvPr>
            <p:ph type="ctrTitle"/>
          </p:nvPr>
        </p:nvSpPr>
        <p:spPr>
          <a:xfrm>
            <a:off x="452762" y="2050741"/>
            <a:ext cx="5184558" cy="750647"/>
          </a:xfrm>
        </p:spPr>
        <p:txBody>
          <a:bodyPr anchor="t">
            <a:noAutofit/>
          </a:bodyPr>
          <a:lstStyle>
            <a:lvl1pPr algn="l">
              <a:defRPr sz="5000" b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8" name="Szöveg helye 12"/>
          <p:cNvSpPr>
            <a:spLocks noGrp="1"/>
          </p:cNvSpPr>
          <p:nvPr>
            <p:ph type="body" sz="quarter" idx="11"/>
          </p:nvPr>
        </p:nvSpPr>
        <p:spPr>
          <a:xfrm>
            <a:off x="479395" y="6054571"/>
            <a:ext cx="5166804" cy="337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Alcím 2"/>
          <p:cNvSpPr>
            <a:spLocks noGrp="1"/>
          </p:cNvSpPr>
          <p:nvPr>
            <p:ph type="subTitle" idx="1"/>
          </p:nvPr>
        </p:nvSpPr>
        <p:spPr>
          <a:xfrm>
            <a:off x="452762" y="2889849"/>
            <a:ext cx="5175682" cy="22414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300" i="0" baseline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7357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dia_kep2 z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orvinus2025_borito-05.png">
            <a:extLst>
              <a:ext uri="{FF2B5EF4-FFF2-40B4-BE49-F238E27FC236}">
                <a16:creationId xmlns:a16="http://schemas.microsoft.com/office/drawing/2014/main" id="{2BCC1CFC-9D40-9DC9-63D6-9553BD5C51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 descr="corvinus_egyetem_logo_black.png">
            <a:extLst>
              <a:ext uri="{FF2B5EF4-FFF2-40B4-BE49-F238E27FC236}">
                <a16:creationId xmlns:a16="http://schemas.microsoft.com/office/drawing/2014/main" id="{3AB99F7A-A899-533E-B4CC-1F9F69C6B8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195263"/>
            <a:ext cx="3133726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47496165-A090-82EA-FBCD-D28F07F522A1}"/>
              </a:ext>
            </a:extLst>
          </p:cNvPr>
          <p:cNvSpPr/>
          <p:nvPr userDrawn="1"/>
        </p:nvSpPr>
        <p:spPr>
          <a:xfrm>
            <a:off x="6537325" y="6167438"/>
            <a:ext cx="5183188" cy="217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F5992293-6932-291C-D5F2-B0C3736B1AB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37325" y="349250"/>
            <a:ext cx="5189538" cy="2603500"/>
            <a:chOff x="4118" y="220"/>
            <a:chExt cx="3269" cy="1640"/>
          </a:xfrm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A0106045-96D2-96D2-58E6-17361756E8B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118" y="220"/>
              <a:ext cx="3269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05E4FED-26AF-72DC-2568-4B196AFB4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281"/>
              <a:ext cx="3136" cy="1575"/>
            </a:xfrm>
            <a:custGeom>
              <a:avLst/>
              <a:gdLst>
                <a:gd name="T0" fmla="*/ 0 w 777"/>
                <a:gd name="T1" fmla="*/ 1575 h 389"/>
                <a:gd name="T2" fmla="*/ 1570 w 777"/>
                <a:gd name="T3" fmla="*/ 0 h 389"/>
                <a:gd name="T4" fmla="*/ 3136 w 777"/>
                <a:gd name="T5" fmla="*/ 1575 h 3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7" h="389">
                  <a:moveTo>
                    <a:pt x="0" y="389"/>
                  </a:moveTo>
                  <a:cubicBezTo>
                    <a:pt x="0" y="174"/>
                    <a:pt x="174" y="0"/>
                    <a:pt x="389" y="0"/>
                  </a:cubicBezTo>
                  <a:cubicBezTo>
                    <a:pt x="603" y="0"/>
                    <a:pt x="777" y="174"/>
                    <a:pt x="777" y="389"/>
                  </a:cubicBezTo>
                </a:path>
              </a:pathLst>
            </a:custGeom>
            <a:noFill/>
            <a:ln w="198438" cap="flat">
              <a:solidFill>
                <a:srgbClr val="0ACD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" name="Cím 1"/>
          <p:cNvSpPr>
            <a:spLocks noGrp="1"/>
          </p:cNvSpPr>
          <p:nvPr>
            <p:ph type="ctrTitle"/>
          </p:nvPr>
        </p:nvSpPr>
        <p:spPr>
          <a:xfrm>
            <a:off x="452762" y="2050741"/>
            <a:ext cx="5184558" cy="750647"/>
          </a:xfrm>
        </p:spPr>
        <p:txBody>
          <a:bodyPr anchor="t">
            <a:noAutofit/>
          </a:bodyPr>
          <a:lstStyle>
            <a:lvl1pPr algn="l">
              <a:defRPr sz="5000" b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8" name="Szöveg helye 12"/>
          <p:cNvSpPr>
            <a:spLocks noGrp="1"/>
          </p:cNvSpPr>
          <p:nvPr>
            <p:ph type="body" sz="quarter" idx="11"/>
          </p:nvPr>
        </p:nvSpPr>
        <p:spPr>
          <a:xfrm>
            <a:off x="479395" y="6054571"/>
            <a:ext cx="5166804" cy="337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Alcím 2"/>
          <p:cNvSpPr>
            <a:spLocks noGrp="1"/>
          </p:cNvSpPr>
          <p:nvPr>
            <p:ph type="subTitle" idx="1"/>
          </p:nvPr>
        </p:nvSpPr>
        <p:spPr>
          <a:xfrm>
            <a:off x="452762" y="2889849"/>
            <a:ext cx="5175682" cy="22414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300" i="0" baseline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32354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dia_ke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orvinus2025_borito-04.png">
            <a:extLst>
              <a:ext uri="{FF2B5EF4-FFF2-40B4-BE49-F238E27FC236}">
                <a16:creationId xmlns:a16="http://schemas.microsoft.com/office/drawing/2014/main" id="{9C0C8596-0D42-2C96-597B-76825C443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04F60D59-28BD-7195-357F-6481DD91C66F}"/>
              </a:ext>
            </a:extLst>
          </p:cNvPr>
          <p:cNvSpPr/>
          <p:nvPr userDrawn="1"/>
        </p:nvSpPr>
        <p:spPr>
          <a:xfrm>
            <a:off x="6526213" y="6167438"/>
            <a:ext cx="5194300" cy="2174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" name="Ív 3">
            <a:extLst>
              <a:ext uri="{FF2B5EF4-FFF2-40B4-BE49-F238E27FC236}">
                <a16:creationId xmlns:a16="http://schemas.microsoft.com/office/drawing/2014/main" id="{FE307EFC-F49A-A0D9-E258-8B64FA1E4D38}"/>
              </a:ext>
            </a:extLst>
          </p:cNvPr>
          <p:cNvSpPr/>
          <p:nvPr userDrawn="1"/>
        </p:nvSpPr>
        <p:spPr>
          <a:xfrm>
            <a:off x="6537325" y="482600"/>
            <a:ext cx="5059363" cy="4918075"/>
          </a:xfrm>
          <a:prstGeom prst="arc">
            <a:avLst/>
          </a:prstGeom>
          <a:ln w="2159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5" name="Ív 4">
            <a:extLst>
              <a:ext uri="{FF2B5EF4-FFF2-40B4-BE49-F238E27FC236}">
                <a16:creationId xmlns:a16="http://schemas.microsoft.com/office/drawing/2014/main" id="{A9462C94-37D5-B973-742B-7EF59B4EAF27}"/>
              </a:ext>
            </a:extLst>
          </p:cNvPr>
          <p:cNvSpPr/>
          <p:nvPr userDrawn="1"/>
        </p:nvSpPr>
        <p:spPr>
          <a:xfrm flipH="1">
            <a:off x="6635750" y="476250"/>
            <a:ext cx="4926013" cy="4919663"/>
          </a:xfrm>
          <a:prstGeom prst="arc">
            <a:avLst/>
          </a:prstGeom>
          <a:ln w="2159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n w="127000">
                <a:solidFill>
                  <a:schemeClr val="tx1"/>
                </a:solidFill>
              </a:ln>
            </a:endParaRPr>
          </a:p>
        </p:txBody>
      </p:sp>
      <p:pic>
        <p:nvPicPr>
          <p:cNvPr id="6" name="Kép 7" descr="corvinus_egyetem_logo_black.png">
            <a:extLst>
              <a:ext uri="{FF2B5EF4-FFF2-40B4-BE49-F238E27FC236}">
                <a16:creationId xmlns:a16="http://schemas.microsoft.com/office/drawing/2014/main" id="{000E4BBC-B24C-41A8-827C-8040E2006A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195263"/>
            <a:ext cx="3133726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53BF5603-A5FD-16B5-ECD4-EC41A3377E3C}"/>
              </a:ext>
            </a:extLst>
          </p:cNvPr>
          <p:cNvSpPr/>
          <p:nvPr userDrawn="1"/>
        </p:nvSpPr>
        <p:spPr>
          <a:xfrm>
            <a:off x="6537325" y="6167438"/>
            <a:ext cx="5183188" cy="2174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F72D2C79-FB87-E9EE-9CAC-4DD6D86348D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37325" y="349250"/>
            <a:ext cx="5189538" cy="2603500"/>
            <a:chOff x="4118" y="220"/>
            <a:chExt cx="3269" cy="1640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813E79B9-83FC-D5F7-F1F5-4040A378EF2A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118" y="220"/>
              <a:ext cx="3269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A5185A5-D93B-BF1C-9E54-1B37F9BC25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281"/>
              <a:ext cx="3136" cy="1575"/>
            </a:xfrm>
            <a:custGeom>
              <a:avLst/>
              <a:gdLst>
                <a:gd name="T0" fmla="*/ 0 w 777"/>
                <a:gd name="T1" fmla="*/ 1575 h 389"/>
                <a:gd name="T2" fmla="*/ 1570 w 777"/>
                <a:gd name="T3" fmla="*/ 0 h 389"/>
                <a:gd name="T4" fmla="*/ 3136 w 777"/>
                <a:gd name="T5" fmla="*/ 1575 h 3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7" h="389">
                  <a:moveTo>
                    <a:pt x="0" y="389"/>
                  </a:moveTo>
                  <a:cubicBezTo>
                    <a:pt x="0" y="174"/>
                    <a:pt x="174" y="0"/>
                    <a:pt x="389" y="0"/>
                  </a:cubicBezTo>
                  <a:cubicBezTo>
                    <a:pt x="603" y="0"/>
                    <a:pt x="777" y="174"/>
                    <a:pt x="777" y="389"/>
                  </a:cubicBezTo>
                </a:path>
              </a:pathLst>
            </a:custGeom>
            <a:noFill/>
            <a:ln w="198438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" name="Cím 1"/>
          <p:cNvSpPr>
            <a:spLocks noGrp="1"/>
          </p:cNvSpPr>
          <p:nvPr>
            <p:ph type="ctrTitle"/>
          </p:nvPr>
        </p:nvSpPr>
        <p:spPr>
          <a:xfrm>
            <a:off x="452762" y="2050741"/>
            <a:ext cx="5184558" cy="750647"/>
          </a:xfrm>
        </p:spPr>
        <p:txBody>
          <a:bodyPr anchor="t">
            <a:noAutofit/>
          </a:bodyPr>
          <a:lstStyle>
            <a:lvl1pPr algn="l">
              <a:defRPr sz="5000" b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8" name="Szöveg helye 12"/>
          <p:cNvSpPr>
            <a:spLocks noGrp="1"/>
          </p:cNvSpPr>
          <p:nvPr>
            <p:ph type="body" sz="quarter" idx="11"/>
          </p:nvPr>
        </p:nvSpPr>
        <p:spPr>
          <a:xfrm>
            <a:off x="479395" y="6054571"/>
            <a:ext cx="5166804" cy="337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Alcím 2"/>
          <p:cNvSpPr>
            <a:spLocks noGrp="1"/>
          </p:cNvSpPr>
          <p:nvPr>
            <p:ph type="subTitle" idx="1"/>
          </p:nvPr>
        </p:nvSpPr>
        <p:spPr>
          <a:xfrm>
            <a:off x="452762" y="2889849"/>
            <a:ext cx="5175682" cy="22414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300" i="0" baseline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8556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dia_kep4 pi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orvinus2025_borito-02.png">
            <a:extLst>
              <a:ext uri="{FF2B5EF4-FFF2-40B4-BE49-F238E27FC236}">
                <a16:creationId xmlns:a16="http://schemas.microsoft.com/office/drawing/2014/main" id="{23E0CBBC-0702-8955-3078-73C3944CD5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 descr="corvinus_egyetem_logo_black.png">
            <a:extLst>
              <a:ext uri="{FF2B5EF4-FFF2-40B4-BE49-F238E27FC236}">
                <a16:creationId xmlns:a16="http://schemas.microsoft.com/office/drawing/2014/main" id="{28CD5E88-5134-0B27-0066-7C5D4B15AF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195263"/>
            <a:ext cx="3133726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91906CBA-A21C-D052-3339-22B895BEB606}"/>
              </a:ext>
            </a:extLst>
          </p:cNvPr>
          <p:cNvSpPr/>
          <p:nvPr userDrawn="1"/>
        </p:nvSpPr>
        <p:spPr>
          <a:xfrm>
            <a:off x="6537325" y="6167438"/>
            <a:ext cx="5183188" cy="2174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160108FC-2AB1-424A-3752-1860BE67F2B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37325" y="349250"/>
            <a:ext cx="5189538" cy="2603500"/>
            <a:chOff x="4118" y="220"/>
            <a:chExt cx="3269" cy="1640"/>
          </a:xfrm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1F9E8DB1-8629-0A82-6AAC-FAB3EA32BB0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118" y="220"/>
              <a:ext cx="3269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2227CA9-6AED-CF2D-E367-DCC34776FE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281"/>
              <a:ext cx="3136" cy="1575"/>
            </a:xfrm>
            <a:custGeom>
              <a:avLst/>
              <a:gdLst>
                <a:gd name="T0" fmla="*/ 0 w 777"/>
                <a:gd name="T1" fmla="*/ 389 h 389"/>
                <a:gd name="T2" fmla="*/ 389 w 777"/>
                <a:gd name="T3" fmla="*/ 0 h 389"/>
                <a:gd name="T4" fmla="*/ 777 w 777"/>
                <a:gd name="T5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7" h="389">
                  <a:moveTo>
                    <a:pt x="0" y="389"/>
                  </a:moveTo>
                  <a:cubicBezTo>
                    <a:pt x="0" y="174"/>
                    <a:pt x="174" y="0"/>
                    <a:pt x="389" y="0"/>
                  </a:cubicBezTo>
                  <a:cubicBezTo>
                    <a:pt x="603" y="0"/>
                    <a:pt x="777" y="174"/>
                    <a:pt x="777" y="389"/>
                  </a:cubicBezTo>
                </a:path>
              </a:pathLst>
            </a:custGeom>
            <a:noFill/>
            <a:ln w="198438" cap="flat">
              <a:solidFill>
                <a:schemeClr val="accent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latin typeface="+mn-lt"/>
              </a:endParaRPr>
            </a:p>
          </p:txBody>
        </p:sp>
      </p:grpSp>
      <p:sp>
        <p:nvSpPr>
          <p:cNvPr id="7" name="Cím 1"/>
          <p:cNvSpPr>
            <a:spLocks noGrp="1"/>
          </p:cNvSpPr>
          <p:nvPr>
            <p:ph type="ctrTitle"/>
          </p:nvPr>
        </p:nvSpPr>
        <p:spPr>
          <a:xfrm>
            <a:off x="452762" y="2050741"/>
            <a:ext cx="5184558" cy="750647"/>
          </a:xfrm>
        </p:spPr>
        <p:txBody>
          <a:bodyPr anchor="t">
            <a:noAutofit/>
          </a:bodyPr>
          <a:lstStyle>
            <a:lvl1pPr algn="l">
              <a:defRPr sz="5000" b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8" name="Szöveg helye 12"/>
          <p:cNvSpPr>
            <a:spLocks noGrp="1"/>
          </p:cNvSpPr>
          <p:nvPr>
            <p:ph type="body" sz="quarter" idx="11"/>
          </p:nvPr>
        </p:nvSpPr>
        <p:spPr>
          <a:xfrm>
            <a:off x="479395" y="6054571"/>
            <a:ext cx="5166804" cy="337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Alcím 2"/>
          <p:cNvSpPr>
            <a:spLocks noGrp="1"/>
          </p:cNvSpPr>
          <p:nvPr>
            <p:ph type="subTitle" idx="1"/>
          </p:nvPr>
        </p:nvSpPr>
        <p:spPr>
          <a:xfrm>
            <a:off x="452762" y="2889849"/>
            <a:ext cx="5175682" cy="22414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300" i="0" baseline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42048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5">
            <a:extLst>
              <a:ext uri="{FF2B5EF4-FFF2-40B4-BE49-F238E27FC236}">
                <a16:creationId xmlns:a16="http://schemas.microsoft.com/office/drawing/2014/main" id="{E860D696-8C5B-0A51-431C-857011D681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2438" y="461963"/>
            <a:ext cx="1128395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Szöveg helye 6">
            <a:extLst>
              <a:ext uri="{FF2B5EF4-FFF2-40B4-BE49-F238E27FC236}">
                <a16:creationId xmlns:a16="http://schemas.microsoft.com/office/drawing/2014/main" id="{822DA0CC-61BC-52B3-6121-33D8B8BBF8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2438" y="1304925"/>
            <a:ext cx="1128395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anose="02040502050405020303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anose="02040502050405020303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anose="02040502050405020303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anose="02040502050405020303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anose="02040502050405020303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anose="02040502050405020303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anose="02040502050405020303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anose="02040502050405020303" pitchFamily="18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174625" algn="l" rtl="0" fontAlgn="base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173038" algn="l" rtl="0" fontAlgn="base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90600" indent="-185738" algn="l" rtl="0" fontAlgn="base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52" r:id="rId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ím helye 1">
            <a:extLst>
              <a:ext uri="{FF2B5EF4-FFF2-40B4-BE49-F238E27FC236}">
                <a16:creationId xmlns:a16="http://schemas.microsoft.com/office/drawing/2014/main" id="{4B58CFBF-ADB5-882E-5F24-FE489A41F8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457200"/>
            <a:ext cx="11244263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2051" name="Szöveg helye 2">
            <a:extLst>
              <a:ext uri="{FF2B5EF4-FFF2-40B4-BE49-F238E27FC236}">
                <a16:creationId xmlns:a16="http://schemas.microsoft.com/office/drawing/2014/main" id="{E420F44A-E28D-75D2-4470-4AD85E7A85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1600200"/>
            <a:ext cx="112331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245CA64-3390-CEFC-60C7-A6B4AEB0C02A}"/>
              </a:ext>
            </a:extLst>
          </p:cNvPr>
          <p:cNvSpPr txBox="1">
            <a:spLocks/>
          </p:cNvSpPr>
          <p:nvPr/>
        </p:nvSpPr>
        <p:spPr>
          <a:xfrm>
            <a:off x="11693525" y="6354763"/>
            <a:ext cx="412750" cy="42227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fld id="{B10549C1-3A8C-40DF-B912-64D0D2CA04D1}" type="slidenum">
              <a:rPr lang="hu-HU" sz="1100" smtClean="0"/>
              <a:pPr algn="ctr" fontAlgn="auto">
                <a:spcAft>
                  <a:spcPts val="0"/>
                </a:spcAft>
                <a:defRPr/>
              </a:pPr>
              <a:t>‹#›</a:t>
            </a:fld>
            <a:endParaRPr lang="hu-HU" sz="11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anose="02040502050405020303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anose="02040502050405020303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anose="02040502050405020303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anose="020405020504050203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anose="020405020504050203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anose="020405020504050203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anose="020405020504050203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anose="02040502050405020303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3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C4ACB7A-8B8F-19CA-E05C-15C9BB1EF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FDA047-9524-4849-8C8C-1DC0582EF16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3075" name="Cím helye 1">
            <a:extLst>
              <a:ext uri="{FF2B5EF4-FFF2-40B4-BE49-F238E27FC236}">
                <a16:creationId xmlns:a16="http://schemas.microsoft.com/office/drawing/2014/main" id="{87C6A239-11EC-4419-5DCE-2FC7A7CF1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08221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3076" name="Szöveg helye 2">
            <a:extLst>
              <a:ext uri="{FF2B5EF4-FFF2-40B4-BE49-F238E27FC236}">
                <a16:creationId xmlns:a16="http://schemas.microsoft.com/office/drawing/2014/main" id="{EFC5AE2B-1F16-A644-61DB-7576D8836D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Clr>
          <a:srgbClr val="F5C83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5C83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5C83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5C83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5C83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4967E55C-0D4E-26ED-E43A-82FE798F3F21}"/>
              </a:ext>
            </a:extLst>
          </p:cNvPr>
          <p:cNvSpPr txBox="1">
            <a:spLocks/>
          </p:cNvSpPr>
          <p:nvPr/>
        </p:nvSpPr>
        <p:spPr>
          <a:xfrm>
            <a:off x="11693525" y="6354763"/>
            <a:ext cx="412750" cy="42227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fld id="{53606EC6-6EC7-4BA4-BCE2-816C20A99CF1}" type="slidenum">
              <a:rPr lang="hu-HU" sz="1100" smtClean="0"/>
              <a:pPr algn="ctr" fontAlgn="auto">
                <a:spcAft>
                  <a:spcPts val="0"/>
                </a:spcAft>
                <a:defRPr/>
              </a:pPr>
              <a:t>‹#›</a:t>
            </a:fld>
            <a:endParaRPr lang="hu-HU" sz="1100"/>
          </a:p>
        </p:txBody>
      </p:sp>
      <p:sp>
        <p:nvSpPr>
          <p:cNvPr id="5" name="Cím helye 1">
            <a:extLst>
              <a:ext uri="{FF2B5EF4-FFF2-40B4-BE49-F238E27FC236}">
                <a16:creationId xmlns:a16="http://schemas.microsoft.com/office/drawing/2014/main" id="{1E85B912-E533-E806-EF85-9140FF6E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75"/>
            <a:ext cx="10082213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hu-HU" noProof="0"/>
              <a:t>Tanulmányi tájékoztató a 2023/24. tanév kezdetén</a:t>
            </a:r>
            <a:endParaRPr lang="hu-HU"/>
          </a:p>
        </p:txBody>
      </p:sp>
      <p:sp>
        <p:nvSpPr>
          <p:cNvPr id="4100" name="Szöveg helye 2">
            <a:extLst>
              <a:ext uri="{FF2B5EF4-FFF2-40B4-BE49-F238E27FC236}">
                <a16:creationId xmlns:a16="http://schemas.microsoft.com/office/drawing/2014/main" id="{05C24849-C82D-0D0F-C2D2-0E57FEFC9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pic>
        <p:nvPicPr>
          <p:cNvPr id="4101" name="Picture 6">
            <a:extLst>
              <a:ext uri="{FF2B5EF4-FFF2-40B4-BE49-F238E27FC236}">
                <a16:creationId xmlns:a16="http://schemas.microsoft.com/office/drawing/2014/main" id="{3B96D34E-5210-4A18-0F15-78E34A5DE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168275"/>
            <a:ext cx="11842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Szövegdoboz 1">
            <a:extLst>
              <a:ext uri="{FF2B5EF4-FFF2-40B4-BE49-F238E27FC236}">
                <a16:creationId xmlns:a16="http://schemas.microsoft.com/office/drawing/2014/main" id="{6D99E54A-810D-33F8-5AE1-30EC043E2F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578975" y="681038"/>
            <a:ext cx="25273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hu-HU" altLang="hu-HU" sz="1200">
                <a:solidFill>
                  <a:srgbClr val="D1AF84"/>
                </a:solidFill>
              </a:rPr>
              <a:t>Érvényesség vége: 2023.08.31.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</p:sldLayoutIdLst>
  <p:hf sldNum="0"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Georgia" panose="02040502050405020303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Georgia" panose="02040502050405020303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Georgia" panose="02040502050405020303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Georgia" panose="02040502050405020303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Georgia" panose="02040502050405020303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Georgia" panose="02040502050405020303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Georgia" panose="02040502050405020303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Georgia" panose="02040502050405020303" pitchFamily="18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Clr>
          <a:srgbClr val="F5C832"/>
        </a:buClr>
        <a:buFont typeface="Wingdings" panose="05000000000000000000" pitchFamily="2" charset="2"/>
        <a:buChar char="§"/>
        <a:defRPr sz="2400" kern="1200">
          <a:solidFill>
            <a:schemeClr val="accent1"/>
          </a:solidFill>
          <a:latin typeface="+mj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5C832"/>
        </a:buClr>
        <a:buFont typeface="Wingdings" panose="05000000000000000000" pitchFamily="2" charset="2"/>
        <a:buChar char="§"/>
        <a:defRPr sz="2000" kern="1200">
          <a:solidFill>
            <a:schemeClr val="accent1"/>
          </a:solidFill>
          <a:latin typeface="+mj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5C832"/>
        </a:buClr>
        <a:buFont typeface="Wingdings" panose="05000000000000000000" pitchFamily="2" charset="2"/>
        <a:buChar char="§"/>
        <a:defRPr kern="1200">
          <a:solidFill>
            <a:schemeClr val="accent1"/>
          </a:solidFill>
          <a:latin typeface="+mj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5C832"/>
        </a:buClr>
        <a:buFont typeface="Wingdings" panose="05000000000000000000" pitchFamily="2" charset="2"/>
        <a:buChar char="§"/>
        <a:defRPr sz="1600" kern="1200">
          <a:solidFill>
            <a:schemeClr val="accent1"/>
          </a:solidFill>
          <a:latin typeface="+mj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5C832"/>
        </a:buClr>
        <a:buFont typeface="Wingdings" panose="05000000000000000000" pitchFamily="2" charset="2"/>
        <a:buChar char="§"/>
        <a:defRPr sz="1600" kern="1200">
          <a:solidFill>
            <a:schemeClr val="accent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1.pn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18" Type="http://schemas.openxmlformats.org/officeDocument/2006/relationships/image" Target="../media/image50.png"/><Relationship Id="rId3" Type="http://schemas.openxmlformats.org/officeDocument/2006/relationships/image" Target="../media/image55.jpe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5" Type="http://schemas.openxmlformats.org/officeDocument/2006/relationships/image" Target="../media/image15.png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s://neptun3r.web.uni-corvinus.hu/hallgatoi/Login.aspx" TargetMode="Externa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hyperlink" Target="https://neptun3r.web.uni-corvinus.hu/hallgatoi/Login.aspx" TargetMode="External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59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s://neptun3r.web.uni-corvinus.hu/hallgatoi/Login.aspx" TargetMode="External"/><Relationship Id="rId7" Type="http://schemas.openxmlformats.org/officeDocument/2006/relationships/image" Target="../media/image62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0.png"/><Relationship Id="rId11" Type="http://schemas.openxmlformats.org/officeDocument/2006/relationships/image" Target="../media/image71.png"/><Relationship Id="rId5" Type="http://schemas.openxmlformats.org/officeDocument/2006/relationships/image" Target="../media/image69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s://neptun3r.web.uni-corvinus.hu/hallgatoi/Login.aspx" TargetMode="Externa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9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s://neptun3r.web.uni-corvinus.hu/hallgatoi/Login.aspx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neptun3r.web.uni-corvinus.hu/hallgatoi/Login.aspx" TargetMode="External"/><Relationship Id="rId5" Type="http://schemas.openxmlformats.org/officeDocument/2006/relationships/image" Target="../media/image76.png"/><Relationship Id="rId10" Type="http://schemas.openxmlformats.org/officeDocument/2006/relationships/image" Target="../media/image65.png"/><Relationship Id="rId4" Type="http://schemas.openxmlformats.org/officeDocument/2006/relationships/image" Target="../media/image75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hyperlink" Target="https://www.uni-corvinus.hu/downloads/94vc.q12q0a/hkr-4-htjsz-2024-julius-15-00-alairt.pdf" TargetMode="External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2.png"/><Relationship Id="rId5" Type="http://schemas.openxmlformats.org/officeDocument/2006/relationships/hyperlink" Target="https://neptun3r.web.uni-corvinus.hu/hallgatoi/Login.aspx" TargetMode="External"/><Relationship Id="rId4" Type="http://schemas.openxmlformats.org/officeDocument/2006/relationships/hyperlink" Target="https://hub.uni-corvinus.hu/" TargetMode="External"/><Relationship Id="rId9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2.png"/><Relationship Id="rId7" Type="http://schemas.openxmlformats.org/officeDocument/2006/relationships/image" Target="../media/image77.png"/><Relationship Id="rId2" Type="http://schemas.openxmlformats.org/officeDocument/2006/relationships/hyperlink" Target="https://neptun3r.web.uni-corvinus.hu/hallgatoi/Login.aspx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image" Target="../media/image84.jpg"/><Relationship Id="rId18" Type="http://schemas.openxmlformats.org/officeDocument/2006/relationships/image" Target="../media/image15.png"/><Relationship Id="rId3" Type="http://schemas.openxmlformats.org/officeDocument/2006/relationships/image" Target="../media/image79.jpeg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83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82.png"/><Relationship Id="rId5" Type="http://schemas.openxmlformats.org/officeDocument/2006/relationships/diagramData" Target="../diagrams/data5.xml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microsoft.com/office/2007/relationships/diagramDrawing" Target="../diagrams/drawing5.xml"/><Relationship Id="rId1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hyperlink" Target="https://hub.uni-corvinus.hu/unauthenticat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1.png"/><Relationship Id="rId5" Type="http://schemas.openxmlformats.org/officeDocument/2006/relationships/image" Target="../media/image88.png"/><Relationship Id="rId4" Type="http://schemas.openxmlformats.org/officeDocument/2006/relationships/hyperlink" Target="https://hub.uni-corvinus.hu/unauthenticated" TargetMode="External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www.uni-corvinus.hu/post/landing-page/hallgatoi-tanulmanyi-ugyek/" TargetMode="External"/><Relationship Id="rId5" Type="http://schemas.openxmlformats.org/officeDocument/2006/relationships/image" Target="../media/image88.png"/><Relationship Id="rId4" Type="http://schemas.openxmlformats.org/officeDocument/2006/relationships/hyperlink" Target="https://hub.uni-corvinus.hu/unauthenticated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customXml" Target="../ink/ink1.xml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hyperlink" Target="https://www.uni-corvinus.hu/ona/hallgatoi-tanulmanyi-ugyek/kepzesi-programok/alapkepzes/" TargetMode="External"/><Relationship Id="rId4" Type="http://schemas.openxmlformats.org/officeDocument/2006/relationships/diagramData" Target="../diagrams/data2.xml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alagív 11">
            <a:extLst>
              <a:ext uri="{FF2B5EF4-FFF2-40B4-BE49-F238E27FC236}">
                <a16:creationId xmlns:a16="http://schemas.microsoft.com/office/drawing/2014/main" id="{E96C5DF3-A807-A19A-72AD-8EA2BE84C2CF}"/>
              </a:ext>
            </a:extLst>
          </p:cNvPr>
          <p:cNvSpPr/>
          <p:nvPr/>
        </p:nvSpPr>
        <p:spPr>
          <a:xfrm>
            <a:off x="334963" y="228600"/>
            <a:ext cx="10604500" cy="9347200"/>
          </a:xfrm>
          <a:prstGeom prst="blockArc">
            <a:avLst>
              <a:gd name="adj1" fmla="val 10793675"/>
              <a:gd name="adj2" fmla="val 76625"/>
              <a:gd name="adj3" fmla="val 1797"/>
            </a:avLst>
          </a:prstGeom>
          <a:ln w="28575">
            <a:solidFill>
              <a:srgbClr val="0ACD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13" name="Folyamatábra: Feldolgozás 12">
            <a:extLst>
              <a:ext uri="{FF2B5EF4-FFF2-40B4-BE49-F238E27FC236}">
                <a16:creationId xmlns:a16="http://schemas.microsoft.com/office/drawing/2014/main" id="{F5D7E067-CD02-C8AA-541A-421423194D36}"/>
              </a:ext>
            </a:extLst>
          </p:cNvPr>
          <p:cNvSpPr/>
          <p:nvPr/>
        </p:nvSpPr>
        <p:spPr>
          <a:xfrm>
            <a:off x="334963" y="5508625"/>
            <a:ext cx="10785475" cy="769938"/>
          </a:xfrm>
          <a:prstGeom prst="flowChartProcess">
            <a:avLst/>
          </a:prstGeom>
          <a:ln>
            <a:solidFill>
              <a:srgbClr val="0ACD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62468" name="Cím 1">
            <a:extLst>
              <a:ext uri="{FF2B5EF4-FFF2-40B4-BE49-F238E27FC236}">
                <a16:creationId xmlns:a16="http://schemas.microsoft.com/office/drawing/2014/main" id="{9F0DF1B4-FFE1-67F4-0872-223EF7FAF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5595938"/>
            <a:ext cx="10988675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90000" rIns="90000" bIns="9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hu-HU" altLang="hu-HU" sz="3200" b="1">
                <a:solidFill>
                  <a:srgbClr val="663300"/>
                </a:solidFill>
                <a:latin typeface="Georgia" panose="02040502050405020303" pitchFamily="18" charset="0"/>
              </a:rPr>
              <a:t>Tanulmányi tájékoztató a 2025/26. tanév kezdetén</a:t>
            </a:r>
            <a:br>
              <a:rPr lang="hu-HU" altLang="hu-HU" sz="3200" b="1">
                <a:solidFill>
                  <a:srgbClr val="BF8F55"/>
                </a:solidFill>
                <a:latin typeface="Georgia" panose="02040502050405020303" pitchFamily="18" charset="0"/>
              </a:rPr>
            </a:br>
            <a:endParaRPr lang="hu-HU" altLang="hu-HU" sz="3300">
              <a:latin typeface="Georgia" panose="02040502050405020303" pitchFamily="18" charset="0"/>
            </a:endParaRPr>
          </a:p>
        </p:txBody>
      </p:sp>
      <p:pic>
        <p:nvPicPr>
          <p:cNvPr id="62469" name="Kép 18">
            <a:extLst>
              <a:ext uri="{FF2B5EF4-FFF2-40B4-BE49-F238E27FC236}">
                <a16:creationId xmlns:a16="http://schemas.microsoft.com/office/drawing/2014/main" id="{DC097025-EB87-0254-AFE5-C628E3C9A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8415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rtalom helye 5">
            <a:extLst>
              <a:ext uri="{FF2B5EF4-FFF2-40B4-BE49-F238E27FC236}">
                <a16:creationId xmlns:a16="http://schemas.microsoft.com/office/drawing/2014/main" id="{4B85DE35-F18A-9768-D85F-5542481A042E}"/>
              </a:ext>
            </a:extLst>
          </p:cNvPr>
          <p:cNvSpPr>
            <a:spLocks noGrp="1" noChangeArrowheads="1"/>
          </p:cNvSpPr>
          <p:nvPr>
            <p:ph sz="quarter" idx="12"/>
          </p:nvPr>
        </p:nvSpPr>
        <p:spPr>
          <a:xfrm>
            <a:off x="3854450" y="1689100"/>
            <a:ext cx="8170863" cy="4846638"/>
          </a:xfrm>
        </p:spPr>
        <p:txBody>
          <a:bodyPr/>
          <a:lstStyle/>
          <a:p>
            <a:pPr marL="625475" indent="-625475">
              <a:lnSpc>
                <a:spcPct val="120000"/>
              </a:lnSpc>
              <a:spcBef>
                <a:spcPts val="600"/>
              </a:spcBef>
            </a:pPr>
            <a:r>
              <a:rPr lang="hu-HU" altLang="hu-HU" sz="2400" b="1">
                <a:solidFill>
                  <a:srgbClr val="FF0000"/>
                </a:solidFill>
              </a:rPr>
              <a:t>Megszűnik a hallgatói jogviszony, ha a hallgató</a:t>
            </a:r>
            <a:r>
              <a:rPr lang="hu-HU" altLang="hu-HU" sz="1600" b="1">
                <a:solidFill>
                  <a:srgbClr val="FF0000"/>
                </a:solidFill>
              </a:rPr>
              <a:t> </a:t>
            </a:r>
            <a:r>
              <a:rPr lang="hu-HU" altLang="hu-HU" sz="2400" b="1">
                <a:solidFill>
                  <a:srgbClr val="FF0000"/>
                </a:solidFill>
              </a:rPr>
              <a:t>:</a:t>
            </a:r>
            <a:endParaRPr lang="hu-HU" altLang="hu-HU" sz="2000"/>
          </a:p>
          <a:p>
            <a:pPr marL="625475" lvl="1" indent="-358775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/>
              <a:t>beiratkozás után nem vesz fel </a:t>
            </a:r>
            <a:r>
              <a:rPr lang="hu-HU" altLang="hu-HU">
                <a:solidFill>
                  <a:schemeClr val="tx1"/>
                </a:solidFill>
              </a:rPr>
              <a:t>tantárgyat a tárgyregisztrációs időszakban!</a:t>
            </a:r>
          </a:p>
          <a:p>
            <a:pPr marL="625475" lvl="1" indent="-358775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>
                <a:solidFill>
                  <a:schemeClr val="tx1"/>
                </a:solidFill>
              </a:rPr>
              <a:t>maximális tárgyfelvétel után nem teljesíti a tárgyat (2* </a:t>
            </a:r>
            <a:r>
              <a:rPr lang="hu-HU" altLang="hu-HU" b="1">
                <a:solidFill>
                  <a:srgbClr val="FF0000"/>
                </a:solidFill>
              </a:rPr>
              <a:t>) ! Méltányossággal 3. tárgy felvétel!</a:t>
            </a:r>
          </a:p>
          <a:p>
            <a:pPr marL="625475" lvl="1" indent="-358775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>
                <a:solidFill>
                  <a:schemeClr val="tx1"/>
                </a:solidFill>
              </a:rPr>
              <a:t>adott tárgyból tett sikertelen vizsgáinak száma (6), sikertelen szigorlatok száma (4)</a:t>
            </a:r>
          </a:p>
          <a:p>
            <a:pPr marL="625475" lvl="1" indent="-358775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>
                <a:solidFill>
                  <a:schemeClr val="tx1"/>
                </a:solidFill>
              </a:rPr>
              <a:t>komplex vizsga letételi lehetőséget kimerítette (3)</a:t>
            </a:r>
          </a:p>
          <a:p>
            <a:pPr marL="625475" lvl="1" indent="-358775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>
                <a:solidFill>
                  <a:schemeClr val="tx1"/>
                </a:solidFill>
              </a:rPr>
              <a:t>az előzetes kreditelismerés során előírt különbözeti tárgy(ak) nem teljesíti az előírt időn belül (mester képzés)</a:t>
            </a:r>
          </a:p>
          <a:p>
            <a:pPr marL="625475" lvl="1" indent="-358775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>
                <a:solidFill>
                  <a:schemeClr val="tx1"/>
                </a:solidFill>
              </a:rPr>
              <a:t>első két aktív félévében teljesített kredit &lt; 15</a:t>
            </a:r>
          </a:p>
          <a:p>
            <a:pPr marL="625475" lvl="1" indent="-358775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>
                <a:solidFill>
                  <a:schemeClr val="tx1"/>
                </a:solidFill>
              </a:rPr>
              <a:t>minimális súlyozott tanulmányi átlaga &lt; 2,5 (kivéve első félév)</a:t>
            </a:r>
          </a:p>
          <a:p>
            <a:pPr marL="625475" lvl="1" indent="-358775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>
                <a:solidFill>
                  <a:schemeClr val="tx1"/>
                </a:solidFill>
              </a:rPr>
              <a:t>időarányos teljesített kreditaránya &lt; 50% (pl. 6 féléves képzésnél 6 aktív félév alatt 90 kreditnél kevesebbet teljesít)</a:t>
            </a:r>
          </a:p>
          <a:p>
            <a:pPr marL="625475" lvl="1" indent="-358775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>
                <a:solidFill>
                  <a:schemeClr val="tx1"/>
                </a:solidFill>
              </a:rPr>
              <a:t>két passzív félév után nem jelentkezik be</a:t>
            </a:r>
          </a:p>
          <a:p>
            <a:pPr marL="625475" lvl="1" indent="-358775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/>
              <a:t>elérte a maximális tanulmányi időt (pl: 4 féléves képzésnél max. 12, ebből aktív max.8)</a:t>
            </a:r>
          </a:p>
          <a:p>
            <a:pPr marL="625475" lvl="1" indent="-358775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/>
              <a:t>fegyelmi vétségét megállapították, vagy fizetési hátraléka van.</a:t>
            </a:r>
          </a:p>
        </p:txBody>
      </p:sp>
      <p:grpSp>
        <p:nvGrpSpPr>
          <p:cNvPr id="80899" name="Csoportba foglalás 6">
            <a:extLst>
              <a:ext uri="{FF2B5EF4-FFF2-40B4-BE49-F238E27FC236}">
                <a16:creationId xmlns:a16="http://schemas.microsoft.com/office/drawing/2014/main" id="{592F41CF-4C2C-AB88-5F71-A0EBEECAE854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504825"/>
            <a:ext cx="7300913" cy="1196975"/>
            <a:chOff x="4774188" y="-1"/>
            <a:chExt cx="7299702" cy="1197822"/>
          </a:xfrm>
        </p:grpSpPr>
        <p:pic>
          <p:nvPicPr>
            <p:cNvPr id="80910" name="Kép 3">
              <a:extLst>
                <a:ext uri="{FF2B5EF4-FFF2-40B4-BE49-F238E27FC236}">
                  <a16:creationId xmlns:a16="http://schemas.microsoft.com/office/drawing/2014/main" id="{52A5375C-6B05-E0F6-E1D7-39039083C3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774188" y="-1"/>
              <a:ext cx="7133793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11" name="Kép 4">
              <a:extLst>
                <a:ext uri="{FF2B5EF4-FFF2-40B4-BE49-F238E27FC236}">
                  <a16:creationId xmlns:a16="http://schemas.microsoft.com/office/drawing/2014/main" id="{29B0EA29-0322-A540-6764-84AAEC112E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18"/>
            <a:stretch>
              <a:fillRect/>
            </a:stretch>
          </p:blipFill>
          <p:spPr bwMode="auto">
            <a:xfrm rot="10800000">
              <a:off x="4940952" y="612344"/>
              <a:ext cx="7132938" cy="585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0900" name="Kép 8" descr="A képen szöveg, Betűtípus, embléma, Grafika látható&#10;&#10;Automatikusan generált leírás">
            <a:extLst>
              <a:ext uri="{FF2B5EF4-FFF2-40B4-BE49-F238E27FC236}">
                <a16:creationId xmlns:a16="http://schemas.microsoft.com/office/drawing/2014/main" id="{9ACFB9C3-4891-36E0-8241-3B4D0B5AD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09538"/>
            <a:ext cx="2116138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Kép 10">
            <a:extLst>
              <a:ext uri="{FF2B5EF4-FFF2-40B4-BE49-F238E27FC236}">
                <a16:creationId xmlns:a16="http://schemas.microsoft.com/office/drawing/2014/main" id="{41311823-58B5-A79F-AE49-5C1BD66CD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0"/>
            <a:ext cx="792956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Alcím 1">
            <a:extLst>
              <a:ext uri="{FF2B5EF4-FFF2-40B4-BE49-F238E27FC236}">
                <a16:creationId xmlns:a16="http://schemas.microsoft.com/office/drawing/2014/main" id="{12AF18A9-7CD5-FF2C-0E38-01994FC60A39}"/>
              </a:ext>
            </a:extLst>
          </p:cNvPr>
          <p:cNvSpPr>
            <a:spLocks noGrp="1" noChangeArrowheads="1"/>
          </p:cNvSpPr>
          <p:nvPr>
            <p:ph type="body" sz="quarter" idx="16"/>
          </p:nvPr>
        </p:nvSpPr>
        <p:spPr>
          <a:xfrm>
            <a:off x="4724400" y="358775"/>
            <a:ext cx="6956425" cy="1700213"/>
          </a:xfrm>
        </p:spPr>
        <p:txBody>
          <a:bodyPr/>
          <a:lstStyle/>
          <a:p>
            <a:pPr algn="ctr"/>
            <a:r>
              <a:rPr lang="hu-HU" altLang="hu-HU" sz="2000" b="1">
                <a:solidFill>
                  <a:srgbClr val="1B213E"/>
                </a:solidFill>
              </a:rPr>
              <a:t>Jogviszonyod fenntartása – mire figyelj kiemelten</a:t>
            </a:r>
          </a:p>
          <a:p>
            <a:pPr algn="ctr"/>
            <a:r>
              <a:rPr lang="hu-HU" altLang="hu-HU" sz="2000" b="1">
                <a:solidFill>
                  <a:srgbClr val="1B213E"/>
                </a:solidFill>
              </a:rPr>
              <a:t>TVSZ 42.§ </a:t>
            </a:r>
          </a:p>
        </p:txBody>
      </p:sp>
      <p:grpSp>
        <p:nvGrpSpPr>
          <p:cNvPr id="80903" name="Csoportba foglalás 20">
            <a:extLst>
              <a:ext uri="{FF2B5EF4-FFF2-40B4-BE49-F238E27FC236}">
                <a16:creationId xmlns:a16="http://schemas.microsoft.com/office/drawing/2014/main" id="{EF21CCD6-98F2-8EE0-0A36-BE7DF31547ED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4505325"/>
            <a:ext cx="1266825" cy="2325688"/>
            <a:chOff x="-19507" y="4505160"/>
            <a:chExt cx="1266625" cy="2326183"/>
          </a:xfrm>
        </p:grpSpPr>
        <p:grpSp>
          <p:nvGrpSpPr>
            <p:cNvPr id="80904" name="Csoportba foglalás 11">
              <a:extLst>
                <a:ext uri="{FF2B5EF4-FFF2-40B4-BE49-F238E27FC236}">
                  <a16:creationId xmlns:a16="http://schemas.microsoft.com/office/drawing/2014/main" id="{B97D7B41-7C7F-89E9-0C98-E4DA19C283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507" y="4966043"/>
              <a:ext cx="1266625" cy="1333487"/>
              <a:chOff x="5250614" y="1464165"/>
              <a:chExt cx="4062349" cy="4073664"/>
            </a:xfrm>
          </p:grpSpPr>
          <p:pic>
            <p:nvPicPr>
              <p:cNvPr id="13" name="Kép 12" descr="A képen esernyő, kiegészítő látható&#10;&#10;Automatikusan generált leírás">
                <a:extLst>
                  <a:ext uri="{FF2B5EF4-FFF2-40B4-BE49-F238E27FC236}">
                    <a16:creationId xmlns:a16="http://schemas.microsoft.com/office/drawing/2014/main" id="{B2C6DD53-B371-D98B-C840-202CBE6871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6629"/>
              <a:stretch/>
            </p:blipFill>
            <p:spPr>
              <a:xfrm>
                <a:off x="6027640" y="2317800"/>
                <a:ext cx="2599573" cy="2442455"/>
              </a:xfrm>
              <a:prstGeom prst="flowChartConnector">
                <a:avLst/>
              </a:prstGeom>
            </p:spPr>
          </p:pic>
          <p:pic>
            <p:nvPicPr>
              <p:cNvPr id="80909" name="Kép 13" descr="A képen kör, sárga látható&#10;&#10;Automatikusan generált leírás">
                <a:extLst>
                  <a:ext uri="{FF2B5EF4-FFF2-40B4-BE49-F238E27FC236}">
                    <a16:creationId xmlns:a16="http://schemas.microsoft.com/office/drawing/2014/main" id="{432355F9-4B35-AF4B-71D8-D1D9F7052D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0614" y="1464165"/>
                <a:ext cx="4062349" cy="4073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0905" name="Kép 15" descr="A képen képernyőkép, tervezés látható&#10;&#10;Automatikusan generált leírás">
              <a:extLst>
                <a:ext uri="{FF2B5EF4-FFF2-40B4-BE49-F238E27FC236}">
                  <a16:creationId xmlns:a16="http://schemas.microsoft.com/office/drawing/2014/main" id="{9807E0BB-CE1A-8967-01FC-846FB7942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06" y="6088233"/>
              <a:ext cx="422595" cy="422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06" name="Kép 17" descr="A képen kör, képernyőkép, Grafika, Színesség látható&#10;&#10;Automatikusan generált leírás">
              <a:extLst>
                <a:ext uri="{FF2B5EF4-FFF2-40B4-BE49-F238E27FC236}">
                  <a16:creationId xmlns:a16="http://schemas.microsoft.com/office/drawing/2014/main" id="{4D868237-AA1F-E815-8AAC-BA057E169D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85" y="6408748"/>
              <a:ext cx="422595" cy="422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07" name="Kép 19" descr="A képen kör, Grafika látható&#10;&#10;Automatikusan generált leírás">
              <a:extLst>
                <a:ext uri="{FF2B5EF4-FFF2-40B4-BE49-F238E27FC236}">
                  <a16:creationId xmlns:a16="http://schemas.microsoft.com/office/drawing/2014/main" id="{A1C1762A-0C6E-C524-D883-B607A48B2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85" y="4505160"/>
              <a:ext cx="471466" cy="552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alagív 5">
            <a:extLst>
              <a:ext uri="{FF2B5EF4-FFF2-40B4-BE49-F238E27FC236}">
                <a16:creationId xmlns:a16="http://schemas.microsoft.com/office/drawing/2014/main" id="{812B20F7-FF65-18B8-A3F3-0B5D9F163059}"/>
              </a:ext>
            </a:extLst>
          </p:cNvPr>
          <p:cNvSpPr>
            <a:spLocks/>
          </p:cNvSpPr>
          <p:nvPr/>
        </p:nvSpPr>
        <p:spPr>
          <a:xfrm rot="18525748">
            <a:off x="6132512" y="-592137"/>
            <a:ext cx="10604501" cy="9347200"/>
          </a:xfrm>
          <a:prstGeom prst="blockArc">
            <a:avLst>
              <a:gd name="adj1" fmla="val 10793675"/>
              <a:gd name="adj2" fmla="val 77262"/>
              <a:gd name="adj3" fmla="val 2250"/>
            </a:avLst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947" name="Kép 8">
            <a:extLst>
              <a:ext uri="{FF2B5EF4-FFF2-40B4-BE49-F238E27FC236}">
                <a16:creationId xmlns:a16="http://schemas.microsoft.com/office/drawing/2014/main" id="{E0F667E0-6C97-2C7E-E9AC-215D4EBD6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3363"/>
            <a:ext cx="2049463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Alcím 1">
            <a:extLst>
              <a:ext uri="{FF2B5EF4-FFF2-40B4-BE49-F238E27FC236}">
                <a16:creationId xmlns:a16="http://schemas.microsoft.com/office/drawing/2014/main" id="{C34725E6-9352-5159-5A76-C35119A63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6075" y="1493838"/>
            <a:ext cx="7510463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</a:pPr>
            <a:r>
              <a:rPr lang="hu-HU" altLang="hu-HU" sz="3200" b="1">
                <a:latin typeface="Georgia" panose="02040502050405020303" pitchFamily="18" charset="0"/>
              </a:rPr>
              <a:t>Corvinus ösztöndíj</a:t>
            </a: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</a:pPr>
            <a:endParaRPr lang="hu-HU" altLang="hu-HU" sz="800" b="1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</a:pPr>
            <a:endParaRPr lang="hu-HU" altLang="hu-HU" sz="800" b="1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</a:pPr>
            <a:endParaRPr lang="hu-HU" altLang="hu-HU" sz="800" b="1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</a:pPr>
            <a:r>
              <a:rPr lang="hu-HU" altLang="hu-HU" sz="2400" b="1">
                <a:latin typeface="Georgia" panose="02040502050405020303" pitchFamily="18" charset="0"/>
              </a:rPr>
              <a:t>Fogalmak és alapvető bejutási/kisorolási szabályok</a:t>
            </a: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</a:pPr>
            <a:r>
              <a:rPr lang="hu-HU" altLang="hu-HU" sz="2400" b="1">
                <a:latin typeface="Georgia" panose="02040502050405020303" pitchFamily="18" charset="0"/>
              </a:rPr>
              <a:t>(támogatott félévek és jogosultsági idő)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Kép 8">
            <a:extLst>
              <a:ext uri="{FF2B5EF4-FFF2-40B4-BE49-F238E27FC236}">
                <a16:creationId xmlns:a16="http://schemas.microsoft.com/office/drawing/2014/main" id="{6E80BA32-2777-7625-4417-09C2AC7A9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15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artalom helye 3">
            <a:extLst>
              <a:ext uri="{FF2B5EF4-FFF2-40B4-BE49-F238E27FC236}">
                <a16:creationId xmlns:a16="http://schemas.microsoft.com/office/drawing/2014/main" id="{D22E91AF-0458-3B02-10F1-967E7B30A408}"/>
              </a:ext>
            </a:extLst>
          </p:cNvPr>
          <p:cNvSpPr txBox="1">
            <a:spLocks/>
          </p:cNvSpPr>
          <p:nvPr/>
        </p:nvSpPr>
        <p:spPr>
          <a:xfrm>
            <a:off x="5846763" y="1819275"/>
            <a:ext cx="6731000" cy="4646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  <a:buFontTx/>
              <a:buNone/>
              <a:defRPr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Tx/>
              <a:buNone/>
              <a:defRPr sz="16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Tx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Tx/>
              <a:buNone/>
              <a:defRPr sz="1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Tx/>
              <a:buNone/>
              <a:defRPr sz="1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hu-HU" sz="2000" b="1" dirty="0">
              <a:solidFill>
                <a:srgbClr val="1B213E"/>
              </a:solidFill>
            </a:endParaRP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rgbClr val="1B213E"/>
                </a:solidFill>
              </a:rPr>
              <a:t>Hallgatói térítési és juttatási szabályzat (különösen: 25.§ Corvinus ösztöndíj)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hu-HU" dirty="0">
              <a:solidFill>
                <a:srgbClr val="1B213E"/>
              </a:solidFill>
            </a:endParaRP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1B213E"/>
                </a:solidFill>
              </a:rPr>
              <a:t>Kiemelt fogalmak </a:t>
            </a:r>
            <a:r>
              <a:rPr lang="hu-HU" i="1" dirty="0">
                <a:solidFill>
                  <a:srgbClr val="1B213E"/>
                </a:solidFill>
              </a:rPr>
              <a:t>(ld. következő dia)</a:t>
            </a:r>
            <a:r>
              <a:rPr lang="hu-HU" dirty="0">
                <a:solidFill>
                  <a:srgbClr val="1B213E"/>
                </a:solidFill>
              </a:rPr>
              <a:t>:</a:t>
            </a:r>
          </a:p>
          <a:p>
            <a:pPr marL="742950" lvl="1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rgbClr val="1B213E"/>
                </a:solidFill>
              </a:rPr>
              <a:t>Képzési idő</a:t>
            </a:r>
          </a:p>
          <a:p>
            <a:pPr marL="742950" lvl="1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rgbClr val="1B213E"/>
                </a:solidFill>
              </a:rPr>
              <a:t>Támogatott félévek száma</a:t>
            </a:r>
          </a:p>
          <a:p>
            <a:pPr marL="742950" lvl="1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rgbClr val="1B213E"/>
                </a:solidFill>
              </a:rPr>
              <a:t>Jogosultsági idő</a:t>
            </a:r>
          </a:p>
          <a:p>
            <a:pPr marL="28575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sz="2000" dirty="0">
              <a:solidFill>
                <a:srgbClr val="1B213E"/>
              </a:solidFill>
            </a:endParaRP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1B213E"/>
                </a:solidFill>
              </a:rPr>
              <a:t>Ki jogosult rá? </a:t>
            </a:r>
            <a:r>
              <a:rPr lang="hu-HU" dirty="0">
                <a:solidFill>
                  <a:srgbClr val="1B213E"/>
                </a:solidFill>
              </a:rPr>
              <a:t>(Kiemelt szabályok)</a:t>
            </a:r>
          </a:p>
          <a:p>
            <a:pPr marL="742950" lvl="1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rgbClr val="1B213E"/>
                </a:solidFill>
              </a:rPr>
              <a:t>Központi felvételi eljárásban érkezett – adott eljárásban Corvinus ösztöndíjat hirdető képzésre</a:t>
            </a:r>
          </a:p>
          <a:p>
            <a:pPr marL="742950" lvl="1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rgbClr val="1B213E"/>
                </a:solidFill>
              </a:rPr>
              <a:t>Utolsó két aktív félév kreditszáma: min. 46 kredit</a:t>
            </a:r>
          </a:p>
          <a:p>
            <a:pPr marL="742950" lvl="1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rgbClr val="1B213E"/>
                </a:solidFill>
              </a:rPr>
              <a:t>Utolsó két aktív félév „átlagának átlaga”: min. 3,80</a:t>
            </a:r>
          </a:p>
          <a:p>
            <a:pPr marL="28575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sz="2000" dirty="0">
              <a:solidFill>
                <a:srgbClr val="1B213E"/>
              </a:solidFill>
            </a:endParaRPr>
          </a:p>
        </p:txBody>
      </p:sp>
      <p:sp>
        <p:nvSpPr>
          <p:cNvPr id="84996" name="Alcím 1">
            <a:extLst>
              <a:ext uri="{FF2B5EF4-FFF2-40B4-BE49-F238E27FC236}">
                <a16:creationId xmlns:a16="http://schemas.microsoft.com/office/drawing/2014/main" id="{18F979F2-02AD-E774-5D8A-A3887B569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474663"/>
            <a:ext cx="6186488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</a:pPr>
            <a:r>
              <a:rPr lang="hu-HU" altLang="hu-HU" sz="2400" b="1">
                <a:latin typeface="Georgia" panose="02040502050405020303" pitchFamily="18" charset="0"/>
              </a:rPr>
              <a:t>Corvinus ösztöndíj kiemelt szabályai</a:t>
            </a:r>
          </a:p>
        </p:txBody>
      </p:sp>
      <p:sp>
        <p:nvSpPr>
          <p:cNvPr id="15" name="Kör: üres 14">
            <a:extLst>
              <a:ext uri="{FF2B5EF4-FFF2-40B4-BE49-F238E27FC236}">
                <a16:creationId xmlns:a16="http://schemas.microsoft.com/office/drawing/2014/main" id="{272CDE34-D72E-8A47-930A-26D756E6900E}"/>
              </a:ext>
            </a:extLst>
          </p:cNvPr>
          <p:cNvSpPr/>
          <p:nvPr/>
        </p:nvSpPr>
        <p:spPr>
          <a:xfrm>
            <a:off x="885825" y="2770188"/>
            <a:ext cx="2744788" cy="2889250"/>
          </a:xfrm>
          <a:prstGeom prst="donut">
            <a:avLst>
              <a:gd name="adj" fmla="val 886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84998" name="Kép 17" descr="A képen kör, Égitest, képernyőkép, csillagász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F731850-BD4B-8FA6-FB87-086585707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400" y="4400550"/>
            <a:ext cx="1781175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Kép 27" descr="A képen kiegészítő, táska, ül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36C4869-A9CF-057F-A787-D84EE899D6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26" t="3826" r="36449" b="15373"/>
          <a:stretch>
            <a:fillRect/>
          </a:stretch>
        </p:blipFill>
        <p:spPr>
          <a:xfrm>
            <a:off x="1076771" y="3026495"/>
            <a:ext cx="2361599" cy="2376000"/>
          </a:xfrm>
          <a:custGeom>
            <a:avLst/>
            <a:gdLst>
              <a:gd name="connsiteX0" fmla="*/ 781050 w 1562100"/>
              <a:gd name="connsiteY0" fmla="*/ 0 h 1571626"/>
              <a:gd name="connsiteX1" fmla="*/ 1562100 w 1562100"/>
              <a:gd name="connsiteY1" fmla="*/ 785813 h 1571626"/>
              <a:gd name="connsiteX2" fmla="*/ 781050 w 1562100"/>
              <a:gd name="connsiteY2" fmla="*/ 1571626 h 1571626"/>
              <a:gd name="connsiteX3" fmla="*/ 0 w 1562100"/>
              <a:gd name="connsiteY3" fmla="*/ 785813 h 1571626"/>
              <a:gd name="connsiteX4" fmla="*/ 781050 w 1562100"/>
              <a:gd name="connsiteY4" fmla="*/ 0 h 157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1571626">
                <a:moveTo>
                  <a:pt x="781050" y="0"/>
                </a:moveTo>
                <a:cubicBezTo>
                  <a:pt x="1212412" y="0"/>
                  <a:pt x="1562100" y="351820"/>
                  <a:pt x="1562100" y="785813"/>
                </a:cubicBezTo>
                <a:cubicBezTo>
                  <a:pt x="1562100" y="1219806"/>
                  <a:pt x="1212412" y="1571626"/>
                  <a:pt x="781050" y="1571626"/>
                </a:cubicBezTo>
                <a:cubicBezTo>
                  <a:pt x="349688" y="1571626"/>
                  <a:pt x="0" y="1219806"/>
                  <a:pt x="0" y="785813"/>
                </a:cubicBezTo>
                <a:cubicBezTo>
                  <a:pt x="0" y="351820"/>
                  <a:pt x="349688" y="0"/>
                  <a:pt x="781050" y="0"/>
                </a:cubicBezTo>
                <a:close/>
              </a:path>
            </a:pathLst>
          </a:custGeom>
        </p:spPr>
      </p:pic>
      <p:pic>
        <p:nvPicPr>
          <p:cNvPr id="85000" name="Kép 29" descr="A képen kör, képernyőkép, Grafika, tervez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927B331-DD10-A89B-FAB1-37E516044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711325"/>
            <a:ext cx="1803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Kép 31" descr="A képen Grafika, kör, Grafikus tervezés, emblém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8D8869E-0B11-DD91-A583-CBC055D01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4670425"/>
            <a:ext cx="16081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Csoportba foglalás 16">
            <a:extLst>
              <a:ext uri="{FF2B5EF4-FFF2-40B4-BE49-F238E27FC236}">
                <a16:creationId xmlns:a16="http://schemas.microsoft.com/office/drawing/2014/main" id="{72DF227C-0ADE-5F4C-6E5E-5AB63A58CA44}"/>
              </a:ext>
            </a:extLst>
          </p:cNvPr>
          <p:cNvGrpSpPr>
            <a:grpSpLocks/>
          </p:cNvGrpSpPr>
          <p:nvPr/>
        </p:nvGrpSpPr>
        <p:grpSpPr bwMode="auto">
          <a:xfrm>
            <a:off x="10590213" y="5418138"/>
            <a:ext cx="1655762" cy="1439862"/>
            <a:chOff x="3816635" y="1143286"/>
            <a:chExt cx="4558729" cy="4571428"/>
          </a:xfrm>
        </p:grpSpPr>
        <p:pic>
          <p:nvPicPr>
            <p:cNvPr id="14" name="Kép 13" descr="A képen kiegészítő, táska, ül, kültéri látható&#10;&#10;Automatikusan generált leírás">
              <a:extLst>
                <a:ext uri="{FF2B5EF4-FFF2-40B4-BE49-F238E27FC236}">
                  <a16:creationId xmlns:a16="http://schemas.microsoft.com/office/drawing/2014/main" id="{E4FB5D8D-A4DD-B7A4-1007-1CADD90A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4089" y="1953892"/>
              <a:ext cx="3365958" cy="3329335"/>
            </a:xfrm>
            <a:prstGeom prst="ellipse">
              <a:avLst/>
            </a:prstGeom>
          </p:spPr>
        </p:pic>
        <p:pic>
          <p:nvPicPr>
            <p:cNvPr id="87051" name="Kép 15" descr="A képen kör, sárga látható&#10;&#10;Automatikusan generált leírás">
              <a:extLst>
                <a:ext uri="{FF2B5EF4-FFF2-40B4-BE49-F238E27FC236}">
                  <a16:creationId xmlns:a16="http://schemas.microsoft.com/office/drawing/2014/main" id="{8179A5C2-9B34-9DF8-3140-CEEEF3960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635" y="1143286"/>
              <a:ext cx="4558729" cy="457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7043" name="Alcím 1">
            <a:extLst>
              <a:ext uri="{FF2B5EF4-FFF2-40B4-BE49-F238E27FC236}">
                <a16:creationId xmlns:a16="http://schemas.microsoft.com/office/drawing/2014/main" id="{CCBE0800-EDC6-2A2F-7C56-121534A9E99F}"/>
              </a:ext>
            </a:extLst>
          </p:cNvPr>
          <p:cNvSpPr>
            <a:spLocks noGrp="1" noChangeArrowheads="1"/>
          </p:cNvSpPr>
          <p:nvPr>
            <p:ph type="body" sz="quarter" idx="16"/>
          </p:nvPr>
        </p:nvSpPr>
        <p:spPr>
          <a:xfrm>
            <a:off x="4503738" y="300038"/>
            <a:ext cx="6626225" cy="571500"/>
          </a:xfrm>
        </p:spPr>
        <p:txBody>
          <a:bodyPr/>
          <a:lstStyle/>
          <a:p>
            <a:pPr algn="ctr"/>
            <a:r>
              <a:rPr lang="hu-HU" altLang="hu-HU" b="1">
                <a:solidFill>
                  <a:srgbClr val="FF0000"/>
                </a:solidFill>
              </a:rPr>
              <a:t>Corvinus ösztöndíj kiemelt szabályai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7E29D8D-CF4E-7528-FCD0-B2646D40E49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763963" y="892175"/>
            <a:ext cx="8482012" cy="1431925"/>
          </a:xfrm>
        </p:spPr>
        <p:txBody>
          <a:bodyPr rtlCol="0">
            <a:normAutofit/>
          </a:bodyPr>
          <a:lstStyle/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hu-HU" sz="2000" b="1" dirty="0"/>
              <a:t>Kiemelt fogalmak</a:t>
            </a:r>
            <a:r>
              <a:rPr lang="hu-HU" sz="2000" dirty="0"/>
              <a:t>:</a:t>
            </a:r>
          </a:p>
          <a:p>
            <a:pPr marL="742950" lvl="1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800" dirty="0"/>
              <a:t>Képzési idő – KKK (képzési kimeneti követelmények szerint)</a:t>
            </a:r>
          </a:p>
          <a:p>
            <a:pPr marL="742950" lvl="1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800" dirty="0"/>
              <a:t>Külföldi félév: ehhez felvenni a „Külföldi félév”/”</a:t>
            </a:r>
            <a:r>
              <a:rPr lang="hu-HU" sz="1800" dirty="0" err="1"/>
              <a:t>Semester</a:t>
            </a:r>
            <a:r>
              <a:rPr lang="hu-HU" sz="1800" dirty="0"/>
              <a:t> </a:t>
            </a:r>
            <a:r>
              <a:rPr lang="hu-HU" sz="1800" dirty="0" err="1"/>
              <a:t>Abroad</a:t>
            </a:r>
            <a:r>
              <a:rPr lang="hu-HU" sz="1800" dirty="0"/>
              <a:t>” tárgyat!</a:t>
            </a:r>
          </a:p>
          <a:p>
            <a:pPr marL="28575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sz="20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A87C5B7-56A8-DD16-8A08-859827070C13}"/>
              </a:ext>
            </a:extLst>
          </p:cNvPr>
          <p:cNvSpPr txBox="1"/>
          <p:nvPr/>
        </p:nvSpPr>
        <p:spPr>
          <a:xfrm>
            <a:off x="2968625" y="3429000"/>
            <a:ext cx="4537075" cy="2892425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hu-HU" sz="2000" dirty="0">
                <a:solidFill>
                  <a:srgbClr val="FF0000"/>
                </a:solidFill>
                <a:latin typeface="Georgia"/>
              </a:rPr>
              <a:t>Támogatható félévek száma</a:t>
            </a:r>
          </a:p>
          <a:p>
            <a:pPr marL="285750" indent="-28575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rgbClr val="000000"/>
                </a:solidFill>
                <a:latin typeface="Georgia"/>
              </a:rPr>
              <a:t>Alap-, mester és osztatlan képzés: KKK</a:t>
            </a:r>
          </a:p>
          <a:p>
            <a:pPr marL="285750" indent="-28575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rgbClr val="000000"/>
                </a:solidFill>
                <a:latin typeface="Georgia"/>
              </a:rPr>
              <a:t>Fogyatékosügyi Bizottságnál regisztrált hallgató esetén alap-és mesterképzésnél + 1 félév, osztatlan képzésen +2 félév</a:t>
            </a:r>
          </a:p>
          <a:p>
            <a:pPr marL="285750" indent="-28575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rgbClr val="000000"/>
                </a:solidFill>
                <a:latin typeface="Georgia"/>
              </a:rPr>
              <a:t>De: hosszabbítási lehetőség</a:t>
            </a:r>
            <a:r>
              <a:rPr lang="hu-HU" dirty="0">
                <a:solidFill>
                  <a:srgbClr val="000000"/>
                </a:solidFill>
                <a:latin typeface="Georgia"/>
              </a:rPr>
              <a:t> </a:t>
            </a:r>
            <a:r>
              <a:rPr lang="hu-HU" sz="1600" b="1" dirty="0">
                <a:solidFill>
                  <a:srgbClr val="000000"/>
                </a:solidFill>
                <a:latin typeface="Georgia"/>
              </a:rPr>
              <a:t>KÉRELEMRE (!)</a:t>
            </a:r>
          </a:p>
          <a:p>
            <a:pPr marL="742950" lvl="1" indent="-28575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000000"/>
                </a:solidFill>
                <a:latin typeface="Georgia"/>
              </a:rPr>
              <a:t>Külföldi csereprogramban történő részvétel miatt</a:t>
            </a:r>
          </a:p>
          <a:p>
            <a:pPr marL="742950" lvl="1" indent="-28575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000000"/>
                </a:solidFill>
                <a:latin typeface="Georgia"/>
              </a:rPr>
              <a:t>Megelőző félév utolsó napjáig lehet benyújtani</a:t>
            </a:r>
          </a:p>
          <a:p>
            <a:pPr marL="742950" lvl="1" indent="-28575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000000"/>
                </a:solidFill>
                <a:latin typeface="Georgia"/>
              </a:rPr>
              <a:t>MB5%</a:t>
            </a:r>
            <a:endParaRPr lang="hu-HU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CB2B81D-37B8-3900-F0BC-01236BDCF6AE}"/>
              </a:ext>
            </a:extLst>
          </p:cNvPr>
          <p:cNvSpPr txBox="1"/>
          <p:nvPr/>
        </p:nvSpPr>
        <p:spPr>
          <a:xfrm>
            <a:off x="7426325" y="3429000"/>
            <a:ext cx="5053013" cy="278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hu-HU" sz="2000" dirty="0">
                <a:solidFill>
                  <a:srgbClr val="FF0000"/>
                </a:solidFill>
                <a:latin typeface="Georgia"/>
              </a:rPr>
              <a:t>Jogosultsági idő</a:t>
            </a:r>
          </a:p>
          <a:p>
            <a:pPr marL="285750" indent="-28575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rgbClr val="000000"/>
                </a:solidFill>
                <a:latin typeface="Georgia"/>
              </a:rPr>
              <a:t>Alap-és mesterképzés esetén: KKK+1 félév</a:t>
            </a:r>
          </a:p>
          <a:p>
            <a:pPr marL="285750" indent="-28575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rgbClr val="000000"/>
                </a:solidFill>
                <a:latin typeface="Georgia"/>
              </a:rPr>
              <a:t>Osztatlan képzés esetén: KKK+2 félév</a:t>
            </a:r>
          </a:p>
          <a:p>
            <a:pPr marL="285750" indent="-28575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rgbClr val="000000"/>
                </a:solidFill>
                <a:latin typeface="Georgia"/>
              </a:rPr>
              <a:t>FOÜB-nél regisztrált hallgató esetén KKK*2</a:t>
            </a:r>
          </a:p>
          <a:p>
            <a:pPr marL="285750" indent="-28575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rgbClr val="000000"/>
                </a:solidFill>
                <a:latin typeface="Georgia"/>
              </a:rPr>
              <a:t>De: hosszabbítási lehetőség </a:t>
            </a:r>
            <a:r>
              <a:rPr lang="hu-HU" sz="1600" b="1" dirty="0">
                <a:solidFill>
                  <a:srgbClr val="000000"/>
                </a:solidFill>
                <a:latin typeface="Georgia"/>
              </a:rPr>
              <a:t>KÉRELEMRE (!)</a:t>
            </a:r>
          </a:p>
          <a:p>
            <a:pPr marL="742950" lvl="1" indent="-28575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000000"/>
                </a:solidFill>
                <a:latin typeface="Georgia"/>
              </a:rPr>
              <a:t>Külföldi csereprogramban történő részvétel+ </a:t>
            </a:r>
            <a:r>
              <a:rPr lang="hu-HU" sz="1400" dirty="0">
                <a:solidFill>
                  <a:srgbClr val="0070C0"/>
                </a:solidFill>
                <a:latin typeface="Georgia"/>
              </a:rPr>
              <a:t>betegség + szülés </a:t>
            </a:r>
            <a:r>
              <a:rPr lang="hu-HU" sz="1400" dirty="0">
                <a:solidFill>
                  <a:srgbClr val="000000"/>
                </a:solidFill>
                <a:latin typeface="Georgia"/>
              </a:rPr>
              <a:t>miatt</a:t>
            </a:r>
          </a:p>
          <a:p>
            <a:pPr marL="742950" lvl="1" indent="-28575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000000"/>
                </a:solidFill>
                <a:latin typeface="Georgia"/>
              </a:rPr>
              <a:t>Megelőző félév utolsó napjáig lehet benyújtani</a:t>
            </a:r>
          </a:p>
          <a:p>
            <a:pPr marL="742950" lvl="1" indent="-28575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000000"/>
                </a:solidFill>
                <a:latin typeface="Georgia"/>
              </a:rPr>
              <a:t>MB5%</a:t>
            </a:r>
          </a:p>
        </p:txBody>
      </p: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D31DB858-2C3D-093A-84DA-405EF348DFE7}"/>
              </a:ext>
            </a:extLst>
          </p:cNvPr>
          <p:cNvGrpSpPr>
            <a:grpSpLocks/>
          </p:cNvGrpSpPr>
          <p:nvPr/>
        </p:nvGrpSpPr>
        <p:grpSpPr bwMode="auto">
          <a:xfrm>
            <a:off x="7799388" y="1952625"/>
            <a:ext cx="3330575" cy="742950"/>
            <a:chOff x="7683062" y="2690648"/>
            <a:chExt cx="3594538" cy="421957"/>
          </a:xfrm>
        </p:grpSpPr>
        <p:sp>
          <p:nvSpPr>
            <p:cNvPr id="6" name="Beszédbuborék: lekerekített sarkú téglalap 5">
              <a:extLst>
                <a:ext uri="{FF2B5EF4-FFF2-40B4-BE49-F238E27FC236}">
                  <a16:creationId xmlns:a16="http://schemas.microsoft.com/office/drawing/2014/main" id="{F0002060-7559-52AD-9776-B39A08E8ABFC}"/>
                </a:ext>
              </a:extLst>
            </p:cNvPr>
            <p:cNvSpPr/>
            <p:nvPr/>
          </p:nvSpPr>
          <p:spPr>
            <a:xfrm>
              <a:off x="7683062" y="2690648"/>
              <a:ext cx="3594538" cy="421957"/>
            </a:xfrm>
            <a:prstGeom prst="wedgeRoundRectCallout">
              <a:avLst>
                <a:gd name="adj1" fmla="val -32975"/>
                <a:gd name="adj2" fmla="val 155431"/>
                <a:gd name="adj3" fmla="val 16667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>
                  <a:solidFill>
                    <a:srgbClr val="000000"/>
                  </a:solidFill>
                </a:rPr>
                <a:t>Félév végén is vizsgáljuk!!!</a:t>
              </a:r>
            </a:p>
          </p:txBody>
        </p:sp>
        <p:sp>
          <p:nvSpPr>
            <p:cNvPr id="8" name="Beszédbuborék: lekerekített sarkú téglalap 7">
              <a:extLst>
                <a:ext uri="{FF2B5EF4-FFF2-40B4-BE49-F238E27FC236}">
                  <a16:creationId xmlns:a16="http://schemas.microsoft.com/office/drawing/2014/main" id="{5909D880-0414-D7A8-98E7-6199C57A0F5A}"/>
                </a:ext>
              </a:extLst>
            </p:cNvPr>
            <p:cNvSpPr/>
            <p:nvPr/>
          </p:nvSpPr>
          <p:spPr>
            <a:xfrm>
              <a:off x="7683062" y="2690648"/>
              <a:ext cx="3594538" cy="421957"/>
            </a:xfrm>
            <a:prstGeom prst="wedgeRoundRectCallout">
              <a:avLst>
                <a:gd name="adj1" fmla="val -142071"/>
                <a:gd name="adj2" fmla="val 149030"/>
                <a:gd name="adj3" fmla="val 16667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dirty="0">
                  <a:solidFill>
                    <a:srgbClr val="000000"/>
                  </a:solidFill>
                  <a:latin typeface="Georgia"/>
                </a:rPr>
                <a:t>Félév végén is vizsgáljuk!!!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dirty="0">
                  <a:solidFill>
                    <a:srgbClr val="000000"/>
                  </a:solidFill>
                  <a:latin typeface="Georgia"/>
                </a:rPr>
                <a:t>(Határozat, jogorvoslat….)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  <p:bldP spid="7" grpId="0" uiExpand="1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680B2A11-AF84-CBA9-6969-217A934B9ADA}"/>
              </a:ext>
            </a:extLst>
          </p:cNvPr>
          <p:cNvSpPr/>
          <p:nvPr/>
        </p:nvSpPr>
        <p:spPr>
          <a:xfrm>
            <a:off x="4567238" y="1090613"/>
            <a:ext cx="2743200" cy="4048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89091" name="Alcím 1">
            <a:extLst>
              <a:ext uri="{FF2B5EF4-FFF2-40B4-BE49-F238E27FC236}">
                <a16:creationId xmlns:a16="http://schemas.microsoft.com/office/drawing/2014/main" id="{4C10A588-1ADE-687A-AED5-994C9C2B781E}"/>
              </a:ext>
            </a:extLst>
          </p:cNvPr>
          <p:cNvSpPr>
            <a:spLocks noGrp="1" noChangeArrowheads="1"/>
          </p:cNvSpPr>
          <p:nvPr>
            <p:ph type="body" sz="quarter" idx="16"/>
          </p:nvPr>
        </p:nvSpPr>
        <p:spPr>
          <a:xfrm>
            <a:off x="0" y="19050"/>
            <a:ext cx="11349038" cy="571500"/>
          </a:xfrm>
        </p:spPr>
        <p:txBody>
          <a:bodyPr/>
          <a:lstStyle/>
          <a:p>
            <a:pPr algn="ctr"/>
            <a:r>
              <a:rPr lang="hu-HU" altLang="hu-HU" b="1">
                <a:solidFill>
                  <a:schemeClr val="tx1"/>
                </a:solidFill>
              </a:rPr>
              <a:t>Jogosultsági idő, támogatott félévek száma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2E835D9-73CD-F7EA-7B6F-395FED8C45F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125913" y="1090613"/>
            <a:ext cx="3627437" cy="515937"/>
          </a:xfrm>
        </p:spPr>
        <p:txBody>
          <a:bodyPr rtlCol="0">
            <a:normAutofit/>
          </a:bodyPr>
          <a:lstStyle/>
          <a:p>
            <a:pPr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hu-HU" sz="2000" b="1" dirty="0"/>
              <a:t>Corvinus ösztöndíj</a:t>
            </a:r>
          </a:p>
          <a:p>
            <a:pPr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hu-HU" sz="2000" b="1" dirty="0"/>
          </a:p>
          <a:p>
            <a:pPr marL="28575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sz="2000" dirty="0"/>
          </a:p>
        </p:txBody>
      </p:sp>
      <p:sp>
        <p:nvSpPr>
          <p:cNvPr id="89093" name="Rectangle 2">
            <a:extLst>
              <a:ext uri="{FF2B5EF4-FFF2-40B4-BE49-F238E27FC236}">
                <a16:creationId xmlns:a16="http://schemas.microsoft.com/office/drawing/2014/main" id="{539D0ED8-46E2-D61C-2C24-FC2E55B7F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25" y="1733550"/>
            <a:ext cx="6991350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200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hallgató </a:t>
            </a:r>
            <a:r>
              <a:rPr lang="hu-HU" altLang="hu-HU" sz="2000" b="1" u="sng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féléves képzésben</a:t>
            </a:r>
            <a:r>
              <a:rPr lang="hu-HU" altLang="hu-HU" sz="200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vesz részt, ahol</a:t>
            </a:r>
          </a:p>
          <a:p>
            <a:pPr algn="ctr"/>
            <a:r>
              <a:rPr lang="hu-HU" altLang="hu-HU" sz="200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altLang="hu-HU" sz="2000" i="1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támogatott félévek száma </a:t>
            </a:r>
            <a:r>
              <a:rPr lang="hu-HU" altLang="hu-HU" sz="200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félév (képzési idővel megegyező),</a:t>
            </a:r>
          </a:p>
          <a:p>
            <a:pPr algn="ctr"/>
            <a:r>
              <a:rPr lang="hu-HU" altLang="hu-HU" sz="200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altLang="hu-HU" sz="2000" i="1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jogosultsági idő </a:t>
            </a:r>
            <a:r>
              <a:rPr lang="hu-HU" altLang="hu-HU" sz="200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félév (képzési idő + 1 félév)</a:t>
            </a:r>
          </a:p>
        </p:txBody>
      </p:sp>
      <p:graphicFrame>
        <p:nvGraphicFramePr>
          <p:cNvPr id="11" name="Táblázat 10">
            <a:extLst>
              <a:ext uri="{FF2B5EF4-FFF2-40B4-BE49-F238E27FC236}">
                <a16:creationId xmlns:a16="http://schemas.microsoft.com/office/drawing/2014/main" id="{4C453D8A-9AB6-AF23-6BED-CF4563A4B543}"/>
              </a:ext>
            </a:extLst>
          </p:cNvPr>
          <p:cNvGraphicFramePr>
            <a:graphicFrameLocks noGrp="1"/>
          </p:cNvGraphicFramePr>
          <p:nvPr/>
        </p:nvGraphicFramePr>
        <p:xfrm>
          <a:off x="1369578" y="3795986"/>
          <a:ext cx="9507972" cy="2312213"/>
        </p:xfrm>
        <a:graphic>
          <a:graphicData uri="http://schemas.openxmlformats.org/drawingml/2006/table">
            <a:tbl>
              <a:tblPr firstRow="1" bandRow="1"/>
              <a:tblGrid>
                <a:gridCol w="1135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4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11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86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129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320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600" b="1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1B213E"/>
                          </a:highligh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2022/23/1</a:t>
                      </a:r>
                      <a:endParaRPr lang="hu-HU" sz="1600" kern="100" dirty="0">
                        <a:effectLst/>
                        <a:highlight>
                          <a:srgbClr val="1B213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13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600" b="1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1B213E"/>
                          </a:highligh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2022/23/2</a:t>
                      </a:r>
                      <a:endParaRPr lang="hu-HU" sz="1600" kern="100" dirty="0">
                        <a:effectLst/>
                        <a:highlight>
                          <a:srgbClr val="1B213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13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600" b="1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1B213E"/>
                          </a:highligh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2023/24/1</a:t>
                      </a:r>
                      <a:endParaRPr lang="hu-HU" sz="1600" kern="100" dirty="0">
                        <a:effectLst/>
                        <a:highlight>
                          <a:srgbClr val="1B213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13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600" b="1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1B213E"/>
                          </a:highligh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2023/24/2</a:t>
                      </a:r>
                      <a:endParaRPr lang="hu-HU" sz="1600" kern="100" dirty="0">
                        <a:effectLst/>
                        <a:highlight>
                          <a:srgbClr val="1B213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13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600" b="1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1B213E"/>
                          </a:highligh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2024/25/1</a:t>
                      </a:r>
                      <a:endParaRPr lang="hu-HU" sz="1600" kern="100" dirty="0">
                        <a:effectLst/>
                        <a:highlight>
                          <a:srgbClr val="1B213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13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600" b="1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1B213E"/>
                          </a:highligh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2024/25/2</a:t>
                      </a:r>
                      <a:endParaRPr lang="hu-HU" sz="1600" kern="100" dirty="0">
                        <a:effectLst/>
                        <a:highlight>
                          <a:srgbClr val="1B213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13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600" b="1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1B213E"/>
                          </a:highligh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2025/26/1</a:t>
                      </a:r>
                      <a:endParaRPr lang="hu-HU" sz="1600" kern="100" dirty="0">
                        <a:effectLst/>
                        <a:highlight>
                          <a:srgbClr val="1B213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1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20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>
                          <a:solidFill>
                            <a:srgbClr val="000000"/>
                          </a:solidFill>
                          <a:effectLst/>
                          <a:highlight>
                            <a:srgbClr val="CCCCCE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Aktív</a:t>
                      </a:r>
                      <a:endParaRPr lang="hu-HU" sz="800" kern="100">
                        <a:effectLst/>
                        <a:highlight>
                          <a:srgbClr val="CCCCC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>
                          <a:solidFill>
                            <a:srgbClr val="000000"/>
                          </a:solidFill>
                          <a:effectLst/>
                          <a:highlight>
                            <a:srgbClr val="CCCCCE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Aktív</a:t>
                      </a:r>
                      <a:endParaRPr lang="hu-HU" sz="800" kern="100">
                        <a:effectLst/>
                        <a:highlight>
                          <a:srgbClr val="CCCCC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>
                          <a:solidFill>
                            <a:srgbClr val="000000"/>
                          </a:solidFill>
                          <a:effectLst/>
                          <a:highlight>
                            <a:srgbClr val="CCCCCE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Aktív</a:t>
                      </a:r>
                      <a:endParaRPr lang="hu-HU" sz="800" kern="100">
                        <a:effectLst/>
                        <a:highlight>
                          <a:srgbClr val="CCCCC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>
                          <a:solidFill>
                            <a:srgbClr val="000000"/>
                          </a:solidFill>
                          <a:effectLst/>
                          <a:highlight>
                            <a:srgbClr val="CCCCCE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Aktív</a:t>
                      </a:r>
                      <a:endParaRPr lang="hu-HU" sz="800" kern="100">
                        <a:effectLst/>
                        <a:highlight>
                          <a:srgbClr val="CCCCC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CCCCCE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Aktív</a:t>
                      </a:r>
                      <a:endParaRPr lang="hu-HU" sz="800" kern="100" dirty="0">
                        <a:effectLst/>
                        <a:highlight>
                          <a:srgbClr val="CCCCC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CCCCCE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Aktív</a:t>
                      </a:r>
                      <a:endParaRPr lang="hu-HU" sz="800" kern="100" dirty="0">
                        <a:effectLst/>
                        <a:highlight>
                          <a:srgbClr val="CCCCC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>
                          <a:solidFill>
                            <a:srgbClr val="000000"/>
                          </a:solidFill>
                          <a:effectLst/>
                          <a:highlight>
                            <a:srgbClr val="CCCCCE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hu-HU" sz="800" kern="100">
                        <a:effectLst/>
                        <a:highlight>
                          <a:srgbClr val="CCCCC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81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E7E8E8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CÖ</a:t>
                      </a:r>
                      <a:endParaRPr lang="hu-HU" sz="800" kern="100" dirty="0">
                        <a:effectLst/>
                        <a:highlight>
                          <a:srgbClr val="E7E8E8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E7E8E8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CÖ</a:t>
                      </a:r>
                      <a:endParaRPr lang="hu-HU" sz="800" kern="100" dirty="0">
                        <a:effectLst/>
                        <a:highlight>
                          <a:srgbClr val="E7E8E8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>
                          <a:solidFill>
                            <a:srgbClr val="000000"/>
                          </a:solidFill>
                          <a:effectLst/>
                          <a:highlight>
                            <a:srgbClr val="E7E8E8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CÖ</a:t>
                      </a:r>
                      <a:endParaRPr lang="hu-HU" sz="800" kern="100">
                        <a:effectLst/>
                        <a:highlight>
                          <a:srgbClr val="E7E8E8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>
                          <a:solidFill>
                            <a:srgbClr val="000000"/>
                          </a:solidFill>
                          <a:effectLst/>
                          <a:highlight>
                            <a:srgbClr val="E7E8E8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CÖ</a:t>
                      </a:r>
                      <a:endParaRPr lang="hu-HU" sz="800" kern="100">
                        <a:effectLst/>
                        <a:highlight>
                          <a:srgbClr val="E7E8E8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E7E8E8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CÖ</a:t>
                      </a:r>
                      <a:endParaRPr lang="hu-HU" sz="800" kern="100" dirty="0">
                        <a:effectLst/>
                        <a:highlight>
                          <a:srgbClr val="E7E8E8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>
                          <a:solidFill>
                            <a:srgbClr val="000000"/>
                          </a:solidFill>
                          <a:effectLst/>
                          <a:highlight>
                            <a:srgbClr val="E7E8E8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CÖ</a:t>
                      </a:r>
                      <a:endParaRPr lang="hu-HU" sz="800" kern="100">
                        <a:effectLst/>
                        <a:highlight>
                          <a:srgbClr val="E7E8E8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E7E8E8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hu-HU" sz="800" kern="100" dirty="0">
                        <a:effectLst/>
                        <a:highlight>
                          <a:srgbClr val="E7E8E8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Szövegdoboz 19">
            <a:extLst>
              <a:ext uri="{FF2B5EF4-FFF2-40B4-BE49-F238E27FC236}">
                <a16:creationId xmlns:a16="http://schemas.microsoft.com/office/drawing/2014/main" id="{A5471897-04DE-B4C7-5D22-A8B74D9BF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4575" y="4681538"/>
            <a:ext cx="2212975" cy="1784350"/>
          </a:xfrm>
          <a:prstGeom prst="rect">
            <a:avLst/>
          </a:prstGeom>
          <a:solidFill>
            <a:srgbClr val="F5C8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u-HU" altLang="hu-HU" sz="80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 eaLnBrk="1" hangingPunct="1"/>
            <a:r>
              <a:rPr lang="hu-HU" altLang="hu-HU">
                <a:solidFill>
                  <a:srgbClr val="000000"/>
                </a:solidFill>
                <a:latin typeface="Georgia" panose="02040502050405020303" pitchFamily="18" charset="0"/>
              </a:rPr>
              <a:t>Jogosultsági idő: ok</a:t>
            </a:r>
          </a:p>
          <a:p>
            <a:pPr algn="ctr" eaLnBrk="1" hangingPunct="1"/>
            <a:endParaRPr lang="hu-HU" altLang="hu-HU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 eaLnBrk="1" hangingPunct="1"/>
            <a:r>
              <a:rPr lang="hu-HU" altLang="hu-HU">
                <a:solidFill>
                  <a:srgbClr val="000000"/>
                </a:solidFill>
                <a:latin typeface="Georgia" panose="02040502050405020303" pitchFamily="18" charset="0"/>
              </a:rPr>
              <a:t>Támogatott félévek száma: elhasználta</a:t>
            </a:r>
          </a:p>
          <a:p>
            <a:pPr algn="ctr" eaLnBrk="1" hangingPunct="1"/>
            <a:endParaRPr lang="hu-HU" altLang="hu-HU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 eaLnBrk="1" hangingPunct="1"/>
            <a:r>
              <a:rPr lang="hu-HU" altLang="hu-HU">
                <a:solidFill>
                  <a:srgbClr val="000000"/>
                </a:solidFill>
                <a:latin typeface="Georgia" panose="02040502050405020303" pitchFamily="18" charset="0"/>
              </a:rPr>
              <a:t>Önköltséges lesz!</a:t>
            </a:r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FC8B13A4-A55E-1226-89DC-C26AECA650EA}"/>
              </a:ext>
            </a:extLst>
          </p:cNvPr>
          <p:cNvSpPr/>
          <p:nvPr/>
        </p:nvSpPr>
        <p:spPr>
          <a:xfrm>
            <a:off x="9591675" y="530225"/>
            <a:ext cx="2047875" cy="795338"/>
          </a:xfrm>
          <a:prstGeom prst="ellipse">
            <a:avLst/>
          </a:prstGeom>
          <a:solidFill>
            <a:srgbClr val="F5C8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>
                <a:solidFill>
                  <a:srgbClr val="000000"/>
                </a:solidFill>
                <a:latin typeface="Georgia" panose="02040502050405020303" pitchFamily="18" charset="0"/>
              </a:rPr>
              <a:t>1. eset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0B7158EC-85A8-FFB0-A1E2-A02930B32D5B}"/>
              </a:ext>
            </a:extLst>
          </p:cNvPr>
          <p:cNvSpPr/>
          <p:nvPr/>
        </p:nvSpPr>
        <p:spPr>
          <a:xfrm>
            <a:off x="1219200" y="3724275"/>
            <a:ext cx="9782175" cy="957263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 bldLvl="5" animBg="1" autoUpdateAnimBg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AF6C39FF-C524-E44E-956F-2FF94275BB8F}"/>
              </a:ext>
            </a:extLst>
          </p:cNvPr>
          <p:cNvGraphicFramePr>
            <a:graphicFrameLocks noGrp="1"/>
          </p:cNvGraphicFramePr>
          <p:nvPr/>
        </p:nvGraphicFramePr>
        <p:xfrm>
          <a:off x="1066541" y="4178662"/>
          <a:ext cx="10058917" cy="2622687"/>
        </p:xfrm>
        <a:graphic>
          <a:graphicData uri="http://schemas.openxmlformats.org/drawingml/2006/table">
            <a:tbl>
              <a:tblPr firstRow="1" bandRow="1"/>
              <a:tblGrid>
                <a:gridCol w="1312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2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9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60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43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909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8825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b="1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1B213E"/>
                          </a:highligh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2022/23/1</a:t>
                      </a:r>
                      <a:endParaRPr lang="hu-HU" sz="800" kern="100" dirty="0">
                        <a:effectLst/>
                        <a:highlight>
                          <a:srgbClr val="1B213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13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b="1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1B213E"/>
                          </a:highligh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2022/23/2</a:t>
                      </a:r>
                      <a:endParaRPr lang="hu-HU" sz="800" kern="100" dirty="0">
                        <a:effectLst/>
                        <a:highlight>
                          <a:srgbClr val="1B213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13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b="1" kern="1200">
                          <a:solidFill>
                            <a:srgbClr val="FFFFFF"/>
                          </a:solidFill>
                          <a:effectLst/>
                          <a:highlight>
                            <a:srgbClr val="1B213E"/>
                          </a:highligh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2023/24/1</a:t>
                      </a:r>
                      <a:endParaRPr lang="hu-HU" sz="800" kern="100">
                        <a:effectLst/>
                        <a:highlight>
                          <a:srgbClr val="1B213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13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b="1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1B213E"/>
                          </a:highligh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2023/24/2</a:t>
                      </a:r>
                      <a:endParaRPr lang="hu-HU" sz="800" kern="100" dirty="0">
                        <a:effectLst/>
                        <a:highlight>
                          <a:srgbClr val="1B213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13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b="1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1B213E"/>
                          </a:highligh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2024/25/1</a:t>
                      </a:r>
                      <a:endParaRPr lang="hu-HU" sz="800" kern="100" dirty="0">
                        <a:effectLst/>
                        <a:highlight>
                          <a:srgbClr val="1B213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13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b="1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1B213E"/>
                          </a:highligh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2024/25/2</a:t>
                      </a:r>
                      <a:endParaRPr lang="hu-HU" sz="800" kern="100" dirty="0">
                        <a:effectLst/>
                        <a:highlight>
                          <a:srgbClr val="1B213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13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b="1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1B213E"/>
                          </a:highligh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2025/26/1</a:t>
                      </a:r>
                      <a:endParaRPr lang="hu-HU" sz="800" kern="100" dirty="0">
                        <a:effectLst/>
                        <a:highlight>
                          <a:srgbClr val="1B213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1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55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>
                          <a:solidFill>
                            <a:srgbClr val="000000"/>
                          </a:solidFill>
                          <a:effectLst/>
                          <a:highlight>
                            <a:srgbClr val="CCCCCE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Aktív</a:t>
                      </a:r>
                      <a:endParaRPr lang="hu-HU" sz="800" kern="100">
                        <a:effectLst/>
                        <a:highlight>
                          <a:srgbClr val="CCCCC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>
                          <a:solidFill>
                            <a:srgbClr val="000000"/>
                          </a:solidFill>
                          <a:effectLst/>
                          <a:highlight>
                            <a:srgbClr val="CCCCCE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Aktív</a:t>
                      </a:r>
                      <a:endParaRPr lang="hu-HU" sz="800" kern="100">
                        <a:effectLst/>
                        <a:highlight>
                          <a:srgbClr val="CCCCC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>
                          <a:solidFill>
                            <a:srgbClr val="000000"/>
                          </a:solidFill>
                          <a:effectLst/>
                          <a:highlight>
                            <a:srgbClr val="CCCCCE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Aktív</a:t>
                      </a:r>
                      <a:endParaRPr lang="hu-HU" sz="800" kern="100">
                        <a:effectLst/>
                        <a:highlight>
                          <a:srgbClr val="CCCCC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CCCCCE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Aktív</a:t>
                      </a:r>
                      <a:endParaRPr lang="hu-HU" sz="800" kern="100" dirty="0">
                        <a:effectLst/>
                        <a:highlight>
                          <a:srgbClr val="CCCCC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>
                          <a:solidFill>
                            <a:srgbClr val="000000"/>
                          </a:solidFill>
                          <a:effectLst/>
                          <a:highlight>
                            <a:srgbClr val="CCCCCE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Aktív</a:t>
                      </a:r>
                      <a:endParaRPr lang="hu-HU" sz="800" kern="100">
                        <a:effectLst/>
                        <a:highlight>
                          <a:srgbClr val="CCCCC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>
                          <a:solidFill>
                            <a:srgbClr val="000000"/>
                          </a:solidFill>
                          <a:effectLst/>
                          <a:highlight>
                            <a:srgbClr val="CCCCCE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Aktív (külföldi félév)</a:t>
                      </a:r>
                      <a:endParaRPr lang="hu-HU" sz="800" kern="100">
                        <a:effectLst/>
                        <a:highlight>
                          <a:srgbClr val="CCCCC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CCCCCE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hu-HU" sz="800" kern="100" dirty="0">
                        <a:effectLst/>
                        <a:highlight>
                          <a:srgbClr val="CCCCCE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57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E7E8E8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CÖ</a:t>
                      </a:r>
                      <a:endParaRPr lang="hu-HU" sz="800" kern="100" dirty="0">
                        <a:effectLst/>
                        <a:highlight>
                          <a:srgbClr val="E7E8E8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E7E8E8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CÖ</a:t>
                      </a:r>
                      <a:endParaRPr lang="hu-HU" sz="800" kern="100" dirty="0">
                        <a:effectLst/>
                        <a:highlight>
                          <a:srgbClr val="E7E8E8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E7E8E8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CÖ</a:t>
                      </a:r>
                      <a:endParaRPr lang="hu-HU" sz="800" kern="100" dirty="0">
                        <a:effectLst/>
                        <a:highlight>
                          <a:srgbClr val="E7E8E8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E7E8E8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CÖ</a:t>
                      </a:r>
                      <a:endParaRPr lang="hu-HU" sz="800" kern="100" dirty="0">
                        <a:effectLst/>
                        <a:highlight>
                          <a:srgbClr val="E7E8E8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E7E8E8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CÖ</a:t>
                      </a:r>
                      <a:endParaRPr lang="hu-HU" sz="800" kern="100" dirty="0">
                        <a:effectLst/>
                        <a:highlight>
                          <a:srgbClr val="E7E8E8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E7E8E8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CÖ</a:t>
                      </a:r>
                      <a:endParaRPr lang="hu-HU" sz="800" kern="100" dirty="0">
                        <a:effectLst/>
                        <a:highlight>
                          <a:srgbClr val="E7E8E8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u-HU" sz="17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E7E8E8"/>
                          </a:highlight>
                          <a:latin typeface="Georgia" panose="020405020504050203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hu-HU" sz="800" kern="100" dirty="0">
                        <a:effectLst/>
                        <a:highlight>
                          <a:srgbClr val="E7E8E8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11" marR="49911" marT="6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89E2EEBD-398E-9EB7-5720-4D3BFB35D3F7}"/>
              </a:ext>
            </a:extLst>
          </p:cNvPr>
          <p:cNvSpPr/>
          <p:nvPr/>
        </p:nvSpPr>
        <p:spPr>
          <a:xfrm>
            <a:off x="4667250" y="1501775"/>
            <a:ext cx="2743200" cy="4048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91140" name="Alcím 1">
            <a:extLst>
              <a:ext uri="{FF2B5EF4-FFF2-40B4-BE49-F238E27FC236}">
                <a16:creationId xmlns:a16="http://schemas.microsoft.com/office/drawing/2014/main" id="{B4306515-804C-E3E8-5E8A-9AA67278AB57}"/>
              </a:ext>
            </a:extLst>
          </p:cNvPr>
          <p:cNvSpPr>
            <a:spLocks noGrp="1" noChangeArrowheads="1"/>
          </p:cNvSpPr>
          <p:nvPr>
            <p:ph type="body" sz="quarter" idx="16"/>
          </p:nvPr>
        </p:nvSpPr>
        <p:spPr>
          <a:xfrm>
            <a:off x="674688" y="49213"/>
            <a:ext cx="11349037" cy="571500"/>
          </a:xfrm>
        </p:spPr>
        <p:txBody>
          <a:bodyPr/>
          <a:lstStyle/>
          <a:p>
            <a:pPr algn="ctr"/>
            <a:r>
              <a:rPr lang="hu-HU" altLang="hu-HU" b="1">
                <a:solidFill>
                  <a:schemeClr val="tx1"/>
                </a:solidFill>
              </a:rPr>
              <a:t>Jogosultsági idő, támogatott félévek száma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9393D8B-1820-A65D-09E1-F42B5C9177D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14338" y="1501775"/>
            <a:ext cx="11249025" cy="515938"/>
          </a:xfrm>
        </p:spPr>
        <p:txBody>
          <a:bodyPr rtlCol="0">
            <a:normAutofit/>
          </a:bodyPr>
          <a:lstStyle/>
          <a:p>
            <a:pPr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hu-HU" sz="2000" b="1" dirty="0"/>
              <a:t>Corvinus ösztöndíj</a:t>
            </a:r>
          </a:p>
          <a:p>
            <a:pPr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hu-HU" sz="2000" b="1" dirty="0"/>
          </a:p>
          <a:p>
            <a:pPr marL="28575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sz="2000" dirty="0"/>
          </a:p>
        </p:txBody>
      </p:sp>
      <p:sp>
        <p:nvSpPr>
          <p:cNvPr id="91142" name="Rectangle 2">
            <a:extLst>
              <a:ext uri="{FF2B5EF4-FFF2-40B4-BE49-F238E27FC236}">
                <a16:creationId xmlns:a16="http://schemas.microsoft.com/office/drawing/2014/main" id="{A2E455C8-F466-2FE9-3229-C26576839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2328863"/>
            <a:ext cx="85852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200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hallgató </a:t>
            </a:r>
            <a:r>
              <a:rPr lang="hu-HU" altLang="hu-HU" sz="2000" b="1" u="sng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féléves képzésben </a:t>
            </a:r>
            <a:r>
              <a:rPr lang="hu-HU" altLang="hu-HU" sz="200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vesz részt, ahol</a:t>
            </a:r>
          </a:p>
          <a:p>
            <a:pPr algn="ctr"/>
            <a:r>
              <a:rPr lang="hu-HU" altLang="hu-HU" sz="200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altLang="hu-HU" sz="2000" i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támogatott félévek száma </a:t>
            </a:r>
            <a:r>
              <a:rPr lang="hu-HU" altLang="hu-HU" sz="200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félév (képzési idővel megegyező),</a:t>
            </a:r>
          </a:p>
          <a:p>
            <a:pPr algn="ctr"/>
            <a:r>
              <a:rPr lang="hu-HU" altLang="hu-HU" sz="200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altLang="hu-HU" sz="2000" i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jogosultsági idő </a:t>
            </a:r>
            <a:r>
              <a:rPr lang="hu-HU" altLang="hu-HU" sz="200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félév (képzési idő + 1 félév)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571D4A6C-909B-EB05-1A22-22E447787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0" y="5188287"/>
            <a:ext cx="2076708" cy="1477328"/>
          </a:xfrm>
          <a:prstGeom prst="rect">
            <a:avLst/>
          </a:prstGeom>
          <a:solidFill>
            <a:srgbClr val="F5C8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600" dirty="0">
                <a:solidFill>
                  <a:srgbClr val="000000"/>
                </a:solidFill>
                <a:latin typeface="Georgia" panose="02040502050405020303" pitchFamily="18" charset="0"/>
              </a:rPr>
              <a:t>Jogosultsági idő: ok</a:t>
            </a:r>
          </a:p>
          <a:p>
            <a:pPr algn="ctr" eaLnBrk="1" hangingPunct="1"/>
            <a:endParaRPr lang="hu-HU" altLang="hu-HU" sz="8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 eaLnBrk="1" hangingPunct="1"/>
            <a:endParaRPr lang="hu-HU" altLang="hu-HU" sz="8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 eaLnBrk="1" hangingPunct="1"/>
            <a:endParaRPr lang="hu-HU" altLang="hu-HU" sz="8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 eaLnBrk="1" hangingPunct="1"/>
            <a:r>
              <a:rPr lang="hu-HU" altLang="hu-HU" sz="1400" dirty="0">
                <a:solidFill>
                  <a:srgbClr val="000000"/>
                </a:solidFill>
                <a:latin typeface="Georgia" panose="02040502050405020303" pitchFamily="18" charset="0"/>
              </a:rPr>
              <a:t>Támogatott félévek száma: elhasználta, de kérvényezhet (külföldi félév miatt)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954D3DA1-9241-A36A-9F37-DD2C302A449C}"/>
              </a:ext>
            </a:extLst>
          </p:cNvPr>
          <p:cNvSpPr/>
          <p:nvPr/>
        </p:nvSpPr>
        <p:spPr>
          <a:xfrm>
            <a:off x="962025" y="4067175"/>
            <a:ext cx="10310320" cy="10160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4CDC9403-911E-AADC-8E0B-0BF16FD9B796}"/>
              </a:ext>
            </a:extLst>
          </p:cNvPr>
          <p:cNvSpPr/>
          <p:nvPr/>
        </p:nvSpPr>
        <p:spPr>
          <a:xfrm>
            <a:off x="9709150" y="650875"/>
            <a:ext cx="2047875" cy="796925"/>
          </a:xfrm>
          <a:prstGeom prst="ellipse">
            <a:avLst/>
          </a:prstGeom>
          <a:solidFill>
            <a:srgbClr val="F5C8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>
                <a:solidFill>
                  <a:srgbClr val="000000"/>
                </a:solidFill>
                <a:latin typeface="Georgia" panose="02040502050405020303" pitchFamily="18" charset="0"/>
              </a:rPr>
              <a:t>2. eset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 bldLvl="5" animBg="1" autoUpdateAnimBg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3C767B65-0250-60AB-FFC7-1093E89F9C0D}"/>
              </a:ext>
            </a:extLst>
          </p:cNvPr>
          <p:cNvSpPr/>
          <p:nvPr/>
        </p:nvSpPr>
        <p:spPr>
          <a:xfrm>
            <a:off x="4724400" y="1123950"/>
            <a:ext cx="2743200" cy="4048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93187" name="Alcím 1">
            <a:extLst>
              <a:ext uri="{FF2B5EF4-FFF2-40B4-BE49-F238E27FC236}">
                <a16:creationId xmlns:a16="http://schemas.microsoft.com/office/drawing/2014/main" id="{3ED41229-9A95-6B0D-65EA-48432E93B86E}"/>
              </a:ext>
            </a:extLst>
          </p:cNvPr>
          <p:cNvSpPr>
            <a:spLocks noGrp="1" noChangeArrowheads="1"/>
          </p:cNvSpPr>
          <p:nvPr>
            <p:ph type="body" sz="quarter" idx="16"/>
          </p:nvPr>
        </p:nvSpPr>
        <p:spPr>
          <a:xfrm>
            <a:off x="420688" y="76200"/>
            <a:ext cx="11349037" cy="571500"/>
          </a:xfrm>
        </p:spPr>
        <p:txBody>
          <a:bodyPr/>
          <a:lstStyle/>
          <a:p>
            <a:pPr algn="ctr"/>
            <a:r>
              <a:rPr lang="hu-HU" altLang="hu-HU" b="1">
                <a:solidFill>
                  <a:schemeClr val="tx1"/>
                </a:solidFill>
              </a:rPr>
              <a:t>Jogosultsági idő, támogatott félévek száma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D7DACDF-4F23-C969-2365-C4FA62F087A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97375" y="1106488"/>
            <a:ext cx="3565525" cy="515937"/>
          </a:xfrm>
        </p:spPr>
        <p:txBody>
          <a:bodyPr rtlCol="0">
            <a:normAutofit/>
          </a:bodyPr>
          <a:lstStyle/>
          <a:p>
            <a:pPr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hu-HU" sz="2000" b="1" dirty="0"/>
              <a:t>Corvinus ösztöndíj</a:t>
            </a:r>
          </a:p>
          <a:p>
            <a:pPr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hu-HU" sz="2000" b="1" dirty="0"/>
          </a:p>
          <a:p>
            <a:pPr marL="28575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sz="2000" dirty="0"/>
          </a:p>
        </p:txBody>
      </p:sp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84E0B9CD-2A86-CF4C-1AFA-97055C4A6D2F}"/>
              </a:ext>
            </a:extLst>
          </p:cNvPr>
          <p:cNvGraphicFramePr>
            <a:graphicFrameLocks noGrp="1"/>
          </p:cNvGraphicFramePr>
          <p:nvPr/>
        </p:nvGraphicFramePr>
        <p:xfrm>
          <a:off x="1250950" y="3887788"/>
          <a:ext cx="9690099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6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6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39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39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4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22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534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2022/23/1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Georgi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2022/23/2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2023/24/1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Georgi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2023/24/2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2024/25/1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2024/25/2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2025/26/1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2025/26/2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86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Aktív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Aktív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Aktív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Aktív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Passzív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Aktív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Aktív (külföldi félév)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7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CÖ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CÖ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CÖ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CÖ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CÖ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CÖ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3227" name="Rectangle 2">
            <a:extLst>
              <a:ext uri="{FF2B5EF4-FFF2-40B4-BE49-F238E27FC236}">
                <a16:creationId xmlns:a16="http://schemas.microsoft.com/office/drawing/2014/main" id="{084A32B3-74E7-AACD-ED72-285487007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2265363"/>
            <a:ext cx="85852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200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hallgató </a:t>
            </a:r>
            <a:r>
              <a:rPr lang="hu-HU" altLang="hu-HU" sz="2000" b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féléves képzésben </a:t>
            </a:r>
            <a:r>
              <a:rPr lang="hu-HU" altLang="hu-HU" sz="200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vesz részt, ahol</a:t>
            </a:r>
          </a:p>
          <a:p>
            <a:pPr algn="ctr"/>
            <a:r>
              <a:rPr lang="hu-HU" altLang="hu-HU" sz="200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altLang="hu-HU" sz="2000" i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támogatott félévek száma </a:t>
            </a:r>
            <a:r>
              <a:rPr lang="hu-HU" altLang="hu-HU" sz="200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félév (képzési idővel megegyező),</a:t>
            </a:r>
          </a:p>
          <a:p>
            <a:pPr algn="ctr"/>
            <a:r>
              <a:rPr lang="hu-HU" altLang="hu-HU" sz="200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altLang="hu-HU" sz="2000" i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jogosultsági idő </a:t>
            </a:r>
            <a:r>
              <a:rPr lang="hu-HU" altLang="hu-HU" sz="200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félév (képzési idő + 1 félév)</a:t>
            </a:r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31165C70-8FB0-847A-9BB8-A4DF93E94CC4}"/>
              </a:ext>
            </a:extLst>
          </p:cNvPr>
          <p:cNvSpPr/>
          <p:nvPr/>
        </p:nvSpPr>
        <p:spPr>
          <a:xfrm>
            <a:off x="9721850" y="514350"/>
            <a:ext cx="2047875" cy="796925"/>
          </a:xfrm>
          <a:prstGeom prst="ellipse">
            <a:avLst/>
          </a:prstGeom>
          <a:solidFill>
            <a:srgbClr val="F5C8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srgbClr val="000000"/>
                </a:solidFill>
                <a:latin typeface="Georgia" panose="02040502050405020303" pitchFamily="18" charset="0"/>
              </a:rPr>
              <a:t>3. eset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2B4A4AC-7986-2820-6052-B3F04702A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9413" y="4570413"/>
            <a:ext cx="1671637" cy="1908175"/>
          </a:xfrm>
          <a:prstGeom prst="rect">
            <a:avLst/>
          </a:prstGeom>
          <a:solidFill>
            <a:srgbClr val="F5C8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200">
                <a:solidFill>
                  <a:srgbClr val="000000"/>
                </a:solidFill>
                <a:latin typeface="Georgia" panose="02040502050405020303" pitchFamily="18" charset="0"/>
              </a:rPr>
              <a:t>Jogosultsági idő:</a:t>
            </a:r>
          </a:p>
          <a:p>
            <a:pPr algn="ctr" eaLnBrk="1" hangingPunct="1"/>
            <a:r>
              <a:rPr lang="hu-HU" altLang="hu-HU" sz="1200">
                <a:solidFill>
                  <a:srgbClr val="000000"/>
                </a:solidFill>
                <a:latin typeface="Georgia" panose="02040502050405020303" pitchFamily="18" charset="0"/>
              </a:rPr>
              <a:t> kifutott belőle, kérvényeznie kell (külföldi félév miatt megteheti)</a:t>
            </a:r>
          </a:p>
          <a:p>
            <a:pPr algn="ctr" eaLnBrk="1" hangingPunct="1"/>
            <a:endParaRPr lang="hu-HU" altLang="hu-HU" sz="80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 eaLnBrk="1" hangingPunct="1"/>
            <a:endParaRPr lang="hu-HU" altLang="hu-HU" sz="80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 eaLnBrk="1" hangingPunct="1"/>
            <a:r>
              <a:rPr lang="hu-HU" altLang="hu-HU" sz="1200">
                <a:solidFill>
                  <a:srgbClr val="000000"/>
                </a:solidFill>
                <a:latin typeface="Georgia" panose="02040502050405020303" pitchFamily="18" charset="0"/>
              </a:rPr>
              <a:t>Támogatott félévek száma: elhasználta, de külföldi félév miatt kérvényezhet + 1 félévet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B1160482-13D3-3D36-8C3F-79227D4CE3E1}"/>
              </a:ext>
            </a:extLst>
          </p:cNvPr>
          <p:cNvSpPr/>
          <p:nvPr/>
        </p:nvSpPr>
        <p:spPr>
          <a:xfrm>
            <a:off x="1133475" y="3690938"/>
            <a:ext cx="8239125" cy="1016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 animBg="1" autoUpdateAnimBg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Alcím 1">
            <a:extLst>
              <a:ext uri="{FF2B5EF4-FFF2-40B4-BE49-F238E27FC236}">
                <a16:creationId xmlns:a16="http://schemas.microsoft.com/office/drawing/2014/main" id="{5AE78502-CF50-DD0F-E0D8-C2E902773FE4}"/>
              </a:ext>
            </a:extLst>
          </p:cNvPr>
          <p:cNvSpPr>
            <a:spLocks noGrp="1" noChangeArrowheads="1"/>
          </p:cNvSpPr>
          <p:nvPr>
            <p:ph type="body" sz="quarter" idx="16"/>
          </p:nvPr>
        </p:nvSpPr>
        <p:spPr>
          <a:xfrm>
            <a:off x="506413" y="242888"/>
            <a:ext cx="11349037" cy="571500"/>
          </a:xfrm>
        </p:spPr>
        <p:txBody>
          <a:bodyPr/>
          <a:lstStyle/>
          <a:p>
            <a:pPr algn="ctr"/>
            <a:r>
              <a:rPr lang="hu-HU" altLang="hu-HU" b="1">
                <a:solidFill>
                  <a:srgbClr val="FF0000"/>
                </a:solidFill>
              </a:rPr>
              <a:t>Corvinus ösztöndíj kiemelt szabályai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1D5937F-912D-8F4A-7F66-26D84DA31AE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03725" y="1466850"/>
            <a:ext cx="7653338" cy="5011738"/>
          </a:xfrm>
        </p:spPr>
        <p:txBody>
          <a:bodyPr rtlCol="0">
            <a:normAutofit fontScale="70000" lnSpcReduction="20000"/>
          </a:bodyPr>
          <a:lstStyle/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hu-HU" sz="2000" b="1" dirty="0"/>
              <a:t>Visszafizetési kötelezettség, ha a hallgató</a:t>
            </a:r>
            <a:endParaRPr lang="hu-HU" sz="2000" dirty="0"/>
          </a:p>
          <a:p>
            <a:pPr marL="28575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000" dirty="0"/>
              <a:t>adott képzési szinten a KKK*2 alatt nem szerez oklevelet,</a:t>
            </a:r>
          </a:p>
          <a:p>
            <a:pPr marL="28575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000" dirty="0"/>
              <a:t>bejelenti, hogy jogviszonyát megszünteti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hu-HU" sz="2000" b="1" dirty="0"/>
              <a:t>Fizetési könnyítési lehetőségek</a:t>
            </a:r>
          </a:p>
          <a:p>
            <a:pPr marL="28575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000" dirty="0"/>
              <a:t>Méltányosság keretében: részletekben történő visszafizetés lehetősége</a:t>
            </a:r>
          </a:p>
          <a:p>
            <a:pPr marL="28575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000" dirty="0"/>
              <a:t>Különösen méltányolható körülmények esetén: fizetési kötelezettség csökkentésének lehetősége</a:t>
            </a:r>
          </a:p>
          <a:p>
            <a:pPr marL="28575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sz="2000" dirty="0"/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hu-HU" sz="2100" b="1" dirty="0"/>
              <a:t>Ismételt jogviszony létesítése esetén</a:t>
            </a:r>
          </a:p>
          <a:p>
            <a:pPr marL="28575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000" dirty="0"/>
              <a:t>Nem lehet Corvinus ösztöndíjas, ha előző jogviszonya (azonos képzési szinten) 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hu-HU" sz="2000" dirty="0"/>
              <a:t>        önhibájából került megszüntetésre</a:t>
            </a:r>
          </a:p>
          <a:p>
            <a:pPr marL="28575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sz="2000" dirty="0"/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hu-HU" sz="2100" b="1" dirty="0"/>
              <a:t>Párhuzamos képzés esetén</a:t>
            </a:r>
          </a:p>
          <a:p>
            <a:pPr marL="28575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000" dirty="0"/>
              <a:t>Egyidőben csak egy képzésen lehet Corvinus ösztöndíjjal finanszírozott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hu-HU" sz="2100" b="1" dirty="0"/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hu-HU" sz="2100" b="1" dirty="0"/>
              <a:t>Intézményen belüli képzésváltás esetén</a:t>
            </a:r>
          </a:p>
          <a:p>
            <a:pPr marL="28575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000" dirty="0"/>
              <a:t>Az új képzésedet biztosan önköltségesként kezded</a:t>
            </a:r>
          </a:p>
          <a:p>
            <a:pPr marL="28575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000" dirty="0"/>
              <a:t>A következő pályázati/átsorolási időszakban (tanév vége) pályázhatsz ismét ösztöndíjra</a:t>
            </a:r>
          </a:p>
          <a:p>
            <a:pPr marL="28575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000" dirty="0"/>
              <a:t>Új képzéseden a rendelkezésre álló támogatott félévek száma az előzőn ‚elhasznált’ félévek számával kevesebb lesz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hu-HU" sz="2000" dirty="0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ECFEAC2B-AFD8-D6A5-6736-5F651BD8941F}"/>
              </a:ext>
            </a:extLst>
          </p:cNvPr>
          <p:cNvSpPr/>
          <p:nvPr/>
        </p:nvSpPr>
        <p:spPr>
          <a:xfrm>
            <a:off x="135731" y="2106129"/>
            <a:ext cx="3845719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22027"/>
                </a:solidFill>
                <a:effectLst>
                  <a:outerShdw blurRad="12700" dist="38100" dir="2700000" algn="tl" rotWithShape="0">
                    <a:srgbClr val="D22027">
                      <a:lumMod val="60000"/>
                      <a:lumOff val="40000"/>
                    </a:srgbClr>
                  </a:outerShdw>
                </a:effectLst>
                <a:latin typeface="Arial"/>
              </a:rPr>
              <a:t>Gondoljuk át közösen! </a:t>
            </a:r>
          </a:p>
        </p:txBody>
      </p:sp>
      <p:pic>
        <p:nvPicPr>
          <p:cNvPr id="6" name="Kép 5" descr="A képen kiegészítő, táska, ül, kültéri látható&#10;&#10;Automatikusan generált leírás">
            <a:extLst>
              <a:ext uri="{FF2B5EF4-FFF2-40B4-BE49-F238E27FC236}">
                <a16:creationId xmlns:a16="http://schemas.microsoft.com/office/drawing/2014/main" id="{AE8BEDA2-A1F3-23DB-4202-244A37D8B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806" y="5046138"/>
            <a:ext cx="1831177" cy="1432782"/>
          </a:xfrm>
          <a:prstGeom prst="hexagon">
            <a:avLst/>
          </a:prstGeom>
        </p:spPr>
      </p:pic>
      <p:sp>
        <p:nvSpPr>
          <p:cNvPr id="95238" name="Szövegdoboz 10">
            <a:extLst>
              <a:ext uri="{FF2B5EF4-FFF2-40B4-BE49-F238E27FC236}">
                <a16:creationId xmlns:a16="http://schemas.microsoft.com/office/drawing/2014/main" id="{526A0294-BEBC-D1C4-6929-3987C8B15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5313" y="5486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endParaRPr lang="hu-HU" altLang="hu-HU">
              <a:solidFill>
                <a:srgbClr val="1B213E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alagív 11">
            <a:extLst>
              <a:ext uri="{FF2B5EF4-FFF2-40B4-BE49-F238E27FC236}">
                <a16:creationId xmlns:a16="http://schemas.microsoft.com/office/drawing/2014/main" id="{1A84BE18-8622-8BED-DBC1-B299D8A65412}"/>
              </a:ext>
            </a:extLst>
          </p:cNvPr>
          <p:cNvSpPr>
            <a:spLocks/>
          </p:cNvSpPr>
          <p:nvPr/>
        </p:nvSpPr>
        <p:spPr>
          <a:xfrm rot="18525748">
            <a:off x="6132512" y="-592137"/>
            <a:ext cx="10604501" cy="9347200"/>
          </a:xfrm>
          <a:prstGeom prst="blockArc">
            <a:avLst>
              <a:gd name="adj1" fmla="val 10793675"/>
              <a:gd name="adj2" fmla="val 77262"/>
              <a:gd name="adj3" fmla="val 2250"/>
            </a:avLst>
          </a:prstGeom>
          <a:solidFill>
            <a:srgbClr val="0ACD5A"/>
          </a:solidFill>
          <a:ln w="28575" cap="flat" cmpd="sng" algn="ctr">
            <a:solidFill>
              <a:srgbClr val="0ACD5A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kern="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7283" name="Csoportba foglalás 16">
            <a:extLst>
              <a:ext uri="{FF2B5EF4-FFF2-40B4-BE49-F238E27FC236}">
                <a16:creationId xmlns:a16="http://schemas.microsoft.com/office/drawing/2014/main" id="{AFBE6BED-AD01-189A-9BF1-987E3D5BD51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04775" y="4333875"/>
            <a:ext cx="3276600" cy="2524125"/>
            <a:chOff x="0" y="4333875"/>
            <a:chExt cx="3276600" cy="2524125"/>
          </a:xfrm>
        </p:grpSpPr>
        <p:pic>
          <p:nvPicPr>
            <p:cNvPr id="97285" name="Kép 13" descr="A képen szöveg, képernyőkép, embléma, tervezés látható&#10;&#10;Előfordulhat, hogy az AI által létrehozott tartalom helytelen.">
              <a:extLst>
                <a:ext uri="{FF2B5EF4-FFF2-40B4-BE49-F238E27FC236}">
                  <a16:creationId xmlns:a16="http://schemas.microsoft.com/office/drawing/2014/main" id="{3D863375-6CFA-76E4-BDB3-7BFB76C3AC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8" t="50000" b="-476"/>
            <a:stretch>
              <a:fillRect/>
            </a:stretch>
          </p:blipFill>
          <p:spPr bwMode="auto">
            <a:xfrm>
              <a:off x="0" y="4333875"/>
              <a:ext cx="3276600" cy="2524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86" name="Kép 15">
              <a:extLst>
                <a:ext uri="{FF2B5EF4-FFF2-40B4-BE49-F238E27FC236}">
                  <a16:creationId xmlns:a16="http://schemas.microsoft.com/office/drawing/2014/main" id="{7B955261-EC49-2FF0-EE69-2D47FC55E4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047" y="5578513"/>
              <a:ext cx="1204954" cy="698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7284" name="Alcím 1">
            <a:extLst>
              <a:ext uri="{FF2B5EF4-FFF2-40B4-BE49-F238E27FC236}">
                <a16:creationId xmlns:a16="http://schemas.microsoft.com/office/drawing/2014/main" id="{1F7A969F-3C59-3128-C83E-7ECD3A7F5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0825" y="1598613"/>
            <a:ext cx="7510463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</a:pPr>
            <a:r>
              <a:rPr lang="hu-HU" altLang="hu-HU" sz="3200" b="1">
                <a:latin typeface="Georgia" panose="02040502050405020303" pitchFamily="18" charset="0"/>
              </a:rPr>
              <a:t>Hallgatói Tanulmányi Ügyek</a:t>
            </a: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</a:pPr>
            <a:endParaRPr lang="hu-HU" altLang="hu-HU" sz="800" b="1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</a:pPr>
            <a:endParaRPr lang="hu-HU" altLang="hu-HU" sz="800" b="1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</a:pPr>
            <a:endParaRPr lang="hu-HU" altLang="hu-HU" sz="800" b="1"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5A3A9CF-5B71-4ED4-3CAE-89D5761DE79E}"/>
              </a:ext>
            </a:extLst>
          </p:cNvPr>
          <p:cNvGraphicFramePr/>
          <p:nvPr/>
        </p:nvGraphicFramePr>
        <p:xfrm>
          <a:off x="4937125" y="1227667"/>
          <a:ext cx="6883400" cy="5071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CB5120B-860D-527E-2816-398D0B59A4B8}"/>
              </a:ext>
            </a:extLst>
          </p:cNvPr>
          <p:cNvGraphicFramePr/>
          <p:nvPr/>
        </p:nvGraphicFramePr>
        <p:xfrm>
          <a:off x="-139698" y="772583"/>
          <a:ext cx="6702425" cy="598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9332" name="Kép 13" descr="A képen Grafika, kör, Grafikus tervezés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A81AEB0-C605-EC81-8E21-C193FA7E8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285750"/>
            <a:ext cx="1198562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Kép 3">
            <a:extLst>
              <a:ext uri="{FF2B5EF4-FFF2-40B4-BE49-F238E27FC236}">
                <a16:creationId xmlns:a16="http://schemas.microsoft.com/office/drawing/2014/main" id="{FDE24A3D-7F95-F7C6-876B-2B55B16F5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88"/>
            <a:ext cx="2143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Kép 6" descr="A képen kör, képernyőkép, Grafika, tervez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78FCFC9-4B8C-65BF-679A-6C845B27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4910138"/>
            <a:ext cx="14414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5" name="Kép 8" descr="A képen kör, Grafik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A0474D3-4846-8209-AAB5-332928FEC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5630863"/>
            <a:ext cx="993775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6" name="Kép 10" descr="A képen Grafika, kör, Grafikus tervezés, emblém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4D3D931-086B-2056-3DBC-67D47B5A9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3506788"/>
            <a:ext cx="16065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Csoportba foglalás 2">
            <a:extLst>
              <a:ext uri="{FF2B5EF4-FFF2-40B4-BE49-F238E27FC236}">
                <a16:creationId xmlns:a16="http://schemas.microsoft.com/office/drawing/2014/main" id="{06F2172F-CDAA-20CB-15BB-AEBE4DBF2CBF}"/>
              </a:ext>
            </a:extLst>
          </p:cNvPr>
          <p:cNvGrpSpPr>
            <a:grpSpLocks/>
          </p:cNvGrpSpPr>
          <p:nvPr/>
        </p:nvGrpSpPr>
        <p:grpSpPr bwMode="auto">
          <a:xfrm>
            <a:off x="115888" y="1050925"/>
            <a:ext cx="8128000" cy="5419725"/>
            <a:chOff x="5184263" y="1286841"/>
            <a:chExt cx="8128000" cy="5418667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B539A2B4-4EBD-7DE3-A7C6-B179CD6645FC}"/>
                </a:ext>
              </a:extLst>
            </p:cNvPr>
            <p:cNvGraphicFramePr/>
            <p:nvPr/>
          </p:nvGraphicFramePr>
          <p:xfrm>
            <a:off x="5184263" y="1286841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4517" name="Szövegdoboz 4">
              <a:extLst>
                <a:ext uri="{FF2B5EF4-FFF2-40B4-BE49-F238E27FC236}">
                  <a16:creationId xmlns:a16="http://schemas.microsoft.com/office/drawing/2014/main" id="{5CCA52DE-DAA5-4E28-8940-92B1C33538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2955" y="5272822"/>
              <a:ext cx="130089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hu-HU" altLang="hu-HU" sz="2000">
                  <a:solidFill>
                    <a:srgbClr val="000000"/>
                  </a:solidFill>
                  <a:latin typeface="Georgia" panose="02040502050405020303" pitchFamily="18" charset="0"/>
                </a:rPr>
                <a:t>Corvinus ösztöndíj</a:t>
              </a:r>
            </a:p>
          </p:txBody>
        </p:sp>
        <p:sp>
          <p:nvSpPr>
            <p:cNvPr id="64518" name="Szövegdoboz 5">
              <a:extLst>
                <a:ext uri="{FF2B5EF4-FFF2-40B4-BE49-F238E27FC236}">
                  <a16:creationId xmlns:a16="http://schemas.microsoft.com/office/drawing/2014/main" id="{3EF833B6-FD8C-8D86-CBCC-F592D66CB4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0424" y="5217216"/>
              <a:ext cx="180837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hu-HU" altLang="hu-HU" sz="2000">
                  <a:solidFill>
                    <a:srgbClr val="000000"/>
                  </a:solidFill>
                  <a:latin typeface="Georgia" panose="02040502050405020303" pitchFamily="18" charset="0"/>
                </a:rPr>
                <a:t>Tanulmányi Ügyek </a:t>
              </a:r>
            </a:p>
          </p:txBody>
        </p:sp>
      </p:grpSp>
      <p:pic>
        <p:nvPicPr>
          <p:cNvPr id="64515" name="Kép 11">
            <a:extLst>
              <a:ext uri="{FF2B5EF4-FFF2-40B4-BE49-F238E27FC236}">
                <a16:creationId xmlns:a16="http://schemas.microsoft.com/office/drawing/2014/main" id="{479C4CCB-1BF1-195A-5E65-1DB158791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1617663"/>
            <a:ext cx="4675187" cy="4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BE4CF32C-7D21-0ADD-9C2F-51A9A5D70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063" y="501650"/>
            <a:ext cx="8945562" cy="5857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hu-HU" dirty="0"/>
            </a:br>
            <a:endParaRPr lang="hu-HU" dirty="0"/>
          </a:p>
        </p:txBody>
      </p:sp>
      <p:sp>
        <p:nvSpPr>
          <p:cNvPr id="2" name="Alcím 1">
            <a:extLst>
              <a:ext uri="{FF2B5EF4-FFF2-40B4-BE49-F238E27FC236}">
                <a16:creationId xmlns:a16="http://schemas.microsoft.com/office/drawing/2014/main" id="{9CE582B9-D195-0CD1-F702-41B2DCED99C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-244475" y="104775"/>
            <a:ext cx="10902950" cy="652463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hu-HU" sz="2100" b="1" dirty="0">
                <a:solidFill>
                  <a:srgbClr val="FF0000"/>
                </a:solidFill>
                <a:hlinkClick r:id="rId3"/>
              </a:rPr>
              <a:t>NEPTUN</a:t>
            </a:r>
            <a:r>
              <a:rPr lang="hu-HU" sz="2100" b="1" dirty="0">
                <a:solidFill>
                  <a:srgbClr val="FF0000"/>
                </a:solidFill>
              </a:rPr>
              <a:t>  - hivatalos tájékoztatási felület a hallgató és az egyetem között!!</a:t>
            </a:r>
          </a:p>
        </p:txBody>
      </p:sp>
      <p:sp>
        <p:nvSpPr>
          <p:cNvPr id="101380" name="Szövegdoboz 6">
            <a:extLst>
              <a:ext uri="{FF2B5EF4-FFF2-40B4-BE49-F238E27FC236}">
                <a16:creationId xmlns:a16="http://schemas.microsoft.com/office/drawing/2014/main" id="{DF5F32AA-6A4E-7928-36AB-8AFF3D94E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6425"/>
            <a:ext cx="9698037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Aft>
                <a:spcPts val="600"/>
              </a:spcAft>
            </a:pPr>
            <a:r>
              <a:rPr lang="hu-HU" altLang="hu-HU" b="1">
                <a:solidFill>
                  <a:srgbClr val="000000"/>
                </a:solidFill>
                <a:latin typeface="Georgia" panose="02040502050405020303" pitchFamily="18" charset="0"/>
              </a:rPr>
              <a:t>Fontos: figyeld az érkező Neptun üzeneteket (ne csak e-mail-ként olvasd!)</a:t>
            </a:r>
            <a:endParaRPr lang="en-US" altLang="hu-HU" b="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4BE5C40-36F1-4394-59A0-85128CA90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1223963"/>
            <a:ext cx="117189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hu-HU" altLang="hu-HU">
                <a:solidFill>
                  <a:srgbClr val="FF0000"/>
                </a:solidFill>
                <a:latin typeface="Georgia" panose="02040502050405020303" pitchFamily="18" charset="0"/>
              </a:rPr>
              <a:t>Bejelentkezés, tárgyfelvétel/leadás, vizsgajelentkezés, érdemjegyek, </a:t>
            </a:r>
            <a:endParaRPr lang="en-US" altLang="hu-HU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hu-HU" altLang="hu-HU">
                <a:solidFill>
                  <a:srgbClr val="FF0000"/>
                </a:solidFill>
                <a:latin typeface="Georgia" panose="02040502050405020303" pitchFamily="18" charset="0"/>
              </a:rPr>
              <a:t>Hivatalos bejegyzések és TR dokumentumok</a:t>
            </a:r>
            <a:endParaRPr lang="en-US" altLang="hu-HU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lvl="1" eaLnBrk="1" hangingPunct="1">
              <a:lnSpc>
                <a:spcPct val="150000"/>
              </a:lnSpc>
            </a:pPr>
            <a:r>
              <a:rPr lang="hu-HU" altLang="hu-HU" sz="2000">
                <a:solidFill>
                  <a:srgbClr val="000000"/>
                </a:solidFill>
                <a:latin typeface="Georgia" panose="02040502050405020303" pitchFamily="18" charset="0"/>
              </a:rPr>
              <a:t>Neptun/Menü/Tanulmányok/Előrehaladás/Törzslap/Hivatalos bejegyzések 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(</a:t>
            </a:r>
            <a:r>
              <a:rPr lang="hu-HU" altLang="hu-HU" sz="1600"/>
              <a:t>A tanulmányok során az intézmény által a törzslapra felvezetett rövid, szöveges megjegyzések a hallgatót érintő határozatokról és más megőrzendő információkról.)</a:t>
            </a:r>
            <a:endParaRPr lang="hu-HU" altLang="hu-HU" sz="160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101382" name="Kép 3">
            <a:extLst>
              <a:ext uri="{FF2B5EF4-FFF2-40B4-BE49-F238E27FC236}">
                <a16:creationId xmlns:a16="http://schemas.microsoft.com/office/drawing/2014/main" id="{32A7BB05-7A3D-0F68-450A-0C722AD1C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325" y="193675"/>
            <a:ext cx="17462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43182383-4E57-293C-4EB4-36BE5B4699D1}"/>
              </a:ext>
            </a:extLst>
          </p:cNvPr>
          <p:cNvGrpSpPr>
            <a:grpSpLocks/>
          </p:cNvGrpSpPr>
          <p:nvPr/>
        </p:nvGrpSpPr>
        <p:grpSpPr bwMode="auto">
          <a:xfrm>
            <a:off x="3600450" y="2962275"/>
            <a:ext cx="3695700" cy="4205288"/>
            <a:chOff x="3882319" y="2588978"/>
            <a:chExt cx="3696929" cy="4205095"/>
          </a:xfrm>
        </p:grpSpPr>
        <p:pic>
          <p:nvPicPr>
            <p:cNvPr id="101394" name="Kép 12">
              <a:extLst>
                <a:ext uri="{FF2B5EF4-FFF2-40B4-BE49-F238E27FC236}">
                  <a16:creationId xmlns:a16="http://schemas.microsoft.com/office/drawing/2014/main" id="{3884E6CF-615E-C987-F77A-1E2117F5C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"/>
            <a:stretch>
              <a:fillRect/>
            </a:stretch>
          </p:blipFill>
          <p:spPr bwMode="auto">
            <a:xfrm>
              <a:off x="3882319" y="2588978"/>
              <a:ext cx="3696929" cy="4205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églalap: lekerekített 13">
              <a:extLst>
                <a:ext uri="{FF2B5EF4-FFF2-40B4-BE49-F238E27FC236}">
                  <a16:creationId xmlns:a16="http://schemas.microsoft.com/office/drawing/2014/main" id="{559FB6FB-4D80-10F7-CD55-8291D456DE9D}"/>
                </a:ext>
              </a:extLst>
            </p:cNvPr>
            <p:cNvSpPr/>
            <p:nvPr/>
          </p:nvSpPr>
          <p:spPr>
            <a:xfrm>
              <a:off x="3968073" y="2639776"/>
              <a:ext cx="1154497" cy="37939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5" name="Téglalap: lekerekített 14">
              <a:extLst>
                <a:ext uri="{FF2B5EF4-FFF2-40B4-BE49-F238E27FC236}">
                  <a16:creationId xmlns:a16="http://schemas.microsoft.com/office/drawing/2014/main" id="{EB983529-303F-5494-7859-4CAD38663330}"/>
                </a:ext>
              </a:extLst>
            </p:cNvPr>
            <p:cNvSpPr/>
            <p:nvPr/>
          </p:nvSpPr>
          <p:spPr>
            <a:xfrm>
              <a:off x="3937900" y="3854158"/>
              <a:ext cx="1156084" cy="377808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6" name="Téglalap: lekerekített 15">
              <a:extLst>
                <a:ext uri="{FF2B5EF4-FFF2-40B4-BE49-F238E27FC236}">
                  <a16:creationId xmlns:a16="http://schemas.microsoft.com/office/drawing/2014/main" id="{1AAB3354-3C56-D4B2-FBAF-8BF9202E53D6}"/>
                </a:ext>
              </a:extLst>
            </p:cNvPr>
            <p:cNvSpPr/>
            <p:nvPr/>
          </p:nvSpPr>
          <p:spPr>
            <a:xfrm>
              <a:off x="5517988" y="4231966"/>
              <a:ext cx="971873" cy="290499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A18CBE3D-ACA1-EBF5-81D4-4B574640F7C8}"/>
              </a:ext>
            </a:extLst>
          </p:cNvPr>
          <p:cNvGrpSpPr>
            <a:grpSpLocks/>
          </p:cNvGrpSpPr>
          <p:nvPr/>
        </p:nvGrpSpPr>
        <p:grpSpPr bwMode="auto">
          <a:xfrm>
            <a:off x="7705725" y="3605213"/>
            <a:ext cx="4094163" cy="2921000"/>
            <a:chOff x="4151994" y="2633375"/>
            <a:chExt cx="5255386" cy="3839519"/>
          </a:xfrm>
        </p:grpSpPr>
        <p:pic>
          <p:nvPicPr>
            <p:cNvPr id="101392" name="Kép 18">
              <a:extLst>
                <a:ext uri="{FF2B5EF4-FFF2-40B4-BE49-F238E27FC236}">
                  <a16:creationId xmlns:a16="http://schemas.microsoft.com/office/drawing/2014/main" id="{0B53159C-9F5F-A1C5-64DC-5CBFF21C3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8196"/>
            <a:stretch>
              <a:fillRect/>
            </a:stretch>
          </p:blipFill>
          <p:spPr bwMode="auto">
            <a:xfrm>
              <a:off x="4151994" y="2633375"/>
              <a:ext cx="5255386" cy="3839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églalap: lekerekített 19">
              <a:extLst>
                <a:ext uri="{FF2B5EF4-FFF2-40B4-BE49-F238E27FC236}">
                  <a16:creationId xmlns:a16="http://schemas.microsoft.com/office/drawing/2014/main" id="{7AA7E65A-D056-8BC5-2C8D-7CC945403C53}"/>
                </a:ext>
              </a:extLst>
            </p:cNvPr>
            <p:cNvSpPr/>
            <p:nvPr/>
          </p:nvSpPr>
          <p:spPr>
            <a:xfrm>
              <a:off x="4463772" y="3862438"/>
              <a:ext cx="3845254" cy="78877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01385" name="Csoportba foglalás 25">
            <a:extLst>
              <a:ext uri="{FF2B5EF4-FFF2-40B4-BE49-F238E27FC236}">
                <a16:creationId xmlns:a16="http://schemas.microsoft.com/office/drawing/2014/main" id="{05C3DC82-F65A-C7B5-D015-23EAF780B298}"/>
              </a:ext>
            </a:extLst>
          </p:cNvPr>
          <p:cNvGrpSpPr>
            <a:grpSpLocks/>
          </p:cNvGrpSpPr>
          <p:nvPr/>
        </p:nvGrpSpPr>
        <p:grpSpPr bwMode="auto">
          <a:xfrm>
            <a:off x="-498475" y="3689350"/>
            <a:ext cx="3981450" cy="4457700"/>
            <a:chOff x="-497939" y="3689747"/>
            <a:chExt cx="3980583" cy="4457853"/>
          </a:xfrm>
        </p:grpSpPr>
        <p:grpSp>
          <p:nvGrpSpPr>
            <p:cNvPr id="101386" name="Csoportba foglalás 26">
              <a:extLst>
                <a:ext uri="{FF2B5EF4-FFF2-40B4-BE49-F238E27FC236}">
                  <a16:creationId xmlns:a16="http://schemas.microsoft.com/office/drawing/2014/main" id="{41B06589-A899-6C9F-2584-FFE55CCF34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516" y="4484113"/>
              <a:ext cx="2627224" cy="2312469"/>
              <a:chOff x="240490" y="2444410"/>
              <a:chExt cx="3977662" cy="3275248"/>
            </a:xfrm>
          </p:grpSpPr>
          <p:pic>
            <p:nvPicPr>
              <p:cNvPr id="101390" name="Kép 30" descr="A képen képernyőkép, ruházat, rajzfilm, személy látható&#10;&#10;Automatikusan generált leírás">
                <a:extLst>
                  <a:ext uri="{FF2B5EF4-FFF2-40B4-BE49-F238E27FC236}">
                    <a16:creationId xmlns:a16="http://schemas.microsoft.com/office/drawing/2014/main" id="{BB73B5C7-54FF-8111-C749-1DB292E09B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99" t="-191" b="2148"/>
              <a:stretch>
                <a:fillRect/>
              </a:stretch>
            </p:blipFill>
            <p:spPr bwMode="auto">
              <a:xfrm>
                <a:off x="240490" y="2444410"/>
                <a:ext cx="3977662" cy="32752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Kép 31" descr="A képen szöveg, képernyőkép, számítógép látható&#10;&#10;Automatikusan generált leírás">
                <a:extLst>
                  <a:ext uri="{FF2B5EF4-FFF2-40B4-BE49-F238E27FC236}">
                    <a16:creationId xmlns:a16="http://schemas.microsoft.com/office/drawing/2014/main" id="{4606BD1B-5C36-402E-40CA-DF47C4C688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8942"/>
              <a:stretch>
                <a:fillRect/>
              </a:stretch>
            </p:blipFill>
            <p:spPr>
              <a:xfrm rot="2725419">
                <a:off x="750488" y="2588217"/>
                <a:ext cx="1536300" cy="2349066"/>
              </a:xfrm>
              <a:prstGeom prst="rect">
                <a:avLst/>
              </a:prstGeom>
              <a:scene3d>
                <a:camera prst="perspectiveContrastingRightFacing" fov="5400000">
                  <a:rot lat="2480034" lon="1151640" rev="2849418"/>
                </a:camera>
                <a:lightRig rig="threePt" dir="t"/>
              </a:scene3d>
            </p:spPr>
          </p:pic>
        </p:grpSp>
        <p:pic>
          <p:nvPicPr>
            <p:cNvPr id="101387" name="Kép 27" descr="A képen kör, képernyőkép, Grafika, tervezés látható&#10;&#10;Előfordulhat, hogy az AI által létrehozott tartalom helytelen.">
              <a:extLst>
                <a:ext uri="{FF2B5EF4-FFF2-40B4-BE49-F238E27FC236}">
                  <a16:creationId xmlns:a16="http://schemas.microsoft.com/office/drawing/2014/main" id="{05CEAD2D-547E-B5F7-6F3E-7F00555E2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074" y="5541151"/>
              <a:ext cx="2169570" cy="2169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Szalagív 28">
              <a:extLst>
                <a:ext uri="{FF2B5EF4-FFF2-40B4-BE49-F238E27FC236}">
                  <a16:creationId xmlns:a16="http://schemas.microsoft.com/office/drawing/2014/main" id="{0C4F6F74-1FD9-B09F-F904-4DDBEC4D891A}"/>
                </a:ext>
              </a:extLst>
            </p:cNvPr>
            <p:cNvSpPr>
              <a:spLocks/>
            </p:cNvSpPr>
            <p:nvPr/>
          </p:nvSpPr>
          <p:spPr>
            <a:xfrm rot="2806285">
              <a:off x="-856404" y="4048212"/>
              <a:ext cx="4457853" cy="3740923"/>
            </a:xfrm>
            <a:prstGeom prst="blockArc">
              <a:avLst>
                <a:gd name="adj1" fmla="val 10793675"/>
                <a:gd name="adj2" fmla="val 77262"/>
                <a:gd name="adj3" fmla="val 2250"/>
              </a:avLst>
            </a:prstGeom>
            <a:solidFill>
              <a:srgbClr val="0ACD5A"/>
            </a:solidFill>
            <a:ln w="28575" cap="flat" cmpd="sng" algn="ctr">
              <a:solidFill>
                <a:srgbClr val="0ACD5A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kern="0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01389" name="Kép 29" descr="A képen kör, Grafika látható&#10;&#10;Előfordulhat, hogy az AI által létrehozott tartalom helytelen.">
              <a:extLst>
                <a:ext uri="{FF2B5EF4-FFF2-40B4-BE49-F238E27FC236}">
                  <a16:creationId xmlns:a16="http://schemas.microsoft.com/office/drawing/2014/main" id="{78C72D94-4BCE-1E70-F150-32B7AB315A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79" y="4092140"/>
              <a:ext cx="576754" cy="67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9629659B-C182-6952-C7DE-077A41882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063" y="501650"/>
            <a:ext cx="8945562" cy="5857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hu-HU" dirty="0"/>
            </a:br>
            <a:endParaRPr lang="hu-HU" dirty="0"/>
          </a:p>
        </p:txBody>
      </p:sp>
      <p:sp>
        <p:nvSpPr>
          <p:cNvPr id="2" name="Alcím 1">
            <a:extLst>
              <a:ext uri="{FF2B5EF4-FFF2-40B4-BE49-F238E27FC236}">
                <a16:creationId xmlns:a16="http://schemas.microsoft.com/office/drawing/2014/main" id="{CE549C75-9420-B1BC-5C49-94176E4FA32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-244475" y="104775"/>
            <a:ext cx="10902950" cy="652463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hu-HU" sz="2100" b="1" dirty="0">
                <a:solidFill>
                  <a:srgbClr val="FF0000"/>
                </a:solidFill>
                <a:hlinkClick r:id="rId3"/>
              </a:rPr>
              <a:t>NEPTUN</a:t>
            </a:r>
            <a:r>
              <a:rPr lang="hu-HU" sz="2100" b="1" dirty="0">
                <a:solidFill>
                  <a:srgbClr val="FF0000"/>
                </a:solidFill>
              </a:rPr>
              <a:t>  - hivatalos tájékoztatási felület a hallgató és az egyetem között!!</a:t>
            </a:r>
          </a:p>
        </p:txBody>
      </p:sp>
      <p:sp>
        <p:nvSpPr>
          <p:cNvPr id="103428" name="Szövegdoboz 6">
            <a:extLst>
              <a:ext uri="{FF2B5EF4-FFF2-40B4-BE49-F238E27FC236}">
                <a16:creationId xmlns:a16="http://schemas.microsoft.com/office/drawing/2014/main" id="{0A28DFA8-207B-D291-91E7-4BAD1DB9E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6425"/>
            <a:ext cx="9698037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Aft>
                <a:spcPts val="600"/>
              </a:spcAft>
            </a:pPr>
            <a:r>
              <a:rPr lang="hu-HU" altLang="hu-HU" b="1">
                <a:solidFill>
                  <a:srgbClr val="000000"/>
                </a:solidFill>
                <a:latin typeface="Georgia" panose="02040502050405020303" pitchFamily="18" charset="0"/>
              </a:rPr>
              <a:t>Fontos: figyeld az érkező Neptun üzeneteket (ne csak e-mail-ként olvasd!)</a:t>
            </a:r>
            <a:endParaRPr lang="en-US" altLang="hu-HU" b="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FE22FEF-68F5-E2D7-B91A-C07896470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1223963"/>
            <a:ext cx="11649075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hu-HU" altLang="hu-HU">
                <a:solidFill>
                  <a:srgbClr val="FF0000"/>
                </a:solidFill>
                <a:latin typeface="Georgia" panose="02040502050405020303" pitchFamily="18" charset="0"/>
              </a:rPr>
              <a:t>Bejelentkezés, tárgyfelvétel/leadás, vizsgajelentkezés, érdemjegyek, </a:t>
            </a:r>
            <a:endParaRPr lang="en-US" altLang="hu-HU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hu-HU" altLang="hu-HU">
                <a:solidFill>
                  <a:srgbClr val="FF0000"/>
                </a:solidFill>
                <a:latin typeface="Georgia" panose="02040502050405020303" pitchFamily="18" charset="0"/>
              </a:rPr>
              <a:t>Hivatalos bejegyzések és TR dokumentumok</a:t>
            </a:r>
            <a:endParaRPr lang="en-US" altLang="hu-HU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lvl="1" eaLnBrk="1" hangingPunct="1">
              <a:lnSpc>
                <a:spcPct val="150000"/>
              </a:lnSpc>
            </a:pP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Neptun/Menü/Tanulmányok/Előrehaladás/Törzslap/Hivatalos bejegyzések </a:t>
            </a:r>
            <a:r>
              <a:rPr lang="hu-HU" altLang="hu-HU" sz="1100">
                <a:solidFill>
                  <a:srgbClr val="000000"/>
                </a:solidFill>
                <a:latin typeface="Georgia" panose="02040502050405020303" pitchFamily="18" charset="0"/>
              </a:rPr>
              <a:t>(</a:t>
            </a:r>
            <a:r>
              <a:rPr lang="hu-HU" altLang="hu-HU" sz="1100"/>
              <a:t>A tanulmányok során az intézmény által a törzslapra felvezetett rövid, szöveges megjegyzések a hallgatót érintő határozatokról és más megőrzendő információkról.)</a:t>
            </a:r>
            <a:endParaRPr lang="hu-HU" altLang="hu-HU" sz="110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103430" name="Kép 3">
            <a:extLst>
              <a:ext uri="{FF2B5EF4-FFF2-40B4-BE49-F238E27FC236}">
                <a16:creationId xmlns:a16="http://schemas.microsoft.com/office/drawing/2014/main" id="{039D00A1-FC2F-AA45-E6D8-8D103106A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325" y="193675"/>
            <a:ext cx="17462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431" name="Csoportba foglalás 25">
            <a:extLst>
              <a:ext uri="{FF2B5EF4-FFF2-40B4-BE49-F238E27FC236}">
                <a16:creationId xmlns:a16="http://schemas.microsoft.com/office/drawing/2014/main" id="{E2F06471-54DC-67FB-7035-36F1B45EA59A}"/>
              </a:ext>
            </a:extLst>
          </p:cNvPr>
          <p:cNvGrpSpPr>
            <a:grpSpLocks/>
          </p:cNvGrpSpPr>
          <p:nvPr/>
        </p:nvGrpSpPr>
        <p:grpSpPr bwMode="auto">
          <a:xfrm>
            <a:off x="-498475" y="3689350"/>
            <a:ext cx="3981450" cy="4457700"/>
            <a:chOff x="-497939" y="3689747"/>
            <a:chExt cx="3980583" cy="4457853"/>
          </a:xfrm>
        </p:grpSpPr>
        <p:grpSp>
          <p:nvGrpSpPr>
            <p:cNvPr id="103438" name="Csoportba foglalás 26">
              <a:extLst>
                <a:ext uri="{FF2B5EF4-FFF2-40B4-BE49-F238E27FC236}">
                  <a16:creationId xmlns:a16="http://schemas.microsoft.com/office/drawing/2014/main" id="{FAC7AFB9-122E-EDBB-4CBC-8C73CC1128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516" y="4484113"/>
              <a:ext cx="2627224" cy="2312469"/>
              <a:chOff x="240490" y="2444410"/>
              <a:chExt cx="3977662" cy="3275248"/>
            </a:xfrm>
          </p:grpSpPr>
          <p:pic>
            <p:nvPicPr>
              <p:cNvPr id="103442" name="Kép 30" descr="A képen képernyőkép, ruházat, rajzfilm, személy látható&#10;&#10;Automatikusan generált leírás">
                <a:extLst>
                  <a:ext uri="{FF2B5EF4-FFF2-40B4-BE49-F238E27FC236}">
                    <a16:creationId xmlns:a16="http://schemas.microsoft.com/office/drawing/2014/main" id="{312236C8-BFE2-88DC-0574-5C8F13859E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99" t="-191" b="2148"/>
              <a:stretch>
                <a:fillRect/>
              </a:stretch>
            </p:blipFill>
            <p:spPr bwMode="auto">
              <a:xfrm>
                <a:off x="240490" y="2444410"/>
                <a:ext cx="3977662" cy="32752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Kép 31" descr="A képen szöveg, képernyőkép, számítógép látható&#10;&#10;Automatikusan generált leírás">
                <a:extLst>
                  <a:ext uri="{FF2B5EF4-FFF2-40B4-BE49-F238E27FC236}">
                    <a16:creationId xmlns:a16="http://schemas.microsoft.com/office/drawing/2014/main" id="{B6936253-0583-32B5-A3DE-715A0B6F5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8942"/>
              <a:stretch>
                <a:fillRect/>
              </a:stretch>
            </p:blipFill>
            <p:spPr>
              <a:xfrm rot="2725419">
                <a:off x="750488" y="2588217"/>
                <a:ext cx="1536300" cy="2349066"/>
              </a:xfrm>
              <a:prstGeom prst="rect">
                <a:avLst/>
              </a:prstGeom>
              <a:scene3d>
                <a:camera prst="perspectiveContrastingRightFacing" fov="5400000">
                  <a:rot lat="2480034" lon="1151640" rev="2849418"/>
                </a:camera>
                <a:lightRig rig="threePt" dir="t"/>
              </a:scene3d>
            </p:spPr>
          </p:pic>
        </p:grpSp>
        <p:pic>
          <p:nvPicPr>
            <p:cNvPr id="103439" name="Kép 27" descr="A képen kör, képernyőkép, Grafika, tervezés látható&#10;&#10;Előfordulhat, hogy az AI által létrehozott tartalom helytelen.">
              <a:extLst>
                <a:ext uri="{FF2B5EF4-FFF2-40B4-BE49-F238E27FC236}">
                  <a16:creationId xmlns:a16="http://schemas.microsoft.com/office/drawing/2014/main" id="{4ECF331B-3F6D-F257-88C3-A9E497462A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074" y="5541151"/>
              <a:ext cx="2169570" cy="2169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Szalagív 28">
              <a:extLst>
                <a:ext uri="{FF2B5EF4-FFF2-40B4-BE49-F238E27FC236}">
                  <a16:creationId xmlns:a16="http://schemas.microsoft.com/office/drawing/2014/main" id="{68C68FC2-114F-EA0A-354B-481761BF19CE}"/>
                </a:ext>
              </a:extLst>
            </p:cNvPr>
            <p:cNvSpPr>
              <a:spLocks/>
            </p:cNvSpPr>
            <p:nvPr/>
          </p:nvSpPr>
          <p:spPr>
            <a:xfrm rot="2806285">
              <a:off x="-856404" y="4048212"/>
              <a:ext cx="4457853" cy="3740923"/>
            </a:xfrm>
            <a:prstGeom prst="blockArc">
              <a:avLst>
                <a:gd name="adj1" fmla="val 10793675"/>
                <a:gd name="adj2" fmla="val 77262"/>
                <a:gd name="adj3" fmla="val 2250"/>
              </a:avLst>
            </a:prstGeom>
            <a:solidFill>
              <a:srgbClr val="0ACD5A"/>
            </a:solidFill>
            <a:ln w="28575" cap="flat" cmpd="sng" algn="ctr">
              <a:solidFill>
                <a:srgbClr val="0ACD5A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kern="0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03441" name="Kép 29" descr="A képen kör, Grafika látható&#10;&#10;Előfordulhat, hogy az AI által létrehozott tartalom helytelen.">
              <a:extLst>
                <a:ext uri="{FF2B5EF4-FFF2-40B4-BE49-F238E27FC236}">
                  <a16:creationId xmlns:a16="http://schemas.microsoft.com/office/drawing/2014/main" id="{35509F63-45A4-6C64-C754-C6444FC8BC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79" y="4092140"/>
              <a:ext cx="576754" cy="67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Kép 5">
            <a:extLst>
              <a:ext uri="{FF2B5EF4-FFF2-40B4-BE49-F238E27FC236}">
                <a16:creationId xmlns:a16="http://schemas.microsoft.com/office/drawing/2014/main" id="{769609DA-622B-2D50-A13B-BD685BBA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6"/>
          <a:stretch>
            <a:fillRect/>
          </a:stretch>
        </p:blipFill>
        <p:spPr bwMode="auto">
          <a:xfrm>
            <a:off x="2798763" y="3429000"/>
            <a:ext cx="6545262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846F1EA-3B22-55CA-4EAF-93DEB8FBE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4722813"/>
            <a:ext cx="66198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D203B11B-8799-3289-D14A-2361BC91AAAF}"/>
              </a:ext>
            </a:extLst>
          </p:cNvPr>
          <p:cNvGrpSpPr>
            <a:grpSpLocks/>
          </p:cNvGrpSpPr>
          <p:nvPr/>
        </p:nvGrpSpPr>
        <p:grpSpPr bwMode="auto">
          <a:xfrm>
            <a:off x="9593263" y="3362325"/>
            <a:ext cx="2017712" cy="3182938"/>
            <a:chOff x="9592706" y="3363085"/>
            <a:chExt cx="2018402" cy="3181794"/>
          </a:xfrm>
        </p:grpSpPr>
        <p:pic>
          <p:nvPicPr>
            <p:cNvPr id="103436" name="Kép 9">
              <a:extLst>
                <a:ext uri="{FF2B5EF4-FFF2-40B4-BE49-F238E27FC236}">
                  <a16:creationId xmlns:a16="http://schemas.microsoft.com/office/drawing/2014/main" id="{6DF495CF-18D1-2CDE-D0E3-BDCEE17881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5842" y="3363085"/>
              <a:ext cx="1905266" cy="3181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Ellipszis 17">
              <a:extLst>
                <a:ext uri="{FF2B5EF4-FFF2-40B4-BE49-F238E27FC236}">
                  <a16:creationId xmlns:a16="http://schemas.microsoft.com/office/drawing/2014/main" id="{0C54832F-42C5-B2B7-57AB-D187643EB83E}"/>
                </a:ext>
              </a:extLst>
            </p:cNvPr>
            <p:cNvSpPr/>
            <p:nvPr/>
          </p:nvSpPr>
          <p:spPr>
            <a:xfrm>
              <a:off x="9592706" y="5632394"/>
              <a:ext cx="1611863" cy="380863"/>
            </a:xfrm>
            <a:prstGeom prst="ellipse">
              <a:avLst/>
            </a:prstGeom>
            <a:noFill/>
            <a:ln w="38100">
              <a:solidFill>
                <a:srgbClr val="0ACD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/>
            </a:p>
          </p:txBody>
        </p:sp>
      </p:grp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F3E6A9E9-AE79-9403-4346-9C6094E7B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2662238"/>
            <a:ext cx="1141888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Felhasználói menü/Dokumentumtár/ TR dokumentumok </a:t>
            </a:r>
            <a:r>
              <a:rPr lang="hu-HU" altLang="hu-HU" sz="1100">
                <a:solidFill>
                  <a:srgbClr val="000000"/>
                </a:solidFill>
                <a:latin typeface="Georgia" panose="02040502050405020303" pitchFamily="18" charset="0"/>
              </a:rPr>
              <a:t>(</a:t>
            </a:r>
            <a:r>
              <a:rPr lang="hu-HU" altLang="hu-HU" sz="1100">
                <a:solidFill>
                  <a:srgbClr val="000000"/>
                </a:solidFill>
              </a:rPr>
              <a:t>azok az érvényes, weben megjeleníthető dokumentumok kerülnek listázásra, melyeket a hallgató számára kerültek létrehozásra a Tanulmányi Rendszerben.)</a:t>
            </a:r>
            <a:endParaRPr lang="hu-HU" altLang="hu-H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Cím 2">
            <a:extLst>
              <a:ext uri="{FF2B5EF4-FFF2-40B4-BE49-F238E27FC236}">
                <a16:creationId xmlns:a16="http://schemas.microsoft.com/office/drawing/2014/main" id="{E15497AC-679C-0222-7DF6-2C05378D19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008063" y="280988"/>
            <a:ext cx="10440987" cy="1008062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br>
              <a:rPr lang="hu-HU" altLang="hu-HU"/>
            </a:br>
            <a:endParaRPr lang="hu-HU" altLang="hu-HU"/>
          </a:p>
        </p:txBody>
      </p:sp>
      <p:sp>
        <p:nvSpPr>
          <p:cNvPr id="2" name="Alcím 1">
            <a:extLst>
              <a:ext uri="{FF2B5EF4-FFF2-40B4-BE49-F238E27FC236}">
                <a16:creationId xmlns:a16="http://schemas.microsoft.com/office/drawing/2014/main" id="{5475ABDE-3454-0708-FFE2-66C499603B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-141288" y="215900"/>
            <a:ext cx="10834688" cy="652463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hu-HU" sz="2100" b="1" dirty="0">
                <a:solidFill>
                  <a:srgbClr val="FF0000"/>
                </a:solidFill>
                <a:hlinkClick r:id="rId3"/>
              </a:rPr>
              <a:t>NEPTUN</a:t>
            </a:r>
            <a:r>
              <a:rPr lang="hu-HU" sz="2100" b="1" dirty="0">
                <a:solidFill>
                  <a:srgbClr val="FF0000"/>
                </a:solidFill>
              </a:rPr>
              <a:t>  - hivatalos tájékoztatási felület a hallgató és az egyetem között!!</a:t>
            </a:r>
          </a:p>
        </p:txBody>
      </p:sp>
      <p:sp>
        <p:nvSpPr>
          <p:cNvPr id="105476" name="Szövegdoboz 6">
            <a:extLst>
              <a:ext uri="{FF2B5EF4-FFF2-40B4-BE49-F238E27FC236}">
                <a16:creationId xmlns:a16="http://schemas.microsoft.com/office/drawing/2014/main" id="{966AEAE2-710E-E312-800B-931F27E00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609600"/>
            <a:ext cx="10067925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Aft>
                <a:spcPts val="600"/>
              </a:spcAft>
            </a:pPr>
            <a:r>
              <a:rPr lang="hu-HU" altLang="hu-HU" b="1">
                <a:solidFill>
                  <a:srgbClr val="000000"/>
                </a:solidFill>
                <a:latin typeface="Georgia" panose="02040502050405020303" pitchFamily="18" charset="0"/>
              </a:rPr>
              <a:t>Fontos: figyeld az érkező Neptun üzeneteket (ne csak e-mail-ként olvasd!)</a:t>
            </a:r>
            <a:endParaRPr lang="en-US" altLang="hu-HU" b="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5477" name="Szövegdoboz 8">
            <a:extLst>
              <a:ext uri="{FF2B5EF4-FFF2-40B4-BE49-F238E27FC236}">
                <a16:creationId xmlns:a16="http://schemas.microsoft.com/office/drawing/2014/main" id="{C30F74BF-A4B6-A4D1-2492-ED9AD5574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1157288"/>
            <a:ext cx="7754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hu-HU" altLang="hu-HU">
                <a:solidFill>
                  <a:srgbClr val="FF0000"/>
                </a:solidFill>
                <a:latin typeface="Georgia" panose="02040502050405020303" pitchFamily="18" charset="0"/>
              </a:rPr>
              <a:t>Kérelmek benyújtásának lehetősége</a:t>
            </a:r>
            <a:endParaRPr lang="en-US" altLang="hu-HU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lvl="1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Hallgatói kérvények </a:t>
            </a:r>
            <a:r>
              <a:rPr lang="hu-HU" altLang="hu-HU" sz="1600" b="1" u="sng">
                <a:solidFill>
                  <a:srgbClr val="000000"/>
                </a:solidFill>
                <a:latin typeface="Georgia" panose="02040502050405020303" pitchFamily="18" charset="0"/>
              </a:rPr>
              <a:t>(általános)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  <a:sym typeface="Symbol" panose="05050102010706020507" pitchFamily="18" charset="2"/>
              </a:rPr>
              <a:t>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 Neptun/Menü/Ügyintézés/Kérvények/Kérvény kitöltés menüpontról indul</a:t>
            </a:r>
            <a:endParaRPr lang="en-US" altLang="hu-HU" sz="160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105478" name="Kép 3">
            <a:extLst>
              <a:ext uri="{FF2B5EF4-FFF2-40B4-BE49-F238E27FC236}">
                <a16:creationId xmlns:a16="http://schemas.microsoft.com/office/drawing/2014/main" id="{94AC1486-3B76-F659-35D0-6EA30977C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325" y="193675"/>
            <a:ext cx="17462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79" name="Csoportba foglalás 21">
            <a:extLst>
              <a:ext uri="{FF2B5EF4-FFF2-40B4-BE49-F238E27FC236}">
                <a16:creationId xmlns:a16="http://schemas.microsoft.com/office/drawing/2014/main" id="{A3887C83-61CD-6D4D-D611-08D2D81AFFE8}"/>
              </a:ext>
            </a:extLst>
          </p:cNvPr>
          <p:cNvGrpSpPr>
            <a:grpSpLocks/>
          </p:cNvGrpSpPr>
          <p:nvPr/>
        </p:nvGrpSpPr>
        <p:grpSpPr bwMode="auto">
          <a:xfrm>
            <a:off x="8763000" y="1250950"/>
            <a:ext cx="2509838" cy="2957513"/>
            <a:chOff x="10084943" y="3239201"/>
            <a:chExt cx="3482144" cy="3984559"/>
          </a:xfrm>
        </p:grpSpPr>
        <p:pic>
          <p:nvPicPr>
            <p:cNvPr id="105493" name="Kép 13" descr="A képen szöveg, képernyőkép, szoftver, Weblap látható&#10;&#10;Automatikusan generált leírás">
              <a:extLst>
                <a:ext uri="{FF2B5EF4-FFF2-40B4-BE49-F238E27FC236}">
                  <a16:creationId xmlns:a16="http://schemas.microsoft.com/office/drawing/2014/main" id="{B71DA28B-A489-285E-D8B1-6E844EDB3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46" r="5972"/>
            <a:stretch>
              <a:fillRect/>
            </a:stretch>
          </p:blipFill>
          <p:spPr bwMode="auto">
            <a:xfrm>
              <a:off x="10182426" y="3239201"/>
              <a:ext cx="3384661" cy="3984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églalap: lekerekített 18">
              <a:extLst>
                <a:ext uri="{FF2B5EF4-FFF2-40B4-BE49-F238E27FC236}">
                  <a16:creationId xmlns:a16="http://schemas.microsoft.com/office/drawing/2014/main" id="{2C97909E-2858-341C-D579-5AC8C654BF99}"/>
                </a:ext>
              </a:extLst>
            </p:cNvPr>
            <p:cNvSpPr/>
            <p:nvPr/>
          </p:nvSpPr>
          <p:spPr>
            <a:xfrm>
              <a:off x="10084943" y="3654125"/>
              <a:ext cx="1136487" cy="417064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05495" name="Kép 19">
              <a:extLst>
                <a:ext uri="{FF2B5EF4-FFF2-40B4-BE49-F238E27FC236}">
                  <a16:creationId xmlns:a16="http://schemas.microsoft.com/office/drawing/2014/main" id="{B4F1B34F-48A3-015F-32AC-6F301332A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2428" y="6362574"/>
              <a:ext cx="1038327" cy="41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96" name="Kép 20">
              <a:extLst>
                <a:ext uri="{FF2B5EF4-FFF2-40B4-BE49-F238E27FC236}">
                  <a16:creationId xmlns:a16="http://schemas.microsoft.com/office/drawing/2014/main" id="{E9C82348-028E-4799-75BD-127BC53B3E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2836" y="3759017"/>
              <a:ext cx="1038327" cy="41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5480" name="Csoportba foglalás 23">
            <a:extLst>
              <a:ext uri="{FF2B5EF4-FFF2-40B4-BE49-F238E27FC236}">
                <a16:creationId xmlns:a16="http://schemas.microsoft.com/office/drawing/2014/main" id="{140AA976-D390-D2E8-E290-C302447AB93C}"/>
              </a:ext>
            </a:extLst>
          </p:cNvPr>
          <p:cNvGrpSpPr>
            <a:grpSpLocks/>
          </p:cNvGrpSpPr>
          <p:nvPr/>
        </p:nvGrpSpPr>
        <p:grpSpPr bwMode="auto">
          <a:xfrm>
            <a:off x="-498475" y="3689350"/>
            <a:ext cx="3981450" cy="4457700"/>
            <a:chOff x="-497939" y="3689747"/>
            <a:chExt cx="3980583" cy="4457853"/>
          </a:xfrm>
        </p:grpSpPr>
        <p:grpSp>
          <p:nvGrpSpPr>
            <p:cNvPr id="105487" name="Csoportba foglalás 10">
              <a:extLst>
                <a:ext uri="{FF2B5EF4-FFF2-40B4-BE49-F238E27FC236}">
                  <a16:creationId xmlns:a16="http://schemas.microsoft.com/office/drawing/2014/main" id="{1C44CEB8-14B2-9A76-B69D-054A74483F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516" y="4484113"/>
              <a:ext cx="2627224" cy="2312469"/>
              <a:chOff x="240490" y="2444410"/>
              <a:chExt cx="3977662" cy="3275248"/>
            </a:xfrm>
          </p:grpSpPr>
          <p:pic>
            <p:nvPicPr>
              <p:cNvPr id="105491" name="Kép 7" descr="A képen képernyőkép, ruházat, rajzfilm, személy látható&#10;&#10;Automatikusan generált leírás">
                <a:extLst>
                  <a:ext uri="{FF2B5EF4-FFF2-40B4-BE49-F238E27FC236}">
                    <a16:creationId xmlns:a16="http://schemas.microsoft.com/office/drawing/2014/main" id="{EF1114C3-F5DF-33B2-B09E-E5071974A4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99" t="-191" b="2148"/>
              <a:stretch>
                <a:fillRect/>
              </a:stretch>
            </p:blipFill>
            <p:spPr bwMode="auto">
              <a:xfrm>
                <a:off x="240490" y="2444410"/>
                <a:ext cx="3977662" cy="32752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Kép 9" descr="A képen szöveg, képernyőkép, számítógép látható&#10;&#10;Automatikusan generált leírás">
                <a:extLst>
                  <a:ext uri="{FF2B5EF4-FFF2-40B4-BE49-F238E27FC236}">
                    <a16:creationId xmlns:a16="http://schemas.microsoft.com/office/drawing/2014/main" id="{683506C1-5642-0230-7E4E-BC786BBF2A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8942"/>
              <a:stretch>
                <a:fillRect/>
              </a:stretch>
            </p:blipFill>
            <p:spPr>
              <a:xfrm rot="2725419">
                <a:off x="750488" y="2588217"/>
                <a:ext cx="1536300" cy="2349066"/>
              </a:xfrm>
              <a:prstGeom prst="rect">
                <a:avLst/>
              </a:prstGeom>
              <a:scene3d>
                <a:camera prst="perspectiveContrastingRightFacing" fov="5400000">
                  <a:rot lat="2480034" lon="1151640" rev="2849418"/>
                </a:camera>
                <a:lightRig rig="threePt" dir="t"/>
              </a:scene3d>
            </p:spPr>
          </p:pic>
        </p:grpSp>
        <p:pic>
          <p:nvPicPr>
            <p:cNvPr id="105488" name="Kép 14" descr="A képen kör, képernyőkép, Grafika, tervezés látható&#10;&#10;Előfordulhat, hogy az AI által létrehozott tartalom helytelen.">
              <a:extLst>
                <a:ext uri="{FF2B5EF4-FFF2-40B4-BE49-F238E27FC236}">
                  <a16:creationId xmlns:a16="http://schemas.microsoft.com/office/drawing/2014/main" id="{663B2984-0699-5E94-EAAE-C6639290D7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074" y="5541151"/>
              <a:ext cx="2169570" cy="2169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Szalagív 5">
              <a:extLst>
                <a:ext uri="{FF2B5EF4-FFF2-40B4-BE49-F238E27FC236}">
                  <a16:creationId xmlns:a16="http://schemas.microsoft.com/office/drawing/2014/main" id="{A5709F8E-96EF-7A04-C54B-7F047C57E4E8}"/>
                </a:ext>
              </a:extLst>
            </p:cNvPr>
            <p:cNvSpPr>
              <a:spLocks/>
            </p:cNvSpPr>
            <p:nvPr/>
          </p:nvSpPr>
          <p:spPr>
            <a:xfrm rot="2806285">
              <a:off x="-856404" y="4048212"/>
              <a:ext cx="4457853" cy="3740923"/>
            </a:xfrm>
            <a:prstGeom prst="blockArc">
              <a:avLst>
                <a:gd name="adj1" fmla="val 10793675"/>
                <a:gd name="adj2" fmla="val 77262"/>
                <a:gd name="adj3" fmla="val 2250"/>
              </a:avLst>
            </a:prstGeom>
            <a:solidFill>
              <a:srgbClr val="0ACD5A"/>
            </a:solidFill>
            <a:ln w="28575" cap="flat" cmpd="sng" algn="ctr">
              <a:solidFill>
                <a:srgbClr val="0ACD5A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kern="0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05490" name="Kép 22" descr="A képen kör, Grafika látható&#10;&#10;Előfordulhat, hogy az AI által létrehozott tartalom helytelen.">
              <a:extLst>
                <a:ext uri="{FF2B5EF4-FFF2-40B4-BE49-F238E27FC236}">
                  <a16:creationId xmlns:a16="http://schemas.microsoft.com/office/drawing/2014/main" id="{33B18DEC-24C4-C521-9C72-2F25701CE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79" y="4092140"/>
              <a:ext cx="576754" cy="67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5481" name="Csoportba foglalás 11">
            <a:extLst>
              <a:ext uri="{FF2B5EF4-FFF2-40B4-BE49-F238E27FC236}">
                <a16:creationId xmlns:a16="http://schemas.microsoft.com/office/drawing/2014/main" id="{76D8EDB9-F9F4-3BD1-CFFC-113A2C2952CF}"/>
              </a:ext>
            </a:extLst>
          </p:cNvPr>
          <p:cNvGrpSpPr>
            <a:grpSpLocks/>
          </p:cNvGrpSpPr>
          <p:nvPr/>
        </p:nvGrpSpPr>
        <p:grpSpPr bwMode="auto">
          <a:xfrm>
            <a:off x="2774950" y="2319338"/>
            <a:ext cx="3927475" cy="2659062"/>
            <a:chOff x="2774778" y="2319640"/>
            <a:chExt cx="3927205" cy="2658085"/>
          </a:xfrm>
        </p:grpSpPr>
        <p:pic>
          <p:nvPicPr>
            <p:cNvPr id="105485" name="Kép 15" descr="A képen szöveg, képernyőkép, Betűtípus látható&#10;&#10;Automatikusan generált leírás">
              <a:extLst>
                <a:ext uri="{FF2B5EF4-FFF2-40B4-BE49-F238E27FC236}">
                  <a16:creationId xmlns:a16="http://schemas.microsoft.com/office/drawing/2014/main" id="{A975CC29-96EB-F13F-0EE1-4B3C6BADB8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16238" r="30266" b="6483"/>
            <a:stretch>
              <a:fillRect/>
            </a:stretch>
          </p:blipFill>
          <p:spPr bwMode="auto">
            <a:xfrm>
              <a:off x="2774778" y="2319640"/>
              <a:ext cx="3927205" cy="2658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églalap: lekerekített 4">
              <a:extLst>
                <a:ext uri="{FF2B5EF4-FFF2-40B4-BE49-F238E27FC236}">
                  <a16:creationId xmlns:a16="http://schemas.microsoft.com/office/drawing/2014/main" id="{3C31F803-E73A-89C1-1819-C9614CDA729D}"/>
                </a:ext>
              </a:extLst>
            </p:cNvPr>
            <p:cNvSpPr/>
            <p:nvPr/>
          </p:nvSpPr>
          <p:spPr>
            <a:xfrm>
              <a:off x="2863672" y="3428894"/>
              <a:ext cx="2130279" cy="66333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grpSp>
        <p:nvGrpSpPr>
          <p:cNvPr id="105482" name="Csoportba foglalás 16">
            <a:extLst>
              <a:ext uri="{FF2B5EF4-FFF2-40B4-BE49-F238E27FC236}">
                <a16:creationId xmlns:a16="http://schemas.microsoft.com/office/drawing/2014/main" id="{BC10AD3C-BB7F-8D79-EBE8-2DD15DE8AAAE}"/>
              </a:ext>
            </a:extLst>
          </p:cNvPr>
          <p:cNvGrpSpPr>
            <a:grpSpLocks/>
          </p:cNvGrpSpPr>
          <p:nvPr/>
        </p:nvGrpSpPr>
        <p:grpSpPr bwMode="auto">
          <a:xfrm>
            <a:off x="6789738" y="4545013"/>
            <a:ext cx="5192712" cy="2190750"/>
            <a:chOff x="6789758" y="4545341"/>
            <a:chExt cx="5192692" cy="2190012"/>
          </a:xfrm>
        </p:grpSpPr>
        <p:pic>
          <p:nvPicPr>
            <p:cNvPr id="105483" name="Kép 17" descr="A képen szöveg, képernyőkép, Weblap, szoftver látható&#10;&#10;Automatikusan generált leírás">
              <a:extLst>
                <a:ext uri="{FF2B5EF4-FFF2-40B4-BE49-F238E27FC236}">
                  <a16:creationId xmlns:a16="http://schemas.microsoft.com/office/drawing/2014/main" id="{91C8C305-5072-99D9-4695-F211C4B7E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1" t="15054" r="804"/>
            <a:stretch>
              <a:fillRect/>
            </a:stretch>
          </p:blipFill>
          <p:spPr bwMode="auto">
            <a:xfrm>
              <a:off x="6789758" y="4545341"/>
              <a:ext cx="5192692" cy="2190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églalap: lekerekített 12">
              <a:extLst>
                <a:ext uri="{FF2B5EF4-FFF2-40B4-BE49-F238E27FC236}">
                  <a16:creationId xmlns:a16="http://schemas.microsoft.com/office/drawing/2014/main" id="{EE291309-C155-7913-06AA-0C87577552AA}"/>
                </a:ext>
              </a:extLst>
            </p:cNvPr>
            <p:cNvSpPr/>
            <p:nvPr/>
          </p:nvSpPr>
          <p:spPr>
            <a:xfrm>
              <a:off x="11128378" y="5641933"/>
              <a:ext cx="741360" cy="25867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Cím 2">
            <a:extLst>
              <a:ext uri="{FF2B5EF4-FFF2-40B4-BE49-F238E27FC236}">
                <a16:creationId xmlns:a16="http://schemas.microsoft.com/office/drawing/2014/main" id="{62935481-B119-C7BD-1049-EA80C9C7A1E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008063" y="280988"/>
            <a:ext cx="10440987" cy="1008062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br>
              <a:rPr lang="hu-HU" altLang="hu-HU"/>
            </a:br>
            <a:endParaRPr lang="hu-HU" altLang="hu-HU"/>
          </a:p>
        </p:txBody>
      </p:sp>
      <p:sp>
        <p:nvSpPr>
          <p:cNvPr id="2" name="Alcím 1">
            <a:extLst>
              <a:ext uri="{FF2B5EF4-FFF2-40B4-BE49-F238E27FC236}">
                <a16:creationId xmlns:a16="http://schemas.microsoft.com/office/drawing/2014/main" id="{35A34F20-988A-CC29-C7BE-1C643D0DBFA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5400" y="363538"/>
            <a:ext cx="10704513" cy="652462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hu-HU" sz="2100" b="1" dirty="0">
                <a:solidFill>
                  <a:srgbClr val="FF0000"/>
                </a:solidFill>
                <a:hlinkClick r:id="rId3"/>
              </a:rPr>
              <a:t>NEPTUN</a:t>
            </a:r>
            <a:r>
              <a:rPr lang="hu-HU" sz="2100" b="1" dirty="0">
                <a:solidFill>
                  <a:srgbClr val="FF0000"/>
                </a:solidFill>
              </a:rPr>
              <a:t>  - hivatalos tájékoztatási felület a hallgató és az egyetem között!!</a:t>
            </a:r>
          </a:p>
        </p:txBody>
      </p:sp>
      <p:sp>
        <p:nvSpPr>
          <p:cNvPr id="107524" name="Szövegdoboz 6">
            <a:extLst>
              <a:ext uri="{FF2B5EF4-FFF2-40B4-BE49-F238E27FC236}">
                <a16:creationId xmlns:a16="http://schemas.microsoft.com/office/drawing/2014/main" id="{246DF88B-25F7-6A48-1B53-7BDED1238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723900"/>
            <a:ext cx="88392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Aft>
                <a:spcPts val="600"/>
              </a:spcAft>
            </a:pPr>
            <a:r>
              <a:rPr lang="hu-HU" altLang="hu-HU" b="1">
                <a:solidFill>
                  <a:srgbClr val="000000"/>
                </a:solidFill>
                <a:latin typeface="Georgia" panose="02040502050405020303" pitchFamily="18" charset="0"/>
              </a:rPr>
              <a:t>Fontos: figyeld az érkező Neptun üzeneteket (ne csak e-mail-ként olvasd!)</a:t>
            </a:r>
            <a:endParaRPr lang="en-US" altLang="hu-HU" b="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7525" name="Szövegdoboz 8">
            <a:extLst>
              <a:ext uri="{FF2B5EF4-FFF2-40B4-BE49-F238E27FC236}">
                <a16:creationId xmlns:a16="http://schemas.microsoft.com/office/drawing/2014/main" id="{367103F7-410D-1A6C-B878-78621AF10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1439863"/>
            <a:ext cx="7754938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hu-HU" altLang="hu-HU">
                <a:solidFill>
                  <a:srgbClr val="FF0000"/>
                </a:solidFill>
                <a:latin typeface="Georgia" panose="02040502050405020303" pitchFamily="18" charset="0"/>
              </a:rPr>
              <a:t>Kérelmek benyújtásának lehetősége</a:t>
            </a:r>
            <a:endParaRPr lang="en-US" altLang="hu-HU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lvl="1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Hallgatói kérvények </a:t>
            </a:r>
            <a:r>
              <a:rPr lang="hu-HU" altLang="hu-HU" sz="1600" b="1" u="sng">
                <a:solidFill>
                  <a:srgbClr val="000000"/>
                </a:solidFill>
                <a:latin typeface="Georgia" panose="02040502050405020303" pitchFamily="18" charset="0"/>
              </a:rPr>
              <a:t>(általános)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  <a:sym typeface="Symbol" panose="05050102010706020507" pitchFamily="18" charset="2"/>
              </a:rPr>
              <a:t>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 Neptun/Menü/Ügyintézés/Kérvények/Kérvény kitöltés menüpontról indul</a:t>
            </a:r>
            <a:endParaRPr lang="en-US" altLang="hu-HU" sz="160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lvl="1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Tanulmányok 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  <a:sym typeface="Symbol" panose="05050102010706020507" pitchFamily="18" charset="2"/>
              </a:rPr>
              <a:t>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 Neptun/Menü/Tárgyak/Tárgyhoz kapcsolódó kérvények/(</a:t>
            </a:r>
            <a:r>
              <a:rPr lang="hu-HU" altLang="hu-HU" sz="1600" b="1" u="sng">
                <a:solidFill>
                  <a:srgbClr val="000000"/>
                </a:solidFill>
                <a:latin typeface="Georgia" panose="02040502050405020303" pitchFamily="18" charset="0"/>
              </a:rPr>
              <a:t>adott tárgynál 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sor végén </a:t>
            </a:r>
            <a:r>
              <a:rPr lang="hu-HU" altLang="hu-HU" sz="1600" b="1">
                <a:solidFill>
                  <a:srgbClr val="0070C0"/>
                </a:solidFill>
                <a:latin typeface="Georgia" panose="02040502050405020303" pitchFamily="18" charset="0"/>
              </a:rPr>
              <a:t>Tovább&gt;  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jel) /Kitölthető kérvények menüpontról indul</a:t>
            </a:r>
            <a:endParaRPr lang="en-US" altLang="hu-HU" sz="160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107526" name="Kép 3">
            <a:extLst>
              <a:ext uri="{FF2B5EF4-FFF2-40B4-BE49-F238E27FC236}">
                <a16:creationId xmlns:a16="http://schemas.microsoft.com/office/drawing/2014/main" id="{B4854596-6F7F-5568-64DB-CD214F1B8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0" y="358775"/>
            <a:ext cx="17462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7527" name="Csoportba foglalás 22">
            <a:extLst>
              <a:ext uri="{FF2B5EF4-FFF2-40B4-BE49-F238E27FC236}">
                <a16:creationId xmlns:a16="http://schemas.microsoft.com/office/drawing/2014/main" id="{DE9F2F58-AE47-C453-4805-C5A4C11AABED}"/>
              </a:ext>
            </a:extLst>
          </p:cNvPr>
          <p:cNvGrpSpPr>
            <a:grpSpLocks/>
          </p:cNvGrpSpPr>
          <p:nvPr/>
        </p:nvGrpSpPr>
        <p:grpSpPr bwMode="auto">
          <a:xfrm>
            <a:off x="9218613" y="1249363"/>
            <a:ext cx="2559050" cy="2505075"/>
            <a:chOff x="-23780" y="1282111"/>
            <a:chExt cx="5245850" cy="5526520"/>
          </a:xfrm>
        </p:grpSpPr>
        <p:pic>
          <p:nvPicPr>
            <p:cNvPr id="107540" name="Kép 16">
              <a:extLst>
                <a:ext uri="{FF2B5EF4-FFF2-40B4-BE49-F238E27FC236}">
                  <a16:creationId xmlns:a16="http://schemas.microsoft.com/office/drawing/2014/main" id="{669F5F41-2195-D032-BE28-8F055BFD8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80" y="1282111"/>
              <a:ext cx="5245850" cy="5526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églalap: lekerekített 19">
              <a:extLst>
                <a:ext uri="{FF2B5EF4-FFF2-40B4-BE49-F238E27FC236}">
                  <a16:creationId xmlns:a16="http://schemas.microsoft.com/office/drawing/2014/main" id="{99F60882-08A1-5B1A-5180-76BE5E9161DE}"/>
                </a:ext>
              </a:extLst>
            </p:cNvPr>
            <p:cNvSpPr/>
            <p:nvPr/>
          </p:nvSpPr>
          <p:spPr>
            <a:xfrm>
              <a:off x="-20527" y="2119143"/>
              <a:ext cx="1568548" cy="528838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21" name="Téglalap: lekerekített 20">
              <a:extLst>
                <a:ext uri="{FF2B5EF4-FFF2-40B4-BE49-F238E27FC236}">
                  <a16:creationId xmlns:a16="http://schemas.microsoft.com/office/drawing/2014/main" id="{0718104D-6410-BC79-E727-570086E94088}"/>
                </a:ext>
              </a:extLst>
            </p:cNvPr>
            <p:cNvSpPr/>
            <p:nvPr/>
          </p:nvSpPr>
          <p:spPr>
            <a:xfrm>
              <a:off x="54322" y="3761690"/>
              <a:ext cx="1568548" cy="52883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22" name="Téglalap: lekerekített 21">
              <a:extLst>
                <a:ext uri="{FF2B5EF4-FFF2-40B4-BE49-F238E27FC236}">
                  <a16:creationId xmlns:a16="http://schemas.microsoft.com/office/drawing/2014/main" id="{7BBAE656-C1C1-D144-A918-BD05A1AC92FB}"/>
                </a:ext>
              </a:extLst>
            </p:cNvPr>
            <p:cNvSpPr/>
            <p:nvPr/>
          </p:nvSpPr>
          <p:spPr>
            <a:xfrm>
              <a:off x="2140295" y="3733672"/>
              <a:ext cx="2112009" cy="52883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Csoportba foglalás 29">
            <a:extLst>
              <a:ext uri="{FF2B5EF4-FFF2-40B4-BE49-F238E27FC236}">
                <a16:creationId xmlns:a16="http://schemas.microsoft.com/office/drawing/2014/main" id="{67A3C942-1CE1-4FD1-55BB-BD7DAA153159}"/>
              </a:ext>
            </a:extLst>
          </p:cNvPr>
          <p:cNvGrpSpPr>
            <a:grpSpLocks/>
          </p:cNvGrpSpPr>
          <p:nvPr/>
        </p:nvGrpSpPr>
        <p:grpSpPr bwMode="auto">
          <a:xfrm>
            <a:off x="3648075" y="3713163"/>
            <a:ext cx="8221663" cy="3203575"/>
            <a:chOff x="616883" y="1424841"/>
            <a:chExt cx="10440000" cy="5113993"/>
          </a:xfrm>
        </p:grpSpPr>
        <p:pic>
          <p:nvPicPr>
            <p:cNvPr id="107536" name="Kép 24">
              <a:extLst>
                <a:ext uri="{FF2B5EF4-FFF2-40B4-BE49-F238E27FC236}">
                  <a16:creationId xmlns:a16="http://schemas.microsoft.com/office/drawing/2014/main" id="{1FEB31F9-3BC4-810B-7AD9-0EF27C4731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83" y="1424841"/>
              <a:ext cx="10440000" cy="5113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églalap: lekerekített 25">
              <a:extLst>
                <a:ext uri="{FF2B5EF4-FFF2-40B4-BE49-F238E27FC236}">
                  <a16:creationId xmlns:a16="http://schemas.microsoft.com/office/drawing/2014/main" id="{E694481C-EAFE-166D-10E2-498E0E7ABE88}"/>
                </a:ext>
              </a:extLst>
            </p:cNvPr>
            <p:cNvSpPr/>
            <p:nvPr/>
          </p:nvSpPr>
          <p:spPr>
            <a:xfrm>
              <a:off x="9587340" y="2496802"/>
              <a:ext cx="1296181" cy="65128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28" name="Téglalap: lekerekített 27">
              <a:extLst>
                <a:ext uri="{FF2B5EF4-FFF2-40B4-BE49-F238E27FC236}">
                  <a16:creationId xmlns:a16="http://schemas.microsoft.com/office/drawing/2014/main" id="{4AA53D63-442C-3C35-7E5C-6D9CBEEC6A80}"/>
                </a:ext>
              </a:extLst>
            </p:cNvPr>
            <p:cNvSpPr/>
            <p:nvPr/>
          </p:nvSpPr>
          <p:spPr>
            <a:xfrm>
              <a:off x="4140559" y="3290004"/>
              <a:ext cx="1866661" cy="65128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29" name="Téglalap: lekerekített 28">
              <a:extLst>
                <a:ext uri="{FF2B5EF4-FFF2-40B4-BE49-F238E27FC236}">
                  <a16:creationId xmlns:a16="http://schemas.microsoft.com/office/drawing/2014/main" id="{8876734C-00AB-503B-A773-3E647327E555}"/>
                </a:ext>
              </a:extLst>
            </p:cNvPr>
            <p:cNvSpPr/>
            <p:nvPr/>
          </p:nvSpPr>
          <p:spPr>
            <a:xfrm>
              <a:off x="9478485" y="3961563"/>
              <a:ext cx="1405036" cy="56005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07529" name="Csoportba foglalás 5">
            <a:extLst>
              <a:ext uri="{FF2B5EF4-FFF2-40B4-BE49-F238E27FC236}">
                <a16:creationId xmlns:a16="http://schemas.microsoft.com/office/drawing/2014/main" id="{6288F6D6-5D78-F3BB-967E-7ECF1446B730}"/>
              </a:ext>
            </a:extLst>
          </p:cNvPr>
          <p:cNvGrpSpPr>
            <a:grpSpLocks/>
          </p:cNvGrpSpPr>
          <p:nvPr/>
        </p:nvGrpSpPr>
        <p:grpSpPr bwMode="auto">
          <a:xfrm>
            <a:off x="-498475" y="3689350"/>
            <a:ext cx="3981450" cy="4457700"/>
            <a:chOff x="-497939" y="3689747"/>
            <a:chExt cx="3980583" cy="4457853"/>
          </a:xfrm>
        </p:grpSpPr>
        <p:grpSp>
          <p:nvGrpSpPr>
            <p:cNvPr id="107530" name="Csoportba foglalás 12">
              <a:extLst>
                <a:ext uri="{FF2B5EF4-FFF2-40B4-BE49-F238E27FC236}">
                  <a16:creationId xmlns:a16="http://schemas.microsoft.com/office/drawing/2014/main" id="{8ED6E918-0F76-1584-500A-F90C2BCCE8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516" y="4484113"/>
              <a:ext cx="2627224" cy="2312469"/>
              <a:chOff x="240490" y="2444410"/>
              <a:chExt cx="3977662" cy="3275248"/>
            </a:xfrm>
          </p:grpSpPr>
          <p:pic>
            <p:nvPicPr>
              <p:cNvPr id="107534" name="Kép 17" descr="A képen képernyőkép, ruházat, rajzfilm, személy látható&#10;&#10;Automatikusan generált leírás">
                <a:extLst>
                  <a:ext uri="{FF2B5EF4-FFF2-40B4-BE49-F238E27FC236}">
                    <a16:creationId xmlns:a16="http://schemas.microsoft.com/office/drawing/2014/main" id="{F8453AEA-CB53-8954-3EA5-F13874743A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99" t="-191" b="2148"/>
              <a:stretch>
                <a:fillRect/>
              </a:stretch>
            </p:blipFill>
            <p:spPr bwMode="auto">
              <a:xfrm>
                <a:off x="240490" y="2444410"/>
                <a:ext cx="3977662" cy="32752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Kép 18" descr="A képen szöveg, képernyőkép, számítógép látható&#10;&#10;Automatikusan generált leírás">
                <a:extLst>
                  <a:ext uri="{FF2B5EF4-FFF2-40B4-BE49-F238E27FC236}">
                    <a16:creationId xmlns:a16="http://schemas.microsoft.com/office/drawing/2014/main" id="{9FEC8249-B982-EB55-D619-D4E0F4688E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8942"/>
              <a:stretch>
                <a:fillRect/>
              </a:stretch>
            </p:blipFill>
            <p:spPr>
              <a:xfrm rot="2725419">
                <a:off x="750488" y="2588217"/>
                <a:ext cx="1536300" cy="2349066"/>
              </a:xfrm>
              <a:prstGeom prst="rect">
                <a:avLst/>
              </a:prstGeom>
              <a:scene3d>
                <a:camera prst="perspectiveContrastingRightFacing" fov="5400000">
                  <a:rot lat="2480034" lon="1151640" rev="2849418"/>
                </a:camera>
                <a:lightRig rig="threePt" dir="t"/>
              </a:scene3d>
            </p:spPr>
          </p:pic>
        </p:grpSp>
        <p:pic>
          <p:nvPicPr>
            <p:cNvPr id="107531" name="Kép 13" descr="A képen kör, képernyőkép, Grafika, tervezés látható&#10;&#10;Előfordulhat, hogy az AI által létrehozott tartalom helytelen.">
              <a:extLst>
                <a:ext uri="{FF2B5EF4-FFF2-40B4-BE49-F238E27FC236}">
                  <a16:creationId xmlns:a16="http://schemas.microsoft.com/office/drawing/2014/main" id="{0C454368-63C7-FE9F-30C2-1C3555160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074" y="5541151"/>
              <a:ext cx="2169570" cy="2169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Szalagív 14">
              <a:extLst>
                <a:ext uri="{FF2B5EF4-FFF2-40B4-BE49-F238E27FC236}">
                  <a16:creationId xmlns:a16="http://schemas.microsoft.com/office/drawing/2014/main" id="{A6054C4C-2651-D909-2A44-E303B3675AD5}"/>
                </a:ext>
              </a:extLst>
            </p:cNvPr>
            <p:cNvSpPr>
              <a:spLocks/>
            </p:cNvSpPr>
            <p:nvPr/>
          </p:nvSpPr>
          <p:spPr>
            <a:xfrm rot="2806285">
              <a:off x="-856404" y="4048212"/>
              <a:ext cx="4457853" cy="3740923"/>
            </a:xfrm>
            <a:prstGeom prst="blockArc">
              <a:avLst>
                <a:gd name="adj1" fmla="val 10793675"/>
                <a:gd name="adj2" fmla="val 77262"/>
                <a:gd name="adj3" fmla="val 2250"/>
              </a:avLst>
            </a:prstGeom>
            <a:solidFill>
              <a:srgbClr val="0ACD5A"/>
            </a:solidFill>
            <a:ln w="28575" cap="flat" cmpd="sng" algn="ctr">
              <a:solidFill>
                <a:srgbClr val="0ACD5A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kern="0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07533" name="Kép 15" descr="A képen kör, Grafika látható&#10;&#10;Előfordulhat, hogy az AI által létrehozott tartalom helytelen.">
              <a:extLst>
                <a:ext uri="{FF2B5EF4-FFF2-40B4-BE49-F238E27FC236}">
                  <a16:creationId xmlns:a16="http://schemas.microsoft.com/office/drawing/2014/main" id="{71175777-B967-8815-FA75-462F97AF9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79" y="4092140"/>
              <a:ext cx="576754" cy="67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zövegdoboz 8">
            <a:extLst>
              <a:ext uri="{FF2B5EF4-FFF2-40B4-BE49-F238E27FC236}">
                <a16:creationId xmlns:a16="http://schemas.microsoft.com/office/drawing/2014/main" id="{D04D8139-5405-F220-98C7-B0D739CFF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3563" y="1677988"/>
            <a:ext cx="7754937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hu-HU" altLang="hu-HU">
                <a:solidFill>
                  <a:srgbClr val="FF0000"/>
                </a:solidFill>
                <a:latin typeface="Georgia" panose="02040502050405020303" pitchFamily="18" charset="0"/>
              </a:rPr>
              <a:t>Kérelmek benyújtásának lehetősége</a:t>
            </a:r>
            <a:endParaRPr lang="en-US" altLang="hu-HU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lvl="1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Hallgatói kérvények </a:t>
            </a:r>
            <a:r>
              <a:rPr lang="hu-HU" altLang="hu-HU" sz="1600" b="1" u="sng">
                <a:solidFill>
                  <a:srgbClr val="000000"/>
                </a:solidFill>
                <a:latin typeface="Georgia" panose="02040502050405020303" pitchFamily="18" charset="0"/>
              </a:rPr>
              <a:t>(általános)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  <a:sym typeface="Symbol" panose="05050102010706020507" pitchFamily="18" charset="2"/>
              </a:rPr>
              <a:t>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 Neptun/Menü/Ügyintézés/Kérvények/Kérvény kitöltés menüpontról indul</a:t>
            </a:r>
            <a:endParaRPr lang="en-US" altLang="hu-HU" sz="160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lvl="1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Tanulmányok 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  <a:sym typeface="Symbol" panose="05050102010706020507" pitchFamily="18" charset="2"/>
              </a:rPr>
              <a:t>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 Neptun/Menü/Tárgyak/Tárgyhoz kapcsolódó kérvények/(</a:t>
            </a:r>
            <a:r>
              <a:rPr lang="hu-HU" altLang="hu-HU" sz="1600" b="1" u="sng">
                <a:solidFill>
                  <a:srgbClr val="000000"/>
                </a:solidFill>
                <a:latin typeface="Georgia" panose="02040502050405020303" pitchFamily="18" charset="0"/>
              </a:rPr>
              <a:t>adott tárgynál 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sor végén </a:t>
            </a:r>
            <a:r>
              <a:rPr lang="hu-HU" altLang="hu-HU" sz="1600" b="1">
                <a:solidFill>
                  <a:srgbClr val="0070C0"/>
                </a:solidFill>
                <a:latin typeface="Georgia" panose="02040502050405020303" pitchFamily="18" charset="0"/>
              </a:rPr>
              <a:t>Tovább&gt;  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jel) /Kitölthető kérvények menüpontról indul</a:t>
            </a:r>
          </a:p>
          <a:p>
            <a:pPr lvl="1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Vizsgához kötődő 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  <a:sym typeface="Symbol" panose="05050102010706020507" pitchFamily="18" charset="2"/>
              </a:rPr>
              <a:t>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 Neptun/Menü /</a:t>
            </a:r>
            <a:r>
              <a:rPr lang="hu-HU" altLang="hu-HU" sz="1600" b="1" u="sng">
                <a:solidFill>
                  <a:srgbClr val="000000"/>
                </a:solidFill>
                <a:latin typeface="Georgia" panose="02040502050405020303" pitchFamily="18" charset="0"/>
              </a:rPr>
              <a:t>Vizsgák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/Felvett vizsgák (</a:t>
            </a:r>
            <a:r>
              <a:rPr lang="hu-HU" altLang="hu-HU" sz="1600" b="1">
                <a:solidFill>
                  <a:srgbClr val="0070C0"/>
                </a:solidFill>
                <a:latin typeface="Georgia" panose="02040502050405020303" pitchFamily="18" charset="0"/>
              </a:rPr>
              <a:t>sor elején tétel kijelölése /Részletek&gt;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) </a:t>
            </a:r>
            <a:r>
              <a:rPr lang="hu-HU" altLang="hu-HU" sz="1600" b="1">
                <a:solidFill>
                  <a:srgbClr val="0070C0"/>
                </a:solidFill>
                <a:latin typeface="Georgia" panose="02040502050405020303" pitchFamily="18" charset="0"/>
              </a:rPr>
              <a:t>Kérvény leadása 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menüpontról indul</a:t>
            </a:r>
            <a:endParaRPr lang="en-US" altLang="hu-HU" sz="160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lvl="1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Pénzügyi tételhez kötődő 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  <a:sym typeface="Symbol" panose="05050102010706020507" pitchFamily="18" charset="2"/>
              </a:rPr>
              <a:t> 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Neptun/Menü /Pénzügyek/Befizetendő(</a:t>
            </a:r>
            <a:r>
              <a:rPr lang="hu-HU" altLang="hu-HU" sz="1600" b="1">
                <a:solidFill>
                  <a:srgbClr val="0070C0"/>
                </a:solidFill>
                <a:latin typeface="Georgia" panose="02040502050405020303" pitchFamily="18" charset="0"/>
              </a:rPr>
              <a:t>sor elején tétel kijelölése /Részletek&gt;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) </a:t>
            </a:r>
            <a:r>
              <a:rPr lang="hu-HU" altLang="hu-HU" sz="1600" b="1">
                <a:solidFill>
                  <a:srgbClr val="0070C0"/>
                </a:solidFill>
                <a:latin typeface="Georgia" panose="02040502050405020303" pitchFamily="18" charset="0"/>
              </a:rPr>
              <a:t>Kérvény leadása </a:t>
            </a:r>
            <a:r>
              <a:rPr lang="hu-HU" altLang="hu-HU" sz="1600">
                <a:solidFill>
                  <a:srgbClr val="000000"/>
                </a:solidFill>
                <a:latin typeface="Georgia" panose="02040502050405020303" pitchFamily="18" charset="0"/>
              </a:rPr>
              <a:t>menüpontról indul</a:t>
            </a:r>
            <a:endParaRPr lang="en-US" altLang="hu-HU" sz="160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lvl="1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hu-HU" sz="160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109571" name="Kép 3">
            <a:extLst>
              <a:ext uri="{FF2B5EF4-FFF2-40B4-BE49-F238E27FC236}">
                <a16:creationId xmlns:a16="http://schemas.microsoft.com/office/drawing/2014/main" id="{5246B78F-026B-C1D6-3222-1F2BFECCA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325" y="193675"/>
            <a:ext cx="17462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lcím 1">
            <a:extLst>
              <a:ext uri="{FF2B5EF4-FFF2-40B4-BE49-F238E27FC236}">
                <a16:creationId xmlns:a16="http://schemas.microsoft.com/office/drawing/2014/main" id="{FD1D3B9E-9A9D-1DA5-D0A1-71F053D659C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5400" y="363538"/>
            <a:ext cx="10704513" cy="652462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hu-HU" sz="2100" b="1" dirty="0">
                <a:solidFill>
                  <a:srgbClr val="FF0000"/>
                </a:solidFill>
                <a:hlinkClick r:id="rId4"/>
              </a:rPr>
              <a:t>NEPTUN</a:t>
            </a:r>
            <a:r>
              <a:rPr lang="hu-HU" sz="2100" b="1" dirty="0">
                <a:solidFill>
                  <a:srgbClr val="FF0000"/>
                </a:solidFill>
              </a:rPr>
              <a:t>  - hivatalos tájékoztatási felület a hallgató és az egyetem között!!</a:t>
            </a:r>
          </a:p>
        </p:txBody>
      </p:sp>
      <p:sp>
        <p:nvSpPr>
          <p:cNvPr id="109573" name="Szövegdoboz 16">
            <a:extLst>
              <a:ext uri="{FF2B5EF4-FFF2-40B4-BE49-F238E27FC236}">
                <a16:creationId xmlns:a16="http://schemas.microsoft.com/office/drawing/2014/main" id="{2F435234-8955-AB28-17B7-5DFACDE2C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723900"/>
            <a:ext cx="88392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Aft>
                <a:spcPts val="600"/>
              </a:spcAft>
            </a:pPr>
            <a:r>
              <a:rPr lang="hu-HU" altLang="hu-HU" b="1">
                <a:solidFill>
                  <a:srgbClr val="000000"/>
                </a:solidFill>
                <a:latin typeface="Georgia" panose="02040502050405020303" pitchFamily="18" charset="0"/>
              </a:rPr>
              <a:t>Fontos: figyeld az érkező Neptun üzeneteket (ne csak e-mail-ként olvasd!)</a:t>
            </a:r>
            <a:endParaRPr lang="en-US" altLang="hu-HU" b="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grpSp>
        <p:nvGrpSpPr>
          <p:cNvPr id="109574" name="Csoportba foglalás 17">
            <a:extLst>
              <a:ext uri="{FF2B5EF4-FFF2-40B4-BE49-F238E27FC236}">
                <a16:creationId xmlns:a16="http://schemas.microsoft.com/office/drawing/2014/main" id="{AFD3482E-FDD4-3BA8-F499-7FD9B7633510}"/>
              </a:ext>
            </a:extLst>
          </p:cNvPr>
          <p:cNvGrpSpPr>
            <a:grpSpLocks/>
          </p:cNvGrpSpPr>
          <p:nvPr/>
        </p:nvGrpSpPr>
        <p:grpSpPr bwMode="auto">
          <a:xfrm>
            <a:off x="-498475" y="3689350"/>
            <a:ext cx="3981450" cy="4457700"/>
            <a:chOff x="-497939" y="3689747"/>
            <a:chExt cx="3980583" cy="4457853"/>
          </a:xfrm>
        </p:grpSpPr>
        <p:grpSp>
          <p:nvGrpSpPr>
            <p:cNvPr id="109575" name="Csoportba foglalás 18">
              <a:extLst>
                <a:ext uri="{FF2B5EF4-FFF2-40B4-BE49-F238E27FC236}">
                  <a16:creationId xmlns:a16="http://schemas.microsoft.com/office/drawing/2014/main" id="{0F9D2ED9-4217-ED37-D913-BBF3D3AF1A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516" y="4484113"/>
              <a:ext cx="2627224" cy="2312469"/>
              <a:chOff x="240490" y="2444410"/>
              <a:chExt cx="3977662" cy="3275248"/>
            </a:xfrm>
          </p:grpSpPr>
          <p:pic>
            <p:nvPicPr>
              <p:cNvPr id="109579" name="Kép 22" descr="A képen képernyőkép, ruházat, rajzfilm, személy látható&#10;&#10;Automatikusan generált leírás">
                <a:extLst>
                  <a:ext uri="{FF2B5EF4-FFF2-40B4-BE49-F238E27FC236}">
                    <a16:creationId xmlns:a16="http://schemas.microsoft.com/office/drawing/2014/main" id="{9E089204-9BA4-1D3F-F37D-7E9B550730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99" t="-191" b="2148"/>
              <a:stretch>
                <a:fillRect/>
              </a:stretch>
            </p:blipFill>
            <p:spPr bwMode="auto">
              <a:xfrm>
                <a:off x="240490" y="2444410"/>
                <a:ext cx="3977662" cy="32752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Kép 23" descr="A képen szöveg, képernyőkép, számítógép látható&#10;&#10;Automatikusan generált leírás">
                <a:extLst>
                  <a:ext uri="{FF2B5EF4-FFF2-40B4-BE49-F238E27FC236}">
                    <a16:creationId xmlns:a16="http://schemas.microsoft.com/office/drawing/2014/main" id="{53272B81-C2D0-FFAD-D80B-E7686F0B0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8942"/>
              <a:stretch>
                <a:fillRect/>
              </a:stretch>
            </p:blipFill>
            <p:spPr>
              <a:xfrm rot="2725419">
                <a:off x="750488" y="2588217"/>
                <a:ext cx="1536300" cy="2349066"/>
              </a:xfrm>
              <a:prstGeom prst="rect">
                <a:avLst/>
              </a:prstGeom>
              <a:scene3d>
                <a:camera prst="perspectiveContrastingRightFacing" fov="5400000">
                  <a:rot lat="2480034" lon="1151640" rev="2849418"/>
                </a:camera>
                <a:lightRig rig="threePt" dir="t"/>
              </a:scene3d>
            </p:spPr>
          </p:pic>
        </p:grpSp>
        <p:pic>
          <p:nvPicPr>
            <p:cNvPr id="109576" name="Kép 19" descr="A képen kör, képernyőkép, Grafika, tervezés látható&#10;&#10;Előfordulhat, hogy az AI által létrehozott tartalom helytelen.">
              <a:extLst>
                <a:ext uri="{FF2B5EF4-FFF2-40B4-BE49-F238E27FC236}">
                  <a16:creationId xmlns:a16="http://schemas.microsoft.com/office/drawing/2014/main" id="{FD1DC412-F302-AF32-7607-AA4A2A2C3C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074" y="5541151"/>
              <a:ext cx="2169570" cy="2169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Szalagív 20">
              <a:extLst>
                <a:ext uri="{FF2B5EF4-FFF2-40B4-BE49-F238E27FC236}">
                  <a16:creationId xmlns:a16="http://schemas.microsoft.com/office/drawing/2014/main" id="{DFB5C0AB-CD1F-6FE4-712E-AE2FB43606F6}"/>
                </a:ext>
              </a:extLst>
            </p:cNvPr>
            <p:cNvSpPr>
              <a:spLocks/>
            </p:cNvSpPr>
            <p:nvPr/>
          </p:nvSpPr>
          <p:spPr>
            <a:xfrm rot="2806285">
              <a:off x="-856404" y="4048212"/>
              <a:ext cx="4457853" cy="3740923"/>
            </a:xfrm>
            <a:prstGeom prst="blockArc">
              <a:avLst>
                <a:gd name="adj1" fmla="val 10793675"/>
                <a:gd name="adj2" fmla="val 77262"/>
                <a:gd name="adj3" fmla="val 2250"/>
              </a:avLst>
            </a:prstGeom>
            <a:solidFill>
              <a:srgbClr val="0ACD5A"/>
            </a:solidFill>
            <a:ln w="28575" cap="flat" cmpd="sng" algn="ctr">
              <a:solidFill>
                <a:srgbClr val="0ACD5A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kern="0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09578" name="Kép 21" descr="A képen kör, Grafika látható&#10;&#10;Előfordulhat, hogy az AI által létrehozott tartalom helytelen.">
              <a:extLst>
                <a:ext uri="{FF2B5EF4-FFF2-40B4-BE49-F238E27FC236}">
                  <a16:creationId xmlns:a16="http://schemas.microsoft.com/office/drawing/2014/main" id="{A54A2833-6CC4-136F-64AD-C6E24A0B6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79" y="4092140"/>
              <a:ext cx="576754" cy="67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>
            <a:extLst>
              <a:ext uri="{FF2B5EF4-FFF2-40B4-BE49-F238E27FC236}">
                <a16:creationId xmlns:a16="http://schemas.microsoft.com/office/drawing/2014/main" id="{C3CE9A8C-90CC-C602-E0E9-45C99CAF086E}"/>
              </a:ext>
            </a:extLst>
          </p:cNvPr>
          <p:cNvSpPr txBox="1"/>
          <p:nvPr/>
        </p:nvSpPr>
        <p:spPr>
          <a:xfrm>
            <a:off x="133350" y="1174750"/>
            <a:ext cx="8353425" cy="952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742950" lvl="1" indent="-2857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b="1" dirty="0">
                <a:solidFill>
                  <a:srgbClr val="FF0000"/>
                </a:solidFill>
                <a:latin typeface="Georgia"/>
              </a:rPr>
              <a:t>Pénzügyi tételhez kötődő </a:t>
            </a:r>
            <a:r>
              <a:rPr lang="hu-HU" sz="1600" dirty="0">
                <a:solidFill>
                  <a:srgbClr val="000000"/>
                </a:solidFill>
                <a:latin typeface="Georgia"/>
                <a:sym typeface="Symbol" panose="05050102010706020507" pitchFamily="18" charset="2"/>
              </a:rPr>
              <a:t> </a:t>
            </a:r>
            <a:r>
              <a:rPr lang="hu-HU" sz="1600" dirty="0">
                <a:solidFill>
                  <a:srgbClr val="000000"/>
                </a:solidFill>
                <a:latin typeface="Georgia"/>
              </a:rPr>
              <a:t>Neptun/Menü /Pénzügyek/Befizetendő</a:t>
            </a:r>
          </a:p>
          <a:p>
            <a:pPr lvl="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rgbClr val="000000"/>
                </a:solidFill>
                <a:latin typeface="Georgia"/>
              </a:rPr>
              <a:t>(</a:t>
            </a:r>
            <a:r>
              <a:rPr lang="hu-HU" sz="1600" b="1" dirty="0">
                <a:solidFill>
                  <a:srgbClr val="0070C0"/>
                </a:solidFill>
                <a:latin typeface="Georgia"/>
              </a:rPr>
              <a:t>sor elején tétel kijelölése /Részletek&gt;</a:t>
            </a:r>
            <a:r>
              <a:rPr lang="hu-HU" sz="1600" dirty="0">
                <a:solidFill>
                  <a:srgbClr val="000000"/>
                </a:solidFill>
                <a:latin typeface="Georgia"/>
              </a:rPr>
              <a:t>) </a:t>
            </a:r>
            <a:r>
              <a:rPr lang="hu-HU" sz="1600" b="1" dirty="0">
                <a:solidFill>
                  <a:srgbClr val="0070C0"/>
                </a:solidFill>
                <a:latin typeface="Georgia"/>
              </a:rPr>
              <a:t>Kérvény leadása </a:t>
            </a:r>
            <a:r>
              <a:rPr lang="hu-HU" sz="1600" dirty="0">
                <a:solidFill>
                  <a:srgbClr val="000000"/>
                </a:solidFill>
                <a:latin typeface="Georgia"/>
              </a:rPr>
              <a:t>menüpontról indul</a:t>
            </a:r>
            <a:endParaRPr lang="en-US" sz="1600" dirty="0">
              <a:solidFill>
                <a:srgbClr val="000000"/>
              </a:solidFill>
              <a:latin typeface="Georgia"/>
            </a:endParaRPr>
          </a:p>
          <a:p>
            <a:pPr marL="742950" lvl="1" indent="-2857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11619" name="Kép 3">
            <a:extLst>
              <a:ext uri="{FF2B5EF4-FFF2-40B4-BE49-F238E27FC236}">
                <a16:creationId xmlns:a16="http://schemas.microsoft.com/office/drawing/2014/main" id="{F00EAEF2-E9C8-66E7-22F9-8C7CD8B5B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325" y="193675"/>
            <a:ext cx="17462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C0412646-887E-89AD-4F16-4218A186419A}"/>
              </a:ext>
            </a:extLst>
          </p:cNvPr>
          <p:cNvGrpSpPr>
            <a:grpSpLocks/>
          </p:cNvGrpSpPr>
          <p:nvPr/>
        </p:nvGrpSpPr>
        <p:grpSpPr bwMode="auto">
          <a:xfrm>
            <a:off x="8724900" y="1892300"/>
            <a:ext cx="3149600" cy="3594100"/>
            <a:chOff x="1010947" y="1426736"/>
            <a:chExt cx="4818605" cy="4607207"/>
          </a:xfrm>
        </p:grpSpPr>
        <p:pic>
          <p:nvPicPr>
            <p:cNvPr id="111634" name="Kép 12" descr="A képen szöveg, képernyőkép, szoftver, Számítógépes ikon látható&#10;&#10;Automatikusan generált leírás">
              <a:extLst>
                <a:ext uri="{FF2B5EF4-FFF2-40B4-BE49-F238E27FC236}">
                  <a16:creationId xmlns:a16="http://schemas.microsoft.com/office/drawing/2014/main" id="{F51CC397-F582-AA19-EF25-F0B90D5B09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85" b="4643"/>
            <a:stretch>
              <a:fillRect/>
            </a:stretch>
          </p:blipFill>
          <p:spPr bwMode="auto">
            <a:xfrm>
              <a:off x="1041501" y="1426736"/>
              <a:ext cx="4788051" cy="4607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églalap: lekerekített 13">
              <a:extLst>
                <a:ext uri="{FF2B5EF4-FFF2-40B4-BE49-F238E27FC236}">
                  <a16:creationId xmlns:a16="http://schemas.microsoft.com/office/drawing/2014/main" id="{EA5AA3F8-FDBB-BB69-690E-5CA09214637C}"/>
                </a:ext>
              </a:extLst>
            </p:cNvPr>
            <p:cNvSpPr/>
            <p:nvPr/>
          </p:nvSpPr>
          <p:spPr>
            <a:xfrm>
              <a:off x="1010947" y="1880538"/>
              <a:ext cx="1510672" cy="47822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5" name="Téglalap: lekerekített 14">
              <a:extLst>
                <a:ext uri="{FF2B5EF4-FFF2-40B4-BE49-F238E27FC236}">
                  <a16:creationId xmlns:a16="http://schemas.microsoft.com/office/drawing/2014/main" id="{1B0D062F-20B1-3A9B-B862-A0FF878F52A8}"/>
                </a:ext>
              </a:extLst>
            </p:cNvPr>
            <p:cNvSpPr/>
            <p:nvPr/>
          </p:nvSpPr>
          <p:spPr>
            <a:xfrm>
              <a:off x="1042521" y="4544334"/>
              <a:ext cx="1510672" cy="47822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6" name="Téglalap: lekerekített 15">
              <a:extLst>
                <a:ext uri="{FF2B5EF4-FFF2-40B4-BE49-F238E27FC236}">
                  <a16:creationId xmlns:a16="http://schemas.microsoft.com/office/drawing/2014/main" id="{DD1E41C4-D0C5-8571-96E6-1CB24522576E}"/>
                </a:ext>
              </a:extLst>
            </p:cNvPr>
            <p:cNvSpPr/>
            <p:nvPr/>
          </p:nvSpPr>
          <p:spPr>
            <a:xfrm>
              <a:off x="2980650" y="2283466"/>
              <a:ext cx="1510672" cy="47822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Csoportba foglalás 30">
            <a:extLst>
              <a:ext uri="{FF2B5EF4-FFF2-40B4-BE49-F238E27FC236}">
                <a16:creationId xmlns:a16="http://schemas.microsoft.com/office/drawing/2014/main" id="{791ABBD3-0A4D-1B63-F819-0A1C93A82F44}"/>
              </a:ext>
            </a:extLst>
          </p:cNvPr>
          <p:cNvGrpSpPr>
            <a:grpSpLocks/>
          </p:cNvGrpSpPr>
          <p:nvPr/>
        </p:nvGrpSpPr>
        <p:grpSpPr bwMode="auto">
          <a:xfrm>
            <a:off x="409575" y="1936750"/>
            <a:ext cx="7461250" cy="2690813"/>
            <a:chOff x="3211567" y="1469729"/>
            <a:chExt cx="8429532" cy="3869187"/>
          </a:xfrm>
        </p:grpSpPr>
        <p:pic>
          <p:nvPicPr>
            <p:cNvPr id="111631" name="Kép 18">
              <a:extLst>
                <a:ext uri="{FF2B5EF4-FFF2-40B4-BE49-F238E27FC236}">
                  <a16:creationId xmlns:a16="http://schemas.microsoft.com/office/drawing/2014/main" id="{B320178E-1F3B-0480-CA99-845031FBBD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36"/>
            <a:stretch>
              <a:fillRect/>
            </a:stretch>
          </p:blipFill>
          <p:spPr bwMode="auto">
            <a:xfrm>
              <a:off x="3211567" y="1469729"/>
              <a:ext cx="8429532" cy="3770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églalap: lekerekített 23">
              <a:extLst>
                <a:ext uri="{FF2B5EF4-FFF2-40B4-BE49-F238E27FC236}">
                  <a16:creationId xmlns:a16="http://schemas.microsoft.com/office/drawing/2014/main" id="{F5261A0D-118B-4A47-AE0D-D842D77FE737}"/>
                </a:ext>
              </a:extLst>
            </p:cNvPr>
            <p:cNvSpPr/>
            <p:nvPr/>
          </p:nvSpPr>
          <p:spPr>
            <a:xfrm>
              <a:off x="3794461" y="3818634"/>
              <a:ext cx="344355" cy="34240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27" name="Téglalap: lekerekített 26">
              <a:extLst>
                <a:ext uri="{FF2B5EF4-FFF2-40B4-BE49-F238E27FC236}">
                  <a16:creationId xmlns:a16="http://schemas.microsoft.com/office/drawing/2014/main" id="{6051AD12-5E07-80A1-DD9D-A638C67A4C22}"/>
                </a:ext>
              </a:extLst>
            </p:cNvPr>
            <p:cNvSpPr/>
            <p:nvPr/>
          </p:nvSpPr>
          <p:spPr>
            <a:xfrm>
              <a:off x="8190371" y="4818459"/>
              <a:ext cx="875237" cy="52045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sp>
        <p:nvSpPr>
          <p:cNvPr id="22" name="Alcím 1">
            <a:extLst>
              <a:ext uri="{FF2B5EF4-FFF2-40B4-BE49-F238E27FC236}">
                <a16:creationId xmlns:a16="http://schemas.microsoft.com/office/drawing/2014/main" id="{F6142BD0-05CD-35C4-71C5-1C343540985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9050" y="146050"/>
            <a:ext cx="10704513" cy="650875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hu-HU" sz="2100" b="1" dirty="0">
                <a:solidFill>
                  <a:srgbClr val="FF0000"/>
                </a:solidFill>
                <a:hlinkClick r:id="rId6"/>
              </a:rPr>
              <a:t>NEPTUN</a:t>
            </a:r>
            <a:r>
              <a:rPr lang="hu-HU" sz="2100" b="1" dirty="0">
                <a:solidFill>
                  <a:srgbClr val="FF0000"/>
                </a:solidFill>
              </a:rPr>
              <a:t>  - hivatalos tájékoztatási felület a hallgató és az egyetem között!!</a:t>
            </a:r>
          </a:p>
        </p:txBody>
      </p:sp>
      <p:sp>
        <p:nvSpPr>
          <p:cNvPr id="111623" name="Szövegdoboz 22">
            <a:extLst>
              <a:ext uri="{FF2B5EF4-FFF2-40B4-BE49-F238E27FC236}">
                <a16:creationId xmlns:a16="http://schemas.microsoft.com/office/drawing/2014/main" id="{B4F5E2A4-EC1A-CB81-0591-DF3896C3F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504825"/>
            <a:ext cx="8840788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Aft>
                <a:spcPts val="600"/>
              </a:spcAft>
            </a:pPr>
            <a:r>
              <a:rPr lang="hu-HU" altLang="hu-HU" b="1">
                <a:solidFill>
                  <a:srgbClr val="000000"/>
                </a:solidFill>
                <a:latin typeface="Georgia" panose="02040502050405020303" pitchFamily="18" charset="0"/>
              </a:rPr>
              <a:t>Fontos: figyeld az érkező Neptun üzeneteket (ne csak e-mail-ként olvasd!)</a:t>
            </a:r>
            <a:endParaRPr lang="en-US" altLang="hu-HU" b="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grpSp>
        <p:nvGrpSpPr>
          <p:cNvPr id="111624" name="Csoportba foglalás 24">
            <a:extLst>
              <a:ext uri="{FF2B5EF4-FFF2-40B4-BE49-F238E27FC236}">
                <a16:creationId xmlns:a16="http://schemas.microsoft.com/office/drawing/2014/main" id="{A2205651-9DC6-6070-FA83-2430667A0646}"/>
              </a:ext>
            </a:extLst>
          </p:cNvPr>
          <p:cNvGrpSpPr>
            <a:grpSpLocks/>
          </p:cNvGrpSpPr>
          <p:nvPr/>
        </p:nvGrpSpPr>
        <p:grpSpPr bwMode="auto">
          <a:xfrm>
            <a:off x="-498475" y="3689350"/>
            <a:ext cx="3981450" cy="4457700"/>
            <a:chOff x="-497939" y="3689747"/>
            <a:chExt cx="3980583" cy="4457853"/>
          </a:xfrm>
        </p:grpSpPr>
        <p:grpSp>
          <p:nvGrpSpPr>
            <p:cNvPr id="111625" name="Csoportba foglalás 25">
              <a:extLst>
                <a:ext uri="{FF2B5EF4-FFF2-40B4-BE49-F238E27FC236}">
                  <a16:creationId xmlns:a16="http://schemas.microsoft.com/office/drawing/2014/main" id="{F62E6086-8E8C-F4A7-0499-EB2D06EC7C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516" y="4484113"/>
              <a:ext cx="2627224" cy="2312469"/>
              <a:chOff x="240490" y="2444410"/>
              <a:chExt cx="3977662" cy="3275248"/>
            </a:xfrm>
          </p:grpSpPr>
          <p:pic>
            <p:nvPicPr>
              <p:cNvPr id="111629" name="Kép 31" descr="A képen képernyőkép, ruházat, rajzfilm, személy látható&#10;&#10;Automatikusan generált leírás">
                <a:extLst>
                  <a:ext uri="{FF2B5EF4-FFF2-40B4-BE49-F238E27FC236}">
                    <a16:creationId xmlns:a16="http://schemas.microsoft.com/office/drawing/2014/main" id="{FB54DE45-ED80-89C7-D39A-0CD93F2ADC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99" t="-191" b="2148"/>
              <a:stretch>
                <a:fillRect/>
              </a:stretch>
            </p:blipFill>
            <p:spPr bwMode="auto">
              <a:xfrm>
                <a:off x="240490" y="2444410"/>
                <a:ext cx="3977662" cy="32752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Kép 32" descr="A képen szöveg, képernyőkép, számítógép látható&#10;&#10;Automatikusan generált leírás">
                <a:extLst>
                  <a:ext uri="{FF2B5EF4-FFF2-40B4-BE49-F238E27FC236}">
                    <a16:creationId xmlns:a16="http://schemas.microsoft.com/office/drawing/2014/main" id="{80F2E92D-CDCE-DED6-38B7-9D48F53894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8942"/>
              <a:stretch>
                <a:fillRect/>
              </a:stretch>
            </p:blipFill>
            <p:spPr>
              <a:xfrm rot="2725419">
                <a:off x="750488" y="2588217"/>
                <a:ext cx="1536300" cy="2349066"/>
              </a:xfrm>
              <a:prstGeom prst="rect">
                <a:avLst/>
              </a:prstGeom>
              <a:scene3d>
                <a:camera prst="perspectiveContrastingRightFacing" fov="5400000">
                  <a:rot lat="2480034" lon="1151640" rev="2849418"/>
                </a:camera>
                <a:lightRig rig="threePt" dir="t"/>
              </a:scene3d>
            </p:spPr>
          </p:pic>
        </p:grpSp>
        <p:pic>
          <p:nvPicPr>
            <p:cNvPr id="111626" name="Kép 27" descr="A képen kör, képernyőkép, Grafika, tervezés látható&#10;&#10;Előfordulhat, hogy az AI által létrehozott tartalom helytelen.">
              <a:extLst>
                <a:ext uri="{FF2B5EF4-FFF2-40B4-BE49-F238E27FC236}">
                  <a16:creationId xmlns:a16="http://schemas.microsoft.com/office/drawing/2014/main" id="{46103C51-5C6B-A420-69A3-59DF710AEF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074" y="5541151"/>
              <a:ext cx="2169570" cy="2169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Szalagív 28">
              <a:extLst>
                <a:ext uri="{FF2B5EF4-FFF2-40B4-BE49-F238E27FC236}">
                  <a16:creationId xmlns:a16="http://schemas.microsoft.com/office/drawing/2014/main" id="{A2603F51-EA67-1FBB-B8AE-8A013AF0910B}"/>
                </a:ext>
              </a:extLst>
            </p:cNvPr>
            <p:cNvSpPr>
              <a:spLocks/>
            </p:cNvSpPr>
            <p:nvPr/>
          </p:nvSpPr>
          <p:spPr>
            <a:xfrm rot="2806285">
              <a:off x="-856404" y="4048212"/>
              <a:ext cx="4457853" cy="3740923"/>
            </a:xfrm>
            <a:prstGeom prst="blockArc">
              <a:avLst>
                <a:gd name="adj1" fmla="val 10793675"/>
                <a:gd name="adj2" fmla="val 77262"/>
                <a:gd name="adj3" fmla="val 2250"/>
              </a:avLst>
            </a:prstGeom>
            <a:solidFill>
              <a:srgbClr val="0ACD5A"/>
            </a:solidFill>
            <a:ln w="28575" cap="flat" cmpd="sng" algn="ctr">
              <a:solidFill>
                <a:srgbClr val="0ACD5A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kern="0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11628" name="Kép 29" descr="A képen kör, Grafika látható&#10;&#10;Előfordulhat, hogy az AI által létrehozott tartalom helytelen.">
              <a:extLst>
                <a:ext uri="{FF2B5EF4-FFF2-40B4-BE49-F238E27FC236}">
                  <a16:creationId xmlns:a16="http://schemas.microsoft.com/office/drawing/2014/main" id="{90F75B31-0024-CB2B-FAA3-B67560E5BC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79" y="4092140"/>
              <a:ext cx="576754" cy="67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Kép 14">
            <a:extLst>
              <a:ext uri="{FF2B5EF4-FFF2-40B4-BE49-F238E27FC236}">
                <a16:creationId xmlns:a16="http://schemas.microsoft.com/office/drawing/2014/main" id="{0021B344-A8F3-FDFA-2BFF-AB314C0E2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163" y="219075"/>
            <a:ext cx="17462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artalom helye 5">
            <a:extLst>
              <a:ext uri="{FF2B5EF4-FFF2-40B4-BE49-F238E27FC236}">
                <a16:creationId xmlns:a16="http://schemas.microsoft.com/office/drawing/2014/main" id="{4E26CD6C-7398-5E06-233F-E88E78197D6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-304800" y="5119688"/>
            <a:ext cx="9858375" cy="138271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hu-HU" altLang="hu-HU" b="1"/>
              <a:t>         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Clr>
                <a:srgbClr val="0ACD5A"/>
              </a:buClr>
              <a:buFont typeface="Wingdings" panose="05000000000000000000" pitchFamily="2" charset="2"/>
              <a:buChar char="v"/>
            </a:pPr>
            <a:r>
              <a:rPr lang="hu-HU" altLang="hu-HU" sz="1800">
                <a:solidFill>
                  <a:schemeClr val="tx1"/>
                </a:solidFill>
              </a:rPr>
              <a:t>Kifizetési tételek (pl. ösztöndíjak): Neptun/Menü/Pénzügyek/Ösztöndíjak, kifizetések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Clr>
                <a:srgbClr val="0ACD5A"/>
              </a:buClr>
              <a:buFont typeface="Wingdings" panose="05000000000000000000" pitchFamily="2" charset="2"/>
              <a:buChar char="v"/>
            </a:pPr>
            <a:r>
              <a:rPr lang="hu-HU" altLang="hu-HU" sz="1800">
                <a:solidFill>
                  <a:schemeClr val="tx1"/>
                </a:solidFill>
                <a:ea typeface="Georgia" panose="02040502050405020303" pitchFamily="18" charset="0"/>
                <a:cs typeface="Georgia" panose="02040502050405020303" pitchFamily="18" charset="0"/>
              </a:rPr>
              <a:t>Az egyetemi díjak és önköltség összegéről a Hallgatói Követelményrendszer </a:t>
            </a:r>
            <a:r>
              <a:rPr lang="hu-HU" altLang="hu-HU" sz="1800">
                <a:solidFill>
                  <a:srgbClr val="1B213E"/>
                </a:solidFill>
                <a:ea typeface="Georgia" panose="02040502050405020303" pitchFamily="18" charset="0"/>
                <a:cs typeface="Georgia" panose="02040502050405020303" pitchFamily="18" charset="0"/>
                <a:hlinkClick r:id="rId3"/>
              </a:rPr>
              <a:t>Hallgatói Térítési és Juttatási Szabályzatából</a:t>
            </a:r>
            <a:r>
              <a:rPr lang="hu-HU" altLang="hu-HU" sz="1800">
                <a:solidFill>
                  <a:srgbClr val="1B213E"/>
                </a:solidFill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hu-HU" altLang="hu-HU" sz="1800">
                <a:solidFill>
                  <a:schemeClr val="tx1"/>
                </a:solidFill>
                <a:ea typeface="Georgia" panose="02040502050405020303" pitchFamily="18" charset="0"/>
                <a:cs typeface="Georgia" panose="02040502050405020303" pitchFamily="18" charset="0"/>
              </a:rPr>
              <a:t>valamint</a:t>
            </a:r>
            <a:r>
              <a:rPr lang="hu-HU" altLang="hu-HU" sz="1800">
                <a:solidFill>
                  <a:srgbClr val="D3A50A"/>
                </a:solidFill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hu-HU" altLang="hu-HU" sz="1800">
                <a:solidFill>
                  <a:srgbClr val="1B213E"/>
                </a:solidFill>
                <a:ea typeface="Georgia" panose="02040502050405020303" pitchFamily="18" charset="0"/>
                <a:cs typeface="Georgia" panose="02040502050405020303" pitchFamily="18" charset="0"/>
              </a:rPr>
              <a:t>az </a:t>
            </a:r>
            <a:r>
              <a:rPr lang="hu-HU" altLang="hu-HU" sz="1800">
                <a:solidFill>
                  <a:srgbClr val="1B213E"/>
                </a:solidFill>
                <a:ea typeface="Georgia" panose="02040502050405020303" pitchFamily="18" charset="0"/>
                <a:cs typeface="Georgia" panose="02040502050405020303" pitchFamily="18" charset="0"/>
                <a:hlinkClick r:id="rId4"/>
              </a:rPr>
              <a:t>Intézd Online</a:t>
            </a:r>
            <a:r>
              <a:rPr lang="hu-HU" altLang="hu-HU" sz="1800">
                <a:solidFill>
                  <a:srgbClr val="1B213E"/>
                </a:solidFill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hu-HU" altLang="hu-HU" sz="1800">
                <a:solidFill>
                  <a:schemeClr val="tx1"/>
                </a:solidFill>
                <a:ea typeface="Georgia" panose="02040502050405020303" pitchFamily="18" charset="0"/>
                <a:cs typeface="Georgia" panose="02040502050405020303" pitchFamily="18" charset="0"/>
              </a:rPr>
              <a:t>felületen tájékozódhatsz.</a:t>
            </a:r>
            <a:endParaRPr lang="hu-HU" altLang="hu-HU" sz="180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hu-HU" altLang="hu-HU" sz="2000"/>
          </a:p>
        </p:txBody>
      </p:sp>
      <p:sp>
        <p:nvSpPr>
          <p:cNvPr id="113668" name="Szövegdoboz 2">
            <a:extLst>
              <a:ext uri="{FF2B5EF4-FFF2-40B4-BE49-F238E27FC236}">
                <a16:creationId xmlns:a16="http://schemas.microsoft.com/office/drawing/2014/main" id="{52ED31BB-C57C-8E5A-4735-5256F4D89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4800" y="2351088"/>
            <a:ext cx="9353550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01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110000"/>
              </a:lnSpc>
              <a:spcBef>
                <a:spcPts val="600"/>
              </a:spcBef>
              <a:buClr>
                <a:srgbClr val="0ACD5A"/>
              </a:buClr>
              <a:buFont typeface="Wingdings" panose="05000000000000000000" pitchFamily="2" charset="2"/>
              <a:buChar char="v"/>
            </a:pPr>
            <a:r>
              <a:rPr lang="hu-HU" altLang="hu-HU">
                <a:solidFill>
                  <a:srgbClr val="000000"/>
                </a:solidFill>
                <a:latin typeface="Georgia" panose="02040502050405020303" pitchFamily="18" charset="0"/>
              </a:rPr>
              <a:t>Fizetési lehetőségek – elsődlegesen SimplePay (közlemény: NK- NEPTUN …)</a:t>
            </a:r>
          </a:p>
          <a:p>
            <a:pPr lvl="2" eaLnBrk="1" hangingPunct="1">
              <a:lnSpc>
                <a:spcPct val="110000"/>
              </a:lnSpc>
              <a:spcBef>
                <a:spcPts val="600"/>
              </a:spcBef>
              <a:buClr>
                <a:srgbClr val="0ACD5A"/>
              </a:buClr>
              <a:buFont typeface="Wingdings" panose="05000000000000000000" pitchFamily="2" charset="2"/>
              <a:buChar char="v"/>
            </a:pPr>
            <a:r>
              <a:rPr lang="hu-HU" altLang="hu-HU">
                <a:solidFill>
                  <a:srgbClr val="000000"/>
                </a:solidFill>
                <a:latin typeface="Georgia" panose="02040502050405020303" pitchFamily="18" charset="0"/>
              </a:rPr>
              <a:t>Egyszerre több kiírt tétel is kiegyenlíthető egy tranzakcióval.</a:t>
            </a:r>
          </a:p>
          <a:p>
            <a:pPr lvl="2" eaLnBrk="1" hangingPunct="1">
              <a:lnSpc>
                <a:spcPct val="110000"/>
              </a:lnSpc>
              <a:spcBef>
                <a:spcPts val="600"/>
              </a:spcBef>
              <a:buClr>
                <a:srgbClr val="0ACD5A"/>
              </a:buClr>
              <a:buFont typeface="Wingdings" panose="05000000000000000000" pitchFamily="2" charset="2"/>
              <a:buChar char="v"/>
            </a:pPr>
            <a:r>
              <a:rPr lang="hu-HU" altLang="hu-HU">
                <a:solidFill>
                  <a:srgbClr val="000000"/>
                </a:solidFill>
                <a:latin typeface="Georgia" panose="02040502050405020303" pitchFamily="18" charset="0"/>
              </a:rPr>
              <a:t>Rendelkezni kell Neptunban rögzített e-mail címmel.</a:t>
            </a:r>
          </a:p>
          <a:p>
            <a:pPr lvl="2" eaLnBrk="1" hangingPunct="1">
              <a:lnSpc>
                <a:spcPct val="110000"/>
              </a:lnSpc>
              <a:spcBef>
                <a:spcPts val="600"/>
              </a:spcBef>
              <a:buClr>
                <a:srgbClr val="0ACD5A"/>
              </a:buClr>
              <a:buFont typeface="Wingdings" panose="05000000000000000000" pitchFamily="2" charset="2"/>
              <a:buChar char="v"/>
            </a:pPr>
            <a:r>
              <a:rPr lang="hu-HU" altLang="hu-HU">
                <a:solidFill>
                  <a:srgbClr val="000000"/>
                </a:solidFill>
                <a:latin typeface="Georgia" panose="02040502050405020303" pitchFamily="18" charset="0"/>
              </a:rPr>
              <a:t>Bármilyen internetes fizetésre alkalmas kártya használható</a:t>
            </a:r>
          </a:p>
          <a:p>
            <a:pPr lvl="2" eaLnBrk="1" hangingPunct="1">
              <a:lnSpc>
                <a:spcPct val="110000"/>
              </a:lnSpc>
              <a:spcBef>
                <a:spcPts val="600"/>
              </a:spcBef>
              <a:buClr>
                <a:srgbClr val="0ACD5A"/>
              </a:buClr>
              <a:buFont typeface="Wingdings" panose="05000000000000000000" pitchFamily="2" charset="2"/>
              <a:buChar char="v"/>
            </a:pPr>
            <a:r>
              <a:rPr lang="hu-HU" altLang="hu-HU">
                <a:solidFill>
                  <a:srgbClr val="000000"/>
                </a:solidFill>
                <a:latin typeface="Georgia" panose="02040502050405020303" pitchFamily="18" charset="0"/>
              </a:rPr>
              <a:t>       Simple app telepítés nélkül is.</a:t>
            </a:r>
          </a:p>
          <a:p>
            <a:pPr lvl="2" eaLnBrk="1" hangingPunct="1">
              <a:lnSpc>
                <a:spcPct val="110000"/>
              </a:lnSpc>
              <a:spcBef>
                <a:spcPts val="600"/>
              </a:spcBef>
              <a:buClr>
                <a:srgbClr val="0ACD5A"/>
              </a:buClr>
              <a:buFont typeface="Wingdings" panose="05000000000000000000" pitchFamily="2" charset="2"/>
              <a:buChar char="v"/>
            </a:pPr>
            <a:r>
              <a:rPr lang="hu-HU" altLang="hu-HU">
                <a:solidFill>
                  <a:srgbClr val="000000"/>
                </a:solidFill>
                <a:latin typeface="Georgia" panose="02040502050405020303" pitchFamily="18" charset="0"/>
              </a:rPr>
              <a:t>A kiegyenlített tétel azonnal teljesített státuszúvá válik.</a:t>
            </a:r>
          </a:p>
          <a:p>
            <a:pPr lvl="2" eaLnBrk="1" hangingPunct="1">
              <a:lnSpc>
                <a:spcPct val="110000"/>
              </a:lnSpc>
              <a:spcBef>
                <a:spcPts val="600"/>
              </a:spcBef>
              <a:buClr>
                <a:srgbClr val="0ACD5A"/>
              </a:buClr>
              <a:buFont typeface="Wingdings" panose="05000000000000000000" pitchFamily="2" charset="2"/>
              <a:buChar char="v"/>
            </a:pPr>
            <a:r>
              <a:rPr lang="hu-HU" altLang="hu-HU">
                <a:solidFill>
                  <a:srgbClr val="000000"/>
                </a:solidFill>
                <a:latin typeface="Georgia" panose="02040502050405020303" pitchFamily="18" charset="0"/>
              </a:rPr>
              <a:t>Sikeres teljesítés esetén e-mailt kap a hallgató.</a:t>
            </a:r>
          </a:p>
          <a:p>
            <a:pPr lvl="2" eaLnBrk="1" hangingPunct="1">
              <a:lnSpc>
                <a:spcPct val="110000"/>
              </a:lnSpc>
              <a:spcBef>
                <a:spcPts val="600"/>
              </a:spcBef>
              <a:buClr>
                <a:srgbClr val="0ACD5A"/>
              </a:buClr>
              <a:buFont typeface="Wingdings" panose="05000000000000000000" pitchFamily="2" charset="2"/>
              <a:buChar char="v"/>
            </a:pPr>
            <a:r>
              <a:rPr lang="hu-HU" altLang="hu-HU">
                <a:solidFill>
                  <a:srgbClr val="000000"/>
                </a:solidFill>
                <a:latin typeface="Georgia" panose="02040502050405020303" pitchFamily="18" charset="0"/>
              </a:rPr>
              <a:t>Sikertelen teljesítés esetén a SimplePay azonosítóra hivatkozva, </a:t>
            </a:r>
          </a:p>
          <a:p>
            <a:pPr lvl="2" eaLnBrk="1" hangingPunct="1">
              <a:lnSpc>
                <a:spcPct val="110000"/>
              </a:lnSpc>
              <a:spcBef>
                <a:spcPts val="600"/>
              </a:spcBef>
              <a:buClr>
                <a:srgbClr val="0ACD5A"/>
              </a:buClr>
              <a:buFont typeface="Wingdings" panose="05000000000000000000" pitchFamily="2" charset="2"/>
              <a:buChar char="v"/>
            </a:pPr>
            <a:r>
              <a:rPr lang="hu-HU" altLang="hu-HU">
                <a:solidFill>
                  <a:srgbClr val="000000"/>
                </a:solidFill>
                <a:latin typeface="Georgia" panose="02040502050405020303" pitchFamily="18" charset="0"/>
              </a:rPr>
              <a:t>      a SimplePay ügyfélszolgálatnál tájékozódni tud a probléma okáról</a:t>
            </a:r>
          </a:p>
          <a:p>
            <a:pPr lvl="1" eaLnBrk="1" hangingPunct="1">
              <a:lnSpc>
                <a:spcPct val="110000"/>
              </a:lnSpc>
              <a:spcBef>
                <a:spcPts val="600"/>
              </a:spcBef>
              <a:buClr>
                <a:srgbClr val="CC9900"/>
              </a:buClr>
              <a:buFont typeface="Wingdings" panose="05000000000000000000" pitchFamily="2" charset="2"/>
              <a:buChar char="v"/>
            </a:pPr>
            <a:endParaRPr lang="hu-HU" altLang="hu-HU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B474A549-DC75-6A65-04CC-A3D80B8F154F}"/>
              </a:ext>
            </a:extLst>
          </p:cNvPr>
          <p:cNvSpPr txBox="1"/>
          <p:nvPr/>
        </p:nvSpPr>
        <p:spPr>
          <a:xfrm>
            <a:off x="165100" y="1368425"/>
            <a:ext cx="5930900" cy="9144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marL="285750" indent="-28575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ACD5A"/>
              </a:buClr>
              <a:buFont typeface="Wingdings" panose="05000000000000000000" pitchFamily="2" charset="2"/>
              <a:buChar char="v"/>
              <a:defRPr/>
            </a:pPr>
            <a:r>
              <a:rPr lang="hu-HU" dirty="0">
                <a:solidFill>
                  <a:srgbClr val="000000"/>
                </a:solidFill>
                <a:latin typeface="Georgia"/>
              </a:rPr>
              <a:t>Befizetendő tételek: Neptun/Menü/Pénzügyek/Befizetés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solidFill>
                <a:srgbClr val="1B213E"/>
              </a:solidFill>
              <a:latin typeface="Georgia"/>
            </a:endParaRPr>
          </a:p>
        </p:txBody>
      </p:sp>
      <p:sp>
        <p:nvSpPr>
          <p:cNvPr id="28" name="Alcím 1">
            <a:extLst>
              <a:ext uri="{FF2B5EF4-FFF2-40B4-BE49-F238E27FC236}">
                <a16:creationId xmlns:a16="http://schemas.microsoft.com/office/drawing/2014/main" id="{67AA23C6-AF00-D13A-FE5F-19F355FDAD16}"/>
              </a:ext>
            </a:extLst>
          </p:cNvPr>
          <p:cNvSpPr txBox="1">
            <a:spLocks/>
          </p:cNvSpPr>
          <p:nvPr/>
        </p:nvSpPr>
        <p:spPr>
          <a:xfrm>
            <a:off x="19050" y="146050"/>
            <a:ext cx="10704513" cy="409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  <a:buFontTx/>
              <a:buNone/>
              <a:defRPr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Tx/>
              <a:buNone/>
              <a:defRPr sz="16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Tx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Tx/>
              <a:buNone/>
              <a:defRPr sz="1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Tx/>
              <a:buNone/>
              <a:defRPr sz="1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hu-HU" sz="2100" b="1" dirty="0">
                <a:solidFill>
                  <a:srgbClr val="FF0000"/>
                </a:solidFill>
                <a:hlinkClick r:id="rId5"/>
              </a:rPr>
              <a:t>NEPTUN</a:t>
            </a:r>
            <a:r>
              <a:rPr lang="hu-HU" sz="2100" b="1" dirty="0">
                <a:solidFill>
                  <a:srgbClr val="FF0000"/>
                </a:solidFill>
              </a:rPr>
              <a:t>  - hivatalos tájékoztatási felület a hallgató és az egyetem között!!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88B45C56-8A78-7B5A-3847-DD6D02678622}"/>
              </a:ext>
            </a:extLst>
          </p:cNvPr>
          <p:cNvSpPr txBox="1"/>
          <p:nvPr/>
        </p:nvSpPr>
        <p:spPr>
          <a:xfrm>
            <a:off x="401638" y="508000"/>
            <a:ext cx="3468687" cy="51117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hu-HU" sz="2000" b="1" dirty="0">
                <a:latin typeface="+mj-lt"/>
              </a:rPr>
              <a:t>A tanulmányi pénzügyek helye: </a:t>
            </a:r>
            <a:r>
              <a:rPr lang="hu-HU" sz="2000" b="1" dirty="0">
                <a:solidFill>
                  <a:srgbClr val="FF0000"/>
                </a:solidFill>
                <a:latin typeface="+mj-lt"/>
                <a:hlinkClick r:id="rId5"/>
              </a:rPr>
              <a:t>NEPTUN</a:t>
            </a:r>
            <a:endParaRPr lang="hu-HU" sz="20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13672" name="Csoportba foglalás 31">
            <a:extLst>
              <a:ext uri="{FF2B5EF4-FFF2-40B4-BE49-F238E27FC236}">
                <a16:creationId xmlns:a16="http://schemas.microsoft.com/office/drawing/2014/main" id="{878BD9F8-6A74-433D-7FA5-5F637D533E9A}"/>
              </a:ext>
            </a:extLst>
          </p:cNvPr>
          <p:cNvGrpSpPr>
            <a:grpSpLocks/>
          </p:cNvGrpSpPr>
          <p:nvPr/>
        </p:nvGrpSpPr>
        <p:grpSpPr bwMode="auto">
          <a:xfrm>
            <a:off x="8882063" y="3260725"/>
            <a:ext cx="3979862" cy="4457700"/>
            <a:chOff x="8573732" y="3429000"/>
            <a:chExt cx="3980583" cy="4457853"/>
          </a:xfrm>
        </p:grpSpPr>
        <p:grpSp>
          <p:nvGrpSpPr>
            <p:cNvPr id="113673" name="Csoportba foglalás 5">
              <a:extLst>
                <a:ext uri="{FF2B5EF4-FFF2-40B4-BE49-F238E27FC236}">
                  <a16:creationId xmlns:a16="http://schemas.microsoft.com/office/drawing/2014/main" id="{7C0689CB-668B-9D50-9594-5D9CA9E82D9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573732" y="3429000"/>
              <a:ext cx="3980583" cy="4457853"/>
              <a:chOff x="-497939" y="3689747"/>
              <a:chExt cx="3980583" cy="4457853"/>
            </a:xfrm>
          </p:grpSpPr>
          <p:pic>
            <p:nvPicPr>
              <p:cNvPr id="113675" name="Kép 10" descr="A képen képernyőkép, ruházat, rajzfilm, személy látható&#10;&#10;Automatikusan generált leírás">
                <a:extLst>
                  <a:ext uri="{FF2B5EF4-FFF2-40B4-BE49-F238E27FC236}">
                    <a16:creationId xmlns:a16="http://schemas.microsoft.com/office/drawing/2014/main" id="{DD0865DE-7A67-6A9D-A7C1-5FB672A789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99" t="-191" b="2148"/>
              <a:stretch>
                <a:fillRect/>
              </a:stretch>
            </p:blipFill>
            <p:spPr bwMode="auto">
              <a:xfrm>
                <a:off x="58516" y="4484113"/>
                <a:ext cx="2627224" cy="2312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676" name="Kép 7" descr="A képen kör, képernyőkép, Grafika, tervezés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FAB8771A-E0D8-9BAA-5159-A45E610C5D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3074" y="5541151"/>
                <a:ext cx="2169570" cy="21695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Szalagív 8">
                <a:extLst>
                  <a:ext uri="{FF2B5EF4-FFF2-40B4-BE49-F238E27FC236}">
                    <a16:creationId xmlns:a16="http://schemas.microsoft.com/office/drawing/2014/main" id="{0AF5B4AD-F761-D20E-FFEF-60C3BC955DB0}"/>
                  </a:ext>
                </a:extLst>
              </p:cNvPr>
              <p:cNvSpPr>
                <a:spLocks/>
              </p:cNvSpPr>
              <p:nvPr/>
            </p:nvSpPr>
            <p:spPr>
              <a:xfrm rot="2806285">
                <a:off x="-856452" y="4048260"/>
                <a:ext cx="4457853" cy="3740828"/>
              </a:xfrm>
              <a:prstGeom prst="blockArc">
                <a:avLst>
                  <a:gd name="adj1" fmla="val 10793675"/>
                  <a:gd name="adj2" fmla="val 77262"/>
                  <a:gd name="adj3" fmla="val 2250"/>
                </a:avLst>
              </a:prstGeom>
              <a:solidFill>
                <a:srgbClr val="0ACD5A"/>
              </a:solidFill>
              <a:ln w="28575" cap="flat" cmpd="sng" algn="ctr">
                <a:solidFill>
                  <a:srgbClr val="0ACD5A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kern="0" dirty="0">
                  <a:solidFill>
                    <a:srgbClr val="000000"/>
                  </a:solidFill>
                  <a:latin typeface="Arial"/>
                </a:endParaRPr>
              </a:p>
            </p:txBody>
          </p:sp>
          <p:pic>
            <p:nvPicPr>
              <p:cNvPr id="113678" name="Kép 9" descr="A képen kör, Grafika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F237CA8C-5D87-DF52-CD8A-604447BB8A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679" y="4092140"/>
                <a:ext cx="576754" cy="676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1" name="Kép 30" descr="A képen kiegészítő, táska, ül, kültéri látható&#10;&#10;Előfordulhat, hogy az AI által létrehozott tartalom helytelen.">
              <a:extLst>
                <a:ext uri="{FF2B5EF4-FFF2-40B4-BE49-F238E27FC236}">
                  <a16:creationId xmlns:a16="http://schemas.microsoft.com/office/drawing/2014/main" id="{7DF78EAA-223E-4F65-B987-4D95A7ABE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70562" y="4672770"/>
              <a:ext cx="1190135" cy="89260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cím 1">
            <a:extLst>
              <a:ext uri="{FF2B5EF4-FFF2-40B4-BE49-F238E27FC236}">
                <a16:creationId xmlns:a16="http://schemas.microsoft.com/office/drawing/2014/main" id="{F53547FF-D61D-2984-026E-AF17D3E63E8E}"/>
              </a:ext>
            </a:extLst>
          </p:cNvPr>
          <p:cNvSpPr txBox="1">
            <a:spLocks/>
          </p:cNvSpPr>
          <p:nvPr/>
        </p:nvSpPr>
        <p:spPr>
          <a:xfrm>
            <a:off x="19050" y="146050"/>
            <a:ext cx="10704513" cy="409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  <a:buFontTx/>
              <a:buNone/>
              <a:defRPr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Tx/>
              <a:buNone/>
              <a:defRPr sz="16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Tx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Tx/>
              <a:buNone/>
              <a:defRPr sz="1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Tx/>
              <a:buNone/>
              <a:defRPr sz="1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hu-HU" sz="2100" b="1" dirty="0">
                <a:solidFill>
                  <a:srgbClr val="FF0000"/>
                </a:solidFill>
                <a:hlinkClick r:id="rId2"/>
              </a:rPr>
              <a:t>NEPTUN</a:t>
            </a:r>
            <a:r>
              <a:rPr lang="hu-HU" sz="2100" b="1" dirty="0">
                <a:solidFill>
                  <a:srgbClr val="FF0000"/>
                </a:solidFill>
              </a:rPr>
              <a:t>  - hivatalos tájékoztatási felület a hallgató és az egyetem között!!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6F990D7-4B75-68C0-5CFD-EF83F2E279B1}"/>
              </a:ext>
            </a:extLst>
          </p:cNvPr>
          <p:cNvSpPr txBox="1"/>
          <p:nvPr/>
        </p:nvSpPr>
        <p:spPr>
          <a:xfrm>
            <a:off x="401638" y="508000"/>
            <a:ext cx="3468687" cy="51117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hu-HU" sz="2000" b="1" dirty="0">
                <a:latin typeface="+mj-lt"/>
              </a:rPr>
              <a:t>A tanulmányi pénzügyek helye: </a:t>
            </a:r>
            <a:r>
              <a:rPr lang="hu-HU" sz="2000" b="1" dirty="0">
                <a:solidFill>
                  <a:srgbClr val="FF0000"/>
                </a:solidFill>
                <a:latin typeface="+mj-lt"/>
                <a:hlinkClick r:id="rId2"/>
              </a:rPr>
              <a:t>NEPTUN</a:t>
            </a:r>
            <a:endParaRPr lang="hu-HU" sz="20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14692" name="Csoportba foglalás 10">
            <a:extLst>
              <a:ext uri="{FF2B5EF4-FFF2-40B4-BE49-F238E27FC236}">
                <a16:creationId xmlns:a16="http://schemas.microsoft.com/office/drawing/2014/main" id="{EE987B31-C9A4-414B-13B0-C7109031AEEB}"/>
              </a:ext>
            </a:extLst>
          </p:cNvPr>
          <p:cNvGrpSpPr>
            <a:grpSpLocks/>
          </p:cNvGrpSpPr>
          <p:nvPr/>
        </p:nvGrpSpPr>
        <p:grpSpPr bwMode="auto">
          <a:xfrm>
            <a:off x="8574088" y="3429000"/>
            <a:ext cx="3979862" cy="4457700"/>
            <a:chOff x="8573732" y="3429000"/>
            <a:chExt cx="3980583" cy="4457853"/>
          </a:xfrm>
        </p:grpSpPr>
        <p:grpSp>
          <p:nvGrpSpPr>
            <p:cNvPr id="114710" name="Csoportba foglalás 11">
              <a:extLst>
                <a:ext uri="{FF2B5EF4-FFF2-40B4-BE49-F238E27FC236}">
                  <a16:creationId xmlns:a16="http://schemas.microsoft.com/office/drawing/2014/main" id="{57622E9A-1BC9-DC38-29BF-639132F0CAF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573732" y="3429000"/>
              <a:ext cx="3980583" cy="4457853"/>
              <a:chOff x="-497939" y="3689747"/>
              <a:chExt cx="3980583" cy="4457853"/>
            </a:xfrm>
          </p:grpSpPr>
          <p:pic>
            <p:nvPicPr>
              <p:cNvPr id="114712" name="Kép 13" descr="A képen képernyőkép, ruházat, rajzfilm, személy látható&#10;&#10;Automatikusan generált leírás">
                <a:extLst>
                  <a:ext uri="{FF2B5EF4-FFF2-40B4-BE49-F238E27FC236}">
                    <a16:creationId xmlns:a16="http://schemas.microsoft.com/office/drawing/2014/main" id="{4CC68C6D-8FE4-C083-3DCE-BDE005BFC0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99" t="-191" b="2148"/>
              <a:stretch>
                <a:fillRect/>
              </a:stretch>
            </p:blipFill>
            <p:spPr bwMode="auto">
              <a:xfrm>
                <a:off x="58516" y="4484113"/>
                <a:ext cx="2627224" cy="2312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4713" name="Kép 14" descr="A képen kör, képernyőkép, Grafika, tervezés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252C482B-17B9-B608-1B11-91AEA768AD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3074" y="5541151"/>
                <a:ext cx="2169570" cy="21695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Szalagív 15">
                <a:extLst>
                  <a:ext uri="{FF2B5EF4-FFF2-40B4-BE49-F238E27FC236}">
                    <a16:creationId xmlns:a16="http://schemas.microsoft.com/office/drawing/2014/main" id="{C2928D36-B701-182E-5463-AC51C3765D82}"/>
                  </a:ext>
                </a:extLst>
              </p:cNvPr>
              <p:cNvSpPr>
                <a:spLocks/>
              </p:cNvSpPr>
              <p:nvPr/>
            </p:nvSpPr>
            <p:spPr>
              <a:xfrm rot="2806285">
                <a:off x="-856452" y="4048260"/>
                <a:ext cx="4457853" cy="3740828"/>
              </a:xfrm>
              <a:prstGeom prst="blockArc">
                <a:avLst>
                  <a:gd name="adj1" fmla="val 10793675"/>
                  <a:gd name="adj2" fmla="val 77262"/>
                  <a:gd name="adj3" fmla="val 2250"/>
                </a:avLst>
              </a:prstGeom>
              <a:solidFill>
                <a:srgbClr val="0ACD5A"/>
              </a:solidFill>
              <a:ln w="28575" cap="flat" cmpd="sng" algn="ctr">
                <a:solidFill>
                  <a:srgbClr val="0ACD5A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kern="0" dirty="0">
                  <a:solidFill>
                    <a:srgbClr val="000000"/>
                  </a:solidFill>
                  <a:latin typeface="Arial"/>
                </a:endParaRPr>
              </a:p>
            </p:txBody>
          </p:sp>
          <p:pic>
            <p:nvPicPr>
              <p:cNvPr id="114715" name="Kép 16" descr="A képen kör, Grafika látható&#10;&#10;Előfordulhat, hogy az AI által létrehozott tartalom helytelen.">
                <a:extLst>
                  <a:ext uri="{FF2B5EF4-FFF2-40B4-BE49-F238E27FC236}">
                    <a16:creationId xmlns:a16="http://schemas.microsoft.com/office/drawing/2014/main" id="{DDDE11C9-5F9F-B75B-D37A-27D7ADBD69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679" y="4092140"/>
                <a:ext cx="576754" cy="676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Kép 12" descr="A képen kiegészítő, táska, ül, kültéri látható&#10;&#10;Előfordulhat, hogy az AI által létrehozott tartalom helytelen.">
              <a:extLst>
                <a:ext uri="{FF2B5EF4-FFF2-40B4-BE49-F238E27FC236}">
                  <a16:creationId xmlns:a16="http://schemas.microsoft.com/office/drawing/2014/main" id="{335B8DF7-1742-E0C0-CB8A-354E9CE03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70562" y="4672770"/>
              <a:ext cx="1190135" cy="89260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grpSp>
        <p:nvGrpSpPr>
          <p:cNvPr id="114693" name="Csoportba foglalás 34">
            <a:extLst>
              <a:ext uri="{FF2B5EF4-FFF2-40B4-BE49-F238E27FC236}">
                <a16:creationId xmlns:a16="http://schemas.microsoft.com/office/drawing/2014/main" id="{EF446D2F-D355-148B-1F9D-D4DD38D7B0CA}"/>
              </a:ext>
            </a:extLst>
          </p:cNvPr>
          <p:cNvGrpSpPr>
            <a:grpSpLocks/>
          </p:cNvGrpSpPr>
          <p:nvPr/>
        </p:nvGrpSpPr>
        <p:grpSpPr bwMode="auto">
          <a:xfrm>
            <a:off x="4167188" y="946150"/>
            <a:ext cx="7534275" cy="2679700"/>
            <a:chOff x="4167617" y="946836"/>
            <a:chExt cx="7534275" cy="2678824"/>
          </a:xfrm>
        </p:grpSpPr>
        <p:grpSp>
          <p:nvGrpSpPr>
            <p:cNvPr id="114706" name="Csoportba foglalás 28">
              <a:extLst>
                <a:ext uri="{FF2B5EF4-FFF2-40B4-BE49-F238E27FC236}">
                  <a16:creationId xmlns:a16="http://schemas.microsoft.com/office/drawing/2014/main" id="{F01ED120-348B-1BE3-21EA-9D694DFF92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3638" y="1097999"/>
              <a:ext cx="6834575" cy="2376497"/>
              <a:chOff x="670668" y="4280548"/>
              <a:chExt cx="6834575" cy="2376497"/>
            </a:xfrm>
          </p:grpSpPr>
          <p:pic>
            <p:nvPicPr>
              <p:cNvPr id="114708" name="Kép 21" descr="A képen szöveg, képernyőkép, szám, Betűtípus látható&#10;&#10;Automatikusan generált leírás">
                <a:extLst>
                  <a:ext uri="{FF2B5EF4-FFF2-40B4-BE49-F238E27FC236}">
                    <a16:creationId xmlns:a16="http://schemas.microsoft.com/office/drawing/2014/main" id="{F4A0B8D3-6DFB-FBAD-6CA1-E616961A89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668" y="4280548"/>
                <a:ext cx="6834575" cy="2376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églalap: lekerekített 22">
                <a:extLst>
                  <a:ext uri="{FF2B5EF4-FFF2-40B4-BE49-F238E27FC236}">
                    <a16:creationId xmlns:a16="http://schemas.microsoft.com/office/drawing/2014/main" id="{C7F262CC-14FF-B677-825E-16940488D2BB}"/>
                  </a:ext>
                </a:extLst>
              </p:cNvPr>
              <p:cNvSpPr/>
              <p:nvPr/>
            </p:nvSpPr>
            <p:spPr>
              <a:xfrm>
                <a:off x="6540022" y="5629083"/>
                <a:ext cx="923925" cy="211068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" name="Folyamatábra: Feldolgozás 29">
              <a:extLst>
                <a:ext uri="{FF2B5EF4-FFF2-40B4-BE49-F238E27FC236}">
                  <a16:creationId xmlns:a16="http://schemas.microsoft.com/office/drawing/2014/main" id="{C4A43E32-A9D3-63BC-8D1D-F01F02108316}"/>
                </a:ext>
              </a:extLst>
            </p:cNvPr>
            <p:cNvSpPr/>
            <p:nvPr/>
          </p:nvSpPr>
          <p:spPr>
            <a:xfrm>
              <a:off x="4167617" y="946836"/>
              <a:ext cx="7534275" cy="2678824"/>
            </a:xfrm>
            <a:prstGeom prst="flowChartProcess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grpSp>
        <p:nvGrpSpPr>
          <p:cNvPr id="114694" name="Csoportba foglalás 33">
            <a:extLst>
              <a:ext uri="{FF2B5EF4-FFF2-40B4-BE49-F238E27FC236}">
                <a16:creationId xmlns:a16="http://schemas.microsoft.com/office/drawing/2014/main" id="{C95B0F6A-0804-F078-AABB-FDAD9FA90A14}"/>
              </a:ext>
            </a:extLst>
          </p:cNvPr>
          <p:cNvGrpSpPr>
            <a:grpSpLocks/>
          </p:cNvGrpSpPr>
          <p:nvPr/>
        </p:nvGrpSpPr>
        <p:grpSpPr bwMode="auto">
          <a:xfrm>
            <a:off x="327025" y="946150"/>
            <a:ext cx="3617913" cy="3125788"/>
            <a:chOff x="312821" y="1097998"/>
            <a:chExt cx="3617633" cy="3125367"/>
          </a:xfrm>
        </p:grpSpPr>
        <p:grpSp>
          <p:nvGrpSpPr>
            <p:cNvPr id="114700" name="Csoportba foglalás 32">
              <a:extLst>
                <a:ext uri="{FF2B5EF4-FFF2-40B4-BE49-F238E27FC236}">
                  <a16:creationId xmlns:a16="http://schemas.microsoft.com/office/drawing/2014/main" id="{41C60565-B76D-A998-BA6A-F6540FFBC9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470" y="1153542"/>
              <a:ext cx="3468166" cy="3069823"/>
              <a:chOff x="419627" y="1153543"/>
              <a:chExt cx="3468166" cy="3069823"/>
            </a:xfrm>
          </p:grpSpPr>
          <p:pic>
            <p:nvPicPr>
              <p:cNvPr id="114702" name="Kép 24" descr="A képen szöveg, képernyőkép, szoftver, Számítógépes ikon látható&#10;&#10;Automatikusan generált leírás">
                <a:extLst>
                  <a:ext uri="{FF2B5EF4-FFF2-40B4-BE49-F238E27FC236}">
                    <a16:creationId xmlns:a16="http://schemas.microsoft.com/office/drawing/2014/main" id="{9B4E70B9-0DCC-D601-B9C5-0FFDA32F7A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38" r="6143" b="23181"/>
              <a:stretch>
                <a:fillRect/>
              </a:stretch>
            </p:blipFill>
            <p:spPr bwMode="auto">
              <a:xfrm>
                <a:off x="419627" y="1153543"/>
                <a:ext cx="3468166" cy="3069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églalap: lekerekített 25">
                <a:extLst>
                  <a:ext uri="{FF2B5EF4-FFF2-40B4-BE49-F238E27FC236}">
                    <a16:creationId xmlns:a16="http://schemas.microsoft.com/office/drawing/2014/main" id="{BD28F8E5-F665-8BF3-66D0-239C8FCD41B6}"/>
                  </a:ext>
                </a:extLst>
              </p:cNvPr>
              <p:cNvSpPr/>
              <p:nvPr/>
            </p:nvSpPr>
            <p:spPr>
              <a:xfrm>
                <a:off x="419221" y="1529741"/>
                <a:ext cx="1171484" cy="395235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Téglalap: lekerekített 26">
                <a:extLst>
                  <a:ext uri="{FF2B5EF4-FFF2-40B4-BE49-F238E27FC236}">
                    <a16:creationId xmlns:a16="http://schemas.microsoft.com/office/drawing/2014/main" id="{FD206299-1677-250F-BAD2-F3228F60926D}"/>
                  </a:ext>
                </a:extLst>
              </p:cNvPr>
              <p:cNvSpPr/>
              <p:nvPr/>
            </p:nvSpPr>
            <p:spPr>
              <a:xfrm>
                <a:off x="443032" y="3732894"/>
                <a:ext cx="1171484" cy="395235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Téglalap: lekerekített 27">
                <a:extLst>
                  <a:ext uri="{FF2B5EF4-FFF2-40B4-BE49-F238E27FC236}">
                    <a16:creationId xmlns:a16="http://schemas.microsoft.com/office/drawing/2014/main" id="{441D8C4B-824B-872F-2D06-27149A12DCBC}"/>
                  </a:ext>
                </a:extLst>
              </p:cNvPr>
              <p:cNvSpPr/>
              <p:nvPr/>
            </p:nvSpPr>
            <p:spPr>
              <a:xfrm>
                <a:off x="1944691" y="1861485"/>
                <a:ext cx="1171484" cy="396821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1" name="Folyamatábra: Feldolgozás 30">
              <a:extLst>
                <a:ext uri="{FF2B5EF4-FFF2-40B4-BE49-F238E27FC236}">
                  <a16:creationId xmlns:a16="http://schemas.microsoft.com/office/drawing/2014/main" id="{507CEEDA-7BE1-C3C9-F805-8DE64461A30D}"/>
                </a:ext>
              </a:extLst>
            </p:cNvPr>
            <p:cNvSpPr/>
            <p:nvPr/>
          </p:nvSpPr>
          <p:spPr>
            <a:xfrm>
              <a:off x="312821" y="1097998"/>
              <a:ext cx="3617633" cy="3125367"/>
            </a:xfrm>
            <a:prstGeom prst="flowChartProcess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grpSp>
        <p:nvGrpSpPr>
          <p:cNvPr id="114695" name="Csoportba foglalás 35">
            <a:extLst>
              <a:ext uri="{FF2B5EF4-FFF2-40B4-BE49-F238E27FC236}">
                <a16:creationId xmlns:a16="http://schemas.microsoft.com/office/drawing/2014/main" id="{C18E3DC0-2789-D9A2-0FB3-F74FCA61E62B}"/>
              </a:ext>
            </a:extLst>
          </p:cNvPr>
          <p:cNvGrpSpPr>
            <a:grpSpLocks/>
          </p:cNvGrpSpPr>
          <p:nvPr/>
        </p:nvGrpSpPr>
        <p:grpSpPr bwMode="auto">
          <a:xfrm>
            <a:off x="1349375" y="4081463"/>
            <a:ext cx="7296150" cy="2765425"/>
            <a:chOff x="1439644" y="4127871"/>
            <a:chExt cx="7296150" cy="2765357"/>
          </a:xfrm>
        </p:grpSpPr>
        <p:grpSp>
          <p:nvGrpSpPr>
            <p:cNvPr id="114696" name="Csoportba foglalás 17">
              <a:extLst>
                <a:ext uri="{FF2B5EF4-FFF2-40B4-BE49-F238E27FC236}">
                  <a16:creationId xmlns:a16="http://schemas.microsoft.com/office/drawing/2014/main" id="{07E31C32-8CCD-EC54-8071-60C7EFB24A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9644" y="4127871"/>
              <a:ext cx="7296150" cy="2678824"/>
              <a:chOff x="826313" y="3058103"/>
              <a:chExt cx="6193919" cy="2485629"/>
            </a:xfrm>
          </p:grpSpPr>
          <p:pic>
            <p:nvPicPr>
              <p:cNvPr id="114698" name="Kép 18" descr="A képen szöveg, képernyőkép, Betűtípus, szám látható&#10;&#10;Automatikusan generált leírás">
                <a:extLst>
                  <a:ext uri="{FF2B5EF4-FFF2-40B4-BE49-F238E27FC236}">
                    <a16:creationId xmlns:a16="http://schemas.microsoft.com/office/drawing/2014/main" id="{BB4BB866-6AA0-C93C-5A53-7EA90A8DC7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313" y="3058103"/>
                <a:ext cx="6193919" cy="24856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églalap: lekerekített 19">
                <a:extLst>
                  <a:ext uri="{FF2B5EF4-FFF2-40B4-BE49-F238E27FC236}">
                    <a16:creationId xmlns:a16="http://schemas.microsoft.com/office/drawing/2014/main" id="{CC88FE5B-FB0B-1517-9291-7BF50C1C52E0}"/>
                  </a:ext>
                </a:extLst>
              </p:cNvPr>
              <p:cNvSpPr/>
              <p:nvPr/>
            </p:nvSpPr>
            <p:spPr>
              <a:xfrm>
                <a:off x="3401722" y="3498522"/>
                <a:ext cx="1533655" cy="475771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" name="Folyamatábra: Feldolgozás 31">
              <a:extLst>
                <a:ext uri="{FF2B5EF4-FFF2-40B4-BE49-F238E27FC236}">
                  <a16:creationId xmlns:a16="http://schemas.microsoft.com/office/drawing/2014/main" id="{DA19FEC7-4F7C-9457-2487-F9E0CC9A1A11}"/>
                </a:ext>
              </a:extLst>
            </p:cNvPr>
            <p:cNvSpPr/>
            <p:nvPr/>
          </p:nvSpPr>
          <p:spPr>
            <a:xfrm>
              <a:off x="1599982" y="4215181"/>
              <a:ext cx="6973887" cy="2678047"/>
            </a:xfrm>
            <a:prstGeom prst="flowChartProcess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DC5F0DAC-C4BD-2B8E-DD7E-F68EDE02249C}"/>
              </a:ext>
            </a:extLst>
          </p:cNvPr>
          <p:cNvSpPr/>
          <p:nvPr/>
        </p:nvSpPr>
        <p:spPr>
          <a:xfrm>
            <a:off x="4867146" y="4458021"/>
            <a:ext cx="6287568" cy="718894"/>
          </a:xfrm>
          <a:custGeom>
            <a:avLst/>
            <a:gdLst>
              <a:gd name="connsiteX0" fmla="*/ 0 w 6287568"/>
              <a:gd name="connsiteY0" fmla="*/ 0 h 718894"/>
              <a:gd name="connsiteX1" fmla="*/ 6287568 w 6287568"/>
              <a:gd name="connsiteY1" fmla="*/ 0 h 718894"/>
              <a:gd name="connsiteX2" fmla="*/ 6287568 w 6287568"/>
              <a:gd name="connsiteY2" fmla="*/ 718894 h 718894"/>
              <a:gd name="connsiteX3" fmla="*/ 0 w 6287568"/>
              <a:gd name="connsiteY3" fmla="*/ 718894 h 718894"/>
              <a:gd name="connsiteX4" fmla="*/ 0 w 6287568"/>
              <a:gd name="connsiteY4" fmla="*/ 0 h 71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7568" h="718894">
                <a:moveTo>
                  <a:pt x="0" y="0"/>
                </a:moveTo>
                <a:lnTo>
                  <a:pt x="6287568" y="0"/>
                </a:lnTo>
                <a:lnTo>
                  <a:pt x="6287568" y="718894"/>
                </a:lnTo>
                <a:lnTo>
                  <a:pt x="0" y="718894"/>
                </a:lnTo>
                <a:lnTo>
                  <a:pt x="0" y="0"/>
                </a:lnTo>
                <a:close/>
              </a:path>
            </a:pathLst>
          </a:custGeom>
          <a:solidFill>
            <a:srgbClr val="855C24"/>
          </a:solidFill>
          <a:ln>
            <a:noFill/>
          </a:ln>
          <a:effectLst>
            <a:softEdge rad="63500"/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96361" tIns="91440" bIns="91440" spcCol="1270" anchor="ctr"/>
          <a:lstStyle/>
          <a:p>
            <a:pPr defTabSz="16002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sz="3600" dirty="0">
                <a:solidFill>
                  <a:prstClr val="white"/>
                </a:solidFill>
                <a:latin typeface="Georgia"/>
              </a:rPr>
              <a:t>    </a:t>
            </a:r>
            <a:r>
              <a:rPr lang="hu-HU" sz="2400" dirty="0">
                <a:solidFill>
                  <a:prstClr val="white"/>
                </a:solidFill>
                <a:latin typeface="Georgia"/>
              </a:rPr>
              <a:t>Hallgatói tér</a:t>
            </a:r>
          </a:p>
        </p:txBody>
      </p:sp>
      <p:pic>
        <p:nvPicPr>
          <p:cNvPr id="115717" name="Kép 17" descr="A képen kör, Grafika látható&#10;&#10;Automatikusan generált leírás">
            <a:extLst>
              <a:ext uri="{FF2B5EF4-FFF2-40B4-BE49-F238E27FC236}">
                <a16:creationId xmlns:a16="http://schemas.microsoft.com/office/drawing/2014/main" id="{B855DC3E-C823-589B-F164-B5F7DE993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6802">
            <a:off x="11116469" y="3858419"/>
            <a:ext cx="105727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zabadkézi sokszög: alakzat 20">
            <a:extLst>
              <a:ext uri="{FF2B5EF4-FFF2-40B4-BE49-F238E27FC236}">
                <a16:creationId xmlns:a16="http://schemas.microsoft.com/office/drawing/2014/main" id="{44D82AA7-BEC9-D33B-51A9-44E96A0B9C87}"/>
              </a:ext>
            </a:extLst>
          </p:cNvPr>
          <p:cNvSpPr/>
          <p:nvPr/>
        </p:nvSpPr>
        <p:spPr>
          <a:xfrm>
            <a:off x="4751091" y="5698485"/>
            <a:ext cx="6178551" cy="718894"/>
          </a:xfrm>
          <a:custGeom>
            <a:avLst/>
            <a:gdLst>
              <a:gd name="connsiteX0" fmla="*/ 0 w 3661357"/>
              <a:gd name="connsiteY0" fmla="*/ 0 h 718894"/>
              <a:gd name="connsiteX1" fmla="*/ 3661357 w 3661357"/>
              <a:gd name="connsiteY1" fmla="*/ 0 h 718894"/>
              <a:gd name="connsiteX2" fmla="*/ 3661357 w 3661357"/>
              <a:gd name="connsiteY2" fmla="*/ 718894 h 718894"/>
              <a:gd name="connsiteX3" fmla="*/ 0 w 3661357"/>
              <a:gd name="connsiteY3" fmla="*/ 718894 h 718894"/>
              <a:gd name="connsiteX4" fmla="*/ 0 w 3661357"/>
              <a:gd name="connsiteY4" fmla="*/ 0 h 71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1357" h="718894">
                <a:moveTo>
                  <a:pt x="0" y="0"/>
                </a:moveTo>
                <a:lnTo>
                  <a:pt x="3661357" y="0"/>
                </a:lnTo>
                <a:lnTo>
                  <a:pt x="3661357" y="718894"/>
                </a:lnTo>
                <a:lnTo>
                  <a:pt x="0" y="718894"/>
                </a:lnTo>
                <a:lnTo>
                  <a:pt x="0" y="0"/>
                </a:lnTo>
                <a:close/>
              </a:path>
            </a:pathLst>
          </a:custGeom>
          <a:solidFill>
            <a:srgbClr val="FBE3A5"/>
          </a:solidFill>
          <a:ln>
            <a:noFill/>
          </a:ln>
          <a:effectLst>
            <a:softEdge rad="63500"/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96361" tIns="60960" rIns="60960" bIns="60960" spcCol="1270" anchor="ctr"/>
          <a:lstStyle/>
          <a:p>
            <a:pPr defTabSz="16002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sz="2400" b="1" dirty="0">
                <a:solidFill>
                  <a:prstClr val="white"/>
                </a:solidFill>
                <a:latin typeface="Georgia"/>
              </a:rPr>
              <a:t>Időpont foglalás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4D08123-F5CA-D830-D2A7-FB549CDA7954}"/>
              </a:ext>
            </a:extLst>
          </p:cNvPr>
          <p:cNvGraphicFramePr/>
          <p:nvPr/>
        </p:nvGraphicFramePr>
        <p:xfrm>
          <a:off x="7715676" y="3039341"/>
          <a:ext cx="5200224" cy="4353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5722" name="Kép 8" descr="A képen kör, képernyőkép, Grafika látható&#10;&#10;Automatikusan generált leírás">
            <a:extLst>
              <a:ext uri="{FF2B5EF4-FFF2-40B4-BE49-F238E27FC236}">
                <a16:creationId xmlns:a16="http://schemas.microsoft.com/office/drawing/2014/main" id="{ED094C42-B5BD-4C94-2146-3883D7D7A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5502275"/>
            <a:ext cx="13589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3" name="Kép 10" descr="A képen sárga, tervezés látható&#10;&#10;Automatikusan generált leírás">
            <a:extLst>
              <a:ext uri="{FF2B5EF4-FFF2-40B4-BE49-F238E27FC236}">
                <a16:creationId xmlns:a16="http://schemas.microsoft.com/office/drawing/2014/main" id="{E564B54B-A2E2-ABB8-2857-D08C65D67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5565775"/>
            <a:ext cx="61595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4" name="Kép 19" descr="A képen kör, Égitest, képernyőkép, csillagászat látható&#10;&#10;Automatikusan generált leírás">
            <a:extLst>
              <a:ext uri="{FF2B5EF4-FFF2-40B4-BE49-F238E27FC236}">
                <a16:creationId xmlns:a16="http://schemas.microsoft.com/office/drawing/2014/main" id="{A08A09B9-A7CC-82E5-7AAB-963BBA490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0" y="179388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F0084BCD-9202-00E7-3F4B-1270C5A96878}"/>
              </a:ext>
            </a:extLst>
          </p:cNvPr>
          <p:cNvSpPr/>
          <p:nvPr/>
        </p:nvSpPr>
        <p:spPr>
          <a:xfrm>
            <a:off x="6238875" y="623888"/>
            <a:ext cx="3114675" cy="471487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dirty="0">
                <a:solidFill>
                  <a:srgbClr val="000000"/>
                </a:solidFill>
                <a:latin typeface="+mj-lt"/>
              </a:rPr>
              <a:t>Tanulmányi Ügyek </a:t>
            </a:r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FD8C84CC-7891-B00B-F16B-11F29C5C7B38}"/>
              </a:ext>
            </a:extLst>
          </p:cNvPr>
          <p:cNvSpPr/>
          <p:nvPr/>
        </p:nvSpPr>
        <p:spPr>
          <a:xfrm>
            <a:off x="-1455738" y="839788"/>
            <a:ext cx="6575426" cy="6575425"/>
          </a:xfrm>
          <a:prstGeom prst="blockArc">
            <a:avLst>
              <a:gd name="adj1" fmla="val 18900000"/>
              <a:gd name="adj2" fmla="val 2700000"/>
              <a:gd name="adj3" fmla="val 329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0F1256C0-2B74-364B-FB33-86EF37EC4756}"/>
              </a:ext>
            </a:extLst>
          </p:cNvPr>
          <p:cNvSpPr/>
          <p:nvPr/>
        </p:nvSpPr>
        <p:spPr>
          <a:xfrm>
            <a:off x="5119274" y="3081296"/>
            <a:ext cx="6260605" cy="718894"/>
          </a:xfrm>
          <a:custGeom>
            <a:avLst/>
            <a:gdLst>
              <a:gd name="connsiteX0" fmla="*/ 0 w 6260605"/>
              <a:gd name="connsiteY0" fmla="*/ 0 h 718894"/>
              <a:gd name="connsiteX1" fmla="*/ 6260605 w 6260605"/>
              <a:gd name="connsiteY1" fmla="*/ 0 h 718894"/>
              <a:gd name="connsiteX2" fmla="*/ 6260605 w 6260605"/>
              <a:gd name="connsiteY2" fmla="*/ 718894 h 718894"/>
              <a:gd name="connsiteX3" fmla="*/ 0 w 6260605"/>
              <a:gd name="connsiteY3" fmla="*/ 718894 h 718894"/>
              <a:gd name="connsiteX4" fmla="*/ 0 w 6260605"/>
              <a:gd name="connsiteY4" fmla="*/ 0 h 71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0605" h="718894">
                <a:moveTo>
                  <a:pt x="0" y="0"/>
                </a:moveTo>
                <a:lnTo>
                  <a:pt x="6260605" y="0"/>
                </a:lnTo>
                <a:lnTo>
                  <a:pt x="6260605" y="718894"/>
                </a:lnTo>
                <a:lnTo>
                  <a:pt x="0" y="718894"/>
                </a:lnTo>
                <a:lnTo>
                  <a:pt x="0" y="0"/>
                </a:lnTo>
                <a:close/>
              </a:path>
            </a:pathLst>
          </a:custGeom>
          <a:solidFill>
            <a:srgbClr val="5C6873"/>
          </a:solidFill>
          <a:ln>
            <a:noFill/>
          </a:ln>
          <a:effectLst>
            <a:softEdge rad="63500"/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96361" tIns="60960" rIns="60960" bIns="60960" spcCol="1270" anchor="ctr"/>
          <a:lstStyle/>
          <a:p>
            <a:pPr defTabSz="10668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sz="2400" b="1" dirty="0">
                <a:solidFill>
                  <a:prstClr val="white"/>
                </a:solidFill>
                <a:latin typeface="Georgia"/>
              </a:rPr>
              <a:t>„Intézd Online” </a:t>
            </a:r>
            <a:r>
              <a:rPr lang="hu-HU" sz="2400" dirty="0">
                <a:solidFill>
                  <a:prstClr val="white"/>
                </a:solidFill>
                <a:latin typeface="Georgia"/>
              </a:rPr>
              <a:t>digitális platform</a:t>
            </a:r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A6906675-ECA2-9A61-4CB1-7A27450E3752}"/>
              </a:ext>
            </a:extLst>
          </p:cNvPr>
          <p:cNvSpPr/>
          <p:nvPr/>
        </p:nvSpPr>
        <p:spPr>
          <a:xfrm>
            <a:off x="4494213" y="2927350"/>
            <a:ext cx="1155700" cy="939800"/>
          </a:xfrm>
          <a:prstGeom prst="ellipse">
            <a:avLst/>
          </a:prstGeom>
          <a:solidFill>
            <a:srgbClr val="A9ABB2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37B037D0-112C-BEB2-5C8C-83C2C94340D6}"/>
              </a:ext>
            </a:extLst>
          </p:cNvPr>
          <p:cNvSpPr/>
          <p:nvPr/>
        </p:nvSpPr>
        <p:spPr>
          <a:xfrm>
            <a:off x="4551323" y="1954760"/>
            <a:ext cx="6287568" cy="718894"/>
          </a:xfrm>
          <a:custGeom>
            <a:avLst/>
            <a:gdLst>
              <a:gd name="connsiteX0" fmla="*/ 0 w 6287568"/>
              <a:gd name="connsiteY0" fmla="*/ 0 h 718894"/>
              <a:gd name="connsiteX1" fmla="*/ 6287568 w 6287568"/>
              <a:gd name="connsiteY1" fmla="*/ 0 h 718894"/>
              <a:gd name="connsiteX2" fmla="*/ 6287568 w 6287568"/>
              <a:gd name="connsiteY2" fmla="*/ 718894 h 718894"/>
              <a:gd name="connsiteX3" fmla="*/ 0 w 6287568"/>
              <a:gd name="connsiteY3" fmla="*/ 718894 h 718894"/>
              <a:gd name="connsiteX4" fmla="*/ 0 w 6287568"/>
              <a:gd name="connsiteY4" fmla="*/ 0 h 71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7568" h="718894">
                <a:moveTo>
                  <a:pt x="0" y="0"/>
                </a:moveTo>
                <a:lnTo>
                  <a:pt x="6287568" y="0"/>
                </a:lnTo>
                <a:lnTo>
                  <a:pt x="6287568" y="718894"/>
                </a:lnTo>
                <a:lnTo>
                  <a:pt x="0" y="718894"/>
                </a:lnTo>
                <a:lnTo>
                  <a:pt x="0" y="0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softEdge rad="63500"/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96361" tIns="91440" bIns="91440" spcCol="1270" anchor="ctr"/>
          <a:lstStyle/>
          <a:p>
            <a:pPr defTabSz="16002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sz="3600" b="1" dirty="0">
                <a:solidFill>
                  <a:prstClr val="white"/>
                </a:solidFill>
                <a:latin typeface="Georgia"/>
              </a:rPr>
              <a:t>  </a:t>
            </a:r>
            <a:r>
              <a:rPr lang="hu-HU" sz="2400" b="1" dirty="0" err="1">
                <a:solidFill>
                  <a:prstClr val="white"/>
                </a:solidFill>
                <a:latin typeface="Georgia"/>
              </a:rPr>
              <a:t>MyCorvinus</a:t>
            </a:r>
            <a:r>
              <a:rPr lang="hu-HU" sz="2400" b="1" dirty="0">
                <a:solidFill>
                  <a:prstClr val="white"/>
                </a:solidFill>
                <a:latin typeface="Georgia"/>
              </a:rPr>
              <a:t> </a:t>
            </a:r>
            <a:r>
              <a:rPr lang="hu-HU" sz="2400" dirty="0">
                <a:solidFill>
                  <a:prstClr val="white"/>
                </a:solidFill>
                <a:latin typeface="Georgia"/>
              </a:rPr>
              <a:t>applikáció</a:t>
            </a:r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744D45F3-921D-CBBB-C699-2860CC4E4DDA}"/>
              </a:ext>
            </a:extLst>
          </p:cNvPr>
          <p:cNvSpPr/>
          <p:nvPr/>
        </p:nvSpPr>
        <p:spPr>
          <a:xfrm>
            <a:off x="3922713" y="1851025"/>
            <a:ext cx="1155700" cy="939800"/>
          </a:xfrm>
          <a:prstGeom prst="ellipse">
            <a:avLst/>
          </a:prstGeom>
          <a:solidFill>
            <a:srgbClr val="F6C83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3B62A4F5-3320-702E-8F90-B270467BBFF0}"/>
              </a:ext>
            </a:extLst>
          </p:cNvPr>
          <p:cNvSpPr/>
          <p:nvPr/>
        </p:nvSpPr>
        <p:spPr>
          <a:xfrm>
            <a:off x="4432300" y="4341813"/>
            <a:ext cx="1155700" cy="939800"/>
          </a:xfrm>
          <a:prstGeom prst="ellipse">
            <a:avLst/>
          </a:prstGeom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FC64A213-DD6B-A96A-D768-F620A8A83E41}"/>
              </a:ext>
            </a:extLst>
          </p:cNvPr>
          <p:cNvSpPr/>
          <p:nvPr/>
        </p:nvSpPr>
        <p:spPr>
          <a:xfrm>
            <a:off x="3922713" y="5494338"/>
            <a:ext cx="1155700" cy="939800"/>
          </a:xfrm>
          <a:prstGeom prst="ellipse">
            <a:avLst/>
          </a:prstGeom>
          <a:solidFill>
            <a:srgbClr val="F6C83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pic>
        <p:nvPicPr>
          <p:cNvPr id="6" name="Kép 5" descr="A képen bútorok, padló, fedett pályás, belsőépítészet látható&#10;&#10;Automatikusan generált leírás">
            <a:extLst>
              <a:ext uri="{FF2B5EF4-FFF2-40B4-BE49-F238E27FC236}">
                <a16:creationId xmlns:a16="http://schemas.microsoft.com/office/drawing/2014/main" id="{84519841-2D0B-E8B8-3F49-8FD3A4D281F9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408489" y="4345611"/>
            <a:ext cx="1271115" cy="923185"/>
          </a:xfrm>
          <a:prstGeom prst="flowChartConnector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EE1F517C-E13F-73F2-FA29-25E544E26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182562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Kép 13" descr="A képen szöveg, computer, számítógép, képernyőkép látható&#10;&#10;Automatikusan generált leírás">
            <a:extLst>
              <a:ext uri="{FF2B5EF4-FFF2-40B4-BE49-F238E27FC236}">
                <a16:creationId xmlns:a16="http://schemas.microsoft.com/office/drawing/2014/main" id="{C760DDB8-7FE4-8AB0-3D56-C1279D017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2713038"/>
            <a:ext cx="127158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Kép 23" descr="A képen rajzfilm, Animációs film, clipart, illusztráció látható&#10;&#10;Automatikusan generált leírás">
            <a:extLst>
              <a:ext uri="{FF2B5EF4-FFF2-40B4-BE49-F238E27FC236}">
                <a16:creationId xmlns:a16="http://schemas.microsoft.com/office/drawing/2014/main" id="{5BDC9CDB-1B5F-8585-9932-55C3FE9FD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5" y="5335588"/>
            <a:ext cx="166687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41" name="Kép 24">
            <a:extLst>
              <a:ext uri="{FF2B5EF4-FFF2-40B4-BE49-F238E27FC236}">
                <a16:creationId xmlns:a16="http://schemas.microsoft.com/office/drawing/2014/main" id="{E66EA80F-7A42-6112-1DE6-6E581D914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0138"/>
            <a:ext cx="167640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42" name="Kép 25">
            <a:extLst>
              <a:ext uri="{FF2B5EF4-FFF2-40B4-BE49-F238E27FC236}">
                <a16:creationId xmlns:a16="http://schemas.microsoft.com/office/drawing/2014/main" id="{AEE52530-57C7-11E7-38FF-3AF761642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5872163"/>
            <a:ext cx="18415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Alcím 1">
            <a:extLst>
              <a:ext uri="{FF2B5EF4-FFF2-40B4-BE49-F238E27FC236}">
                <a16:creationId xmlns:a16="http://schemas.microsoft.com/office/drawing/2014/main" id="{4F45405A-B3A6-8F21-4163-172C7603C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157163"/>
            <a:ext cx="1116171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 sz="2000">
                <a:solidFill>
                  <a:schemeClr val="accent1"/>
                </a:solidFill>
                <a:latin typeface="Georgia" panose="020405020504050203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hu-HU" altLang="hu-HU" b="1">
                <a:solidFill>
                  <a:srgbClr val="1B213E"/>
                </a:solidFill>
              </a:rPr>
              <a:t>Tanulmányi ügyintézés: személyesen és az </a:t>
            </a:r>
            <a:r>
              <a:rPr lang="hu-HU" altLang="hu-HU" b="1">
                <a:solidFill>
                  <a:srgbClr val="1B213E"/>
                </a:solidFill>
                <a:hlinkClick r:id="rId4"/>
              </a:rPr>
              <a:t>Intézd Online</a:t>
            </a:r>
            <a:r>
              <a:rPr lang="hu-HU" altLang="hu-HU" b="1">
                <a:solidFill>
                  <a:srgbClr val="1B213E"/>
                </a:solidFill>
              </a:rPr>
              <a:t>! felületén</a:t>
            </a:r>
          </a:p>
        </p:txBody>
      </p:sp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A930A659-D54B-A237-9E0A-EB8234588AE6}"/>
              </a:ext>
            </a:extLst>
          </p:cNvPr>
          <p:cNvSpPr/>
          <p:nvPr/>
        </p:nvSpPr>
        <p:spPr>
          <a:xfrm>
            <a:off x="93663" y="5707063"/>
            <a:ext cx="3578225" cy="979487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rgbClr val="000000"/>
                </a:solidFill>
                <a:latin typeface="Georgia"/>
              </a:rPr>
              <a:t>Ha könnyen, gyorsan, bármikor elérhető információt keresel: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prstClr val="white"/>
                </a:solidFill>
                <a:latin typeface="Georgia"/>
                <a:hlinkClick r:id="rId4"/>
              </a:rPr>
              <a:t>Intézd Online</a:t>
            </a:r>
            <a:r>
              <a:rPr lang="hu-HU" dirty="0">
                <a:solidFill>
                  <a:srgbClr val="000000"/>
                </a:solidFill>
                <a:latin typeface="Georgia"/>
              </a:rPr>
              <a:t> </a:t>
            </a:r>
          </a:p>
        </p:txBody>
      </p:sp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A98DBB1F-9D4D-F137-4A20-39C1F1DF2BE8}"/>
              </a:ext>
            </a:extLst>
          </p:cNvPr>
          <p:cNvSpPr/>
          <p:nvPr/>
        </p:nvSpPr>
        <p:spPr>
          <a:xfrm>
            <a:off x="4057650" y="5761038"/>
            <a:ext cx="2019300" cy="97790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rgbClr val="000000"/>
                </a:solidFill>
                <a:latin typeface="Georgia"/>
              </a:rPr>
              <a:t>Keress témakörre!</a:t>
            </a:r>
          </a:p>
        </p:txBody>
      </p:sp>
      <p:sp>
        <p:nvSpPr>
          <p:cNvPr id="17" name="Nyíl: jobbra mutató 16">
            <a:extLst>
              <a:ext uri="{FF2B5EF4-FFF2-40B4-BE49-F238E27FC236}">
                <a16:creationId xmlns:a16="http://schemas.microsoft.com/office/drawing/2014/main" id="{FA518C37-70EF-DCA1-264F-262F48360DD4}"/>
              </a:ext>
            </a:extLst>
          </p:cNvPr>
          <p:cNvSpPr/>
          <p:nvPr/>
        </p:nvSpPr>
        <p:spPr>
          <a:xfrm>
            <a:off x="3687763" y="6203950"/>
            <a:ext cx="341312" cy="46038"/>
          </a:xfrm>
          <a:prstGeom prst="right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8B4E3776-028D-7B2C-ABF0-73B0763C6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5702300"/>
            <a:ext cx="1258888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hu-HU" altLang="hu-HU" sz="1600">
                <a:solidFill>
                  <a:srgbClr val="1B213E"/>
                </a:solidFill>
                <a:latin typeface="Georgia" panose="02040502050405020303" pitchFamily="18" charset="0"/>
              </a:rPr>
              <a:t>Kérésedre választ kaptál?</a:t>
            </a:r>
          </a:p>
        </p:txBody>
      </p:sp>
      <p:pic>
        <p:nvPicPr>
          <p:cNvPr id="22" name="Ábra 21" descr="Mosolygó arc körvonal egyszínű kitöltéssel">
            <a:extLst>
              <a:ext uri="{FF2B5EF4-FFF2-40B4-BE49-F238E27FC236}">
                <a16:creationId xmlns:a16="http://schemas.microsoft.com/office/drawing/2014/main" id="{9285FC1F-32A6-0D8A-FE24-C52AF92EA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0113" y="5376863"/>
            <a:ext cx="882650" cy="882650"/>
          </a:xfrm>
          <a:prstGeom prst="rect">
            <a:avLst/>
          </a:prstGeom>
        </p:spPr>
      </p:pic>
      <p:sp>
        <p:nvSpPr>
          <p:cNvPr id="23" name="Szövegdoboz 22">
            <a:extLst>
              <a:ext uri="{FF2B5EF4-FFF2-40B4-BE49-F238E27FC236}">
                <a16:creationId xmlns:a16="http://schemas.microsoft.com/office/drawing/2014/main" id="{DF3F6BAC-A82F-E208-DCD0-BE1752B4C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8063" y="6175375"/>
            <a:ext cx="1738312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hu-HU" altLang="hu-HU">
                <a:solidFill>
                  <a:srgbClr val="1B213E"/>
                </a:solidFill>
                <a:latin typeface="Georgia" panose="02040502050405020303" pitchFamily="18" charset="0"/>
              </a:rPr>
              <a:t>Indíts ügyet a felületről!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2C4D422F-B438-36E7-6624-86BAEE2DA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2275" y="5773738"/>
            <a:ext cx="5572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hu-HU" altLang="hu-HU">
                <a:solidFill>
                  <a:srgbClr val="1B213E"/>
                </a:solidFill>
                <a:latin typeface="Georgia" panose="02040502050405020303" pitchFamily="18" charset="0"/>
              </a:rPr>
              <a:t>Igen</a:t>
            </a:r>
          </a:p>
        </p:txBody>
      </p:sp>
      <p:grpSp>
        <p:nvGrpSpPr>
          <p:cNvPr id="39" name="Csoportba foglalás 38">
            <a:extLst>
              <a:ext uri="{FF2B5EF4-FFF2-40B4-BE49-F238E27FC236}">
                <a16:creationId xmlns:a16="http://schemas.microsoft.com/office/drawing/2014/main" id="{1459D3E0-A58E-3494-3183-7F2CE7FB90EE}"/>
              </a:ext>
            </a:extLst>
          </p:cNvPr>
          <p:cNvGrpSpPr>
            <a:grpSpLocks/>
          </p:cNvGrpSpPr>
          <p:nvPr/>
        </p:nvGrpSpPr>
        <p:grpSpPr bwMode="auto">
          <a:xfrm>
            <a:off x="7472363" y="5997575"/>
            <a:ext cx="598487" cy="485775"/>
            <a:chOff x="8026085" y="3686663"/>
            <a:chExt cx="1389799" cy="4257585"/>
          </a:xfrm>
        </p:grpSpPr>
        <p:cxnSp>
          <p:nvCxnSpPr>
            <p:cNvPr id="25" name="Összekötő: szögletes 24">
              <a:extLst>
                <a:ext uri="{FF2B5EF4-FFF2-40B4-BE49-F238E27FC236}">
                  <a16:creationId xmlns:a16="http://schemas.microsoft.com/office/drawing/2014/main" id="{30429AA5-74C0-7E93-3103-8A61BA4D70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2442" y="3686663"/>
              <a:ext cx="1257086" cy="2518380"/>
            </a:xfrm>
            <a:prstGeom prst="bentConnector3">
              <a:avLst>
                <a:gd name="adj1" fmla="val 50000"/>
              </a:avLst>
            </a:prstGeom>
            <a:ln w="444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" name="Összekötő: szögletes 28">
              <a:extLst>
                <a:ext uri="{FF2B5EF4-FFF2-40B4-BE49-F238E27FC236}">
                  <a16:creationId xmlns:a16="http://schemas.microsoft.com/office/drawing/2014/main" id="{62D53418-8F0E-10A3-F136-58E1CB913FB2}"/>
                </a:ext>
              </a:extLst>
            </p:cNvPr>
            <p:cNvCxnSpPr>
              <a:cxnSpLocks/>
            </p:cNvCxnSpPr>
            <p:nvPr/>
          </p:nvCxnSpPr>
          <p:spPr>
            <a:xfrm>
              <a:off x="8026085" y="6205043"/>
              <a:ext cx="1389799" cy="1739205"/>
            </a:xfrm>
            <a:prstGeom prst="bentConnector3">
              <a:avLst>
                <a:gd name="adj1" fmla="val 50000"/>
              </a:avLst>
            </a:prstGeom>
            <a:ln w="444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9D108759-4D25-B163-B397-82DCCC8E3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0850" y="6383338"/>
            <a:ext cx="5572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hu-HU" altLang="hu-HU">
                <a:solidFill>
                  <a:srgbClr val="1B213E"/>
                </a:solidFill>
                <a:latin typeface="Georgia" panose="02040502050405020303" pitchFamily="18" charset="0"/>
              </a:rPr>
              <a:t>Nem</a:t>
            </a:r>
          </a:p>
        </p:txBody>
      </p:sp>
      <p:sp>
        <p:nvSpPr>
          <p:cNvPr id="73" name="Nyíl: jobbra mutató 72">
            <a:extLst>
              <a:ext uri="{FF2B5EF4-FFF2-40B4-BE49-F238E27FC236}">
                <a16:creationId xmlns:a16="http://schemas.microsoft.com/office/drawing/2014/main" id="{3C3EF04E-3CBF-3BE2-B8A3-D4F6447853B2}"/>
              </a:ext>
            </a:extLst>
          </p:cNvPr>
          <p:cNvSpPr/>
          <p:nvPr/>
        </p:nvSpPr>
        <p:spPr>
          <a:xfrm>
            <a:off x="6105525" y="6213475"/>
            <a:ext cx="233363" cy="46038"/>
          </a:xfrm>
          <a:prstGeom prst="right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prstClr val="white"/>
              </a:solidFill>
              <a:latin typeface="Georgia"/>
            </a:endParaRP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3A9417DE-5E65-F97F-D27E-B850892788B4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976313"/>
            <a:ext cx="5086350" cy="4348162"/>
            <a:chOff x="55329" y="1565700"/>
            <a:chExt cx="6064068" cy="5004021"/>
          </a:xfrm>
        </p:grpSpPr>
        <p:pic>
          <p:nvPicPr>
            <p:cNvPr id="117777" name="Kép 1">
              <a:extLst>
                <a:ext uri="{FF2B5EF4-FFF2-40B4-BE49-F238E27FC236}">
                  <a16:creationId xmlns:a16="http://schemas.microsoft.com/office/drawing/2014/main" id="{BEF68D40-AF5F-2920-5A78-C97A53DAF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30" t="12672" r="22816" b="7114"/>
            <a:stretch>
              <a:fillRect/>
            </a:stretch>
          </p:blipFill>
          <p:spPr bwMode="auto">
            <a:xfrm>
              <a:off x="224395" y="1565700"/>
              <a:ext cx="5895002" cy="5004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églalap: lekerekített 5">
              <a:extLst>
                <a:ext uri="{FF2B5EF4-FFF2-40B4-BE49-F238E27FC236}">
                  <a16:creationId xmlns:a16="http://schemas.microsoft.com/office/drawing/2014/main" id="{4269E6A7-C7FC-C8E0-06CA-07B1D89515AE}"/>
                </a:ext>
              </a:extLst>
            </p:cNvPr>
            <p:cNvSpPr/>
            <p:nvPr/>
          </p:nvSpPr>
          <p:spPr>
            <a:xfrm>
              <a:off x="55329" y="4945561"/>
              <a:ext cx="1773419" cy="50241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C546F1DD-014E-3E7C-B289-59C418AB9A34}"/>
              </a:ext>
            </a:extLst>
          </p:cNvPr>
          <p:cNvGrpSpPr>
            <a:grpSpLocks/>
          </p:cNvGrpSpPr>
          <p:nvPr/>
        </p:nvGrpSpPr>
        <p:grpSpPr bwMode="auto">
          <a:xfrm>
            <a:off x="4598988" y="976313"/>
            <a:ext cx="5240337" cy="4338637"/>
            <a:chOff x="4598229" y="976199"/>
            <a:chExt cx="5241658" cy="4338698"/>
          </a:xfrm>
        </p:grpSpPr>
        <p:pic>
          <p:nvPicPr>
            <p:cNvPr id="117775" name="Kép 4">
              <a:extLst>
                <a:ext uri="{FF2B5EF4-FFF2-40B4-BE49-F238E27FC236}">
                  <a16:creationId xmlns:a16="http://schemas.microsoft.com/office/drawing/2014/main" id="{0F5A12B3-7570-1FC4-8D56-E9170AF034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9" t="13667" r="25266" b="6664"/>
            <a:stretch>
              <a:fillRect/>
            </a:stretch>
          </p:blipFill>
          <p:spPr bwMode="auto">
            <a:xfrm>
              <a:off x="4598229" y="976199"/>
              <a:ext cx="5241658" cy="4338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églalap: lekerekített 12">
              <a:extLst>
                <a:ext uri="{FF2B5EF4-FFF2-40B4-BE49-F238E27FC236}">
                  <a16:creationId xmlns:a16="http://schemas.microsoft.com/office/drawing/2014/main" id="{A8BC28B7-8F8D-E388-2B01-CA1184CC1961}"/>
                </a:ext>
              </a:extLst>
            </p:cNvPr>
            <p:cNvSpPr/>
            <p:nvPr/>
          </p:nvSpPr>
          <p:spPr>
            <a:xfrm>
              <a:off x="6629153" y="3343194"/>
              <a:ext cx="843175" cy="40005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/>
      <p:bldP spid="23" grpId="0"/>
      <p:bldP spid="27" grpId="0"/>
      <p:bldP spid="35" grpId="0"/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cím 1">
            <a:extLst>
              <a:ext uri="{FF2B5EF4-FFF2-40B4-BE49-F238E27FC236}">
                <a16:creationId xmlns:a16="http://schemas.microsoft.com/office/drawing/2014/main" id="{83DF3474-B5CA-5D8B-1679-C0BFCC7612B1}"/>
              </a:ext>
            </a:extLst>
          </p:cNvPr>
          <p:cNvSpPr txBox="1">
            <a:spLocks/>
          </p:cNvSpPr>
          <p:nvPr/>
        </p:nvSpPr>
        <p:spPr>
          <a:xfrm>
            <a:off x="0" y="2241550"/>
            <a:ext cx="6634163" cy="36782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sz="3200" b="1" dirty="0">
                <a:latin typeface="+mj-lt"/>
              </a:rPr>
              <a:t> Hallgatói jogviszony létrejötte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sz="3200" b="1" dirty="0">
              <a:latin typeface="+mj-lt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sz="3200" b="1" dirty="0">
                <a:latin typeface="+mj-lt"/>
              </a:rPr>
              <a:t>(feltételek, teendők – amelyek nélkül nem jön létre a jogviszonyom)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3200" b="1" dirty="0">
              <a:latin typeface="+mj-lt"/>
            </a:endParaRPr>
          </a:p>
        </p:txBody>
      </p:sp>
      <p:sp>
        <p:nvSpPr>
          <p:cNvPr id="10" name="Szalagív 9">
            <a:extLst>
              <a:ext uri="{FF2B5EF4-FFF2-40B4-BE49-F238E27FC236}">
                <a16:creationId xmlns:a16="http://schemas.microsoft.com/office/drawing/2014/main" id="{53252EB1-CDB9-5595-3628-8EA445788668}"/>
              </a:ext>
            </a:extLst>
          </p:cNvPr>
          <p:cNvSpPr>
            <a:spLocks/>
          </p:cNvSpPr>
          <p:nvPr/>
        </p:nvSpPr>
        <p:spPr>
          <a:xfrm rot="18525748">
            <a:off x="6132512" y="-592137"/>
            <a:ext cx="10604501" cy="9347200"/>
          </a:xfrm>
          <a:prstGeom prst="blockArc">
            <a:avLst>
              <a:gd name="adj1" fmla="val 10793675"/>
              <a:gd name="adj2" fmla="val 77262"/>
              <a:gd name="adj3" fmla="val 2250"/>
            </a:avLst>
          </a:prstGeom>
          <a:solidFill>
            <a:srgbClr val="0ACD5A"/>
          </a:solidFill>
          <a:ln w="28575" cap="flat" cmpd="sng" algn="ctr">
            <a:solidFill>
              <a:srgbClr val="0ACD5A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kern="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yíl: jobbra mutató 13">
            <a:extLst>
              <a:ext uri="{FF2B5EF4-FFF2-40B4-BE49-F238E27FC236}">
                <a16:creationId xmlns:a16="http://schemas.microsoft.com/office/drawing/2014/main" id="{C498AF44-07E4-5229-4101-4F3B3A3F22F1}"/>
              </a:ext>
            </a:extLst>
          </p:cNvPr>
          <p:cNvSpPr/>
          <p:nvPr/>
        </p:nvSpPr>
        <p:spPr>
          <a:xfrm>
            <a:off x="3324225" y="3160713"/>
            <a:ext cx="1081088" cy="47625"/>
          </a:xfrm>
          <a:prstGeom prst="right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19811" name="Alcím 1">
            <a:extLst>
              <a:ext uri="{FF2B5EF4-FFF2-40B4-BE49-F238E27FC236}">
                <a16:creationId xmlns:a16="http://schemas.microsoft.com/office/drawing/2014/main" id="{B1390259-8359-B1D4-93A5-D9D38D8B7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3" y="238125"/>
            <a:ext cx="11161712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 sz="2000">
                <a:solidFill>
                  <a:schemeClr val="accent1"/>
                </a:solidFill>
                <a:latin typeface="Georgia" panose="020405020504050203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hu-HU" altLang="hu-HU" b="1">
                <a:solidFill>
                  <a:srgbClr val="1B213E"/>
                </a:solidFill>
              </a:rPr>
              <a:t>Tanulmányi ügyintézés: személyesen és az </a:t>
            </a:r>
            <a:r>
              <a:rPr lang="hu-HU" altLang="hu-HU" b="1">
                <a:solidFill>
                  <a:srgbClr val="1B213E"/>
                </a:solidFill>
                <a:hlinkClick r:id="rId4"/>
              </a:rPr>
              <a:t>Intézd Online</a:t>
            </a:r>
            <a:r>
              <a:rPr lang="hu-HU" altLang="hu-HU" b="1">
                <a:solidFill>
                  <a:srgbClr val="1B213E"/>
                </a:solidFill>
              </a:rPr>
              <a:t>! felületén</a:t>
            </a:r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36207331-6EA3-035A-C55B-AB59A5328C98}"/>
              </a:ext>
            </a:extLst>
          </p:cNvPr>
          <p:cNvSpPr/>
          <p:nvPr/>
        </p:nvSpPr>
        <p:spPr>
          <a:xfrm>
            <a:off x="120650" y="2724150"/>
            <a:ext cx="3578225" cy="97948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>
                <a:solidFill>
                  <a:srgbClr val="000000"/>
                </a:solidFill>
                <a:latin typeface="Georgia"/>
              </a:rPr>
              <a:t>Ha egyszerű, de személyes ügyintézés szükséges: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>
                <a:solidFill>
                  <a:srgbClr val="000000"/>
                </a:solidFill>
                <a:latin typeface="Georgia"/>
              </a:rPr>
              <a:t>váruk a Hallgatói Térben!</a:t>
            </a:r>
          </a:p>
        </p:txBody>
      </p:sp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CF31CEDB-9EEC-895B-B0AF-DB91493490F5}"/>
              </a:ext>
            </a:extLst>
          </p:cNvPr>
          <p:cNvSpPr/>
          <p:nvPr/>
        </p:nvSpPr>
        <p:spPr>
          <a:xfrm>
            <a:off x="4402138" y="2741613"/>
            <a:ext cx="3578225" cy="97948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>
                <a:solidFill>
                  <a:srgbClr val="000000"/>
                </a:solidFill>
                <a:latin typeface="Georgia"/>
              </a:rPr>
              <a:t>Nyitva: hétfőtől-csütörtökig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>
                <a:solidFill>
                  <a:srgbClr val="000000"/>
                </a:solidFill>
                <a:latin typeface="Georgia"/>
              </a:rPr>
              <a:t>9-16 óra között</a:t>
            </a:r>
          </a:p>
        </p:txBody>
      </p:sp>
      <p:sp>
        <p:nvSpPr>
          <p:cNvPr id="17" name="Nyíl: jobbra mutató 16">
            <a:extLst>
              <a:ext uri="{FF2B5EF4-FFF2-40B4-BE49-F238E27FC236}">
                <a16:creationId xmlns:a16="http://schemas.microsoft.com/office/drawing/2014/main" id="{58147E96-377F-5CA8-7DAB-F888543E9928}"/>
              </a:ext>
            </a:extLst>
          </p:cNvPr>
          <p:cNvSpPr/>
          <p:nvPr/>
        </p:nvSpPr>
        <p:spPr>
          <a:xfrm>
            <a:off x="3275013" y="1466850"/>
            <a:ext cx="1082675" cy="47625"/>
          </a:xfrm>
          <a:prstGeom prst="right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103BFFD7-5DB0-DE8A-9267-0C3A1CF2B426}"/>
              </a:ext>
            </a:extLst>
          </p:cNvPr>
          <p:cNvSpPr/>
          <p:nvPr/>
        </p:nvSpPr>
        <p:spPr>
          <a:xfrm>
            <a:off x="120650" y="1023938"/>
            <a:ext cx="3578225" cy="979487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>
                <a:solidFill>
                  <a:srgbClr val="000000"/>
                </a:solidFill>
                <a:latin typeface="Georgia"/>
              </a:rPr>
              <a:t>Ha könnyen, gyorsan, bármikor elérhető információt keresel: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>
                <a:solidFill>
                  <a:prstClr val="white"/>
                </a:solidFill>
                <a:latin typeface="Georgia"/>
                <a:hlinkClick r:id="rId4"/>
              </a:rPr>
              <a:t>Intézd Online</a:t>
            </a:r>
            <a:r>
              <a:rPr lang="hu-HU">
                <a:solidFill>
                  <a:srgbClr val="000000"/>
                </a:solidFill>
                <a:latin typeface="Georgia"/>
              </a:rPr>
              <a:t> </a:t>
            </a:r>
          </a:p>
        </p:txBody>
      </p:sp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998C30DA-7B41-746F-C47C-C7725792B93F}"/>
              </a:ext>
            </a:extLst>
          </p:cNvPr>
          <p:cNvSpPr/>
          <p:nvPr/>
        </p:nvSpPr>
        <p:spPr>
          <a:xfrm>
            <a:off x="4402138" y="1023938"/>
            <a:ext cx="2019300" cy="979487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>
                <a:solidFill>
                  <a:srgbClr val="000000"/>
                </a:solidFill>
                <a:latin typeface="Georgia"/>
              </a:rPr>
              <a:t>Keress témakörre!</a:t>
            </a:r>
          </a:p>
        </p:txBody>
      </p:sp>
      <p:pic>
        <p:nvPicPr>
          <p:cNvPr id="22" name="Ábra 21" descr="Mosolygó arc körvonal egyszínű kitöltéssel">
            <a:extLst>
              <a:ext uri="{FF2B5EF4-FFF2-40B4-BE49-F238E27FC236}">
                <a16:creationId xmlns:a16="http://schemas.microsoft.com/office/drawing/2014/main" id="{8FE06C23-418F-AB53-85CD-A04917CE8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3063" y="565150"/>
            <a:ext cx="884237" cy="882650"/>
          </a:xfrm>
          <a:prstGeom prst="rect">
            <a:avLst/>
          </a:prstGeom>
        </p:spPr>
      </p:pic>
      <p:sp>
        <p:nvSpPr>
          <p:cNvPr id="119818" name="Szövegdoboz 22">
            <a:extLst>
              <a:ext uri="{FF2B5EF4-FFF2-40B4-BE49-F238E27FC236}">
                <a16:creationId xmlns:a16="http://schemas.microsoft.com/office/drawing/2014/main" id="{78F8CE23-25C0-D995-A48F-83385FFBB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7350" y="1703388"/>
            <a:ext cx="17383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hu-HU" altLang="hu-HU">
                <a:solidFill>
                  <a:srgbClr val="1B213E"/>
                </a:solidFill>
                <a:latin typeface="Georgia" panose="02040502050405020303" pitchFamily="18" charset="0"/>
              </a:rPr>
              <a:t>Indíts ügyet a felületről!</a:t>
            </a:r>
          </a:p>
        </p:txBody>
      </p:sp>
      <p:sp>
        <p:nvSpPr>
          <p:cNvPr id="119819" name="Szövegdoboz 26">
            <a:extLst>
              <a:ext uri="{FF2B5EF4-FFF2-40B4-BE49-F238E27FC236}">
                <a16:creationId xmlns:a16="http://schemas.microsoft.com/office/drawing/2014/main" id="{BF1C9A02-B1E9-C856-DB78-2E7153F52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9488" y="708025"/>
            <a:ext cx="5572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hu-HU" altLang="hu-HU">
                <a:solidFill>
                  <a:srgbClr val="1B213E"/>
                </a:solidFill>
                <a:latin typeface="Georgia" panose="02040502050405020303" pitchFamily="18" charset="0"/>
              </a:rPr>
              <a:t>Igen</a:t>
            </a:r>
          </a:p>
        </p:txBody>
      </p:sp>
      <p:sp>
        <p:nvSpPr>
          <p:cNvPr id="119820" name="Szövegdoboz 19">
            <a:extLst>
              <a:ext uri="{FF2B5EF4-FFF2-40B4-BE49-F238E27FC236}">
                <a16:creationId xmlns:a16="http://schemas.microsoft.com/office/drawing/2014/main" id="{591C47C1-4B91-87F1-E6B1-5398D7D0A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6388" y="1052513"/>
            <a:ext cx="12588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hu-HU" altLang="hu-HU" sz="1600">
                <a:solidFill>
                  <a:srgbClr val="1B213E"/>
                </a:solidFill>
                <a:latin typeface="Georgia" panose="02040502050405020303" pitchFamily="18" charset="0"/>
              </a:rPr>
              <a:t>Kérésedre választ kaptál?</a:t>
            </a:r>
          </a:p>
        </p:txBody>
      </p:sp>
      <p:grpSp>
        <p:nvGrpSpPr>
          <p:cNvPr id="119821" name="Csoportba foglalás 38">
            <a:extLst>
              <a:ext uri="{FF2B5EF4-FFF2-40B4-BE49-F238E27FC236}">
                <a16:creationId xmlns:a16="http://schemas.microsoft.com/office/drawing/2014/main" id="{1AD4E02F-1349-AD62-91C3-E4B998971918}"/>
              </a:ext>
            </a:extLst>
          </p:cNvPr>
          <p:cNvGrpSpPr>
            <a:grpSpLocks/>
          </p:cNvGrpSpPr>
          <p:nvPr/>
        </p:nvGrpSpPr>
        <p:grpSpPr bwMode="auto">
          <a:xfrm>
            <a:off x="7915275" y="1006475"/>
            <a:ext cx="1362075" cy="1100138"/>
            <a:chOff x="8894749" y="3335681"/>
            <a:chExt cx="1375057" cy="1102400"/>
          </a:xfrm>
        </p:grpSpPr>
        <p:cxnSp>
          <p:nvCxnSpPr>
            <p:cNvPr id="25" name="Összekötő: szögletes 24">
              <a:extLst>
                <a:ext uri="{FF2B5EF4-FFF2-40B4-BE49-F238E27FC236}">
                  <a16:creationId xmlns:a16="http://schemas.microsoft.com/office/drawing/2014/main" id="{751C318E-2929-FD54-1826-09E8406722FB}"/>
                </a:ext>
              </a:extLst>
            </p:cNvPr>
            <p:cNvCxnSpPr>
              <a:cxnSpLocks/>
              <a:stCxn id="119820" idx="3"/>
              <a:endCxn id="22" idx="1"/>
            </p:cNvCxnSpPr>
            <p:nvPr/>
          </p:nvCxnSpPr>
          <p:spPr>
            <a:xfrm flipV="1">
              <a:off x="8894749" y="3335681"/>
              <a:ext cx="1360634" cy="520180"/>
            </a:xfrm>
            <a:prstGeom prst="bentConnector3">
              <a:avLst>
                <a:gd name="adj1" fmla="val 50000"/>
              </a:avLst>
            </a:prstGeom>
            <a:ln w="444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" name="Összekötő: szögletes 28">
              <a:extLst>
                <a:ext uri="{FF2B5EF4-FFF2-40B4-BE49-F238E27FC236}">
                  <a16:creationId xmlns:a16="http://schemas.microsoft.com/office/drawing/2014/main" id="{1AC43B04-7F1F-0F86-BC6E-D10889A46774}"/>
                </a:ext>
              </a:extLst>
            </p:cNvPr>
            <p:cNvCxnSpPr>
              <a:cxnSpLocks/>
              <a:stCxn id="119820" idx="3"/>
              <a:endCxn id="119818" idx="1"/>
            </p:cNvCxnSpPr>
            <p:nvPr/>
          </p:nvCxnSpPr>
          <p:spPr>
            <a:xfrm>
              <a:off x="8894749" y="3855861"/>
              <a:ext cx="1375057" cy="582220"/>
            </a:xfrm>
            <a:prstGeom prst="bentConnector3">
              <a:avLst>
                <a:gd name="adj1" fmla="val 50000"/>
              </a:avLst>
            </a:prstGeom>
            <a:ln w="444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19822" name="Szövegdoboz 34">
            <a:extLst>
              <a:ext uri="{FF2B5EF4-FFF2-40B4-BE49-F238E27FC236}">
                <a16:creationId xmlns:a16="http://schemas.microsoft.com/office/drawing/2014/main" id="{FECA2DF7-EA81-12D1-05F2-06D05D7D3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9975" y="1835150"/>
            <a:ext cx="5572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hu-HU" altLang="hu-HU">
                <a:solidFill>
                  <a:srgbClr val="1B213E"/>
                </a:solidFill>
                <a:latin typeface="Georgia" panose="02040502050405020303" pitchFamily="18" charset="0"/>
              </a:rPr>
              <a:t>Nem</a:t>
            </a:r>
          </a:p>
        </p:txBody>
      </p:sp>
      <p:sp>
        <p:nvSpPr>
          <p:cNvPr id="73" name="Nyíl: jobbra mutató 72">
            <a:extLst>
              <a:ext uri="{FF2B5EF4-FFF2-40B4-BE49-F238E27FC236}">
                <a16:creationId xmlns:a16="http://schemas.microsoft.com/office/drawing/2014/main" id="{AC58E143-26EB-E283-D098-565BF76BB697}"/>
              </a:ext>
            </a:extLst>
          </p:cNvPr>
          <p:cNvSpPr/>
          <p:nvPr/>
        </p:nvSpPr>
        <p:spPr>
          <a:xfrm>
            <a:off x="6423025" y="1514475"/>
            <a:ext cx="233363" cy="44450"/>
          </a:xfrm>
          <a:prstGeom prst="right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BD9EE21B-2C73-98AE-7669-3A50AAD30692}"/>
              </a:ext>
            </a:extLst>
          </p:cNvPr>
          <p:cNvSpPr/>
          <p:nvPr/>
        </p:nvSpPr>
        <p:spPr>
          <a:xfrm>
            <a:off x="1174750" y="4302125"/>
            <a:ext cx="3578225" cy="8255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rgbClr val="000000"/>
                </a:solidFill>
                <a:latin typeface="Georgia"/>
              </a:rPr>
              <a:t>Például: diákigazolvány átvétele</a:t>
            </a:r>
          </a:p>
        </p:txBody>
      </p: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CE753CD9-E0C6-9709-4E72-19094F8E9551}"/>
              </a:ext>
            </a:extLst>
          </p:cNvPr>
          <p:cNvGrpSpPr>
            <a:grpSpLocks/>
          </p:cNvGrpSpPr>
          <p:nvPr/>
        </p:nvGrpSpPr>
        <p:grpSpPr bwMode="auto">
          <a:xfrm>
            <a:off x="4484688" y="4459288"/>
            <a:ext cx="4105275" cy="1965325"/>
            <a:chOff x="6286822" y="4843685"/>
            <a:chExt cx="4105004" cy="1964251"/>
          </a:xfrm>
        </p:grpSpPr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7E1964A0-B1D5-21F9-4CE8-90715B914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2257" t="10811" r="20609" b="12173"/>
            <a:stretch/>
          </p:blipFill>
          <p:spPr>
            <a:xfrm rot="21164065">
              <a:off x="6893203" y="4843685"/>
              <a:ext cx="2576947" cy="1686366"/>
            </a:xfrm>
            <a:prstGeom prst="roundRect">
              <a:avLst/>
            </a:prstGeom>
          </p:spPr>
        </p:pic>
        <p:pic>
          <p:nvPicPr>
            <p:cNvPr id="119827" name="Kép 7" descr="A képen kör, Grafika látható&#10;&#10;Automatikusan generált leírás">
              <a:extLst>
                <a:ext uri="{FF2B5EF4-FFF2-40B4-BE49-F238E27FC236}">
                  <a16:creationId xmlns:a16="http://schemas.microsoft.com/office/drawing/2014/main" id="{8F98F768-4B38-6FF6-B427-41B141A66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270" y="5925016"/>
              <a:ext cx="753755" cy="882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28" name="Kép 9" descr="A képen kör, Grafika látható&#10;&#10;Automatikusan generált leírás">
              <a:extLst>
                <a:ext uri="{FF2B5EF4-FFF2-40B4-BE49-F238E27FC236}">
                  <a16:creationId xmlns:a16="http://schemas.microsoft.com/office/drawing/2014/main" id="{E261FFA1-F06F-5849-2358-29B76908A5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628916">
              <a:off x="9551884" y="5614013"/>
              <a:ext cx="839942" cy="985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29" name="Kép 11" descr="A képen kör, képernyőkép, Grafika, tervezés látható&#10;&#10;Automatikusan generált leírás">
              <a:extLst>
                <a:ext uri="{FF2B5EF4-FFF2-40B4-BE49-F238E27FC236}">
                  <a16:creationId xmlns:a16="http://schemas.microsoft.com/office/drawing/2014/main" id="{CBAB7FD7-F879-B05E-FCEA-BD5DF7D1F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822" y="5701064"/>
              <a:ext cx="1064642" cy="1062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3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1AF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>
            <a:extLst>
              <a:ext uri="{FF2B5EF4-FFF2-40B4-BE49-F238E27FC236}">
                <a16:creationId xmlns:a16="http://schemas.microsoft.com/office/drawing/2014/main" id="{70FBB06F-3A2C-393E-1806-9730A1C79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797" y="4506677"/>
            <a:ext cx="1982421" cy="1800000"/>
          </a:xfrm>
          <a:prstGeom prst="flowChartConnector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EEF583BD-8343-CF87-E0AD-CDEA2AC407F0}"/>
              </a:ext>
            </a:extLst>
          </p:cNvPr>
          <p:cNvSpPr txBox="1"/>
          <p:nvPr/>
        </p:nvSpPr>
        <p:spPr>
          <a:xfrm>
            <a:off x="319088" y="1782763"/>
            <a:ext cx="7416800" cy="4411662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hu-HU" b="1" dirty="0">
                <a:solidFill>
                  <a:srgbClr val="1B213E"/>
                </a:solidFill>
                <a:latin typeface="Georgia"/>
              </a:rPr>
              <a:t>NEK</a:t>
            </a:r>
            <a:r>
              <a:rPr lang="hu-HU" dirty="0">
                <a:solidFill>
                  <a:srgbClr val="1B213E"/>
                </a:solidFill>
                <a:latin typeface="Georgia"/>
              </a:rPr>
              <a:t> </a:t>
            </a:r>
            <a:r>
              <a:rPr lang="hu-HU" i="1" dirty="0">
                <a:solidFill>
                  <a:srgbClr val="1B213E"/>
                </a:solidFill>
                <a:latin typeface="Georgia"/>
              </a:rPr>
              <a:t>(Nemzeti Egységes Kártyarendszer) </a:t>
            </a:r>
            <a:r>
              <a:rPr lang="hu-HU" b="1" dirty="0">
                <a:solidFill>
                  <a:srgbClr val="1B213E"/>
                </a:solidFill>
                <a:latin typeface="Georgia"/>
              </a:rPr>
              <a:t>adatlap igénylése</a:t>
            </a:r>
          </a:p>
          <a:p>
            <a:pPr lvl="1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rgbClr val="1B213E"/>
                </a:solidFill>
                <a:latin typeface="Georgia"/>
              </a:rPr>
              <a:t>Hol? Okmányiroda vagy Kormányablak</a:t>
            </a:r>
          </a:p>
          <a:p>
            <a:pPr marL="800100" lvl="1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hu-HU" dirty="0">
              <a:solidFill>
                <a:srgbClr val="1B213E"/>
              </a:solidFill>
              <a:latin typeface="Georgia"/>
            </a:endParaRPr>
          </a:p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hu-HU" dirty="0">
                <a:solidFill>
                  <a:srgbClr val="1B213E"/>
                </a:solidFill>
                <a:latin typeface="Georgia"/>
              </a:rPr>
              <a:t>Diákigazolvány igénylése a Neptun felületén</a:t>
            </a:r>
          </a:p>
          <a:p>
            <a:pPr lvl="1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rgbClr val="1B213E"/>
                </a:solidFill>
                <a:latin typeface="Georgia"/>
              </a:rPr>
              <a:t>Hol? Neptun </a:t>
            </a:r>
            <a:r>
              <a:rPr lang="hu-HU" dirty="0">
                <a:solidFill>
                  <a:srgbClr val="1B213E"/>
                </a:solidFill>
                <a:latin typeface="Georgia"/>
                <a:sym typeface="Wingdings" panose="05000000000000000000" pitchFamily="2" charset="2"/>
              </a:rPr>
              <a:t>Menü  Ügyintézés  Diákigazolvány igénylés  Új diákigazolvány</a:t>
            </a:r>
          </a:p>
          <a:p>
            <a:pPr lvl="1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1B213E"/>
                </a:solidFill>
                <a:latin typeface="Georgia"/>
                <a:sym typeface="Wingdings" panose="05000000000000000000" pitchFamily="2" charset="2"/>
              </a:rPr>
              <a:t>NEK azonosítót rögzíteni, adatlapot feltölteni!</a:t>
            </a:r>
          </a:p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hu-HU" dirty="0">
              <a:solidFill>
                <a:srgbClr val="1B213E"/>
              </a:solidFill>
              <a:latin typeface="Georgia"/>
              <a:sym typeface="Wingdings" panose="05000000000000000000" pitchFamily="2" charset="2"/>
            </a:endParaRPr>
          </a:p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hu-HU" b="1" dirty="0">
                <a:solidFill>
                  <a:srgbClr val="1B213E"/>
                </a:solidFill>
                <a:latin typeface="Georgia"/>
                <a:sym typeface="Wingdings" panose="05000000000000000000" pitchFamily="2" charset="2"/>
              </a:rPr>
              <a:t>24 óra múlva ügyfélfogadási időben </a:t>
            </a:r>
            <a:r>
              <a:rPr lang="hu-HU" dirty="0">
                <a:solidFill>
                  <a:srgbClr val="1B213E"/>
                </a:solidFill>
                <a:latin typeface="Georgia"/>
                <a:sym typeface="Wingdings" panose="05000000000000000000" pitchFamily="2" charset="2"/>
              </a:rPr>
              <a:t>átveheted Ideiglenes Diákigazolványodat a </a:t>
            </a:r>
            <a:r>
              <a:rPr lang="hu-HU" b="1" dirty="0">
                <a:solidFill>
                  <a:srgbClr val="1B213E"/>
                </a:solidFill>
                <a:latin typeface="Georgia"/>
                <a:sym typeface="Wingdings" panose="05000000000000000000" pitchFamily="2" charset="2"/>
              </a:rPr>
              <a:t>Hallgatói Térben</a:t>
            </a:r>
          </a:p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hu-HU" b="1" dirty="0">
              <a:solidFill>
                <a:srgbClr val="1B213E"/>
              </a:solidFill>
              <a:latin typeface="Georgia"/>
              <a:sym typeface="Wingdings" panose="05000000000000000000" pitchFamily="2" charset="2"/>
            </a:endParaRPr>
          </a:p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hu-HU" dirty="0">
                <a:solidFill>
                  <a:srgbClr val="1B213E"/>
                </a:solidFill>
                <a:latin typeface="Georgia"/>
                <a:sym typeface="Wingdings" panose="05000000000000000000" pitchFamily="2" charset="2"/>
              </a:rPr>
              <a:t>Diákigazolványod (végleges) érkezéséről 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rgbClr val="1B213E"/>
                </a:solidFill>
                <a:latin typeface="Georgia"/>
                <a:sym typeface="Wingdings" panose="05000000000000000000" pitchFamily="2" charset="2"/>
              </a:rPr>
              <a:t>      Neptun üzenetben értesítünk</a:t>
            </a:r>
          </a:p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hu-HU" dirty="0">
              <a:solidFill>
                <a:srgbClr val="1B213E"/>
              </a:solidFill>
              <a:latin typeface="Georgia"/>
            </a:endParaRPr>
          </a:p>
        </p:txBody>
      </p:sp>
      <p:pic>
        <p:nvPicPr>
          <p:cNvPr id="23" name="Kép 22">
            <a:extLst>
              <a:ext uri="{FF2B5EF4-FFF2-40B4-BE49-F238E27FC236}">
                <a16:creationId xmlns:a16="http://schemas.microsoft.com/office/drawing/2014/main" id="{B9DBDD53-4B84-F0B5-7DAB-4E778A09F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472" y="1711207"/>
            <a:ext cx="1982421" cy="1805305"/>
          </a:xfrm>
          <a:prstGeom prst="flowChartConnector">
            <a:avLst/>
          </a:prstGeom>
        </p:spPr>
      </p:pic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DAC451DC-221D-7B21-0C68-ED3E18FB479C}"/>
              </a:ext>
            </a:extLst>
          </p:cNvPr>
          <p:cNvSpPr/>
          <p:nvPr/>
        </p:nvSpPr>
        <p:spPr>
          <a:xfrm>
            <a:off x="-1223963" y="723900"/>
            <a:ext cx="7577138" cy="8255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>
                <a:solidFill>
                  <a:srgbClr val="855C24">
                    <a:lumMod val="75000"/>
                  </a:srgbClr>
                </a:solidFill>
                <a:latin typeface="Georgia"/>
              </a:rPr>
              <a:t>Diákigazolvány ügyintézése</a:t>
            </a:r>
          </a:p>
        </p:txBody>
      </p:sp>
      <p:pic>
        <p:nvPicPr>
          <p:cNvPr id="121862" name="Kép 25">
            <a:extLst>
              <a:ext uri="{FF2B5EF4-FFF2-40B4-BE49-F238E27FC236}">
                <a16:creationId xmlns:a16="http://schemas.microsoft.com/office/drawing/2014/main" id="{70893C27-A1DE-D987-CF5A-EC893820F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66"/>
          <a:stretch>
            <a:fillRect/>
          </a:stretch>
        </p:blipFill>
        <p:spPr bwMode="auto">
          <a:xfrm>
            <a:off x="6764338" y="4506913"/>
            <a:ext cx="1676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3" name="Kép 26" descr="A képen szöveg, Betűtípus, embléma, Grafika látható&#10;&#10;Automatikusan generált leírás">
            <a:extLst>
              <a:ext uri="{FF2B5EF4-FFF2-40B4-BE49-F238E27FC236}">
                <a16:creationId xmlns:a16="http://schemas.microsoft.com/office/drawing/2014/main" id="{F158FFDE-6221-1608-D1F9-8F5C74B2C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90500"/>
            <a:ext cx="19431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4" name="Kép 1">
            <a:extLst>
              <a:ext uri="{FF2B5EF4-FFF2-40B4-BE49-F238E27FC236}">
                <a16:creationId xmlns:a16="http://schemas.microsoft.com/office/drawing/2014/main" id="{85BD425E-C10D-0B49-11E9-9B7FDC92A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8485">
            <a:off x="7331869" y="2128044"/>
            <a:ext cx="5029200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5" name="Kép 3">
            <a:extLst>
              <a:ext uri="{FF2B5EF4-FFF2-40B4-BE49-F238E27FC236}">
                <a16:creationId xmlns:a16="http://schemas.microsoft.com/office/drawing/2014/main" id="{6B7F27BC-C70B-43FA-B469-2BC24B8DE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58738"/>
            <a:ext cx="22733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yamatábra: Feldolgozás 7">
            <a:extLst>
              <a:ext uri="{FF2B5EF4-FFF2-40B4-BE49-F238E27FC236}">
                <a16:creationId xmlns:a16="http://schemas.microsoft.com/office/drawing/2014/main" id="{A6806096-4CFF-793C-F725-B0D2D8B1F987}"/>
              </a:ext>
            </a:extLst>
          </p:cNvPr>
          <p:cNvSpPr/>
          <p:nvPr/>
        </p:nvSpPr>
        <p:spPr>
          <a:xfrm>
            <a:off x="288925" y="666750"/>
            <a:ext cx="11614150" cy="107950"/>
          </a:xfrm>
          <a:prstGeom prst="flowChartProcess">
            <a:avLst/>
          </a:prstGeom>
          <a:solidFill>
            <a:srgbClr val="0ACD5A"/>
          </a:solidFill>
          <a:ln w="57150">
            <a:solidFill>
              <a:srgbClr val="0ACD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Folyamatábra: Feldolgozás 8">
            <a:extLst>
              <a:ext uri="{FF2B5EF4-FFF2-40B4-BE49-F238E27FC236}">
                <a16:creationId xmlns:a16="http://schemas.microsoft.com/office/drawing/2014/main" id="{C15B716B-A589-E9F4-4E27-669A45963945}"/>
              </a:ext>
            </a:extLst>
          </p:cNvPr>
          <p:cNvSpPr/>
          <p:nvPr/>
        </p:nvSpPr>
        <p:spPr>
          <a:xfrm>
            <a:off x="319088" y="6677025"/>
            <a:ext cx="11614150" cy="109538"/>
          </a:xfrm>
          <a:prstGeom prst="flowChartProcess">
            <a:avLst/>
          </a:prstGeom>
          <a:solidFill>
            <a:srgbClr val="0ACD5A"/>
          </a:solidFill>
          <a:ln w="57150">
            <a:solidFill>
              <a:srgbClr val="0ACD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121868" name="Kép 9">
            <a:extLst>
              <a:ext uri="{FF2B5EF4-FFF2-40B4-BE49-F238E27FC236}">
                <a16:creationId xmlns:a16="http://schemas.microsoft.com/office/drawing/2014/main" id="{AA6F74A9-1CEB-7BA4-163A-5E5A46193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-195263"/>
            <a:ext cx="18415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lcím 1">
            <a:extLst>
              <a:ext uri="{FF2B5EF4-FFF2-40B4-BE49-F238E27FC236}">
                <a16:creationId xmlns:a16="http://schemas.microsoft.com/office/drawing/2014/main" id="{C5A36F18-B91C-2339-6A16-ADD70F1BD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3375" y="614363"/>
            <a:ext cx="111633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 sz="2000">
                <a:solidFill>
                  <a:schemeClr val="accent1"/>
                </a:solidFill>
                <a:latin typeface="Georgia" panose="020405020504050203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hu-HU" altLang="hu-HU" sz="2200" b="1">
                <a:solidFill>
                  <a:srgbClr val="1B213E"/>
                </a:solidFill>
              </a:rPr>
              <a:t>Tanulmányi ügyintézés: személyesen és az </a:t>
            </a:r>
            <a:r>
              <a:rPr lang="hu-HU" altLang="hu-HU" sz="2200" b="1">
                <a:solidFill>
                  <a:srgbClr val="1B213E"/>
                </a:solidFill>
                <a:hlinkClick r:id="rId4"/>
              </a:rPr>
              <a:t>Intézd Online</a:t>
            </a:r>
            <a:r>
              <a:rPr lang="hu-HU" altLang="hu-HU" sz="2200" b="1">
                <a:solidFill>
                  <a:srgbClr val="1B213E"/>
                </a:solidFill>
              </a:rPr>
              <a:t>! felületén</a:t>
            </a:r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EC9E400E-A1F9-5DF8-823F-88C4F6045651}"/>
              </a:ext>
            </a:extLst>
          </p:cNvPr>
          <p:cNvSpPr/>
          <p:nvPr/>
        </p:nvSpPr>
        <p:spPr>
          <a:xfrm>
            <a:off x="284163" y="3436938"/>
            <a:ext cx="3578225" cy="97948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rgbClr val="000000"/>
                </a:solidFill>
                <a:latin typeface="Georgia"/>
              </a:rPr>
              <a:t>Ha egyszerű, de személyes ügyintézés szükséges: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rgbClr val="000000"/>
                </a:solidFill>
                <a:latin typeface="Georgia"/>
              </a:rPr>
              <a:t>váruk a Hallgatói Térben!</a:t>
            </a:r>
          </a:p>
        </p:txBody>
      </p:sp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7DC330DF-7292-4D7E-72E7-468A6873136F}"/>
              </a:ext>
            </a:extLst>
          </p:cNvPr>
          <p:cNvSpPr/>
          <p:nvPr/>
        </p:nvSpPr>
        <p:spPr>
          <a:xfrm>
            <a:off x="5072063" y="3403600"/>
            <a:ext cx="3578225" cy="97948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>
                <a:solidFill>
                  <a:srgbClr val="000000"/>
                </a:solidFill>
                <a:latin typeface="Georgia"/>
              </a:rPr>
              <a:t>Nyitva: hétfőtől-csütörtökig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>
                <a:solidFill>
                  <a:srgbClr val="000000"/>
                </a:solidFill>
                <a:latin typeface="Georgia"/>
              </a:rPr>
              <a:t>9-16 óra között</a:t>
            </a:r>
          </a:p>
        </p:txBody>
      </p:sp>
      <p:sp>
        <p:nvSpPr>
          <p:cNvPr id="14" name="Nyíl: jobbra mutató 13">
            <a:extLst>
              <a:ext uri="{FF2B5EF4-FFF2-40B4-BE49-F238E27FC236}">
                <a16:creationId xmlns:a16="http://schemas.microsoft.com/office/drawing/2014/main" id="{84EBB6F8-C655-7086-661B-05AAEDD0270D}"/>
              </a:ext>
            </a:extLst>
          </p:cNvPr>
          <p:cNvSpPr/>
          <p:nvPr/>
        </p:nvSpPr>
        <p:spPr>
          <a:xfrm>
            <a:off x="3925888" y="3892550"/>
            <a:ext cx="1082675" cy="47625"/>
          </a:xfrm>
          <a:prstGeom prst="right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148CCD4B-E02D-5E5A-B017-1AA057E5D1F8}"/>
              </a:ext>
            </a:extLst>
          </p:cNvPr>
          <p:cNvSpPr/>
          <p:nvPr/>
        </p:nvSpPr>
        <p:spPr>
          <a:xfrm>
            <a:off x="284163" y="2119313"/>
            <a:ext cx="3578225" cy="97790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>
                <a:solidFill>
                  <a:srgbClr val="000000"/>
                </a:solidFill>
                <a:latin typeface="Georgia"/>
              </a:rPr>
              <a:t>Ha könnyen, gyorsan, bármikor elérhető információt keresel: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>
                <a:solidFill>
                  <a:prstClr val="white"/>
                </a:solidFill>
                <a:latin typeface="Georgia"/>
                <a:hlinkClick r:id="rId4"/>
              </a:rPr>
              <a:t>Intézd Online</a:t>
            </a:r>
            <a:r>
              <a:rPr lang="hu-HU">
                <a:solidFill>
                  <a:srgbClr val="000000"/>
                </a:solidFill>
                <a:latin typeface="Georgia"/>
              </a:rPr>
              <a:t> </a:t>
            </a:r>
          </a:p>
        </p:txBody>
      </p:sp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883FC568-B8B7-B39C-8E21-ECA4E8E597DF}"/>
              </a:ext>
            </a:extLst>
          </p:cNvPr>
          <p:cNvSpPr/>
          <p:nvPr/>
        </p:nvSpPr>
        <p:spPr>
          <a:xfrm>
            <a:off x="5072063" y="2084388"/>
            <a:ext cx="2019300" cy="979487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>
                <a:solidFill>
                  <a:srgbClr val="000000"/>
                </a:solidFill>
                <a:latin typeface="Georgia"/>
              </a:rPr>
              <a:t>Keress témakörre!</a:t>
            </a:r>
          </a:p>
        </p:txBody>
      </p:sp>
      <p:sp>
        <p:nvSpPr>
          <p:cNvPr id="17" name="Nyíl: jobbra mutató 16">
            <a:extLst>
              <a:ext uri="{FF2B5EF4-FFF2-40B4-BE49-F238E27FC236}">
                <a16:creationId xmlns:a16="http://schemas.microsoft.com/office/drawing/2014/main" id="{485F6AF4-7B76-B4A8-62EC-3F8F9DFB246D}"/>
              </a:ext>
            </a:extLst>
          </p:cNvPr>
          <p:cNvSpPr/>
          <p:nvPr/>
        </p:nvSpPr>
        <p:spPr>
          <a:xfrm>
            <a:off x="3925888" y="2574925"/>
            <a:ext cx="1082675" cy="46038"/>
          </a:xfrm>
          <a:prstGeom prst="right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23913" name="Szövegdoboz 19">
            <a:extLst>
              <a:ext uri="{FF2B5EF4-FFF2-40B4-BE49-F238E27FC236}">
                <a16:creationId xmlns:a16="http://schemas.microsoft.com/office/drawing/2014/main" id="{782CDF3D-C6D2-55BC-50D9-0C2B46A02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100" y="2119313"/>
            <a:ext cx="12604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hu-HU" altLang="hu-HU" sz="1600">
                <a:solidFill>
                  <a:srgbClr val="1B213E"/>
                </a:solidFill>
                <a:latin typeface="Georgia" panose="02040502050405020303" pitchFamily="18" charset="0"/>
              </a:rPr>
              <a:t>Kérésedre választ kaptál?</a:t>
            </a:r>
          </a:p>
        </p:txBody>
      </p:sp>
      <p:pic>
        <p:nvPicPr>
          <p:cNvPr id="22" name="Ábra 21" descr="Mosolygó arc körvonal egyszínű kitöltéssel">
            <a:extLst>
              <a:ext uri="{FF2B5EF4-FFF2-40B4-BE49-F238E27FC236}">
                <a16:creationId xmlns:a16="http://schemas.microsoft.com/office/drawing/2014/main" id="{0CEBC4C4-0C31-4839-D10D-8AD50AB0C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413" y="1576388"/>
            <a:ext cx="882650" cy="882650"/>
          </a:xfrm>
          <a:prstGeom prst="rect">
            <a:avLst/>
          </a:prstGeom>
        </p:spPr>
      </p:pic>
      <p:sp>
        <p:nvSpPr>
          <p:cNvPr id="123915" name="Szövegdoboz 22">
            <a:extLst>
              <a:ext uri="{FF2B5EF4-FFF2-40B4-BE49-F238E27FC236}">
                <a16:creationId xmlns:a16="http://schemas.microsoft.com/office/drawing/2014/main" id="{B3E444E1-28D6-35EC-0058-8EB03B5F6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8700" y="2841625"/>
            <a:ext cx="17383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hu-HU" altLang="hu-HU">
                <a:solidFill>
                  <a:srgbClr val="1B213E"/>
                </a:solidFill>
                <a:latin typeface="Georgia" panose="02040502050405020303" pitchFamily="18" charset="0"/>
              </a:rPr>
              <a:t>Indíts ügyet a felületről!</a:t>
            </a:r>
          </a:p>
        </p:txBody>
      </p:sp>
      <p:sp>
        <p:nvSpPr>
          <p:cNvPr id="123916" name="Szövegdoboz 26">
            <a:extLst>
              <a:ext uri="{FF2B5EF4-FFF2-40B4-BE49-F238E27FC236}">
                <a16:creationId xmlns:a16="http://schemas.microsoft.com/office/drawing/2014/main" id="{AF9AC73F-3880-4052-AFAC-2C4F67D8B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6075" y="1733550"/>
            <a:ext cx="5572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hu-HU" altLang="hu-HU">
                <a:solidFill>
                  <a:srgbClr val="1B213E"/>
                </a:solidFill>
                <a:latin typeface="Georgia" panose="02040502050405020303" pitchFamily="18" charset="0"/>
              </a:rPr>
              <a:t>Igen</a:t>
            </a:r>
          </a:p>
        </p:txBody>
      </p:sp>
      <p:grpSp>
        <p:nvGrpSpPr>
          <p:cNvPr id="123917" name="Csoportba foglalás 38">
            <a:extLst>
              <a:ext uri="{FF2B5EF4-FFF2-40B4-BE49-F238E27FC236}">
                <a16:creationId xmlns:a16="http://schemas.microsoft.com/office/drawing/2014/main" id="{52840510-B283-5867-B96B-8B8BF3CCC55D}"/>
              </a:ext>
            </a:extLst>
          </p:cNvPr>
          <p:cNvGrpSpPr>
            <a:grpSpLocks/>
          </p:cNvGrpSpPr>
          <p:nvPr/>
        </p:nvGrpSpPr>
        <p:grpSpPr bwMode="auto">
          <a:xfrm>
            <a:off x="8537575" y="2017713"/>
            <a:ext cx="1366838" cy="1223962"/>
            <a:chOff x="8536884" y="2188523"/>
            <a:chExt cx="1381658" cy="1226922"/>
          </a:xfrm>
        </p:grpSpPr>
        <p:cxnSp>
          <p:nvCxnSpPr>
            <p:cNvPr id="25" name="Összekötő: szögletes 24">
              <a:extLst>
                <a:ext uri="{FF2B5EF4-FFF2-40B4-BE49-F238E27FC236}">
                  <a16:creationId xmlns:a16="http://schemas.microsoft.com/office/drawing/2014/main" id="{F0D530E1-6312-D265-4541-12820B783B2A}"/>
                </a:ext>
              </a:extLst>
            </p:cNvPr>
            <p:cNvCxnSpPr>
              <a:cxnSpLocks/>
              <a:stCxn id="123913" idx="3"/>
              <a:endCxn id="22" idx="1"/>
            </p:cNvCxnSpPr>
            <p:nvPr/>
          </p:nvCxnSpPr>
          <p:spPr>
            <a:xfrm flipV="1">
              <a:off x="8536884" y="2188523"/>
              <a:ext cx="1367215" cy="572882"/>
            </a:xfrm>
            <a:prstGeom prst="bentConnector3">
              <a:avLst>
                <a:gd name="adj1" fmla="val 50001"/>
              </a:avLst>
            </a:prstGeom>
            <a:ln w="444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" name="Összekötő: szögletes 28">
              <a:extLst>
                <a:ext uri="{FF2B5EF4-FFF2-40B4-BE49-F238E27FC236}">
                  <a16:creationId xmlns:a16="http://schemas.microsoft.com/office/drawing/2014/main" id="{5139A987-F07D-C3C1-174F-EE4EB0A14F1E}"/>
                </a:ext>
              </a:extLst>
            </p:cNvPr>
            <p:cNvCxnSpPr>
              <a:cxnSpLocks/>
              <a:stCxn id="123913" idx="3"/>
              <a:endCxn id="123915" idx="1"/>
            </p:cNvCxnSpPr>
            <p:nvPr/>
          </p:nvCxnSpPr>
          <p:spPr>
            <a:xfrm>
              <a:off x="8536884" y="2761405"/>
              <a:ext cx="1381658" cy="654040"/>
            </a:xfrm>
            <a:prstGeom prst="bentConnector3">
              <a:avLst>
                <a:gd name="adj1" fmla="val 49223"/>
              </a:avLst>
            </a:prstGeom>
            <a:ln w="444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23918" name="Szövegdoboz 34">
            <a:extLst>
              <a:ext uri="{FF2B5EF4-FFF2-40B4-BE49-F238E27FC236}">
                <a16:creationId xmlns:a16="http://schemas.microsoft.com/office/drawing/2014/main" id="{13777193-7DFE-F467-635F-F12CCB3B1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8775" y="2940050"/>
            <a:ext cx="55721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hu-HU" altLang="hu-HU">
                <a:solidFill>
                  <a:srgbClr val="1B213E"/>
                </a:solidFill>
                <a:latin typeface="Georgia" panose="02040502050405020303" pitchFamily="18" charset="0"/>
              </a:rPr>
              <a:t>Nem</a:t>
            </a:r>
          </a:p>
        </p:txBody>
      </p:sp>
      <p:sp>
        <p:nvSpPr>
          <p:cNvPr id="40" name="Téglalap: lekerekített 39">
            <a:extLst>
              <a:ext uri="{FF2B5EF4-FFF2-40B4-BE49-F238E27FC236}">
                <a16:creationId xmlns:a16="http://schemas.microsoft.com/office/drawing/2014/main" id="{D515AD24-555D-D67F-D78C-D48E44F34DBF}"/>
              </a:ext>
            </a:extLst>
          </p:cNvPr>
          <p:cNvSpPr/>
          <p:nvPr/>
        </p:nvSpPr>
        <p:spPr>
          <a:xfrm>
            <a:off x="284163" y="4749800"/>
            <a:ext cx="3578225" cy="979488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>
                <a:solidFill>
                  <a:srgbClr val="000000"/>
                </a:solidFill>
                <a:latin typeface="Georgia"/>
              </a:rPr>
              <a:t>Ha ügyed egyedi, bonyolult, vagy hosszabb lélegzetű</a:t>
            </a:r>
          </a:p>
        </p:txBody>
      </p:sp>
      <p:sp>
        <p:nvSpPr>
          <p:cNvPr id="41" name="Téglalap: lekerekített 40">
            <a:extLst>
              <a:ext uri="{FF2B5EF4-FFF2-40B4-BE49-F238E27FC236}">
                <a16:creationId xmlns:a16="http://schemas.microsoft.com/office/drawing/2014/main" id="{BEC1F45E-C911-A133-7F30-73E13776B711}"/>
              </a:ext>
            </a:extLst>
          </p:cNvPr>
          <p:cNvSpPr/>
          <p:nvPr/>
        </p:nvSpPr>
        <p:spPr>
          <a:xfrm>
            <a:off x="5072063" y="4716463"/>
            <a:ext cx="4370387" cy="977900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>
                <a:solidFill>
                  <a:srgbClr val="000000"/>
                </a:solidFill>
                <a:latin typeface="Georgia"/>
              </a:rPr>
              <a:t>Foglalj időpontot tanulmányi tanácsadásra az </a:t>
            </a:r>
            <a:r>
              <a:rPr lang="hu-HU" b="1">
                <a:solidFill>
                  <a:prstClr val="white"/>
                </a:solidFill>
                <a:latin typeface="Georgia"/>
                <a:hlinkClick r:id="rId4"/>
              </a:rPr>
              <a:t>Intézd Online</a:t>
            </a:r>
            <a:r>
              <a:rPr lang="hu-HU">
                <a:solidFill>
                  <a:srgbClr val="000000"/>
                </a:solidFill>
                <a:latin typeface="Georgia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>
                <a:solidFill>
                  <a:srgbClr val="000000"/>
                </a:solidFill>
                <a:latin typeface="Georgia"/>
              </a:rPr>
              <a:t> felületén </a:t>
            </a:r>
          </a:p>
        </p:txBody>
      </p:sp>
      <p:sp>
        <p:nvSpPr>
          <p:cNvPr id="42" name="Nyíl: jobbra mutató 41">
            <a:extLst>
              <a:ext uri="{FF2B5EF4-FFF2-40B4-BE49-F238E27FC236}">
                <a16:creationId xmlns:a16="http://schemas.microsoft.com/office/drawing/2014/main" id="{2E428FCF-6A42-9261-D85D-B3BDB57496CF}"/>
              </a:ext>
            </a:extLst>
          </p:cNvPr>
          <p:cNvSpPr/>
          <p:nvPr/>
        </p:nvSpPr>
        <p:spPr>
          <a:xfrm>
            <a:off x="3925888" y="5205413"/>
            <a:ext cx="1082675" cy="46037"/>
          </a:xfrm>
          <a:prstGeom prst="right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prstClr val="white"/>
              </a:solidFill>
              <a:latin typeface="Georgia"/>
            </a:endParaRPr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C4F8D418-FED1-AE1A-F56D-8CAA6202F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5776913"/>
            <a:ext cx="11717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000">
                <a:solidFill>
                  <a:srgbClr val="000000"/>
                </a:solidFill>
                <a:latin typeface="Georgia" panose="02040502050405020303" pitchFamily="18" charset="0"/>
              </a:rPr>
              <a:t>Az aktuális információk hallgatóknak:</a:t>
            </a:r>
          </a:p>
          <a:p>
            <a:pPr algn="ctr" eaLnBrk="1" hangingPunct="1"/>
            <a:r>
              <a:rPr lang="hu-HU" altLang="hu-HU" sz="2000">
                <a:solidFill>
                  <a:srgbClr val="000000"/>
                </a:solidFill>
                <a:latin typeface="Georgia" panose="02040502050405020303" pitchFamily="18" charset="0"/>
                <a:hlinkClick r:id="rId6"/>
              </a:rPr>
              <a:t>https://www.uni-corvinus.hu/post/landing-page/hallgatoi-tanulmanyi-ugyek/</a:t>
            </a:r>
            <a:endParaRPr lang="hu-HU" altLang="hu-HU" sz="200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3" name="Nyíl: jobbra mutató 72">
            <a:extLst>
              <a:ext uri="{FF2B5EF4-FFF2-40B4-BE49-F238E27FC236}">
                <a16:creationId xmlns:a16="http://schemas.microsoft.com/office/drawing/2014/main" id="{75374BA1-0FC1-3FCD-7EE9-BAE60B742E75}"/>
              </a:ext>
            </a:extLst>
          </p:cNvPr>
          <p:cNvSpPr/>
          <p:nvPr/>
        </p:nvSpPr>
        <p:spPr>
          <a:xfrm>
            <a:off x="7143750" y="2584450"/>
            <a:ext cx="234950" cy="44450"/>
          </a:xfrm>
          <a:prstGeom prst="right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prstClr val="white"/>
              </a:solidFill>
              <a:latin typeface="Georgia"/>
            </a:endParaRPr>
          </a:p>
        </p:txBody>
      </p:sp>
      <p:pic>
        <p:nvPicPr>
          <p:cNvPr id="123924" name="Kép 5">
            <a:extLst>
              <a:ext uri="{FF2B5EF4-FFF2-40B4-BE49-F238E27FC236}">
                <a16:creationId xmlns:a16="http://schemas.microsoft.com/office/drawing/2014/main" id="{FE5CC0A6-9A7C-CD68-58D6-436849B09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775" y="-238125"/>
            <a:ext cx="2084388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yamatábra: Feldolgozás 7">
            <a:extLst>
              <a:ext uri="{FF2B5EF4-FFF2-40B4-BE49-F238E27FC236}">
                <a16:creationId xmlns:a16="http://schemas.microsoft.com/office/drawing/2014/main" id="{3FC443C9-8A83-7B0E-051E-5E23EABC7266}"/>
              </a:ext>
            </a:extLst>
          </p:cNvPr>
          <p:cNvSpPr/>
          <p:nvPr/>
        </p:nvSpPr>
        <p:spPr>
          <a:xfrm>
            <a:off x="138113" y="1162050"/>
            <a:ext cx="11901487" cy="125413"/>
          </a:xfrm>
          <a:prstGeom prst="flowChartProcess">
            <a:avLst/>
          </a:prstGeom>
          <a:solidFill>
            <a:srgbClr val="0ACD5A"/>
          </a:solidFill>
          <a:ln w="57150">
            <a:solidFill>
              <a:srgbClr val="0ACD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Folyamatábra: Feldolgozás 8">
            <a:extLst>
              <a:ext uri="{FF2B5EF4-FFF2-40B4-BE49-F238E27FC236}">
                <a16:creationId xmlns:a16="http://schemas.microsoft.com/office/drawing/2014/main" id="{E937DF03-38AE-24AE-B994-6E4E549DF488}"/>
              </a:ext>
            </a:extLst>
          </p:cNvPr>
          <p:cNvSpPr/>
          <p:nvPr/>
        </p:nvSpPr>
        <p:spPr>
          <a:xfrm>
            <a:off x="131763" y="6583363"/>
            <a:ext cx="11901487" cy="125412"/>
          </a:xfrm>
          <a:prstGeom prst="flowChartProcess">
            <a:avLst/>
          </a:prstGeom>
          <a:solidFill>
            <a:srgbClr val="0ACD5A"/>
          </a:solidFill>
          <a:ln w="57150">
            <a:solidFill>
              <a:srgbClr val="0ACD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alagív 9">
            <a:extLst>
              <a:ext uri="{FF2B5EF4-FFF2-40B4-BE49-F238E27FC236}">
                <a16:creationId xmlns:a16="http://schemas.microsoft.com/office/drawing/2014/main" id="{578992E9-807D-CCBD-9F53-AEC3823D7645}"/>
              </a:ext>
            </a:extLst>
          </p:cNvPr>
          <p:cNvSpPr>
            <a:spLocks/>
          </p:cNvSpPr>
          <p:nvPr/>
        </p:nvSpPr>
        <p:spPr>
          <a:xfrm rot="18525748">
            <a:off x="6132512" y="-592137"/>
            <a:ext cx="10604501" cy="9347200"/>
          </a:xfrm>
          <a:prstGeom prst="blockArc">
            <a:avLst>
              <a:gd name="adj1" fmla="val 10793675"/>
              <a:gd name="adj2" fmla="val 77262"/>
              <a:gd name="adj3" fmla="val 2250"/>
            </a:avLst>
          </a:prstGeom>
          <a:solidFill>
            <a:srgbClr val="0ACD5A"/>
          </a:solidFill>
          <a:ln w="28575" cap="flat" cmpd="sng" algn="ctr">
            <a:solidFill>
              <a:srgbClr val="0ACD5A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955" name="Szöveg helye 14">
            <a:extLst>
              <a:ext uri="{FF2B5EF4-FFF2-40B4-BE49-F238E27FC236}">
                <a16:creationId xmlns:a16="http://schemas.microsoft.com/office/drawing/2014/main" id="{ABFDC8EC-55F3-871E-68D8-030A0FD1F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5899150"/>
            <a:ext cx="65151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</a:pPr>
            <a:r>
              <a:rPr lang="hu-HU" altLang="hu-HU" sz="3600" b="1">
                <a:solidFill>
                  <a:srgbClr val="1B213E"/>
                </a:solidFill>
                <a:latin typeface="Georgia" panose="02040502050405020303" pitchFamily="18" charset="0"/>
              </a:rPr>
              <a:t>Köszönjük a figyelmet!</a:t>
            </a:r>
          </a:p>
        </p:txBody>
      </p:sp>
      <p:sp>
        <p:nvSpPr>
          <p:cNvPr id="125958" name="Szövegdoboz 10">
            <a:extLst>
              <a:ext uri="{FF2B5EF4-FFF2-40B4-BE49-F238E27FC236}">
                <a16:creationId xmlns:a16="http://schemas.microsoft.com/office/drawing/2014/main" id="{B18FB52C-0E28-82DD-D357-A5D751113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5" y="3895725"/>
            <a:ext cx="7434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b="1" dirty="0">
                <a:latin typeface="Georgia" panose="02040502050405020303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273A3989-82C4-B27E-1DE5-6EA32ED5EDD0}"/>
              </a:ext>
            </a:extLst>
          </p:cNvPr>
          <p:cNvGrpSpPr>
            <a:grpSpLocks/>
          </p:cNvGrpSpPr>
          <p:nvPr/>
        </p:nvGrpSpPr>
        <p:grpSpPr bwMode="auto">
          <a:xfrm>
            <a:off x="207963" y="1035050"/>
            <a:ext cx="3019425" cy="1973263"/>
            <a:chOff x="196674" y="975296"/>
            <a:chExt cx="3903227" cy="2786106"/>
          </a:xfrm>
        </p:grpSpPr>
        <p:sp>
          <p:nvSpPr>
            <p:cNvPr id="7" name="Szabadkézi sokszög: alakzat 6">
              <a:extLst>
                <a:ext uri="{FF2B5EF4-FFF2-40B4-BE49-F238E27FC236}">
                  <a16:creationId xmlns:a16="http://schemas.microsoft.com/office/drawing/2014/main" id="{FBF45C23-445D-B6CA-925F-AC5788B9D3DB}"/>
                </a:ext>
              </a:extLst>
            </p:cNvPr>
            <p:cNvSpPr/>
            <p:nvPr/>
          </p:nvSpPr>
          <p:spPr>
            <a:xfrm>
              <a:off x="888255" y="1945839"/>
              <a:ext cx="3211646" cy="1815563"/>
            </a:xfrm>
            <a:custGeom>
              <a:avLst/>
              <a:gdLst>
                <a:gd name="connsiteX0" fmla="*/ 0 w 5399999"/>
                <a:gd name="connsiteY0" fmla="*/ 150003 h 900000"/>
                <a:gd name="connsiteX1" fmla="*/ 150003 w 5399999"/>
                <a:gd name="connsiteY1" fmla="*/ 0 h 900000"/>
                <a:gd name="connsiteX2" fmla="*/ 5249996 w 5399999"/>
                <a:gd name="connsiteY2" fmla="*/ 0 h 900000"/>
                <a:gd name="connsiteX3" fmla="*/ 5399999 w 5399999"/>
                <a:gd name="connsiteY3" fmla="*/ 150003 h 900000"/>
                <a:gd name="connsiteX4" fmla="*/ 5399999 w 5399999"/>
                <a:gd name="connsiteY4" fmla="*/ 749997 h 900000"/>
                <a:gd name="connsiteX5" fmla="*/ 5249996 w 5399999"/>
                <a:gd name="connsiteY5" fmla="*/ 900000 h 900000"/>
                <a:gd name="connsiteX6" fmla="*/ 150003 w 5399999"/>
                <a:gd name="connsiteY6" fmla="*/ 900000 h 900000"/>
                <a:gd name="connsiteX7" fmla="*/ 0 w 5399999"/>
                <a:gd name="connsiteY7" fmla="*/ 749997 h 900000"/>
                <a:gd name="connsiteX8" fmla="*/ 0 w 5399999"/>
                <a:gd name="connsiteY8" fmla="*/ 150003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99999" h="900000">
                  <a:moveTo>
                    <a:pt x="0" y="150003"/>
                  </a:moveTo>
                  <a:cubicBezTo>
                    <a:pt x="0" y="67159"/>
                    <a:pt x="67159" y="0"/>
                    <a:pt x="150003" y="0"/>
                  </a:cubicBezTo>
                  <a:lnTo>
                    <a:pt x="5249996" y="0"/>
                  </a:lnTo>
                  <a:cubicBezTo>
                    <a:pt x="5332840" y="0"/>
                    <a:pt x="5399999" y="67159"/>
                    <a:pt x="5399999" y="150003"/>
                  </a:cubicBezTo>
                  <a:lnTo>
                    <a:pt x="5399999" y="749997"/>
                  </a:lnTo>
                  <a:cubicBezTo>
                    <a:pt x="5399999" y="832841"/>
                    <a:pt x="5332840" y="900000"/>
                    <a:pt x="5249996" y="900000"/>
                  </a:cubicBezTo>
                  <a:lnTo>
                    <a:pt x="150003" y="900000"/>
                  </a:lnTo>
                  <a:cubicBezTo>
                    <a:pt x="67159" y="900000"/>
                    <a:pt x="0" y="832841"/>
                    <a:pt x="0" y="749997"/>
                  </a:cubicBezTo>
                  <a:lnTo>
                    <a:pt x="0" y="150003"/>
                  </a:lnTo>
                  <a:close/>
                </a:path>
              </a:pathLst>
            </a:custGeom>
            <a:solidFill>
              <a:srgbClr val="898E97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68651" tIns="127754" rIns="127754" bIns="127754" spcCol="1270" anchor="ctr"/>
            <a:lstStyle/>
            <a:p>
              <a:pPr algn="ctr" defTabSz="977900" eaLnBrk="1" fontAlgn="auto" hangingPunct="1">
                <a:spcAft>
                  <a:spcPct val="35000"/>
                </a:spcAft>
                <a:defRPr/>
              </a:pPr>
              <a:r>
                <a:rPr lang="hu-HU" sz="1400" b="1" dirty="0">
                  <a:latin typeface="+mj-lt"/>
                </a:rPr>
                <a:t>AKTÍV </a:t>
              </a:r>
            </a:p>
            <a:p>
              <a:pPr algn="ctr" defTabSz="977900" eaLnBrk="1" fontAlgn="auto" hangingPunct="1">
                <a:spcAft>
                  <a:spcPct val="35000"/>
                </a:spcAft>
                <a:defRPr/>
              </a:pPr>
              <a:r>
                <a:rPr lang="hu-HU" sz="1400" b="1" dirty="0">
                  <a:latin typeface="+mj-lt"/>
                </a:rPr>
                <a:t>státusz beállítása </a:t>
              </a:r>
            </a:p>
            <a:p>
              <a:pPr algn="ctr" defTabSz="977900" eaLnBrk="1" fontAlgn="auto" hangingPunct="1">
                <a:spcAft>
                  <a:spcPct val="35000"/>
                </a:spcAft>
                <a:defRPr/>
              </a:pPr>
              <a:r>
                <a:rPr lang="hu-HU" sz="1400" b="1" dirty="0">
                  <a:latin typeface="+mj-lt"/>
                </a:rPr>
                <a:t>(félévi bejelentkezés)</a:t>
              </a:r>
            </a:p>
          </p:txBody>
        </p:sp>
        <p:sp>
          <p:nvSpPr>
            <p:cNvPr id="8" name="Ellipszis 7">
              <a:extLst>
                <a:ext uri="{FF2B5EF4-FFF2-40B4-BE49-F238E27FC236}">
                  <a16:creationId xmlns:a16="http://schemas.microsoft.com/office/drawing/2014/main" id="{DFE769F4-B878-F67B-96F8-140B51D9DC53}"/>
                </a:ext>
              </a:extLst>
            </p:cNvPr>
            <p:cNvSpPr/>
            <p:nvPr/>
          </p:nvSpPr>
          <p:spPr>
            <a:xfrm>
              <a:off x="196674" y="975296"/>
              <a:ext cx="1884500" cy="1941295"/>
            </a:xfrm>
            <a:prstGeom prst="ellipse">
              <a:avLst/>
            </a:prstGeom>
            <a:blipFill>
              <a:blip r:embed="rId4"/>
              <a:srcRect/>
              <a:stretch>
                <a:fillRect l="-3000" r="-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12AE9626-38A0-29C4-2651-DD92A6D26523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1871663"/>
            <a:ext cx="3240088" cy="2047875"/>
            <a:chOff x="4428326" y="2260601"/>
            <a:chExt cx="4086493" cy="2915026"/>
          </a:xfrm>
        </p:grpSpPr>
        <p:sp>
          <p:nvSpPr>
            <p:cNvPr id="14" name="Szabadkézi sokszög: alakzat 13">
              <a:extLst>
                <a:ext uri="{FF2B5EF4-FFF2-40B4-BE49-F238E27FC236}">
                  <a16:creationId xmlns:a16="http://schemas.microsoft.com/office/drawing/2014/main" id="{BF4C85D4-DC29-7499-3C31-0176F01BDB99}"/>
                </a:ext>
              </a:extLst>
            </p:cNvPr>
            <p:cNvSpPr/>
            <p:nvPr/>
          </p:nvSpPr>
          <p:spPr>
            <a:xfrm>
              <a:off x="5249228" y="3761048"/>
              <a:ext cx="3265591" cy="1414579"/>
            </a:xfrm>
            <a:custGeom>
              <a:avLst/>
              <a:gdLst>
                <a:gd name="connsiteX0" fmla="*/ 0 w 5399999"/>
                <a:gd name="connsiteY0" fmla="*/ 150003 h 900000"/>
                <a:gd name="connsiteX1" fmla="*/ 150003 w 5399999"/>
                <a:gd name="connsiteY1" fmla="*/ 0 h 900000"/>
                <a:gd name="connsiteX2" fmla="*/ 5249996 w 5399999"/>
                <a:gd name="connsiteY2" fmla="*/ 0 h 900000"/>
                <a:gd name="connsiteX3" fmla="*/ 5399999 w 5399999"/>
                <a:gd name="connsiteY3" fmla="*/ 150003 h 900000"/>
                <a:gd name="connsiteX4" fmla="*/ 5399999 w 5399999"/>
                <a:gd name="connsiteY4" fmla="*/ 749997 h 900000"/>
                <a:gd name="connsiteX5" fmla="*/ 5249996 w 5399999"/>
                <a:gd name="connsiteY5" fmla="*/ 900000 h 900000"/>
                <a:gd name="connsiteX6" fmla="*/ 150003 w 5399999"/>
                <a:gd name="connsiteY6" fmla="*/ 900000 h 900000"/>
                <a:gd name="connsiteX7" fmla="*/ 0 w 5399999"/>
                <a:gd name="connsiteY7" fmla="*/ 749997 h 900000"/>
                <a:gd name="connsiteX8" fmla="*/ 0 w 5399999"/>
                <a:gd name="connsiteY8" fmla="*/ 150003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99999" h="900000">
                  <a:moveTo>
                    <a:pt x="0" y="150003"/>
                  </a:moveTo>
                  <a:cubicBezTo>
                    <a:pt x="0" y="67159"/>
                    <a:pt x="67159" y="0"/>
                    <a:pt x="150003" y="0"/>
                  </a:cubicBezTo>
                  <a:lnTo>
                    <a:pt x="5249996" y="0"/>
                  </a:lnTo>
                  <a:cubicBezTo>
                    <a:pt x="5332840" y="0"/>
                    <a:pt x="5399999" y="67159"/>
                    <a:pt x="5399999" y="150003"/>
                  </a:cubicBezTo>
                  <a:lnTo>
                    <a:pt x="5399999" y="749997"/>
                  </a:lnTo>
                  <a:cubicBezTo>
                    <a:pt x="5399999" y="832841"/>
                    <a:pt x="5332840" y="900000"/>
                    <a:pt x="5249996" y="900000"/>
                  </a:cubicBezTo>
                  <a:lnTo>
                    <a:pt x="150003" y="900000"/>
                  </a:lnTo>
                  <a:cubicBezTo>
                    <a:pt x="67159" y="900000"/>
                    <a:pt x="0" y="832841"/>
                    <a:pt x="0" y="749997"/>
                  </a:cubicBezTo>
                  <a:lnTo>
                    <a:pt x="0" y="150003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68651" tIns="123944" rIns="123944" bIns="123944" spcCol="1270" anchor="ctr"/>
            <a:lstStyle/>
            <a:p>
              <a:pPr algn="ctr" defTabSz="9334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2000" b="1" dirty="0">
                  <a:solidFill>
                    <a:schemeClr val="tx1"/>
                  </a:solidFill>
                  <a:latin typeface="+mj-lt"/>
                </a:rPr>
                <a:t>Minimum egy tárgy felvétele</a:t>
              </a:r>
            </a:p>
          </p:txBody>
        </p:sp>
        <p:sp>
          <p:nvSpPr>
            <p:cNvPr id="15" name="Ellipszis 14">
              <a:extLst>
                <a:ext uri="{FF2B5EF4-FFF2-40B4-BE49-F238E27FC236}">
                  <a16:creationId xmlns:a16="http://schemas.microsoft.com/office/drawing/2014/main" id="{0DAFE582-2341-35B7-701F-43FF4E2A9CF7}"/>
                </a:ext>
              </a:extLst>
            </p:cNvPr>
            <p:cNvSpPr/>
            <p:nvPr/>
          </p:nvSpPr>
          <p:spPr>
            <a:xfrm>
              <a:off x="4428326" y="2260601"/>
              <a:ext cx="1991758" cy="1972734"/>
            </a:xfrm>
            <a:prstGeom prst="ellipse">
              <a:avLst/>
            </a:prstGeom>
            <a:blipFill>
              <a:blip r:embed="rId5"/>
              <a:srcRect/>
              <a:stretch>
                <a:fillRect l="-17000" r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4" name="Alcím 1">
            <a:extLst>
              <a:ext uri="{FF2B5EF4-FFF2-40B4-BE49-F238E27FC236}">
                <a16:creationId xmlns:a16="http://schemas.microsoft.com/office/drawing/2014/main" id="{E39E022E-6496-E321-7FD9-C75DF5087B83}"/>
              </a:ext>
            </a:extLst>
          </p:cNvPr>
          <p:cNvSpPr txBox="1">
            <a:spLocks/>
          </p:cNvSpPr>
          <p:nvPr/>
        </p:nvSpPr>
        <p:spPr>
          <a:xfrm>
            <a:off x="1487488" y="469900"/>
            <a:ext cx="6634162" cy="6873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sz="3200" b="1" dirty="0">
                <a:latin typeface="+mj-lt"/>
              </a:rPr>
              <a:t> Hallgatói jogviszony feltétele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sz="3200" b="1" dirty="0">
              <a:latin typeface="+mj-lt"/>
            </a:endParaRPr>
          </a:p>
          <a:p>
            <a:pPr algn="ctr" fontAlgn="auto">
              <a:spcAft>
                <a:spcPts val="0"/>
              </a:spcAft>
              <a:defRPr/>
            </a:pPr>
            <a:endParaRPr lang="hu-HU" sz="3200" b="1" dirty="0">
              <a:latin typeface="+mj-lt"/>
            </a:endParaRPr>
          </a:p>
        </p:txBody>
      </p:sp>
      <p:pic>
        <p:nvPicPr>
          <p:cNvPr id="68613" name="Kép 4">
            <a:extLst>
              <a:ext uri="{FF2B5EF4-FFF2-40B4-BE49-F238E27FC236}">
                <a16:creationId xmlns:a16="http://schemas.microsoft.com/office/drawing/2014/main" id="{5ED3F80C-CDBB-3702-4543-DEB505A45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0"/>
            <a:ext cx="18415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DC0CFCF1-46D7-9F93-C255-239D3031D8BB}"/>
              </a:ext>
            </a:extLst>
          </p:cNvPr>
          <p:cNvGrpSpPr>
            <a:grpSpLocks/>
          </p:cNvGrpSpPr>
          <p:nvPr/>
        </p:nvGrpSpPr>
        <p:grpSpPr bwMode="auto">
          <a:xfrm>
            <a:off x="207963" y="2895600"/>
            <a:ext cx="3867150" cy="1038225"/>
            <a:chOff x="208453" y="2895973"/>
            <a:chExt cx="3867150" cy="1037208"/>
          </a:xfrm>
        </p:grpSpPr>
        <p:sp>
          <p:nvSpPr>
            <p:cNvPr id="6" name="Folyamatábra: Feldolgozás 5">
              <a:extLst>
                <a:ext uri="{FF2B5EF4-FFF2-40B4-BE49-F238E27FC236}">
                  <a16:creationId xmlns:a16="http://schemas.microsoft.com/office/drawing/2014/main" id="{FDFE1377-2EC1-91CF-5B07-01F70AC4FEF1}"/>
                </a:ext>
              </a:extLst>
            </p:cNvPr>
            <p:cNvSpPr/>
            <p:nvPr/>
          </p:nvSpPr>
          <p:spPr>
            <a:xfrm>
              <a:off x="208453" y="3246467"/>
              <a:ext cx="3867150" cy="686714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b="1" dirty="0">
                  <a:solidFill>
                    <a:srgbClr val="FF0000"/>
                  </a:solidFill>
                  <a:latin typeface="+mj-lt"/>
                </a:rPr>
                <a:t>2025.09.01 – 2025.09. 12</a:t>
              </a:r>
            </a:p>
          </p:txBody>
        </p:sp>
        <p:cxnSp>
          <p:nvCxnSpPr>
            <p:cNvPr id="12" name="Egyenes összekötő nyíllal 11">
              <a:extLst>
                <a:ext uri="{FF2B5EF4-FFF2-40B4-BE49-F238E27FC236}">
                  <a16:creationId xmlns:a16="http://schemas.microsoft.com/office/drawing/2014/main" id="{A8485AB5-DAA8-AF59-CD75-6B9700B38958}"/>
                </a:ext>
              </a:extLst>
            </p:cNvPr>
            <p:cNvCxnSpPr/>
            <p:nvPr/>
          </p:nvCxnSpPr>
          <p:spPr>
            <a:xfrm>
              <a:off x="1984865" y="2895973"/>
              <a:ext cx="0" cy="3504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0" name="Kép 9">
            <a:extLst>
              <a:ext uri="{FF2B5EF4-FFF2-40B4-BE49-F238E27FC236}">
                <a16:creationId xmlns:a16="http://schemas.microsoft.com/office/drawing/2014/main" id="{7CF063CE-C126-013A-8A9E-CFF865DAE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 t="3545" r="1654" b="3873"/>
          <a:stretch>
            <a:fillRect/>
          </a:stretch>
        </p:blipFill>
        <p:spPr bwMode="auto">
          <a:xfrm>
            <a:off x="207963" y="4062413"/>
            <a:ext cx="5475287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09F3726B-673B-4C0D-383E-FB6846BF9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899" r="2802" b="2850"/>
          <a:stretch>
            <a:fillRect/>
          </a:stretch>
        </p:blipFill>
        <p:spPr bwMode="auto">
          <a:xfrm>
            <a:off x="5943600" y="3844925"/>
            <a:ext cx="4592638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Kép 24">
            <a:extLst>
              <a:ext uri="{FF2B5EF4-FFF2-40B4-BE49-F238E27FC236}">
                <a16:creationId xmlns:a16="http://schemas.microsoft.com/office/drawing/2014/main" id="{1BF6C4E9-93FE-0117-94C3-85DE99621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4797425"/>
            <a:ext cx="4868862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mbusz 20">
            <a:extLst>
              <a:ext uri="{FF2B5EF4-FFF2-40B4-BE49-F238E27FC236}">
                <a16:creationId xmlns:a16="http://schemas.microsoft.com/office/drawing/2014/main" id="{911D5833-61D2-ABBB-572F-C6C7FAD3FB67}"/>
              </a:ext>
            </a:extLst>
          </p:cNvPr>
          <p:cNvSpPr/>
          <p:nvPr/>
        </p:nvSpPr>
        <p:spPr>
          <a:xfrm>
            <a:off x="5270500" y="246063"/>
            <a:ext cx="3025775" cy="1800225"/>
          </a:xfrm>
          <a:prstGeom prst="diamond">
            <a:avLst/>
          </a:prstGeom>
          <a:solidFill>
            <a:srgbClr val="FBE3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CSAK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1600" b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tárgyfelvétel</a:t>
            </a:r>
          </a:p>
        </p:txBody>
      </p: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BAB77048-13CA-1468-2B75-384294A573E9}"/>
              </a:ext>
            </a:extLst>
          </p:cNvPr>
          <p:cNvCxnSpPr/>
          <p:nvPr/>
        </p:nvCxnSpPr>
        <p:spPr>
          <a:xfrm>
            <a:off x="6230938" y="3675063"/>
            <a:ext cx="0" cy="912812"/>
          </a:xfrm>
          <a:prstGeom prst="line">
            <a:avLst/>
          </a:prstGeom>
          <a:ln w="57150">
            <a:solidFill>
              <a:srgbClr val="898E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Szabadkéz 12">
                <a:extLst>
                  <a:ext uri="{FF2B5EF4-FFF2-40B4-BE49-F238E27FC236}">
                    <a16:creationId xmlns:a16="http://schemas.microsoft.com/office/drawing/2014/main" id="{BF6890D1-FF1B-84DA-CC0E-69E6CEA3297A}"/>
                  </a:ext>
                </a:extLst>
              </p14:cNvPr>
              <p14:cNvContentPartPr/>
              <p14:nvPr/>
            </p14:nvContentPartPr>
            <p14:xfrm>
              <a:off x="2251773" y="1227427"/>
              <a:ext cx="360" cy="360"/>
            </p14:xfrm>
          </p:contentPart>
        </mc:Choice>
        <mc:Fallback xmlns="">
          <p:pic>
            <p:nvPicPr>
              <p:cNvPr id="13" name="Szabadkéz 12">
                <a:extLst>
                  <a:ext uri="{FF2B5EF4-FFF2-40B4-BE49-F238E27FC236}">
                    <a16:creationId xmlns:a16="http://schemas.microsoft.com/office/drawing/2014/main" id="{BF6890D1-FF1B-84DA-CC0E-69E6CEA3297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45653" y="1221307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Folyamatábra: Bekötés 13">
            <a:extLst>
              <a:ext uri="{FF2B5EF4-FFF2-40B4-BE49-F238E27FC236}">
                <a16:creationId xmlns:a16="http://schemas.microsoft.com/office/drawing/2014/main" id="{6B485F37-4F6A-2A06-F963-31392C0A07EA}"/>
              </a:ext>
            </a:extLst>
          </p:cNvPr>
          <p:cNvSpPr/>
          <p:nvPr/>
        </p:nvSpPr>
        <p:spPr>
          <a:xfrm>
            <a:off x="2028825" y="4148138"/>
            <a:ext cx="2232025" cy="2232025"/>
          </a:xfrm>
          <a:prstGeom prst="flowChartConnector">
            <a:avLst/>
          </a:prstGeom>
          <a:solidFill>
            <a:schemeClr val="accent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Tárgyfelvétel és leadás</a:t>
            </a:r>
          </a:p>
        </p:txBody>
      </p: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04B8F16F-9007-6336-D1E3-75FECB999021}"/>
              </a:ext>
            </a:extLst>
          </p:cNvPr>
          <p:cNvCxnSpPr>
            <a:cxnSpLocks/>
          </p:cNvCxnSpPr>
          <p:nvPr/>
        </p:nvCxnSpPr>
        <p:spPr>
          <a:xfrm>
            <a:off x="3149600" y="3492500"/>
            <a:ext cx="0" cy="911225"/>
          </a:xfrm>
          <a:prstGeom prst="line">
            <a:avLst/>
          </a:prstGeom>
          <a:ln w="57150">
            <a:solidFill>
              <a:schemeClr val="accent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lyamatábra: Bekötés 18">
            <a:extLst>
              <a:ext uri="{FF2B5EF4-FFF2-40B4-BE49-F238E27FC236}">
                <a16:creationId xmlns:a16="http://schemas.microsoft.com/office/drawing/2014/main" id="{63D9BE25-A247-ACBB-D040-46CEE640EE74}"/>
              </a:ext>
            </a:extLst>
          </p:cNvPr>
          <p:cNvSpPr/>
          <p:nvPr/>
        </p:nvSpPr>
        <p:spPr>
          <a:xfrm>
            <a:off x="5168900" y="4349750"/>
            <a:ext cx="2251075" cy="2030413"/>
          </a:xfrm>
          <a:prstGeom prst="flowChartConnector">
            <a:avLst/>
          </a:prstGeom>
          <a:solidFill>
            <a:srgbClr val="898E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chemeClr val="tx1"/>
                </a:solidFill>
                <a:latin typeface="Georgia" panose="02040502050405020303" pitchFamily="18" charset="0"/>
              </a:rPr>
              <a:t>Késedelmes tárgyleadás</a:t>
            </a:r>
          </a:p>
        </p:txBody>
      </p:sp>
      <p:sp>
        <p:nvSpPr>
          <p:cNvPr id="20" name="Nyíl: jobbra mutató 19">
            <a:extLst>
              <a:ext uri="{FF2B5EF4-FFF2-40B4-BE49-F238E27FC236}">
                <a16:creationId xmlns:a16="http://schemas.microsoft.com/office/drawing/2014/main" id="{17FCBB3A-C3AC-0CBD-76DA-BFEBC0B2B1EC}"/>
              </a:ext>
            </a:extLst>
          </p:cNvPr>
          <p:cNvSpPr/>
          <p:nvPr/>
        </p:nvSpPr>
        <p:spPr>
          <a:xfrm>
            <a:off x="5327650" y="1697038"/>
            <a:ext cx="2940050" cy="1250950"/>
          </a:xfrm>
          <a:prstGeom prst="rightArrow">
            <a:avLst/>
          </a:prstGeom>
          <a:solidFill>
            <a:srgbClr val="FBE3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2025.09.15- 2025.09.21 </a:t>
            </a:r>
          </a:p>
        </p:txBody>
      </p:sp>
      <p:sp>
        <p:nvSpPr>
          <p:cNvPr id="29" name="Nyíl: jobbra mutató 28">
            <a:extLst>
              <a:ext uri="{FF2B5EF4-FFF2-40B4-BE49-F238E27FC236}">
                <a16:creationId xmlns:a16="http://schemas.microsoft.com/office/drawing/2014/main" id="{C55007F5-D9B0-01D8-1D53-042629322CCC}"/>
              </a:ext>
            </a:extLst>
          </p:cNvPr>
          <p:cNvSpPr/>
          <p:nvPr/>
        </p:nvSpPr>
        <p:spPr>
          <a:xfrm>
            <a:off x="8097838" y="2800350"/>
            <a:ext cx="3411537" cy="1382713"/>
          </a:xfrm>
          <a:prstGeom prst="rightArrow">
            <a:avLst/>
          </a:prstGeom>
          <a:solidFill>
            <a:srgbClr val="F6C8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2025.09.22 - 2025.09.28 </a:t>
            </a:r>
          </a:p>
        </p:txBody>
      </p:sp>
      <p:grpSp>
        <p:nvGrpSpPr>
          <p:cNvPr id="70667" name="Csoportba foglalás 25">
            <a:extLst>
              <a:ext uri="{FF2B5EF4-FFF2-40B4-BE49-F238E27FC236}">
                <a16:creationId xmlns:a16="http://schemas.microsoft.com/office/drawing/2014/main" id="{B8422707-049B-1E0C-4AC3-5342E7489C83}"/>
              </a:ext>
            </a:extLst>
          </p:cNvPr>
          <p:cNvGrpSpPr>
            <a:grpSpLocks/>
          </p:cNvGrpSpPr>
          <p:nvPr/>
        </p:nvGrpSpPr>
        <p:grpSpPr bwMode="auto">
          <a:xfrm rot="989395">
            <a:off x="8424863" y="4554538"/>
            <a:ext cx="1784350" cy="2008187"/>
            <a:chOff x="3637367" y="95"/>
            <a:chExt cx="1784845" cy="2008628"/>
          </a:xfrm>
        </p:grpSpPr>
        <p:sp>
          <p:nvSpPr>
            <p:cNvPr id="27" name="Hatszög 26">
              <a:extLst>
                <a:ext uri="{FF2B5EF4-FFF2-40B4-BE49-F238E27FC236}">
                  <a16:creationId xmlns:a16="http://schemas.microsoft.com/office/drawing/2014/main" id="{0E42830E-DAB5-3993-EAB6-748B232B0D8F}"/>
                </a:ext>
              </a:extLst>
            </p:cNvPr>
            <p:cNvSpPr/>
            <p:nvPr/>
          </p:nvSpPr>
          <p:spPr>
            <a:xfrm rot="5400000">
              <a:off x="3505401" y="130361"/>
              <a:ext cx="2008628" cy="174673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A9ABB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8" name="Hatszög 4">
              <a:extLst>
                <a:ext uri="{FF2B5EF4-FFF2-40B4-BE49-F238E27FC236}">
                  <a16:creationId xmlns:a16="http://schemas.microsoft.com/office/drawing/2014/main" id="{F7B67E22-6266-EE38-DFAB-1C27A78D7114}"/>
                </a:ext>
              </a:extLst>
            </p:cNvPr>
            <p:cNvSpPr txBox="1"/>
            <p:nvPr/>
          </p:nvSpPr>
          <p:spPr>
            <a:xfrm rot="20528683">
              <a:off x="3667862" y="267176"/>
              <a:ext cx="1753086" cy="13830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/>
            <a:p>
              <a:pPr algn="ctr" defTabSz="8890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2000" dirty="0">
                  <a:solidFill>
                    <a:schemeClr val="tx1"/>
                  </a:solidFill>
                  <a:latin typeface="Georgia" panose="02040502050405020303" pitchFamily="18" charset="0"/>
                </a:rPr>
                <a:t>Tárgyfelvétel</a:t>
              </a:r>
            </a:p>
          </p:txBody>
        </p:sp>
      </p:grpSp>
      <p:sp>
        <p:nvSpPr>
          <p:cNvPr id="30" name="Folyamatábra: Bekötés 29">
            <a:extLst>
              <a:ext uri="{FF2B5EF4-FFF2-40B4-BE49-F238E27FC236}">
                <a16:creationId xmlns:a16="http://schemas.microsoft.com/office/drawing/2014/main" id="{FEE592CB-A900-150D-399E-5542041EA558}"/>
              </a:ext>
            </a:extLst>
          </p:cNvPr>
          <p:cNvSpPr/>
          <p:nvPr/>
        </p:nvSpPr>
        <p:spPr>
          <a:xfrm>
            <a:off x="8537575" y="22225"/>
            <a:ext cx="2339975" cy="2339975"/>
          </a:xfrm>
          <a:prstGeom prst="flowChartConnector">
            <a:avLst/>
          </a:prstGeom>
          <a:solidFill>
            <a:srgbClr val="F5C8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latin typeface="Georgia" panose="02040502050405020303" pitchFamily="18" charset="0"/>
              </a:rPr>
              <a:t>Késedelmes tárgyfelvétel</a:t>
            </a:r>
          </a:p>
        </p:txBody>
      </p:sp>
      <p:cxnSp>
        <p:nvCxnSpPr>
          <p:cNvPr id="31" name="Egyenes összekötő 30">
            <a:extLst>
              <a:ext uri="{FF2B5EF4-FFF2-40B4-BE49-F238E27FC236}">
                <a16:creationId xmlns:a16="http://schemas.microsoft.com/office/drawing/2014/main" id="{6818AB0F-616D-FBD4-1CAC-941EBF53A3DF}"/>
              </a:ext>
            </a:extLst>
          </p:cNvPr>
          <p:cNvCxnSpPr>
            <a:cxnSpLocks/>
          </p:cNvCxnSpPr>
          <p:nvPr/>
        </p:nvCxnSpPr>
        <p:spPr>
          <a:xfrm>
            <a:off x="9707563" y="2255838"/>
            <a:ext cx="0" cy="1090612"/>
          </a:xfrm>
          <a:prstGeom prst="line">
            <a:avLst/>
          </a:prstGeom>
          <a:ln w="57150">
            <a:solidFill>
              <a:srgbClr val="F6C8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Nyíl: jobbra mutató 16">
            <a:extLst>
              <a:ext uri="{FF2B5EF4-FFF2-40B4-BE49-F238E27FC236}">
                <a16:creationId xmlns:a16="http://schemas.microsoft.com/office/drawing/2014/main" id="{98346323-8D55-5701-12E2-3272DCE938CA}"/>
              </a:ext>
            </a:extLst>
          </p:cNvPr>
          <p:cNvSpPr/>
          <p:nvPr/>
        </p:nvSpPr>
        <p:spPr>
          <a:xfrm>
            <a:off x="5327650" y="2792413"/>
            <a:ext cx="3076575" cy="1382712"/>
          </a:xfrm>
          <a:prstGeom prst="rightArrow">
            <a:avLst/>
          </a:prstGeom>
          <a:solidFill>
            <a:srgbClr val="898E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2025.09.15- 2024.09.21 </a:t>
            </a:r>
          </a:p>
        </p:txBody>
      </p:sp>
      <p:sp>
        <p:nvSpPr>
          <p:cNvPr id="16" name="Nyíl: jobbra mutató 15">
            <a:extLst>
              <a:ext uri="{FF2B5EF4-FFF2-40B4-BE49-F238E27FC236}">
                <a16:creationId xmlns:a16="http://schemas.microsoft.com/office/drawing/2014/main" id="{E4F04B7C-EA18-7A7D-56E7-4DFE6F94FD36}"/>
              </a:ext>
            </a:extLst>
          </p:cNvPr>
          <p:cNvSpPr/>
          <p:nvPr/>
        </p:nvSpPr>
        <p:spPr>
          <a:xfrm>
            <a:off x="2082800" y="2765425"/>
            <a:ext cx="2749550" cy="1382713"/>
          </a:xfrm>
          <a:prstGeom prst="rightArrow">
            <a:avLst/>
          </a:prstGeom>
          <a:solidFill>
            <a:schemeClr val="accent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2025.09.01 - 2025.09.07</a:t>
            </a:r>
          </a:p>
        </p:txBody>
      </p:sp>
      <p:pic>
        <p:nvPicPr>
          <p:cNvPr id="70672" name="Kép 31">
            <a:extLst>
              <a:ext uri="{FF2B5EF4-FFF2-40B4-BE49-F238E27FC236}">
                <a16:creationId xmlns:a16="http://schemas.microsoft.com/office/drawing/2014/main" id="{8A7CA350-CB83-56F4-935F-EBC6085B5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5627688"/>
            <a:ext cx="1841501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3" name="Kép 33">
            <a:extLst>
              <a:ext uri="{FF2B5EF4-FFF2-40B4-BE49-F238E27FC236}">
                <a16:creationId xmlns:a16="http://schemas.microsoft.com/office/drawing/2014/main" id="{163D1E9B-278B-482D-B3C5-43527A40E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1984375"/>
            <a:ext cx="1414462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4" name="Kép 35">
            <a:extLst>
              <a:ext uri="{FF2B5EF4-FFF2-40B4-BE49-F238E27FC236}">
                <a16:creationId xmlns:a16="http://schemas.microsoft.com/office/drawing/2014/main" id="{EB9E36B8-24CB-3522-3FCF-0B337C160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675063"/>
            <a:ext cx="120173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5" name="Kép 3">
            <a:extLst>
              <a:ext uri="{FF2B5EF4-FFF2-40B4-BE49-F238E27FC236}">
                <a16:creationId xmlns:a16="http://schemas.microsoft.com/office/drawing/2014/main" id="{7C799AA2-10DF-6403-1EE5-714B3C8E3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788" y="4403725"/>
            <a:ext cx="2000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 animBg="1"/>
      <p:bldP spid="19" grpId="0" animBg="1"/>
      <p:bldP spid="20" grpId="0" animBg="1"/>
      <p:bldP spid="29" grpId="0" animBg="1"/>
      <p:bldP spid="30" grpId="0" animBg="1"/>
      <p:bldP spid="17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Kép 3">
            <a:extLst>
              <a:ext uri="{FF2B5EF4-FFF2-40B4-BE49-F238E27FC236}">
                <a16:creationId xmlns:a16="http://schemas.microsoft.com/office/drawing/2014/main" id="{1DB5CBFC-F181-ED9E-8DAF-8ED732A74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-93663"/>
            <a:ext cx="6096000" cy="666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Kép 11">
            <a:extLst>
              <a:ext uri="{FF2B5EF4-FFF2-40B4-BE49-F238E27FC236}">
                <a16:creationId xmlns:a16="http://schemas.microsoft.com/office/drawing/2014/main" id="{39D75FBF-0B6C-16C1-64EC-2CE08AA8F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938" y="-217488"/>
            <a:ext cx="1643062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Placeholder 1">
            <a:extLst>
              <a:ext uri="{FF2B5EF4-FFF2-40B4-BE49-F238E27FC236}">
                <a16:creationId xmlns:a16="http://schemas.microsoft.com/office/drawing/2014/main" id="{4FB56F2D-DCB0-03CF-7FEE-65E4C52FF4B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30163" y="207963"/>
            <a:ext cx="7467601" cy="1104900"/>
          </a:xfrm>
        </p:spPr>
        <p:txBody>
          <a:bodyPr/>
          <a:lstStyle/>
          <a:p>
            <a:pPr algn="ctr"/>
            <a:r>
              <a:rPr lang="en-US" altLang="hu-HU" sz="2400" b="1">
                <a:latin typeface="Georgia" panose="02040502050405020303" pitchFamily="18" charset="0"/>
              </a:rPr>
              <a:t>Lehetséges tárgyfelvételi probémák és megoldásuk:</a:t>
            </a:r>
            <a:endParaRPr lang="en-US" altLang="hu-HU" sz="2400" b="1"/>
          </a:p>
        </p:txBody>
      </p:sp>
      <p:pic>
        <p:nvPicPr>
          <p:cNvPr id="72709" name="Kép 13">
            <a:extLst>
              <a:ext uri="{FF2B5EF4-FFF2-40B4-BE49-F238E27FC236}">
                <a16:creationId xmlns:a16="http://schemas.microsoft.com/office/drawing/2014/main" id="{19ED9A38-0FFA-0476-6250-307519FE6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1539875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CF03D774-FAF4-1DE6-32EA-DD8E93D0D0FB}"/>
              </a:ext>
            </a:extLst>
          </p:cNvPr>
          <p:cNvSpPr txBox="1"/>
          <p:nvPr/>
        </p:nvSpPr>
        <p:spPr>
          <a:xfrm>
            <a:off x="1389063" y="1646238"/>
            <a:ext cx="4784725" cy="35877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b="1" dirty="0">
                <a:latin typeface="+mj-lt"/>
              </a:rPr>
              <a:t>Nincs hely a kiválasztott kurzuson. </a:t>
            </a:r>
            <a:r>
              <a:rPr lang="hu-HU" sz="1400" dirty="0">
                <a:latin typeface="+mn-lt"/>
              </a:rPr>
              <a:t>🪑🚫👥</a:t>
            </a:r>
            <a:endParaRPr lang="hu-HU" sz="1400" b="1" dirty="0">
              <a:latin typeface="+mj-lt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0DEB816E-AEAD-2EED-8A5C-D802648A45B4}"/>
              </a:ext>
            </a:extLst>
          </p:cNvPr>
          <p:cNvSpPr txBox="1"/>
          <p:nvPr/>
        </p:nvSpPr>
        <p:spPr>
          <a:xfrm>
            <a:off x="1311275" y="4440238"/>
            <a:ext cx="6948488" cy="35877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b="1" dirty="0">
                <a:latin typeface="+mj-lt"/>
              </a:rPr>
              <a:t>Óraütközés (Előadás-Előadás  VAGY Előadás-Gyakorlat) </a:t>
            </a:r>
            <a:r>
              <a:rPr lang="hu-HU" sz="1400" dirty="0">
                <a:latin typeface="+mn-lt"/>
              </a:rPr>
              <a:t>⏰⏰ TVSZ 47. § (11)). </a:t>
            </a:r>
            <a:endParaRPr lang="hu-HU" sz="1400" b="1" dirty="0">
              <a:latin typeface="+mj-lt"/>
            </a:endParaRP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9CA78F7B-EA40-CCD6-A421-B76D8A8AA5E0}"/>
              </a:ext>
            </a:extLst>
          </p:cNvPr>
          <p:cNvSpPr txBox="1"/>
          <p:nvPr/>
        </p:nvSpPr>
        <p:spPr>
          <a:xfrm>
            <a:off x="1389063" y="2490788"/>
            <a:ext cx="4784725" cy="35877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b="1" dirty="0">
                <a:latin typeface="+mj-lt"/>
              </a:rPr>
              <a:t>Lejárt pénzügyi tartozás. </a:t>
            </a:r>
            <a:r>
              <a:rPr lang="hu-HU" sz="1400" dirty="0">
                <a:latin typeface="+mn-lt"/>
              </a:rPr>
              <a:t>💰</a:t>
            </a:r>
            <a:endParaRPr lang="hu-HU" sz="1400" b="1" dirty="0">
              <a:latin typeface="+mj-lt"/>
            </a:endParaRP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40A127EA-68F8-B4C6-7C35-7160555D6E34}"/>
              </a:ext>
            </a:extLst>
          </p:cNvPr>
          <p:cNvSpPr txBox="1"/>
          <p:nvPr/>
        </p:nvSpPr>
        <p:spPr>
          <a:xfrm>
            <a:off x="1349375" y="3441700"/>
            <a:ext cx="4784725" cy="41275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b="1" dirty="0">
                <a:latin typeface="+mj-lt"/>
              </a:rPr>
              <a:t>Féléves kreditlimit –42 kredit–túllépése  </a:t>
            </a:r>
            <a:r>
              <a:rPr lang="hu-HU" sz="1400" dirty="0">
                <a:latin typeface="+mn-lt"/>
              </a:rPr>
              <a:t>(TVSZ 47. § (15)). </a:t>
            </a:r>
            <a:endParaRPr lang="hu-HU" sz="1400" b="1" dirty="0">
              <a:latin typeface="+mj-lt"/>
            </a:endParaRP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2676D126-4826-94B8-8FBA-48AA37623999}"/>
              </a:ext>
            </a:extLst>
          </p:cNvPr>
          <p:cNvSpPr txBox="1"/>
          <p:nvPr/>
        </p:nvSpPr>
        <p:spPr>
          <a:xfrm>
            <a:off x="1311275" y="5445125"/>
            <a:ext cx="7143750" cy="36195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b="1" dirty="0">
                <a:latin typeface="+mj-lt"/>
              </a:rPr>
              <a:t>Előfeltétele volt a tárgynak – képzési programban ellenőrizhető </a:t>
            </a:r>
            <a:r>
              <a:rPr lang="hu-HU" sz="1400" dirty="0">
                <a:latin typeface="+mn-lt"/>
              </a:rPr>
              <a:t>TVSZ 47. § (10)). </a:t>
            </a:r>
            <a:endParaRPr lang="hu-HU" sz="1400" b="1" dirty="0">
              <a:latin typeface="+mj-lt"/>
            </a:endParaRPr>
          </a:p>
        </p:txBody>
      </p:sp>
      <p:pic>
        <p:nvPicPr>
          <p:cNvPr id="36" name="Ábra 35" descr="Új egyszínű kitöltéssel">
            <a:extLst>
              <a:ext uri="{FF2B5EF4-FFF2-40B4-BE49-F238E27FC236}">
                <a16:creationId xmlns:a16="http://schemas.microsoft.com/office/drawing/2014/main" id="{A8FB0C6A-94A1-53C4-CCF0-DB55EFE78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263" y="1498600"/>
            <a:ext cx="603250" cy="603250"/>
          </a:xfrm>
          <a:prstGeom prst="rect">
            <a:avLst/>
          </a:prstGeom>
        </p:spPr>
      </p:pic>
      <p:pic>
        <p:nvPicPr>
          <p:cNvPr id="72716" name="Kép 36">
            <a:extLst>
              <a:ext uri="{FF2B5EF4-FFF2-40B4-BE49-F238E27FC236}">
                <a16:creationId xmlns:a16="http://schemas.microsoft.com/office/drawing/2014/main" id="{D0E2B008-B8E5-9D28-DC54-3F3AADB69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2368550"/>
            <a:ext cx="60483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7" name="Kép 37">
            <a:extLst>
              <a:ext uri="{FF2B5EF4-FFF2-40B4-BE49-F238E27FC236}">
                <a16:creationId xmlns:a16="http://schemas.microsoft.com/office/drawing/2014/main" id="{C91F33AE-2DEB-8407-6D4F-C1004843A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3305175"/>
            <a:ext cx="6032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8" name="Kép 38">
            <a:extLst>
              <a:ext uri="{FF2B5EF4-FFF2-40B4-BE49-F238E27FC236}">
                <a16:creationId xmlns:a16="http://schemas.microsoft.com/office/drawing/2014/main" id="{7F6A05F6-A9E5-2614-1CBF-87B035344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4318000"/>
            <a:ext cx="6032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9" name="Kép 39">
            <a:extLst>
              <a:ext uri="{FF2B5EF4-FFF2-40B4-BE49-F238E27FC236}">
                <a16:creationId xmlns:a16="http://schemas.microsoft.com/office/drawing/2014/main" id="{96663A4F-061F-25B5-9103-79A0037E5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5326063"/>
            <a:ext cx="6032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lagív 1">
            <a:extLst>
              <a:ext uri="{FF2B5EF4-FFF2-40B4-BE49-F238E27FC236}">
                <a16:creationId xmlns:a16="http://schemas.microsoft.com/office/drawing/2014/main" id="{960F75BD-B94E-93AD-5110-D432C43EEA9D}"/>
              </a:ext>
            </a:extLst>
          </p:cNvPr>
          <p:cNvSpPr>
            <a:spLocks/>
          </p:cNvSpPr>
          <p:nvPr/>
        </p:nvSpPr>
        <p:spPr>
          <a:xfrm rot="18525748">
            <a:off x="6132512" y="-592137"/>
            <a:ext cx="10604501" cy="9347200"/>
          </a:xfrm>
          <a:prstGeom prst="blockArc">
            <a:avLst>
              <a:gd name="adj1" fmla="val 10793675"/>
              <a:gd name="adj2" fmla="val 77262"/>
              <a:gd name="adj3" fmla="val 2250"/>
            </a:avLst>
          </a:prstGeom>
          <a:solidFill>
            <a:srgbClr val="0ACD5A"/>
          </a:solidFill>
          <a:ln w="28575" cap="flat" cmpd="sng" algn="ctr">
            <a:solidFill>
              <a:srgbClr val="0ACD5A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Alcím 1">
            <a:extLst>
              <a:ext uri="{FF2B5EF4-FFF2-40B4-BE49-F238E27FC236}">
                <a16:creationId xmlns:a16="http://schemas.microsoft.com/office/drawing/2014/main" id="{BAF8AE82-AFC2-8045-B5A4-BC52C3AFFA11}"/>
              </a:ext>
            </a:extLst>
          </p:cNvPr>
          <p:cNvSpPr txBox="1">
            <a:spLocks/>
          </p:cNvSpPr>
          <p:nvPr/>
        </p:nvSpPr>
        <p:spPr>
          <a:xfrm>
            <a:off x="185738" y="2179638"/>
            <a:ext cx="6634162" cy="13223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hu-HU" sz="3500" b="1" dirty="0">
                <a:latin typeface="Georgia" panose="02040502050405020303" pitchFamily="18" charset="0"/>
              </a:rPr>
              <a:t>Tantárgyak</a:t>
            </a:r>
          </a:p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hu-HU" sz="3500" b="1" dirty="0">
                <a:latin typeface="Georgia" panose="02040502050405020303" pitchFamily="18" charset="0"/>
              </a:rPr>
              <a:t>Képzési programok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3200" b="1" dirty="0">
              <a:latin typeface="+mj-lt"/>
            </a:endParaRPr>
          </a:p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hu-HU" sz="3200" b="1" dirty="0"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Kép 9">
            <a:extLst>
              <a:ext uri="{FF2B5EF4-FFF2-40B4-BE49-F238E27FC236}">
                <a16:creationId xmlns:a16="http://schemas.microsoft.com/office/drawing/2014/main" id="{CCCBF3B9-5216-2E6B-C847-C05520AE6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1779588"/>
            <a:ext cx="59563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6ABE10F-5C71-0E07-3965-A24E045DE3B0}"/>
              </a:ext>
            </a:extLst>
          </p:cNvPr>
          <p:cNvGraphicFramePr/>
          <p:nvPr/>
        </p:nvGraphicFramePr>
        <p:xfrm>
          <a:off x="68764" y="4835220"/>
          <a:ext cx="8128000" cy="2107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FA44CC7B-FE20-DDB6-0523-58FE76110768}"/>
              </a:ext>
            </a:extLst>
          </p:cNvPr>
          <p:cNvGrpSpPr>
            <a:grpSpLocks/>
          </p:cNvGrpSpPr>
          <p:nvPr/>
        </p:nvGrpSpPr>
        <p:grpSpPr bwMode="auto">
          <a:xfrm>
            <a:off x="687388" y="1631950"/>
            <a:ext cx="5132387" cy="3203575"/>
            <a:chOff x="687587" y="2023565"/>
            <a:chExt cx="5132489" cy="3203302"/>
          </a:xfrm>
        </p:grpSpPr>
        <p:pic>
          <p:nvPicPr>
            <p:cNvPr id="76806" name="Kép 11">
              <a:extLst>
                <a:ext uri="{FF2B5EF4-FFF2-40B4-BE49-F238E27FC236}">
                  <a16:creationId xmlns:a16="http://schemas.microsoft.com/office/drawing/2014/main" id="{54993848-B3E3-E2DC-88B0-1694F72C4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34" t="16795" r="6763" b="33987"/>
            <a:stretch>
              <a:fillRect/>
            </a:stretch>
          </p:blipFill>
          <p:spPr bwMode="auto">
            <a:xfrm>
              <a:off x="687587" y="2757420"/>
              <a:ext cx="5132489" cy="2469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07" name="Szövegdoboz 13">
              <a:extLst>
                <a:ext uri="{FF2B5EF4-FFF2-40B4-BE49-F238E27FC236}">
                  <a16:creationId xmlns:a16="http://schemas.microsoft.com/office/drawing/2014/main" id="{0F8C30BB-D4E8-3A60-1E69-5133DCAFCE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7070" y="2023565"/>
              <a:ext cx="4053521" cy="733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ts val="600"/>
                </a:spcBef>
                <a:buClr>
                  <a:srgbClr val="F5C832"/>
                </a:buClr>
              </a:pPr>
              <a:r>
                <a:rPr lang="hu-HU" altLang="hu-HU" sz="1600">
                  <a:solidFill>
                    <a:srgbClr val="000000"/>
                  </a:solidFill>
                  <a:latin typeface="Georgia" panose="02040502050405020303" pitchFamily="18" charset="0"/>
                </a:rPr>
                <a:t>Példa:</a:t>
              </a:r>
            </a:p>
            <a:p>
              <a:pPr algn="ctr" eaLnBrk="1" hangingPunct="1">
                <a:lnSpc>
                  <a:spcPct val="120000"/>
                </a:lnSpc>
                <a:spcBef>
                  <a:spcPts val="600"/>
                </a:spcBef>
                <a:buClr>
                  <a:srgbClr val="F5C832"/>
                </a:buClr>
              </a:pPr>
              <a:r>
                <a:rPr lang="hu-HU" altLang="hu-HU" sz="1600">
                  <a:solidFill>
                    <a:srgbClr val="000000"/>
                  </a:solidFill>
                  <a:latin typeface="Georgia" panose="02040502050405020303" pitchFamily="18" charset="0"/>
                  <a:hlinkClick r:id="rId10"/>
                </a:rPr>
                <a:t>Alapképzések képzési programjai</a:t>
              </a:r>
              <a:endParaRPr lang="hu-HU" altLang="hu-HU" sz="1600">
                <a:solidFill>
                  <a:srgbClr val="00000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15" name="Alcím 1">
            <a:extLst>
              <a:ext uri="{FF2B5EF4-FFF2-40B4-BE49-F238E27FC236}">
                <a16:creationId xmlns:a16="http://schemas.microsoft.com/office/drawing/2014/main" id="{F211D651-0568-39D3-2FE6-17D7F9139A97}"/>
              </a:ext>
            </a:extLst>
          </p:cNvPr>
          <p:cNvSpPr txBox="1">
            <a:spLocks/>
          </p:cNvSpPr>
          <p:nvPr/>
        </p:nvSpPr>
        <p:spPr>
          <a:xfrm>
            <a:off x="2571750" y="373063"/>
            <a:ext cx="4192588" cy="11255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0600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hu-HU" sz="2400" b="1" dirty="0">
                <a:latin typeface="+mj-lt"/>
              </a:rPr>
              <a:t>Tantárgyakról </a:t>
            </a:r>
          </a:p>
          <a:p>
            <a:pPr fontAlgn="auto">
              <a:spcAft>
                <a:spcPts val="0"/>
              </a:spcAft>
              <a:defRPr/>
            </a:pPr>
            <a:r>
              <a:rPr lang="hu-HU" sz="2400" b="1" dirty="0">
                <a:latin typeface="+mj-lt"/>
              </a:rPr>
              <a:t>Képzési programról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lcím 1">
            <a:extLst>
              <a:ext uri="{FF2B5EF4-FFF2-40B4-BE49-F238E27FC236}">
                <a16:creationId xmlns:a16="http://schemas.microsoft.com/office/drawing/2014/main" id="{DB6A974E-39DE-17E7-B4A0-DB1420E4A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2209800"/>
            <a:ext cx="5795962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5C832"/>
              </a:buClr>
              <a:buFontTx/>
              <a:buNone/>
            </a:pPr>
            <a:r>
              <a:rPr lang="hu-HU" altLang="hu-HU" sz="3200" b="1">
                <a:solidFill>
                  <a:srgbClr val="1B213E"/>
                </a:solidFill>
                <a:latin typeface="Georgia" panose="02040502050405020303" pitchFamily="18" charset="0"/>
              </a:rPr>
              <a:t> </a:t>
            </a:r>
            <a:r>
              <a:rPr lang="hu-HU" altLang="hu-HU" sz="2800" b="1">
                <a:solidFill>
                  <a:srgbClr val="1B213E"/>
                </a:solidFill>
                <a:latin typeface="Georgia" panose="02040502050405020303" pitchFamily="18" charset="0"/>
              </a:rPr>
              <a:t>Hallgatói jogviszony megszűnése/megszüntetése</a:t>
            </a:r>
            <a:endParaRPr lang="hu-HU" altLang="hu-HU" sz="3200" b="1">
              <a:solidFill>
                <a:srgbClr val="1B213E"/>
              </a:solidFill>
              <a:latin typeface="Georgia" panose="02040502050405020303" pitchFamily="18" charset="0"/>
            </a:endParaRPr>
          </a:p>
          <a:p>
            <a:pPr algn="ctr" eaLnBrk="1" hangingPunct="1">
              <a:buClr>
                <a:srgbClr val="F5C832"/>
              </a:buClr>
              <a:buFontTx/>
              <a:buNone/>
            </a:pPr>
            <a:r>
              <a:rPr lang="hu-HU" altLang="hu-HU" sz="3200" b="1">
                <a:solidFill>
                  <a:srgbClr val="1B213E"/>
                </a:solidFill>
                <a:latin typeface="Georgia" panose="02040502050405020303" pitchFamily="18" charset="0"/>
              </a:rPr>
              <a:t>TVSZ 39§ -42§</a:t>
            </a:r>
          </a:p>
          <a:p>
            <a:pPr algn="ctr" eaLnBrk="1" hangingPunct="1">
              <a:buClr>
                <a:srgbClr val="F5C832"/>
              </a:buClr>
              <a:buFontTx/>
              <a:buNone/>
            </a:pPr>
            <a:endParaRPr lang="hu-HU" altLang="hu-HU" sz="3200" b="1">
              <a:solidFill>
                <a:srgbClr val="1B213E"/>
              </a:solidFill>
              <a:latin typeface="Georgia" panose="02040502050405020303" pitchFamily="18" charset="0"/>
            </a:endParaRPr>
          </a:p>
          <a:p>
            <a:pPr algn="ctr" eaLnBrk="1" hangingPunct="1">
              <a:buClr>
                <a:srgbClr val="F5C832"/>
              </a:buClr>
              <a:buFontTx/>
              <a:buNone/>
            </a:pPr>
            <a:r>
              <a:rPr lang="hu-HU" altLang="hu-HU" sz="2000" b="1">
                <a:solidFill>
                  <a:srgbClr val="1B213E"/>
                </a:solidFill>
                <a:latin typeface="Georgia" panose="02040502050405020303" pitchFamily="18" charset="0"/>
              </a:rPr>
              <a:t>(mire figyeljek/mi védhet meg a  tanulmányaim során)</a:t>
            </a:r>
          </a:p>
        </p:txBody>
      </p:sp>
      <p:pic>
        <p:nvPicPr>
          <p:cNvPr id="78851" name="Kép 1">
            <a:extLst>
              <a:ext uri="{FF2B5EF4-FFF2-40B4-BE49-F238E27FC236}">
                <a16:creationId xmlns:a16="http://schemas.microsoft.com/office/drawing/2014/main" id="{64CAF0B3-6C28-846C-814A-205DF6160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9980">
            <a:off x="4152791" y="3802665"/>
            <a:ext cx="3502025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rvinus2025_hu">
  <a:themeElements>
    <a:clrScheme name="Corvinus2025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ACD5A"/>
      </a:accent1>
      <a:accent2>
        <a:srgbClr val="E1FFD9"/>
      </a:accent2>
      <a:accent3>
        <a:srgbClr val="002300"/>
      </a:accent3>
      <a:accent4>
        <a:srgbClr val="FF4132"/>
      </a:accent4>
      <a:accent5>
        <a:srgbClr val="FFDEDE"/>
      </a:accent5>
      <a:accent6>
        <a:srgbClr val="410500"/>
      </a:accent6>
      <a:hlink>
        <a:srgbClr val="E1E1E1"/>
      </a:hlink>
      <a:folHlink>
        <a:srgbClr val="8C8C8C"/>
      </a:folHlink>
    </a:clrScheme>
    <a:fontScheme name="Egyéni 2. séma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 anchor="b" anchorCtr="0"/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vinus2025_hu.potx" id="{6E286A04-2532-4489-A344-7FA1F7C9F2CF}" vid="{CA966903-230C-452E-9B12-F3B05A69EE76}"/>
    </a:ext>
  </a:extLst>
</a:theme>
</file>

<file path=ppt/theme/theme2.xml><?xml version="1.0" encoding="utf-8"?>
<a:theme xmlns:a="http://schemas.openxmlformats.org/drawingml/2006/main" name="Üres dia">
  <a:themeElements>
    <a:clrScheme name="Corvinus2025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ACD5A"/>
      </a:accent1>
      <a:accent2>
        <a:srgbClr val="E1FFD9"/>
      </a:accent2>
      <a:accent3>
        <a:srgbClr val="002300"/>
      </a:accent3>
      <a:accent4>
        <a:srgbClr val="FF4132"/>
      </a:accent4>
      <a:accent5>
        <a:srgbClr val="FFDEDE"/>
      </a:accent5>
      <a:accent6>
        <a:srgbClr val="410500"/>
      </a:accent6>
      <a:hlink>
        <a:srgbClr val="E1E1E1"/>
      </a:hlink>
      <a:folHlink>
        <a:srgbClr val="8C8C8C"/>
      </a:folHlink>
    </a:clrScheme>
    <a:fontScheme name="Egyéni 1. séma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rvinus2025_hu.potx" id="{6E286A04-2532-4489-A344-7FA1F7C9F2CF}" vid="{28ED4562-83DE-4B42-B3EB-7697C32F9CC5}"/>
    </a:ext>
  </a:extLst>
</a:theme>
</file>

<file path=ppt/theme/theme3.xml><?xml version="1.0" encoding="utf-8"?>
<a:theme xmlns:a="http://schemas.openxmlformats.org/drawingml/2006/main" name="Corvinus2025 alap dia">
  <a:themeElements>
    <a:clrScheme name="Corvinus2025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ACD5A"/>
      </a:accent1>
      <a:accent2>
        <a:srgbClr val="E1FFD9"/>
      </a:accent2>
      <a:accent3>
        <a:srgbClr val="002300"/>
      </a:accent3>
      <a:accent4>
        <a:srgbClr val="FF4132"/>
      </a:accent4>
      <a:accent5>
        <a:srgbClr val="FFDEDE"/>
      </a:accent5>
      <a:accent6>
        <a:srgbClr val="410500"/>
      </a:accent6>
      <a:hlink>
        <a:srgbClr val="E1E1E1"/>
      </a:hlink>
      <a:folHlink>
        <a:srgbClr val="8C8C8C"/>
      </a:folHlink>
    </a:clrScheme>
    <a:fontScheme name="Egyéni 1. séma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vinus2025_hu.potx" id="{6E286A04-2532-4489-A344-7FA1F7C9F2CF}" vid="{03B28A0E-0F1D-4AFF-B3E4-29819184873E}"/>
    </a:ext>
  </a:extLst>
</a:theme>
</file>

<file path=ppt/theme/theme4.xml><?xml version="1.0" encoding="utf-8"?>
<a:theme xmlns:a="http://schemas.openxmlformats.org/drawingml/2006/main" name="Egyéni tervezés">
  <a:themeElements>
    <a:clrScheme name="Corvinus2025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ACD5A"/>
      </a:accent1>
      <a:accent2>
        <a:srgbClr val="E1FFD9"/>
      </a:accent2>
      <a:accent3>
        <a:srgbClr val="002300"/>
      </a:accent3>
      <a:accent4>
        <a:srgbClr val="FF4132"/>
      </a:accent4>
      <a:accent5>
        <a:srgbClr val="FFDEDE"/>
      </a:accent5>
      <a:accent6>
        <a:srgbClr val="410500"/>
      </a:accent6>
      <a:hlink>
        <a:srgbClr val="E1E1E1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rvinus2025_hu.potx" id="{6E286A04-2532-4489-A344-7FA1F7C9F2CF}" vid="{F7C15240-2A37-4353-985F-7A5CB6A14643}"/>
    </a:ext>
  </a:extLst>
</a:theme>
</file>

<file path=ppt/theme/theme5.xml><?xml version="1.0" encoding="utf-8"?>
<a:theme xmlns:a="http://schemas.openxmlformats.org/drawingml/2006/main" name="1_Üres dia">
  <a:themeElements>
    <a:clrScheme name="Corvinus New3">
      <a:dk1>
        <a:srgbClr val="000000"/>
      </a:dk1>
      <a:lt1>
        <a:sysClr val="window" lastClr="FFFFFF"/>
      </a:lt1>
      <a:dk2>
        <a:srgbClr val="855C24"/>
      </a:dk2>
      <a:lt2>
        <a:srgbClr val="DEC5A6"/>
      </a:lt2>
      <a:accent1>
        <a:srgbClr val="1B213E"/>
      </a:accent1>
      <a:accent2>
        <a:srgbClr val="BF8F55"/>
      </a:accent2>
      <a:accent3>
        <a:srgbClr val="5C6873"/>
      </a:accent3>
      <a:accent4>
        <a:srgbClr val="F5C832"/>
      </a:accent4>
      <a:accent5>
        <a:srgbClr val="D22027"/>
      </a:accent5>
      <a:accent6>
        <a:srgbClr val="0C884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vinus_hu" id="{06BE48BB-809E-4B25-B471-99A4267F43B7}" vid="{4CBBE07A-77DD-4813-BA47-147E36FE7167}"/>
    </a:ext>
  </a:extLst>
</a:theme>
</file>

<file path=ppt/theme/theme6.xml><?xml version="1.0" encoding="utf-8"?>
<a:theme xmlns:a="http://schemas.openxmlformats.org/drawingml/2006/main" name="1_Corvinus alap dia">
  <a:themeElements>
    <a:clrScheme name="Corvinus New3">
      <a:dk1>
        <a:srgbClr val="000000"/>
      </a:dk1>
      <a:lt1>
        <a:sysClr val="window" lastClr="FFFFFF"/>
      </a:lt1>
      <a:dk2>
        <a:srgbClr val="855C24"/>
      </a:dk2>
      <a:lt2>
        <a:srgbClr val="DEC5A6"/>
      </a:lt2>
      <a:accent1>
        <a:srgbClr val="1B213E"/>
      </a:accent1>
      <a:accent2>
        <a:srgbClr val="BF8F55"/>
      </a:accent2>
      <a:accent3>
        <a:srgbClr val="5C6873"/>
      </a:accent3>
      <a:accent4>
        <a:srgbClr val="F5C832"/>
      </a:accent4>
      <a:accent5>
        <a:srgbClr val="D22027"/>
      </a:accent5>
      <a:accent6>
        <a:srgbClr val="0C8843"/>
      </a:accent6>
      <a:hlink>
        <a:srgbClr val="0563C1"/>
      </a:hlink>
      <a:folHlink>
        <a:srgbClr val="954F72"/>
      </a:folHlink>
    </a:clrScheme>
    <a:fontScheme name="Corvinus betűtípus séma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wrap="square" lIns="0" tIns="0" rIns="0" bIns="0" rtlCol="0" anchor="ctr" anchorCtr="0">
        <a:noAutofit/>
      </a:bodyPr>
      <a:lstStyle>
        <a:defPPr algn="l">
          <a:lnSpc>
            <a:spcPct val="110000"/>
          </a:lnSpc>
          <a:defRPr dirty="0" smtClean="0">
            <a:solidFill>
              <a:schemeClr val="accent1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rvinus_hu" id="{06BE48BB-809E-4B25-B471-99A4267F43B7}" vid="{A91E95FC-B8AB-4CF6-9CAD-3D973520C36C}"/>
    </a:ext>
  </a:extLst>
</a:theme>
</file>

<file path=ppt/theme/theme7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5709964D6639E14492DED0BFD2A21C4D" ma:contentTypeVersion="15" ma:contentTypeDescription="Új dokumentum létrehozása." ma:contentTypeScope="" ma:versionID="eb1aed24dcc69a9d57db29cc2563bd39">
  <xsd:schema xmlns:xsd="http://www.w3.org/2001/XMLSchema" xmlns:xs="http://www.w3.org/2001/XMLSchema" xmlns:p="http://schemas.microsoft.com/office/2006/metadata/properties" xmlns:ns2="f246f8f1-ee0c-4a2a-ae51-af33d534155d" xmlns:ns3="1de8eeb0-b747-4f01-9065-c820fb864a0b" targetNamespace="http://schemas.microsoft.com/office/2006/metadata/properties" ma:root="true" ma:fieldsID="8548da6f9e5f49c839a3243f76715a5d" ns2:_="" ns3:_="">
    <xsd:import namespace="f246f8f1-ee0c-4a2a-ae51-af33d534155d"/>
    <xsd:import namespace="1de8eeb0-b747-4f01-9065-c820fb864a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46f8f1-ee0c-4a2a-ae51-af33d53415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Képcímkék" ma:readOnly="false" ma:fieldId="{5cf76f15-5ced-4ddc-b409-7134ff3c332f}" ma:taxonomyMulti="true" ma:sspId="304f63b5-a726-4f3c-93ae-55ac1a466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e8eeb0-b747-4f01-9065-c820fb864a0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25393c74-9582-47ab-964e-7035f561f6ed}" ma:internalName="TaxCatchAll" ma:showField="CatchAllData" ma:web="1de8eeb0-b747-4f01-9065-c820fb864a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46f8f1-ee0c-4a2a-ae51-af33d534155d">
      <Terms xmlns="http://schemas.microsoft.com/office/infopath/2007/PartnerControls"/>
    </lcf76f155ced4ddcb4097134ff3c332f>
    <TaxCatchAll xmlns="1de8eeb0-b747-4f01-9065-c820fb864a0b" xsi:nil="true"/>
  </documentManagement>
</p:properties>
</file>

<file path=customXml/itemProps1.xml><?xml version="1.0" encoding="utf-8"?>
<ds:datastoreItem xmlns:ds="http://schemas.openxmlformats.org/officeDocument/2006/customXml" ds:itemID="{CF2F1234-CAE6-4716-9686-FE990C912C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019810-3F94-4113-AC94-75B20670D6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46f8f1-ee0c-4a2a-ae51-af33d534155d"/>
    <ds:schemaRef ds:uri="1de8eeb0-b747-4f01-9065-c820fb864a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0634F2-C12B-4D4F-8921-5FED44521E61}">
  <ds:schemaRefs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5e4c54d7-08c8-4600-8e22-197c4b5ed5ec"/>
    <ds:schemaRef ds:uri="a9264108-d536-449d-b662-418c76f5db85"/>
    <ds:schemaRef ds:uri="http://schemas.microsoft.com/office/2006/metadata/properties"/>
    <ds:schemaRef ds:uri="f246f8f1-ee0c-4a2a-ae51-af33d534155d"/>
    <ds:schemaRef ds:uri="1de8eeb0-b747-4f01-9065-c820fb864a0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corvinus2025-hu</Template>
  <TotalTime>1705</TotalTime>
  <Words>1900</Words>
  <Application>Microsoft Office PowerPoint</Application>
  <PresentationFormat>Szélesvásznú</PresentationFormat>
  <Paragraphs>376</Paragraphs>
  <Slides>33</Slides>
  <Notes>31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6</vt:i4>
      </vt:variant>
      <vt:variant>
        <vt:lpstr>Diacímek</vt:lpstr>
      </vt:variant>
      <vt:variant>
        <vt:i4>33</vt:i4>
      </vt:variant>
    </vt:vector>
  </HeadingPairs>
  <TitlesOfParts>
    <vt:vector size="48" baseType="lpstr">
      <vt:lpstr>Aptos</vt:lpstr>
      <vt:lpstr>Aptos Display</vt:lpstr>
      <vt:lpstr>Arial</vt:lpstr>
      <vt:lpstr>Arial </vt:lpstr>
      <vt:lpstr>Calibri</vt:lpstr>
      <vt:lpstr>Calibri Light</vt:lpstr>
      <vt:lpstr>Georgia</vt:lpstr>
      <vt:lpstr>Times New Roman</vt:lpstr>
      <vt:lpstr>Wingdings</vt:lpstr>
      <vt:lpstr>Corvinus2025_hu</vt:lpstr>
      <vt:lpstr>Üres dia</vt:lpstr>
      <vt:lpstr>Corvinus2025 alap dia</vt:lpstr>
      <vt:lpstr>Egyéni tervezés</vt:lpstr>
      <vt:lpstr>1_Üres dia</vt:lpstr>
      <vt:lpstr>1_Corvinus alap dia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 </vt:lpstr>
      <vt:lpstr> </vt:lpstr>
      <vt:lpstr> </vt:lpstr>
      <vt:lpstr>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Budapest Corvinus Egyetem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Ihosné Müller Ágota</dc:creator>
  <cp:lastModifiedBy>Tilless Lea Zsuzsa</cp:lastModifiedBy>
  <cp:revision>7</cp:revision>
  <dcterms:created xsi:type="dcterms:W3CDTF">2025-08-27T09:40:53Z</dcterms:created>
  <dcterms:modified xsi:type="dcterms:W3CDTF">2025-09-16T08:00:37Z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áttamozási állapot">
    <vt:lpwstr/>
  </property>
  <property fmtid="{D5CDD505-2E9C-101B-9397-08002B2CF9AE}" pid="3" name="lcf76f155ced4ddcb4097134ff3c332f">
    <vt:lpwstr/>
  </property>
  <property fmtid="{D5CDD505-2E9C-101B-9397-08002B2CF9AE}" pid="4" name="TaxCatchAll">
    <vt:lpwstr/>
  </property>
  <property fmtid="{D5CDD505-2E9C-101B-9397-08002B2CF9AE}" pid="5" name="MediaServiceImageTags">
    <vt:lpwstr/>
  </property>
  <property fmtid="{D5CDD505-2E9C-101B-9397-08002B2CF9AE}" pid="6" name="ContentTypeId">
    <vt:lpwstr>0x0101005709964D6639E14492DED0BFD2A21C4D</vt:lpwstr>
  </property>
</Properties>
</file>