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  <p:sldMasterId id="2147483826" r:id="rId5"/>
    <p:sldMasterId id="2147483856" r:id="rId6"/>
    <p:sldMasterId id="2147483749" r:id="rId7"/>
  </p:sldMasterIdLst>
  <p:notesMasterIdLst>
    <p:notesMasterId r:id="rId36"/>
  </p:notesMasterIdLst>
  <p:handoutMasterIdLst>
    <p:handoutMasterId r:id="rId37"/>
  </p:handoutMasterIdLst>
  <p:sldIdLst>
    <p:sldId id="264" r:id="rId8"/>
    <p:sldId id="257" r:id="rId9"/>
    <p:sldId id="269" r:id="rId10"/>
    <p:sldId id="270" r:id="rId11"/>
    <p:sldId id="271" r:id="rId12"/>
    <p:sldId id="292" r:id="rId13"/>
    <p:sldId id="293" r:id="rId14"/>
    <p:sldId id="276" r:id="rId15"/>
    <p:sldId id="272" r:id="rId16"/>
    <p:sldId id="277" r:id="rId17"/>
    <p:sldId id="273" r:id="rId18"/>
    <p:sldId id="274" r:id="rId19"/>
    <p:sldId id="283" r:id="rId20"/>
    <p:sldId id="265" r:id="rId21"/>
    <p:sldId id="278" r:id="rId22"/>
    <p:sldId id="279" r:id="rId23"/>
    <p:sldId id="286" r:id="rId24"/>
    <p:sldId id="281" r:id="rId25"/>
    <p:sldId id="288" r:id="rId26"/>
    <p:sldId id="289" r:id="rId27"/>
    <p:sldId id="290" r:id="rId28"/>
    <p:sldId id="291" r:id="rId29"/>
    <p:sldId id="294" r:id="rId30"/>
    <p:sldId id="280" r:id="rId31"/>
    <p:sldId id="284" r:id="rId32"/>
    <p:sldId id="285" r:id="rId33"/>
    <p:sldId id="282" r:id="rId34"/>
    <p:sldId id="263" r:id="rId35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84D6"/>
    <a:srgbClr val="FF4132"/>
    <a:srgbClr val="0ACD5A"/>
    <a:srgbClr val="E6E6E6"/>
    <a:srgbClr val="FFFFFF"/>
    <a:srgbClr val="3366FF"/>
    <a:srgbClr val="CC00FF"/>
    <a:srgbClr val="E1E1E1"/>
    <a:srgbClr val="8C8C8C"/>
    <a:srgbClr val="5C68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6E3CC2-9A93-44CC-8C62-9A087BDFC015}" v="252" dt="2025-08-27T13:21:36.918"/>
    <p1510:client id="{A1286611-9A4A-C94E-25E7-541FE59BED60}" v="1155" dt="2025-08-29T09:24:21.46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Közepesen sötét stíl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Közepesen sötét stílus 2 – 2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Stílus és rács nélkül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incs stílus, csak rács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Közepesen sötét stílus 2 – 4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Közepesen sötét stílus 2 – 3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Közepesen sötét stílus 2 – 5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Közepesen sötét stílus 2 – 6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7B26C5-4107-4FEC-AEDC-1716B250A1EF}" styleName="Világos stílus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159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198" y="9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viewProps" Target="viewProps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microsoft.com/office/2015/10/relationships/revisionInfo" Target="revisionInfo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8" Type="http://schemas.openxmlformats.org/officeDocument/2006/relationships/slide" Target="slides/slide1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>
            <a:extLst>
              <a:ext uri="{FF2B5EF4-FFF2-40B4-BE49-F238E27FC236}">
                <a16:creationId xmlns:a16="http://schemas.microsoft.com/office/drawing/2014/main" id="{CB8A5F8E-55AF-4885-A2EC-90E3B4EA073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E8C9AF74-E70B-4456-A70C-DA4D5E5C97E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A6CC4A-8218-4BDA-98A5-A5996A95B397}" type="datetimeFigureOut">
              <a:rPr lang="hu-HU" smtClean="0"/>
              <a:pPr/>
              <a:t>2025. 09. 15.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AF90E50F-7A6E-4FC2-96AB-F5E54844B48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2FC1F0FF-6110-4F17-A725-AC394804EF8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E2F92F-F94A-4D17-913F-9AB619DC0A2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7827133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423FB2-ADFE-4D94-8D0C-BCB533AF8BD6}" type="datetimeFigureOut">
              <a:rPr lang="hu-HU" smtClean="0"/>
              <a:pPr/>
              <a:t>2025. 09. 15.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BC260B-2877-4559-9AFC-56C12A6E9433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6910198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304840-DB9B-4B2B-2446-F892905689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>
            <a:extLst>
              <a:ext uri="{FF2B5EF4-FFF2-40B4-BE49-F238E27FC236}">
                <a16:creationId xmlns:a16="http://schemas.microsoft.com/office/drawing/2014/main" id="{5AD2C998-C98D-A66F-481C-E680606BA2C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>
            <a:extLst>
              <a:ext uri="{FF2B5EF4-FFF2-40B4-BE49-F238E27FC236}">
                <a16:creationId xmlns:a16="http://schemas.microsoft.com/office/drawing/2014/main" id="{F36E01D4-2C99-6328-D5F1-0205ED0D4B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B3CDFF14-C4BC-B6D7-5D9F-1A1BCFEE55D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C260B-2877-4559-9AFC-56C12A6E9433}" type="slidenum">
              <a:rPr lang="hu-HU" smtClean="0"/>
              <a:pPr/>
              <a:t>27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86226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gree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églalap 9"/>
          <p:cNvSpPr/>
          <p:nvPr userDrawn="1"/>
        </p:nvSpPr>
        <p:spPr>
          <a:xfrm>
            <a:off x="6084916" y="0"/>
            <a:ext cx="610708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Cím 1">
            <a:extLst>
              <a:ext uri="{FF2B5EF4-FFF2-40B4-BE49-F238E27FC236}">
                <a16:creationId xmlns:a16="http://schemas.microsoft.com/office/drawing/2014/main" id="{31621B22-D365-495C-88F1-1B023545CFE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2762" y="2050741"/>
            <a:ext cx="5184558" cy="750647"/>
          </a:xfrm>
        </p:spPr>
        <p:txBody>
          <a:bodyPr anchor="t" anchorCtr="0">
            <a:noAutofit/>
          </a:bodyPr>
          <a:lstStyle>
            <a:lvl1pPr algn="l">
              <a:defRPr sz="5000" b="0" baseline="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hu-HU" dirty="0" err="1"/>
              <a:t>Click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edit</a:t>
            </a:r>
            <a:r>
              <a:rPr lang="hu-HU" dirty="0"/>
              <a:t> </a:t>
            </a:r>
            <a:r>
              <a:rPr lang="hu-HU" dirty="0" err="1"/>
              <a:t>title</a:t>
            </a:r>
            <a:endParaRPr lang="hu-HU" dirty="0"/>
          </a:p>
        </p:txBody>
      </p:sp>
      <p:sp>
        <p:nvSpPr>
          <p:cNvPr id="12" name="Alcím 2">
            <a:extLst>
              <a:ext uri="{FF2B5EF4-FFF2-40B4-BE49-F238E27FC236}">
                <a16:creationId xmlns:a16="http://schemas.microsoft.com/office/drawing/2014/main" id="{8CC58CEF-E392-45B5-BDE8-D20516C7564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2762" y="2889849"/>
            <a:ext cx="5175682" cy="22414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300" i="0" baseline="0">
                <a:solidFill>
                  <a:schemeClr val="tx1"/>
                </a:solidFill>
                <a:latin typeface="Arial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dirty="0" err="1"/>
              <a:t>Click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edit</a:t>
            </a:r>
            <a:r>
              <a:rPr lang="hu-HU" dirty="0"/>
              <a:t> </a:t>
            </a:r>
            <a:r>
              <a:rPr lang="hu-HU" dirty="0" err="1"/>
              <a:t>subtitle</a:t>
            </a:r>
            <a:endParaRPr lang="hu-HU" dirty="0"/>
          </a:p>
        </p:txBody>
      </p:sp>
      <p:sp>
        <p:nvSpPr>
          <p:cNvPr id="14" name="Szöveg helye 12">
            <a:extLst>
              <a:ext uri="{FF2B5EF4-FFF2-40B4-BE49-F238E27FC236}">
                <a16:creationId xmlns:a16="http://schemas.microsoft.com/office/drawing/2014/main" id="{E7C88084-184B-4E45-86E3-B471C8510B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9395" y="6054571"/>
            <a:ext cx="5166804" cy="337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hu-HU" dirty="0" err="1"/>
              <a:t>Author</a:t>
            </a:r>
            <a:r>
              <a:rPr lang="hu-HU" dirty="0"/>
              <a:t>: </a:t>
            </a:r>
          </a:p>
        </p:txBody>
      </p:sp>
      <p:sp>
        <p:nvSpPr>
          <p:cNvPr id="16" name="Téglalap 15"/>
          <p:cNvSpPr/>
          <p:nvPr userDrawn="1"/>
        </p:nvSpPr>
        <p:spPr>
          <a:xfrm>
            <a:off x="6536789" y="6168044"/>
            <a:ext cx="5184156" cy="2161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13" name="Group 8"/>
          <p:cNvGrpSpPr>
            <a:grpSpLocks noChangeAspect="1"/>
          </p:cNvGrpSpPr>
          <p:nvPr userDrawn="1"/>
        </p:nvGrpSpPr>
        <p:grpSpPr bwMode="auto">
          <a:xfrm>
            <a:off x="6537325" y="349250"/>
            <a:ext cx="5189538" cy="2603500"/>
            <a:chOff x="4118" y="220"/>
            <a:chExt cx="3269" cy="1640"/>
          </a:xfrm>
        </p:grpSpPr>
        <p:sp>
          <p:nvSpPr>
            <p:cNvPr id="19" name="AutoShape 7"/>
            <p:cNvSpPr>
              <a:spLocks noChangeAspect="1" noChangeArrowheads="1" noTextEdit="1"/>
            </p:cNvSpPr>
            <p:nvPr userDrawn="1"/>
          </p:nvSpPr>
          <p:spPr bwMode="auto">
            <a:xfrm>
              <a:off x="4118" y="220"/>
              <a:ext cx="3269" cy="1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0" name="Freeform 9"/>
            <p:cNvSpPr>
              <a:spLocks/>
            </p:cNvSpPr>
            <p:nvPr userDrawn="1"/>
          </p:nvSpPr>
          <p:spPr bwMode="auto">
            <a:xfrm>
              <a:off x="4182" y="281"/>
              <a:ext cx="3136" cy="1575"/>
            </a:xfrm>
            <a:custGeom>
              <a:avLst/>
              <a:gdLst>
                <a:gd name="T0" fmla="*/ 0 w 777"/>
                <a:gd name="T1" fmla="*/ 389 h 389"/>
                <a:gd name="T2" fmla="*/ 389 w 777"/>
                <a:gd name="T3" fmla="*/ 0 h 389"/>
                <a:gd name="T4" fmla="*/ 777 w 777"/>
                <a:gd name="T5" fmla="*/ 389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77" h="389">
                  <a:moveTo>
                    <a:pt x="0" y="389"/>
                  </a:moveTo>
                  <a:cubicBezTo>
                    <a:pt x="0" y="174"/>
                    <a:pt x="174" y="0"/>
                    <a:pt x="389" y="0"/>
                  </a:cubicBezTo>
                  <a:cubicBezTo>
                    <a:pt x="603" y="0"/>
                    <a:pt x="777" y="174"/>
                    <a:pt x="777" y="389"/>
                  </a:cubicBezTo>
                </a:path>
              </a:pathLst>
            </a:custGeom>
            <a:noFill/>
            <a:ln w="198438" cap="flat">
              <a:solidFill>
                <a:srgbClr val="0ACD5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</p:grpSp>
      <p:pic>
        <p:nvPicPr>
          <p:cNvPr id="17" name="Kép 16" descr="corvinus_University_logo_black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72138" y="458910"/>
            <a:ext cx="2020692" cy="675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57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imag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 descr="BCE_ppt_kepek8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093889" y="0"/>
            <a:ext cx="6098111" cy="6858000"/>
          </a:xfrm>
          <a:prstGeom prst="rect">
            <a:avLst/>
          </a:prstGeom>
        </p:spPr>
      </p:pic>
      <p:sp>
        <p:nvSpPr>
          <p:cNvPr id="8" name="Téglalap 7"/>
          <p:cNvSpPr/>
          <p:nvPr userDrawn="1"/>
        </p:nvSpPr>
        <p:spPr>
          <a:xfrm>
            <a:off x="6536789" y="6168044"/>
            <a:ext cx="5184156" cy="2161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9" name="Group 8"/>
          <p:cNvGrpSpPr>
            <a:grpSpLocks noChangeAspect="1"/>
          </p:cNvGrpSpPr>
          <p:nvPr userDrawn="1"/>
        </p:nvGrpSpPr>
        <p:grpSpPr bwMode="auto">
          <a:xfrm>
            <a:off x="6537325" y="349250"/>
            <a:ext cx="5189538" cy="2603500"/>
            <a:chOff x="4118" y="220"/>
            <a:chExt cx="3269" cy="1640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 userDrawn="1"/>
          </p:nvSpPr>
          <p:spPr bwMode="auto">
            <a:xfrm>
              <a:off x="4118" y="220"/>
              <a:ext cx="3269" cy="1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auto">
            <a:xfrm>
              <a:off x="4182" y="281"/>
              <a:ext cx="3136" cy="1575"/>
            </a:xfrm>
            <a:custGeom>
              <a:avLst/>
              <a:gdLst>
                <a:gd name="T0" fmla="*/ 0 w 777"/>
                <a:gd name="T1" fmla="*/ 389 h 389"/>
                <a:gd name="T2" fmla="*/ 389 w 777"/>
                <a:gd name="T3" fmla="*/ 0 h 389"/>
                <a:gd name="T4" fmla="*/ 777 w 777"/>
                <a:gd name="T5" fmla="*/ 389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77" h="389">
                  <a:moveTo>
                    <a:pt x="0" y="389"/>
                  </a:moveTo>
                  <a:cubicBezTo>
                    <a:pt x="0" y="174"/>
                    <a:pt x="174" y="0"/>
                    <a:pt x="389" y="0"/>
                  </a:cubicBezTo>
                  <a:cubicBezTo>
                    <a:pt x="603" y="0"/>
                    <a:pt x="777" y="174"/>
                    <a:pt x="777" y="389"/>
                  </a:cubicBezTo>
                </a:path>
              </a:pathLst>
            </a:custGeom>
            <a:noFill/>
            <a:ln w="198438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</p:grpSp>
      <p:sp>
        <p:nvSpPr>
          <p:cNvPr id="12" name="Cím 1">
            <a:extLst>
              <a:ext uri="{FF2B5EF4-FFF2-40B4-BE49-F238E27FC236}">
                <a16:creationId xmlns:a16="http://schemas.microsoft.com/office/drawing/2014/main" id="{31621B22-D365-495C-88F1-1B023545CFE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2762" y="2050741"/>
            <a:ext cx="5184558" cy="750647"/>
          </a:xfrm>
        </p:spPr>
        <p:txBody>
          <a:bodyPr anchor="t" anchorCtr="0">
            <a:noAutofit/>
          </a:bodyPr>
          <a:lstStyle>
            <a:lvl1pPr algn="l">
              <a:defRPr sz="5000" b="0" baseline="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hu-HU" dirty="0" err="1"/>
              <a:t>Click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edit</a:t>
            </a:r>
            <a:r>
              <a:rPr lang="hu-HU" dirty="0"/>
              <a:t> </a:t>
            </a:r>
            <a:r>
              <a:rPr lang="hu-HU" dirty="0" err="1"/>
              <a:t>title</a:t>
            </a:r>
            <a:endParaRPr lang="hu-HU" dirty="0"/>
          </a:p>
        </p:txBody>
      </p:sp>
      <p:sp>
        <p:nvSpPr>
          <p:cNvPr id="13" name="Alcím 2">
            <a:extLst>
              <a:ext uri="{FF2B5EF4-FFF2-40B4-BE49-F238E27FC236}">
                <a16:creationId xmlns:a16="http://schemas.microsoft.com/office/drawing/2014/main" id="{8CC58CEF-E392-45B5-BDE8-D20516C7564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2762" y="2889849"/>
            <a:ext cx="5175682" cy="22414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300" i="0" baseline="0">
                <a:solidFill>
                  <a:schemeClr val="tx1"/>
                </a:solidFill>
                <a:latin typeface="Arial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dirty="0" err="1"/>
              <a:t>Click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edit</a:t>
            </a:r>
            <a:r>
              <a:rPr lang="hu-HU" dirty="0"/>
              <a:t> </a:t>
            </a:r>
            <a:r>
              <a:rPr lang="hu-HU" dirty="0" err="1"/>
              <a:t>subtitle</a:t>
            </a:r>
            <a:endParaRPr lang="hu-HU" dirty="0"/>
          </a:p>
        </p:txBody>
      </p:sp>
      <p:sp>
        <p:nvSpPr>
          <p:cNvPr id="14" name="Szöveg helye 12">
            <a:extLst>
              <a:ext uri="{FF2B5EF4-FFF2-40B4-BE49-F238E27FC236}">
                <a16:creationId xmlns:a16="http://schemas.microsoft.com/office/drawing/2014/main" id="{E7C88084-184B-4E45-86E3-B471C8510B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9395" y="6054571"/>
            <a:ext cx="5166804" cy="337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hu-HU" dirty="0" err="1"/>
              <a:t>Author</a:t>
            </a:r>
            <a:r>
              <a:rPr lang="hu-HU" dirty="0"/>
              <a:t>: </a:t>
            </a:r>
          </a:p>
        </p:txBody>
      </p:sp>
      <p:pic>
        <p:nvPicPr>
          <p:cNvPr id="15" name="Kép 14" descr="corvinus_University_logo_black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72138" y="458910"/>
            <a:ext cx="2020692" cy="67591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imag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 descr="BCE_ppt_kepek9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093889" y="0"/>
            <a:ext cx="6098111" cy="6858000"/>
          </a:xfrm>
          <a:prstGeom prst="rect">
            <a:avLst/>
          </a:prstGeom>
        </p:spPr>
      </p:pic>
      <p:sp>
        <p:nvSpPr>
          <p:cNvPr id="8" name="Téglalap 7"/>
          <p:cNvSpPr/>
          <p:nvPr userDrawn="1"/>
        </p:nvSpPr>
        <p:spPr>
          <a:xfrm>
            <a:off x="6536789" y="6168044"/>
            <a:ext cx="5184156" cy="21613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9" name="Group 8"/>
          <p:cNvGrpSpPr>
            <a:grpSpLocks noChangeAspect="1"/>
          </p:cNvGrpSpPr>
          <p:nvPr userDrawn="1"/>
        </p:nvGrpSpPr>
        <p:grpSpPr bwMode="auto">
          <a:xfrm>
            <a:off x="6537325" y="349250"/>
            <a:ext cx="5189538" cy="2603500"/>
            <a:chOff x="4118" y="220"/>
            <a:chExt cx="3269" cy="1640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 userDrawn="1"/>
          </p:nvSpPr>
          <p:spPr bwMode="auto">
            <a:xfrm>
              <a:off x="4118" y="220"/>
              <a:ext cx="3269" cy="1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auto">
            <a:xfrm>
              <a:off x="4182" y="281"/>
              <a:ext cx="3136" cy="1575"/>
            </a:xfrm>
            <a:custGeom>
              <a:avLst/>
              <a:gdLst>
                <a:gd name="T0" fmla="*/ 0 w 777"/>
                <a:gd name="T1" fmla="*/ 389 h 389"/>
                <a:gd name="T2" fmla="*/ 389 w 777"/>
                <a:gd name="T3" fmla="*/ 0 h 389"/>
                <a:gd name="T4" fmla="*/ 777 w 777"/>
                <a:gd name="T5" fmla="*/ 389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77" h="389">
                  <a:moveTo>
                    <a:pt x="0" y="389"/>
                  </a:moveTo>
                  <a:cubicBezTo>
                    <a:pt x="0" y="174"/>
                    <a:pt x="174" y="0"/>
                    <a:pt x="389" y="0"/>
                  </a:cubicBezTo>
                  <a:cubicBezTo>
                    <a:pt x="603" y="0"/>
                    <a:pt x="777" y="174"/>
                    <a:pt x="777" y="389"/>
                  </a:cubicBezTo>
                </a:path>
              </a:pathLst>
            </a:custGeom>
            <a:noFill/>
            <a:ln w="198438" cap="flat">
              <a:solidFill>
                <a:schemeClr val="bg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</p:grpSp>
      <p:sp>
        <p:nvSpPr>
          <p:cNvPr id="12" name="Cím 1">
            <a:extLst>
              <a:ext uri="{FF2B5EF4-FFF2-40B4-BE49-F238E27FC236}">
                <a16:creationId xmlns:a16="http://schemas.microsoft.com/office/drawing/2014/main" id="{31621B22-D365-495C-88F1-1B023545CFE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2762" y="2050741"/>
            <a:ext cx="5184558" cy="750647"/>
          </a:xfrm>
        </p:spPr>
        <p:txBody>
          <a:bodyPr anchor="t" anchorCtr="0">
            <a:noAutofit/>
          </a:bodyPr>
          <a:lstStyle>
            <a:lvl1pPr algn="l">
              <a:defRPr sz="5000" b="0" baseline="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hu-HU" dirty="0" err="1"/>
              <a:t>Click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edit</a:t>
            </a:r>
            <a:r>
              <a:rPr lang="hu-HU" dirty="0"/>
              <a:t> </a:t>
            </a:r>
            <a:r>
              <a:rPr lang="hu-HU" dirty="0" err="1"/>
              <a:t>title</a:t>
            </a:r>
            <a:endParaRPr lang="hu-HU" dirty="0"/>
          </a:p>
        </p:txBody>
      </p:sp>
      <p:sp>
        <p:nvSpPr>
          <p:cNvPr id="13" name="Alcím 2">
            <a:extLst>
              <a:ext uri="{FF2B5EF4-FFF2-40B4-BE49-F238E27FC236}">
                <a16:creationId xmlns:a16="http://schemas.microsoft.com/office/drawing/2014/main" id="{8CC58CEF-E392-45B5-BDE8-D20516C7564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2762" y="2889849"/>
            <a:ext cx="5175682" cy="22414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300" i="0" baseline="0">
                <a:solidFill>
                  <a:schemeClr val="tx1"/>
                </a:solidFill>
                <a:latin typeface="Arial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dirty="0" err="1"/>
              <a:t>Click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edit</a:t>
            </a:r>
            <a:r>
              <a:rPr lang="hu-HU" dirty="0"/>
              <a:t> </a:t>
            </a:r>
            <a:r>
              <a:rPr lang="hu-HU" dirty="0" err="1"/>
              <a:t>subtitle</a:t>
            </a:r>
            <a:endParaRPr lang="hu-HU" dirty="0"/>
          </a:p>
        </p:txBody>
      </p:sp>
      <p:sp>
        <p:nvSpPr>
          <p:cNvPr id="14" name="Szöveg helye 12">
            <a:extLst>
              <a:ext uri="{FF2B5EF4-FFF2-40B4-BE49-F238E27FC236}">
                <a16:creationId xmlns:a16="http://schemas.microsoft.com/office/drawing/2014/main" id="{E7C88084-184B-4E45-86E3-B471C8510B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9395" y="6054571"/>
            <a:ext cx="5166804" cy="337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hu-HU" dirty="0" err="1"/>
              <a:t>Author</a:t>
            </a:r>
            <a:r>
              <a:rPr lang="hu-HU" dirty="0"/>
              <a:t>: </a:t>
            </a:r>
          </a:p>
        </p:txBody>
      </p:sp>
      <p:pic>
        <p:nvPicPr>
          <p:cNvPr id="15" name="Kép 14" descr="corvinus_University_logo_black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72138" y="458910"/>
            <a:ext cx="2020692" cy="67591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imag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 descr="BCE_ppt_kepek5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093889" y="0"/>
            <a:ext cx="6098111" cy="6858000"/>
          </a:xfrm>
          <a:prstGeom prst="rect">
            <a:avLst/>
          </a:prstGeom>
        </p:spPr>
      </p:pic>
      <p:sp>
        <p:nvSpPr>
          <p:cNvPr id="8" name="Cím 1">
            <a:extLst>
              <a:ext uri="{FF2B5EF4-FFF2-40B4-BE49-F238E27FC236}">
                <a16:creationId xmlns:a16="http://schemas.microsoft.com/office/drawing/2014/main" id="{31621B22-D365-495C-88F1-1B023545CFE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2762" y="2050741"/>
            <a:ext cx="5184558" cy="750647"/>
          </a:xfrm>
        </p:spPr>
        <p:txBody>
          <a:bodyPr anchor="t" anchorCtr="0">
            <a:noAutofit/>
          </a:bodyPr>
          <a:lstStyle>
            <a:lvl1pPr algn="l">
              <a:defRPr sz="5000" b="0" baseline="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hu-HU" dirty="0" err="1"/>
              <a:t>Click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edit</a:t>
            </a:r>
            <a:r>
              <a:rPr lang="hu-HU" dirty="0"/>
              <a:t> </a:t>
            </a:r>
            <a:r>
              <a:rPr lang="hu-HU" dirty="0" err="1"/>
              <a:t>title</a:t>
            </a:r>
            <a:endParaRPr lang="hu-HU" dirty="0"/>
          </a:p>
        </p:txBody>
      </p:sp>
      <p:sp>
        <p:nvSpPr>
          <p:cNvPr id="9" name="Alcím 2">
            <a:extLst>
              <a:ext uri="{FF2B5EF4-FFF2-40B4-BE49-F238E27FC236}">
                <a16:creationId xmlns:a16="http://schemas.microsoft.com/office/drawing/2014/main" id="{8CC58CEF-E392-45B5-BDE8-D20516C7564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2762" y="2889849"/>
            <a:ext cx="5175682" cy="22414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300" i="0" baseline="0">
                <a:solidFill>
                  <a:schemeClr val="tx1"/>
                </a:solidFill>
                <a:latin typeface="Arial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dirty="0" err="1"/>
              <a:t>Click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edit</a:t>
            </a:r>
            <a:r>
              <a:rPr lang="hu-HU" dirty="0"/>
              <a:t> </a:t>
            </a:r>
            <a:r>
              <a:rPr lang="hu-HU" dirty="0" err="1"/>
              <a:t>subtitle</a:t>
            </a:r>
            <a:endParaRPr lang="hu-HU" dirty="0"/>
          </a:p>
        </p:txBody>
      </p:sp>
      <p:sp>
        <p:nvSpPr>
          <p:cNvPr id="10" name="Szöveg helye 12">
            <a:extLst>
              <a:ext uri="{FF2B5EF4-FFF2-40B4-BE49-F238E27FC236}">
                <a16:creationId xmlns:a16="http://schemas.microsoft.com/office/drawing/2014/main" id="{E7C88084-184B-4E45-86E3-B471C8510B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9395" y="6054571"/>
            <a:ext cx="5166804" cy="337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hu-HU" dirty="0" err="1"/>
              <a:t>Author</a:t>
            </a:r>
            <a:r>
              <a:rPr lang="hu-HU" dirty="0"/>
              <a:t>: </a:t>
            </a:r>
          </a:p>
        </p:txBody>
      </p:sp>
      <p:pic>
        <p:nvPicPr>
          <p:cNvPr id="11" name="Kép 10" descr="corvinus_University_logo_black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72138" y="458910"/>
            <a:ext cx="2020692" cy="67591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imag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 descr="BCE_ppt_kepek7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093889" y="0"/>
            <a:ext cx="6098111" cy="6858000"/>
          </a:xfrm>
          <a:prstGeom prst="rect">
            <a:avLst/>
          </a:prstGeom>
        </p:spPr>
      </p:pic>
      <p:sp>
        <p:nvSpPr>
          <p:cNvPr id="8" name="Cím 1">
            <a:extLst>
              <a:ext uri="{FF2B5EF4-FFF2-40B4-BE49-F238E27FC236}">
                <a16:creationId xmlns:a16="http://schemas.microsoft.com/office/drawing/2014/main" id="{31621B22-D365-495C-88F1-1B023545CFE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2762" y="2050741"/>
            <a:ext cx="5184558" cy="750647"/>
          </a:xfrm>
        </p:spPr>
        <p:txBody>
          <a:bodyPr anchor="t" anchorCtr="0">
            <a:noAutofit/>
          </a:bodyPr>
          <a:lstStyle>
            <a:lvl1pPr algn="l">
              <a:defRPr sz="5000" b="0" baseline="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hu-HU" dirty="0" err="1"/>
              <a:t>Click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edit</a:t>
            </a:r>
            <a:r>
              <a:rPr lang="hu-HU" dirty="0"/>
              <a:t> </a:t>
            </a:r>
            <a:r>
              <a:rPr lang="hu-HU" dirty="0" err="1"/>
              <a:t>title</a:t>
            </a:r>
            <a:endParaRPr lang="hu-HU" dirty="0"/>
          </a:p>
        </p:txBody>
      </p:sp>
      <p:sp>
        <p:nvSpPr>
          <p:cNvPr id="9" name="Alcím 2">
            <a:extLst>
              <a:ext uri="{FF2B5EF4-FFF2-40B4-BE49-F238E27FC236}">
                <a16:creationId xmlns:a16="http://schemas.microsoft.com/office/drawing/2014/main" id="{8CC58CEF-E392-45B5-BDE8-D20516C7564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2762" y="2889849"/>
            <a:ext cx="5175682" cy="22414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300" i="0" baseline="0">
                <a:solidFill>
                  <a:schemeClr val="tx1"/>
                </a:solidFill>
                <a:latin typeface="Arial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dirty="0" err="1"/>
              <a:t>Click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edit</a:t>
            </a:r>
            <a:r>
              <a:rPr lang="hu-HU" dirty="0"/>
              <a:t> </a:t>
            </a:r>
            <a:r>
              <a:rPr lang="hu-HU" dirty="0" err="1"/>
              <a:t>subtitle</a:t>
            </a:r>
            <a:endParaRPr lang="hu-HU" dirty="0"/>
          </a:p>
        </p:txBody>
      </p:sp>
      <p:sp>
        <p:nvSpPr>
          <p:cNvPr id="10" name="Szöveg helye 12">
            <a:extLst>
              <a:ext uri="{FF2B5EF4-FFF2-40B4-BE49-F238E27FC236}">
                <a16:creationId xmlns:a16="http://schemas.microsoft.com/office/drawing/2014/main" id="{E7C88084-184B-4E45-86E3-B471C8510B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9395" y="6054571"/>
            <a:ext cx="5166804" cy="337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hu-HU" dirty="0" err="1"/>
              <a:t>Author</a:t>
            </a:r>
            <a:r>
              <a:rPr lang="hu-HU" dirty="0"/>
              <a:t>: </a:t>
            </a:r>
          </a:p>
        </p:txBody>
      </p:sp>
      <p:pic>
        <p:nvPicPr>
          <p:cNvPr id="11" name="Kép 10" descr="corvinus_University_logo_black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72138" y="458910"/>
            <a:ext cx="2020692" cy="67591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BC12F70C-DEAB-4161-816B-05AA0DC262E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68000" y="435005"/>
            <a:ext cx="9652544" cy="788993"/>
          </a:xfrm>
          <a:prstGeom prst="rect">
            <a:avLst/>
          </a:prstGeom>
        </p:spPr>
        <p:txBody>
          <a:bodyPr lIns="90000" tIns="90000" rIns="90000" bIns="9000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5000" b="0" i="0" baseline="0">
                <a:latin typeface="Georgia" pitchFamily="18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dirty="0" err="1"/>
              <a:t>Click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edit</a:t>
            </a:r>
            <a:r>
              <a:rPr lang="hu-HU" dirty="0"/>
              <a:t> </a:t>
            </a:r>
            <a:r>
              <a:rPr lang="hu-HU" dirty="0" err="1"/>
              <a:t>title</a:t>
            </a:r>
            <a:endParaRPr lang="hu-HU" dirty="0"/>
          </a:p>
        </p:txBody>
      </p:sp>
      <p:sp>
        <p:nvSpPr>
          <p:cNvPr id="6" name="Tartalom helye 2">
            <a:extLst>
              <a:ext uri="{FF2B5EF4-FFF2-40B4-BE49-F238E27FC236}">
                <a16:creationId xmlns:a16="http://schemas.microsoft.com/office/drawing/2014/main" id="{2898A189-3D20-4F4D-A083-1E28FA59D18A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68000" y="1438275"/>
            <a:ext cx="11232769" cy="4918075"/>
          </a:xfrm>
          <a:prstGeom prst="rect">
            <a:avLst/>
          </a:prstGeom>
        </p:spPr>
        <p:txBody>
          <a:bodyPr/>
          <a:lstStyle>
            <a:lvl1pPr marL="174625" indent="-174625">
              <a:buClr>
                <a:schemeClr val="accent1"/>
              </a:buClr>
              <a:buFont typeface="Wingdings" panose="05000000000000000000" pitchFamily="2" charset="2"/>
              <a:buChar char="§"/>
              <a:defRPr sz="33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3400" indent="-174625"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04863" indent="-173038"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90600" indent="-185738"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hu-HU" dirty="0" err="1"/>
              <a:t>Click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edit</a:t>
            </a:r>
            <a:endParaRPr lang="hu-HU" dirty="0"/>
          </a:p>
          <a:p>
            <a:pPr lvl="1"/>
            <a:r>
              <a:rPr lang="hu-HU" dirty="0" err="1"/>
              <a:t>Click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edit</a:t>
            </a:r>
            <a:endParaRPr lang="hu-HU" dirty="0"/>
          </a:p>
          <a:p>
            <a:pPr lvl="2"/>
            <a:r>
              <a:rPr lang="hu-HU" dirty="0" err="1"/>
              <a:t>Click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edit</a:t>
            </a:r>
            <a:endParaRPr lang="hu-HU" dirty="0"/>
          </a:p>
          <a:p>
            <a:pPr lvl="3"/>
            <a:r>
              <a:rPr lang="hu-HU" dirty="0" err="1"/>
              <a:t>Click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edit</a:t>
            </a:r>
            <a:endParaRPr lang="hu-HU" dirty="0"/>
          </a:p>
        </p:txBody>
      </p:sp>
      <p:pic>
        <p:nvPicPr>
          <p:cNvPr id="8" name="Kép 7" descr="corvinus_University_logo_black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785834" y="317396"/>
            <a:ext cx="1101364" cy="368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1536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2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5F77C7DD-753C-4480-8A88-31DD72BB57F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67997" y="443882"/>
            <a:ext cx="9525089" cy="780117"/>
          </a:xfrm>
          <a:prstGeom prst="rect">
            <a:avLst/>
          </a:prstGeom>
        </p:spPr>
        <p:txBody>
          <a:bodyPr lIns="90000" tIns="90000" rIns="90000" bIns="90000" anchor="t" anchorCtr="0">
            <a:normAutofit/>
          </a:bodyPr>
          <a:lstStyle>
            <a:lvl1pPr algn="l">
              <a:lnSpc>
                <a:spcPct val="100000"/>
              </a:lnSpc>
              <a:defRPr sz="3300" b="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hu-HU" dirty="0" err="1"/>
              <a:t>Click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edit</a:t>
            </a:r>
            <a:r>
              <a:rPr lang="hu-HU" dirty="0"/>
              <a:t> </a:t>
            </a:r>
            <a:r>
              <a:rPr lang="hu-HU" dirty="0" err="1"/>
              <a:t>title</a:t>
            </a:r>
            <a:endParaRPr lang="hu-HU" dirty="0"/>
          </a:p>
        </p:txBody>
      </p:sp>
      <p:sp>
        <p:nvSpPr>
          <p:cNvPr id="8" name="Tartalom helye 6">
            <a:extLst>
              <a:ext uri="{FF2B5EF4-FFF2-40B4-BE49-F238E27FC236}">
                <a16:creationId xmlns:a16="http://schemas.microsoft.com/office/drawing/2014/main" id="{A2AA9D71-7A9E-44F1-B04A-C78FC24F549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68431" y="1654629"/>
            <a:ext cx="5442512" cy="4746171"/>
          </a:xfrm>
          <a:prstGeom prst="rect">
            <a:avLst/>
          </a:prstGeom>
        </p:spPr>
        <p:txBody>
          <a:bodyPr/>
          <a:lstStyle>
            <a:lvl1pPr marL="174625" indent="-174625">
              <a:buClr>
                <a:schemeClr val="accent1"/>
              </a:buClr>
              <a:defRPr sz="2200" baseline="0">
                <a:solidFill>
                  <a:schemeClr val="tx1"/>
                </a:solidFill>
              </a:defRPr>
            </a:lvl1pPr>
            <a:lvl2pPr marL="446088" indent="-174625">
              <a:buClr>
                <a:schemeClr val="accent1"/>
              </a:buClr>
              <a:defRPr sz="1800" baseline="0">
                <a:solidFill>
                  <a:schemeClr val="tx1"/>
                </a:solidFill>
              </a:defRPr>
            </a:lvl2pPr>
            <a:lvl3pPr marL="719138" indent="-185738">
              <a:buClr>
                <a:schemeClr val="accent1"/>
              </a:buClr>
              <a:defRPr sz="1600" baseline="0">
                <a:solidFill>
                  <a:schemeClr val="tx1"/>
                </a:solidFill>
              </a:defRPr>
            </a:lvl3pPr>
            <a:lvl4pPr>
              <a:buClr>
                <a:schemeClr val="accent1"/>
              </a:buClr>
              <a:defRPr sz="1200" baseline="0">
                <a:solidFill>
                  <a:schemeClr val="tx1"/>
                </a:solidFill>
              </a:defRPr>
            </a:lvl4pPr>
            <a:lvl5pPr>
              <a:buClr>
                <a:schemeClr val="accent1"/>
              </a:buClr>
              <a:defRPr sz="120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hu-HU" dirty="0" err="1"/>
              <a:t>Click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edit</a:t>
            </a:r>
            <a:endParaRPr lang="hu-HU" dirty="0"/>
          </a:p>
          <a:p>
            <a:pPr lvl="1"/>
            <a:r>
              <a:rPr lang="hu-HU" dirty="0" err="1"/>
              <a:t>Click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edit</a:t>
            </a:r>
            <a:endParaRPr lang="hu-HU" dirty="0"/>
          </a:p>
          <a:p>
            <a:pPr lvl="2"/>
            <a:r>
              <a:rPr lang="hu-HU" dirty="0" err="1"/>
              <a:t>Click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edit</a:t>
            </a:r>
            <a:endParaRPr lang="hu-HU" dirty="0"/>
          </a:p>
        </p:txBody>
      </p:sp>
      <p:sp>
        <p:nvSpPr>
          <p:cNvPr id="9" name="Tartalom helye 6">
            <a:extLst>
              <a:ext uri="{FF2B5EF4-FFF2-40B4-BE49-F238E27FC236}">
                <a16:creationId xmlns:a16="http://schemas.microsoft.com/office/drawing/2014/main" id="{A2AA9D71-7A9E-44F1-B04A-C78FC24F5494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204857" y="1664986"/>
            <a:ext cx="5506980" cy="4746171"/>
          </a:xfrm>
          <a:prstGeom prst="rect">
            <a:avLst/>
          </a:prstGeom>
        </p:spPr>
        <p:txBody>
          <a:bodyPr/>
          <a:lstStyle>
            <a:lvl1pPr marL="174625" indent="-174625">
              <a:buClr>
                <a:schemeClr val="accent1"/>
              </a:buClr>
              <a:defRPr sz="2200" baseline="0">
                <a:solidFill>
                  <a:schemeClr val="tx1"/>
                </a:solidFill>
              </a:defRPr>
            </a:lvl1pPr>
            <a:lvl2pPr marL="446088" indent="-174625">
              <a:buClr>
                <a:schemeClr val="accent1"/>
              </a:buClr>
              <a:defRPr sz="1800" baseline="0">
                <a:solidFill>
                  <a:schemeClr val="tx1"/>
                </a:solidFill>
              </a:defRPr>
            </a:lvl2pPr>
            <a:lvl3pPr marL="719138" indent="-185738">
              <a:buClr>
                <a:schemeClr val="accent1"/>
              </a:buClr>
              <a:defRPr sz="1600" baseline="0">
                <a:solidFill>
                  <a:schemeClr val="tx1"/>
                </a:solidFill>
              </a:defRPr>
            </a:lvl3pPr>
            <a:lvl4pPr>
              <a:buClr>
                <a:schemeClr val="accent1"/>
              </a:buClr>
              <a:defRPr sz="1200" baseline="0">
                <a:solidFill>
                  <a:schemeClr val="tx1"/>
                </a:solidFill>
              </a:defRPr>
            </a:lvl4pPr>
            <a:lvl5pPr>
              <a:buClr>
                <a:schemeClr val="accent1"/>
              </a:buClr>
              <a:defRPr sz="120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hu-HU" dirty="0" err="1"/>
              <a:t>Click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edit</a:t>
            </a:r>
            <a:endParaRPr lang="hu-HU" dirty="0"/>
          </a:p>
          <a:p>
            <a:pPr lvl="1"/>
            <a:r>
              <a:rPr lang="hu-HU" dirty="0" err="1"/>
              <a:t>Click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edit</a:t>
            </a:r>
            <a:endParaRPr lang="hu-HU" dirty="0"/>
          </a:p>
          <a:p>
            <a:pPr lvl="2"/>
            <a:r>
              <a:rPr lang="hu-HU" dirty="0" err="1"/>
              <a:t>Click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edit</a:t>
            </a:r>
            <a:endParaRPr lang="hu-HU" dirty="0"/>
          </a:p>
        </p:txBody>
      </p:sp>
      <p:pic>
        <p:nvPicPr>
          <p:cNvPr id="10" name="Kép 9" descr="corvinus_University_logo_black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785834" y="317396"/>
            <a:ext cx="1101364" cy="36840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2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artalom helye 6">
            <a:extLst>
              <a:ext uri="{FF2B5EF4-FFF2-40B4-BE49-F238E27FC236}">
                <a16:creationId xmlns:a16="http://schemas.microsoft.com/office/drawing/2014/main" id="{DB9C19B2-BC3F-48F4-8715-BA3F9948FEB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68431" y="1676450"/>
            <a:ext cx="5464283" cy="4724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400"/>
            </a:lvl3pPr>
            <a:lvl4pPr marL="1371600" indent="0">
              <a:buFontTx/>
              <a:buNone/>
              <a:defRPr sz="1200"/>
            </a:lvl4pPr>
            <a:lvl5pPr marL="1828800" indent="0">
              <a:buFontTx/>
              <a:buNone/>
              <a:defRPr sz="1200"/>
            </a:lvl5pPr>
          </a:lstStyle>
          <a:p>
            <a:pPr lvl="0"/>
            <a:r>
              <a:rPr lang="hu-HU" dirty="0"/>
              <a:t>text</a:t>
            </a:r>
          </a:p>
        </p:txBody>
      </p:sp>
      <p:sp>
        <p:nvSpPr>
          <p:cNvPr id="9" name="Tartalom helye 6">
            <a:extLst>
              <a:ext uri="{FF2B5EF4-FFF2-40B4-BE49-F238E27FC236}">
                <a16:creationId xmlns:a16="http://schemas.microsoft.com/office/drawing/2014/main" id="{DB9C19B2-BC3F-48F4-8715-BA3F9948FEB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193971" y="1677929"/>
            <a:ext cx="5517155" cy="4724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400"/>
            </a:lvl3pPr>
            <a:lvl4pPr marL="1371600" indent="0">
              <a:buFontTx/>
              <a:buNone/>
              <a:defRPr sz="1200"/>
            </a:lvl4pPr>
            <a:lvl5pPr marL="1828800" indent="0">
              <a:buFontTx/>
              <a:buNone/>
              <a:defRPr sz="1200"/>
            </a:lvl5pPr>
          </a:lstStyle>
          <a:p>
            <a:pPr lvl="0"/>
            <a:r>
              <a:rPr lang="hu-HU" dirty="0"/>
              <a:t>text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F77C7DD-753C-4480-8A88-31DD72BB57F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67997" y="443882"/>
            <a:ext cx="9525089" cy="780117"/>
          </a:xfrm>
          <a:prstGeom prst="rect">
            <a:avLst/>
          </a:prstGeom>
        </p:spPr>
        <p:txBody>
          <a:bodyPr lIns="90000" tIns="90000" rIns="90000" bIns="90000" anchor="t" anchorCtr="0">
            <a:normAutofit/>
          </a:bodyPr>
          <a:lstStyle>
            <a:lvl1pPr algn="l">
              <a:lnSpc>
                <a:spcPct val="100000"/>
              </a:lnSpc>
              <a:defRPr sz="3300" b="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hu-HU" dirty="0" err="1"/>
              <a:t>Click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edit</a:t>
            </a:r>
            <a:r>
              <a:rPr lang="hu-HU" dirty="0"/>
              <a:t> </a:t>
            </a:r>
            <a:r>
              <a:rPr lang="hu-HU" dirty="0" err="1"/>
              <a:t>title</a:t>
            </a:r>
            <a:endParaRPr lang="hu-HU" dirty="0"/>
          </a:p>
        </p:txBody>
      </p:sp>
      <p:pic>
        <p:nvPicPr>
          <p:cNvPr id="10" name="Kép 9" descr="corvinus_University_logo_black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785834" y="317396"/>
            <a:ext cx="1101364" cy="36840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list +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artalom helye 2">
            <a:extLst>
              <a:ext uri="{FF2B5EF4-FFF2-40B4-BE49-F238E27FC236}">
                <a16:creationId xmlns:a16="http://schemas.microsoft.com/office/drawing/2014/main" id="{2E0A3E11-626E-4EB5-BFCF-1F3DB09F06D3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68000" y="1429305"/>
            <a:ext cx="11250524" cy="2399745"/>
          </a:xfrm>
          <a:prstGeom prst="rect">
            <a:avLst/>
          </a:prstGeom>
        </p:spPr>
        <p:txBody>
          <a:bodyPr/>
          <a:lstStyle>
            <a:lvl1pPr marL="174625" indent="-174625">
              <a:buClr>
                <a:schemeClr val="accent1"/>
              </a:buClr>
              <a:buFont typeface="Wingdings" panose="05000000000000000000" pitchFamily="2" charset="2"/>
              <a:buChar char="§"/>
              <a:defRPr sz="22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46088" indent="-174625">
              <a:buClr>
                <a:schemeClr val="accent1"/>
              </a:buClr>
              <a:buFont typeface="Wingdings" panose="05000000000000000000" pitchFamily="2" charset="2"/>
              <a:buChar char="§"/>
              <a:defRPr sz="18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04863" indent="-173038">
              <a:buClr>
                <a:schemeClr val="accent1"/>
              </a:buClr>
              <a:buFont typeface="Wingdings" panose="05000000000000000000" pitchFamily="2" charset="2"/>
              <a:buChar char="§"/>
              <a:defRPr sz="16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2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2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hu-HU" dirty="0" err="1"/>
              <a:t>Click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edit</a:t>
            </a:r>
            <a:endParaRPr lang="hu-HU" dirty="0"/>
          </a:p>
          <a:p>
            <a:pPr lvl="1"/>
            <a:r>
              <a:rPr lang="hu-HU" dirty="0" err="1"/>
              <a:t>Click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edit</a:t>
            </a:r>
            <a:endParaRPr lang="hu-HU" dirty="0"/>
          </a:p>
          <a:p>
            <a:pPr lvl="2"/>
            <a:r>
              <a:rPr lang="hu-HU" dirty="0" err="1"/>
              <a:t>Click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edit</a:t>
            </a:r>
            <a:endParaRPr lang="hu-HU" dirty="0"/>
          </a:p>
        </p:txBody>
      </p:sp>
      <p:sp>
        <p:nvSpPr>
          <p:cNvPr id="8" name="Diagram helye 5">
            <a:extLst>
              <a:ext uri="{FF2B5EF4-FFF2-40B4-BE49-F238E27FC236}">
                <a16:creationId xmlns:a16="http://schemas.microsoft.com/office/drawing/2014/main" id="{A7BE49BF-D86D-47F9-B01A-F04DAE572539}"/>
              </a:ext>
            </a:extLst>
          </p:cNvPr>
          <p:cNvSpPr>
            <a:spLocks noGrp="1"/>
          </p:cNvSpPr>
          <p:nvPr>
            <p:ph type="chart" sz="quarter" idx="16" hasCustomPrompt="1"/>
          </p:nvPr>
        </p:nvSpPr>
        <p:spPr>
          <a:xfrm>
            <a:off x="468001" y="4110361"/>
            <a:ext cx="11250524" cy="2308194"/>
          </a:xfrm>
          <a:prstGeom prst="rect">
            <a:avLst/>
          </a:prstGeom>
        </p:spPr>
        <p:txBody>
          <a:bodyPr/>
          <a:lstStyle>
            <a:lvl1pPr>
              <a:buNone/>
              <a:defRPr sz="2200">
                <a:solidFill>
                  <a:schemeClr val="tx1"/>
                </a:solidFill>
              </a:defRPr>
            </a:lvl1pPr>
          </a:lstStyle>
          <a:p>
            <a:r>
              <a:rPr lang="hu-HU" dirty="0" err="1"/>
              <a:t>Click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edit</a:t>
            </a:r>
            <a:r>
              <a:rPr lang="hu-HU" dirty="0"/>
              <a:t> diagram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F77C7DD-753C-4480-8A88-31DD72BB57F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67997" y="443882"/>
            <a:ext cx="9525089" cy="780117"/>
          </a:xfrm>
          <a:prstGeom prst="rect">
            <a:avLst/>
          </a:prstGeom>
        </p:spPr>
        <p:txBody>
          <a:bodyPr lIns="90000" tIns="90000" rIns="90000" bIns="90000" anchor="t" anchorCtr="0">
            <a:normAutofit/>
          </a:bodyPr>
          <a:lstStyle>
            <a:lvl1pPr algn="l">
              <a:lnSpc>
                <a:spcPct val="100000"/>
              </a:lnSpc>
              <a:defRPr sz="3300" b="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hu-HU" dirty="0" err="1"/>
              <a:t>Click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edit</a:t>
            </a:r>
            <a:r>
              <a:rPr lang="hu-HU" dirty="0"/>
              <a:t> </a:t>
            </a:r>
            <a:r>
              <a:rPr lang="hu-HU" dirty="0" err="1"/>
              <a:t>title</a:t>
            </a:r>
            <a:endParaRPr lang="hu-HU" dirty="0"/>
          </a:p>
        </p:txBody>
      </p:sp>
      <p:pic>
        <p:nvPicPr>
          <p:cNvPr id="10" name="Kép 9" descr="corvinus_University_logo_black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785834" y="317396"/>
            <a:ext cx="1101364" cy="36840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list +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áblázat helye 4">
            <a:extLst>
              <a:ext uri="{FF2B5EF4-FFF2-40B4-BE49-F238E27FC236}">
                <a16:creationId xmlns:a16="http://schemas.microsoft.com/office/drawing/2014/main" id="{2441E63B-D587-46FB-B92F-4DF3662A7CA9}"/>
              </a:ext>
            </a:extLst>
          </p:cNvPr>
          <p:cNvSpPr>
            <a:spLocks noGrp="1"/>
          </p:cNvSpPr>
          <p:nvPr>
            <p:ph type="tbl" sz="quarter" idx="16" hasCustomPrompt="1"/>
          </p:nvPr>
        </p:nvSpPr>
        <p:spPr>
          <a:xfrm>
            <a:off x="461639" y="3960000"/>
            <a:ext cx="11265763" cy="2449678"/>
          </a:xfrm>
          <a:prstGeom prst="rect">
            <a:avLst/>
          </a:prstGeom>
        </p:spPr>
        <p:txBody>
          <a:bodyPr/>
          <a:lstStyle>
            <a:lvl1pPr>
              <a:buNone/>
              <a:defRPr sz="2200">
                <a:solidFill>
                  <a:schemeClr val="tx1"/>
                </a:solidFill>
              </a:defRPr>
            </a:lvl1pPr>
          </a:lstStyle>
          <a:p>
            <a:r>
              <a:rPr lang="hu-HU" dirty="0" err="1"/>
              <a:t>Click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edit</a:t>
            </a:r>
            <a:r>
              <a:rPr lang="hu-HU" dirty="0"/>
              <a:t> </a:t>
            </a:r>
            <a:r>
              <a:rPr lang="hu-HU" dirty="0" err="1"/>
              <a:t>table</a:t>
            </a:r>
            <a:endParaRPr lang="hu-HU" dirty="0"/>
          </a:p>
        </p:txBody>
      </p:sp>
      <p:sp>
        <p:nvSpPr>
          <p:cNvPr id="9" name="Tartalom helye 2">
            <a:extLst>
              <a:ext uri="{FF2B5EF4-FFF2-40B4-BE49-F238E27FC236}">
                <a16:creationId xmlns:a16="http://schemas.microsoft.com/office/drawing/2014/main" id="{2E0A3E11-626E-4EB5-BFCF-1F3DB09F06D3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68000" y="1429305"/>
            <a:ext cx="11250524" cy="2399745"/>
          </a:xfrm>
          <a:prstGeom prst="rect">
            <a:avLst/>
          </a:prstGeom>
        </p:spPr>
        <p:txBody>
          <a:bodyPr/>
          <a:lstStyle>
            <a:lvl1pPr marL="174625" indent="-174625">
              <a:buClr>
                <a:schemeClr val="accent1"/>
              </a:buClr>
              <a:buFont typeface="Wingdings" panose="05000000000000000000" pitchFamily="2" charset="2"/>
              <a:buChar char="§"/>
              <a:defRPr sz="22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46088" indent="-174625">
              <a:buClr>
                <a:schemeClr val="accent1"/>
              </a:buClr>
              <a:buFont typeface="Wingdings" panose="05000000000000000000" pitchFamily="2" charset="2"/>
              <a:buChar char="§"/>
              <a:defRPr sz="18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19138" indent="-185738">
              <a:buClr>
                <a:schemeClr val="accent1"/>
              </a:buClr>
              <a:buFont typeface="Wingdings" panose="05000000000000000000" pitchFamily="2" charset="2"/>
              <a:buChar char="§"/>
              <a:defRPr sz="16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2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2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hu-HU" dirty="0" err="1"/>
              <a:t>Click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edit</a:t>
            </a:r>
            <a:endParaRPr lang="hu-HU" dirty="0"/>
          </a:p>
          <a:p>
            <a:pPr lvl="1"/>
            <a:r>
              <a:rPr lang="hu-HU" dirty="0" err="1"/>
              <a:t>Click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edit</a:t>
            </a:r>
            <a:endParaRPr lang="hu-HU" dirty="0"/>
          </a:p>
          <a:p>
            <a:pPr lvl="2"/>
            <a:r>
              <a:rPr lang="hu-HU" dirty="0" err="1"/>
              <a:t>Click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edit</a:t>
            </a:r>
            <a:endParaRPr lang="hu-HU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F77C7DD-753C-4480-8A88-31DD72BB57F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67997" y="443882"/>
            <a:ext cx="9525089" cy="780117"/>
          </a:xfrm>
          <a:prstGeom prst="rect">
            <a:avLst/>
          </a:prstGeom>
        </p:spPr>
        <p:txBody>
          <a:bodyPr lIns="90000" tIns="90000" rIns="90000" bIns="90000" anchor="t" anchorCtr="0">
            <a:normAutofit/>
          </a:bodyPr>
          <a:lstStyle>
            <a:lvl1pPr algn="l">
              <a:lnSpc>
                <a:spcPct val="100000"/>
              </a:lnSpc>
              <a:defRPr sz="3300" b="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hu-HU" dirty="0" err="1"/>
              <a:t>Click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edit</a:t>
            </a:r>
            <a:r>
              <a:rPr lang="hu-HU" dirty="0"/>
              <a:t> </a:t>
            </a:r>
            <a:r>
              <a:rPr lang="hu-HU" dirty="0" err="1"/>
              <a:t>title</a:t>
            </a:r>
            <a:endParaRPr lang="hu-HU" dirty="0"/>
          </a:p>
        </p:txBody>
      </p:sp>
      <p:pic>
        <p:nvPicPr>
          <p:cNvPr id="10" name="Kép 9" descr="corvinus_University_logo_black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785834" y="317396"/>
            <a:ext cx="1101364" cy="36840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 + 2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zöveg helye 3">
            <a:extLst>
              <a:ext uri="{FF2B5EF4-FFF2-40B4-BE49-F238E27FC236}">
                <a16:creationId xmlns:a16="http://schemas.microsoft.com/office/drawing/2014/main" id="{70525B92-1521-4408-948A-88D6B9C6B77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8086" y="1040696"/>
            <a:ext cx="11266145" cy="577048"/>
          </a:xfrm>
          <a:prstGeom prst="rect">
            <a:avLst/>
          </a:prstGeom>
        </p:spPr>
        <p:txBody>
          <a:bodyPr anchor="ctr" anchorCtr="0"/>
          <a:lstStyle>
            <a:lvl1pPr marL="0" indent="0">
              <a:buFontTx/>
              <a:buNone/>
              <a:defRPr sz="2600" baseline="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dirty="0" err="1"/>
              <a:t>Click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edit</a:t>
            </a:r>
            <a:r>
              <a:rPr lang="hu-HU" dirty="0"/>
              <a:t> </a:t>
            </a:r>
            <a:r>
              <a:rPr lang="hu-HU" dirty="0" err="1"/>
              <a:t>subtitle</a:t>
            </a:r>
            <a:endParaRPr lang="hu-HU" dirty="0"/>
          </a:p>
        </p:txBody>
      </p:sp>
      <p:sp>
        <p:nvSpPr>
          <p:cNvPr id="15" name="Tartalom helye 6">
            <a:extLst>
              <a:ext uri="{FF2B5EF4-FFF2-40B4-BE49-F238E27FC236}">
                <a16:creationId xmlns:a16="http://schemas.microsoft.com/office/drawing/2014/main" id="{A2AA9D71-7A9E-44F1-B04A-C78FC24F549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68430" y="1731146"/>
            <a:ext cx="5486055" cy="4669654"/>
          </a:xfrm>
          <a:prstGeom prst="rect">
            <a:avLst/>
          </a:prstGeom>
        </p:spPr>
        <p:txBody>
          <a:bodyPr/>
          <a:lstStyle>
            <a:lvl1pPr marL="174625" indent="-174625">
              <a:buClr>
                <a:schemeClr val="accent1"/>
              </a:buClr>
              <a:defRPr sz="2200" baseline="0">
                <a:solidFill>
                  <a:schemeClr val="tx1"/>
                </a:solidFill>
              </a:defRPr>
            </a:lvl1pPr>
            <a:lvl2pPr marL="446088" indent="-174625">
              <a:buClr>
                <a:schemeClr val="accent1"/>
              </a:buClr>
              <a:defRPr sz="1800" baseline="0">
                <a:solidFill>
                  <a:schemeClr val="tx1"/>
                </a:solidFill>
              </a:defRPr>
            </a:lvl2pPr>
            <a:lvl3pPr marL="719138" indent="-185738">
              <a:buClr>
                <a:schemeClr val="accent1"/>
              </a:buClr>
              <a:defRPr sz="1600" baseline="0">
                <a:solidFill>
                  <a:schemeClr val="tx1"/>
                </a:solidFill>
              </a:defRPr>
            </a:lvl3pPr>
            <a:lvl4pPr>
              <a:buClr>
                <a:schemeClr val="accent1"/>
              </a:buClr>
              <a:defRPr sz="1200" baseline="0">
                <a:solidFill>
                  <a:schemeClr val="tx1"/>
                </a:solidFill>
              </a:defRPr>
            </a:lvl4pPr>
            <a:lvl5pPr>
              <a:buClr>
                <a:schemeClr val="accent1"/>
              </a:buClr>
              <a:defRPr sz="120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hu-HU" dirty="0" err="1"/>
              <a:t>Click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edit</a:t>
            </a:r>
            <a:endParaRPr lang="hu-HU" dirty="0"/>
          </a:p>
          <a:p>
            <a:pPr lvl="1"/>
            <a:r>
              <a:rPr lang="hu-HU" dirty="0" err="1"/>
              <a:t>Click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edit</a:t>
            </a:r>
            <a:endParaRPr lang="hu-HU" dirty="0"/>
          </a:p>
          <a:p>
            <a:pPr lvl="2"/>
            <a:r>
              <a:rPr lang="hu-HU" dirty="0" err="1"/>
              <a:t>Click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edit</a:t>
            </a:r>
            <a:endParaRPr lang="hu-HU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F77C7DD-753C-4480-8A88-31DD72BB57F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67997" y="443883"/>
            <a:ext cx="9525089" cy="612032"/>
          </a:xfrm>
          <a:prstGeom prst="rect">
            <a:avLst/>
          </a:prstGeom>
        </p:spPr>
        <p:txBody>
          <a:bodyPr lIns="90000" tIns="90000" rIns="90000" bIns="90000" anchor="ctr" anchorCtr="0">
            <a:normAutofit/>
          </a:bodyPr>
          <a:lstStyle>
            <a:lvl1pPr algn="l">
              <a:lnSpc>
                <a:spcPct val="100000"/>
              </a:lnSpc>
              <a:defRPr sz="3300" b="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hu-HU" dirty="0" err="1"/>
              <a:t>Click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edit</a:t>
            </a:r>
            <a:r>
              <a:rPr lang="hu-HU" dirty="0"/>
              <a:t> </a:t>
            </a:r>
            <a:r>
              <a:rPr lang="hu-HU" dirty="0" err="1"/>
              <a:t>title</a:t>
            </a:r>
            <a:endParaRPr lang="hu-HU" dirty="0"/>
          </a:p>
        </p:txBody>
      </p:sp>
      <p:sp>
        <p:nvSpPr>
          <p:cNvPr id="8" name="Tartalom helye 6">
            <a:extLst>
              <a:ext uri="{FF2B5EF4-FFF2-40B4-BE49-F238E27FC236}">
                <a16:creationId xmlns:a16="http://schemas.microsoft.com/office/drawing/2014/main" id="{A2AA9D71-7A9E-44F1-B04A-C78FC24F5494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183086" y="1752917"/>
            <a:ext cx="5540828" cy="4669654"/>
          </a:xfrm>
          <a:prstGeom prst="rect">
            <a:avLst/>
          </a:prstGeom>
        </p:spPr>
        <p:txBody>
          <a:bodyPr/>
          <a:lstStyle>
            <a:lvl1pPr marL="174625" indent="-174625">
              <a:buClr>
                <a:schemeClr val="accent1"/>
              </a:buClr>
              <a:defRPr sz="2200" baseline="0">
                <a:solidFill>
                  <a:schemeClr val="tx1"/>
                </a:solidFill>
              </a:defRPr>
            </a:lvl1pPr>
            <a:lvl2pPr marL="446088" indent="-174625">
              <a:buClr>
                <a:schemeClr val="accent1"/>
              </a:buClr>
              <a:defRPr sz="1800" baseline="0">
                <a:solidFill>
                  <a:schemeClr val="tx1"/>
                </a:solidFill>
              </a:defRPr>
            </a:lvl2pPr>
            <a:lvl3pPr marL="719138" indent="-185738">
              <a:buClr>
                <a:schemeClr val="accent1"/>
              </a:buClr>
              <a:defRPr sz="1600" baseline="0">
                <a:solidFill>
                  <a:schemeClr val="tx1"/>
                </a:solidFill>
              </a:defRPr>
            </a:lvl3pPr>
            <a:lvl4pPr>
              <a:buClr>
                <a:schemeClr val="accent1"/>
              </a:buClr>
              <a:defRPr sz="1200" baseline="0">
                <a:solidFill>
                  <a:schemeClr val="tx1"/>
                </a:solidFill>
              </a:defRPr>
            </a:lvl4pPr>
            <a:lvl5pPr>
              <a:buClr>
                <a:schemeClr val="accent1"/>
              </a:buClr>
              <a:defRPr sz="120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hu-HU" dirty="0" err="1"/>
              <a:t>Click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edit</a:t>
            </a:r>
            <a:endParaRPr lang="hu-HU" dirty="0"/>
          </a:p>
          <a:p>
            <a:pPr lvl="1"/>
            <a:r>
              <a:rPr lang="hu-HU" dirty="0" err="1"/>
              <a:t>Click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edit</a:t>
            </a:r>
            <a:endParaRPr lang="hu-HU" dirty="0"/>
          </a:p>
          <a:p>
            <a:pPr lvl="2"/>
            <a:r>
              <a:rPr lang="hu-HU" dirty="0" err="1"/>
              <a:t>Click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edit</a:t>
            </a:r>
            <a:endParaRPr lang="hu-HU" dirty="0"/>
          </a:p>
        </p:txBody>
      </p:sp>
      <p:pic>
        <p:nvPicPr>
          <p:cNvPr id="10" name="Kép 9" descr="corvinus_University_logo_black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785834" y="317396"/>
            <a:ext cx="1101364" cy="36840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gree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églalap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accent2"/>
              </a:solidFill>
            </a:endParaRPr>
          </a:p>
        </p:txBody>
      </p:sp>
      <p:sp>
        <p:nvSpPr>
          <p:cNvPr id="15" name="Téglalap 14"/>
          <p:cNvSpPr/>
          <p:nvPr userDrawn="1"/>
        </p:nvSpPr>
        <p:spPr>
          <a:xfrm>
            <a:off x="6525491" y="6168044"/>
            <a:ext cx="5195454" cy="21613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19" name="Group 8"/>
          <p:cNvGrpSpPr>
            <a:grpSpLocks noChangeAspect="1"/>
          </p:cNvGrpSpPr>
          <p:nvPr userDrawn="1"/>
        </p:nvGrpSpPr>
        <p:grpSpPr bwMode="auto">
          <a:xfrm>
            <a:off x="6537325" y="349250"/>
            <a:ext cx="5189538" cy="2603500"/>
            <a:chOff x="4118" y="220"/>
            <a:chExt cx="3269" cy="1640"/>
          </a:xfrm>
        </p:grpSpPr>
        <p:sp>
          <p:nvSpPr>
            <p:cNvPr id="20" name="AutoShape 7"/>
            <p:cNvSpPr>
              <a:spLocks noChangeAspect="1" noChangeArrowheads="1" noTextEdit="1"/>
            </p:cNvSpPr>
            <p:nvPr userDrawn="1"/>
          </p:nvSpPr>
          <p:spPr bwMode="auto">
            <a:xfrm>
              <a:off x="4118" y="220"/>
              <a:ext cx="3269" cy="1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1" name="Freeform 9"/>
            <p:cNvSpPr>
              <a:spLocks/>
            </p:cNvSpPr>
            <p:nvPr userDrawn="1"/>
          </p:nvSpPr>
          <p:spPr bwMode="auto">
            <a:xfrm>
              <a:off x="4182" y="281"/>
              <a:ext cx="3136" cy="1575"/>
            </a:xfrm>
            <a:custGeom>
              <a:avLst/>
              <a:gdLst>
                <a:gd name="T0" fmla="*/ 0 w 777"/>
                <a:gd name="T1" fmla="*/ 389 h 389"/>
                <a:gd name="T2" fmla="*/ 389 w 777"/>
                <a:gd name="T3" fmla="*/ 0 h 389"/>
                <a:gd name="T4" fmla="*/ 777 w 777"/>
                <a:gd name="T5" fmla="*/ 389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77" h="389">
                  <a:moveTo>
                    <a:pt x="0" y="389"/>
                  </a:moveTo>
                  <a:cubicBezTo>
                    <a:pt x="0" y="174"/>
                    <a:pt x="174" y="0"/>
                    <a:pt x="389" y="0"/>
                  </a:cubicBezTo>
                  <a:cubicBezTo>
                    <a:pt x="603" y="0"/>
                    <a:pt x="777" y="174"/>
                    <a:pt x="777" y="389"/>
                  </a:cubicBezTo>
                </a:path>
              </a:pathLst>
            </a:custGeom>
            <a:noFill/>
            <a:ln w="198438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</p:grpSp>
      <p:sp>
        <p:nvSpPr>
          <p:cNvPr id="12" name="Cím 1">
            <a:extLst>
              <a:ext uri="{FF2B5EF4-FFF2-40B4-BE49-F238E27FC236}">
                <a16:creationId xmlns:a16="http://schemas.microsoft.com/office/drawing/2014/main" id="{31621B22-D365-495C-88F1-1B023545CFE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2762" y="2050741"/>
            <a:ext cx="5184558" cy="750647"/>
          </a:xfrm>
        </p:spPr>
        <p:txBody>
          <a:bodyPr anchor="t" anchorCtr="0">
            <a:noAutofit/>
          </a:bodyPr>
          <a:lstStyle>
            <a:lvl1pPr algn="l">
              <a:defRPr sz="5000" b="0" baseline="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hu-HU" dirty="0" err="1"/>
              <a:t>Click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edit</a:t>
            </a:r>
            <a:r>
              <a:rPr lang="hu-HU" dirty="0"/>
              <a:t> </a:t>
            </a:r>
            <a:r>
              <a:rPr lang="hu-HU" dirty="0" err="1"/>
              <a:t>title</a:t>
            </a:r>
            <a:endParaRPr lang="hu-HU" dirty="0"/>
          </a:p>
        </p:txBody>
      </p:sp>
      <p:sp>
        <p:nvSpPr>
          <p:cNvPr id="13" name="Alcím 2">
            <a:extLst>
              <a:ext uri="{FF2B5EF4-FFF2-40B4-BE49-F238E27FC236}">
                <a16:creationId xmlns:a16="http://schemas.microsoft.com/office/drawing/2014/main" id="{8CC58CEF-E392-45B5-BDE8-D20516C7564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2762" y="2889849"/>
            <a:ext cx="5175682" cy="22414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300" i="0" baseline="0">
                <a:solidFill>
                  <a:schemeClr val="tx1"/>
                </a:solidFill>
                <a:latin typeface="Arial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dirty="0" err="1"/>
              <a:t>Click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edit</a:t>
            </a:r>
            <a:r>
              <a:rPr lang="hu-HU" dirty="0"/>
              <a:t> </a:t>
            </a:r>
            <a:r>
              <a:rPr lang="hu-HU" dirty="0" err="1"/>
              <a:t>subtitle</a:t>
            </a:r>
            <a:endParaRPr lang="hu-HU" dirty="0"/>
          </a:p>
        </p:txBody>
      </p:sp>
      <p:sp>
        <p:nvSpPr>
          <p:cNvPr id="14" name="Szöveg helye 12">
            <a:extLst>
              <a:ext uri="{FF2B5EF4-FFF2-40B4-BE49-F238E27FC236}">
                <a16:creationId xmlns:a16="http://schemas.microsoft.com/office/drawing/2014/main" id="{E7C88084-184B-4E45-86E3-B471C8510B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9395" y="6054571"/>
            <a:ext cx="5166804" cy="337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hu-HU" dirty="0" err="1"/>
              <a:t>Author</a:t>
            </a:r>
            <a:r>
              <a:rPr lang="hu-HU" dirty="0"/>
              <a:t>: </a:t>
            </a:r>
          </a:p>
        </p:txBody>
      </p:sp>
      <p:pic>
        <p:nvPicPr>
          <p:cNvPr id="17" name="Kép 16" descr="corvinus_University_logo_black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72138" y="458910"/>
            <a:ext cx="2020692" cy="675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9386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 + 2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zöveg helye 3">
            <a:extLst>
              <a:ext uri="{FF2B5EF4-FFF2-40B4-BE49-F238E27FC236}">
                <a16:creationId xmlns:a16="http://schemas.microsoft.com/office/drawing/2014/main" id="{70525B92-1521-4408-948A-88D6B9C6B77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2280" y="1029810"/>
            <a:ext cx="11240749" cy="577048"/>
          </a:xfrm>
          <a:prstGeom prst="rect">
            <a:avLst/>
          </a:prstGeom>
        </p:spPr>
        <p:txBody>
          <a:bodyPr anchor="ctr" anchorCtr="0"/>
          <a:lstStyle>
            <a:lvl1pPr marL="0" indent="0">
              <a:buFontTx/>
              <a:buNone/>
              <a:defRPr sz="2600" baseline="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dirty="0" err="1"/>
              <a:t>Click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edit</a:t>
            </a:r>
            <a:r>
              <a:rPr lang="hu-HU" dirty="0"/>
              <a:t> </a:t>
            </a:r>
            <a:r>
              <a:rPr lang="hu-HU" dirty="0" err="1"/>
              <a:t>subtitle</a:t>
            </a:r>
            <a:endParaRPr lang="hu-HU" dirty="0"/>
          </a:p>
        </p:txBody>
      </p:sp>
      <p:sp>
        <p:nvSpPr>
          <p:cNvPr id="8" name="Tartalom helye 6">
            <a:extLst>
              <a:ext uri="{FF2B5EF4-FFF2-40B4-BE49-F238E27FC236}">
                <a16:creationId xmlns:a16="http://schemas.microsoft.com/office/drawing/2014/main" id="{DB9C19B2-BC3F-48F4-8715-BA3F9948FE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68430" y="1752600"/>
            <a:ext cx="5464284" cy="462642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400"/>
            </a:lvl3pPr>
            <a:lvl4pPr marL="1371600" indent="0">
              <a:buFontTx/>
              <a:buNone/>
              <a:defRPr sz="1200"/>
            </a:lvl4pPr>
            <a:lvl5pPr marL="1828800" indent="0">
              <a:buFontTx/>
              <a:buNone/>
              <a:defRPr sz="1200"/>
            </a:lvl5pPr>
          </a:lstStyle>
          <a:p>
            <a:pPr lvl="0"/>
            <a:r>
              <a:rPr lang="hu-HU" dirty="0"/>
              <a:t>text</a:t>
            </a:r>
          </a:p>
        </p:txBody>
      </p:sp>
      <p:sp>
        <p:nvSpPr>
          <p:cNvPr id="9" name="Tartalom helye 6">
            <a:extLst>
              <a:ext uri="{FF2B5EF4-FFF2-40B4-BE49-F238E27FC236}">
                <a16:creationId xmlns:a16="http://schemas.microsoft.com/office/drawing/2014/main" id="{A02D566E-9CAB-4BD2-AE83-56E6840E8DE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72200" y="1751057"/>
            <a:ext cx="5551714" cy="464086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 baseline="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400"/>
            </a:lvl3pPr>
            <a:lvl4pPr marL="1371600" indent="0">
              <a:buFontTx/>
              <a:buNone/>
              <a:defRPr sz="1200"/>
            </a:lvl4pPr>
            <a:lvl5pPr marL="1828800" indent="0">
              <a:buFontTx/>
              <a:buNone/>
              <a:defRPr sz="1200"/>
            </a:lvl5pPr>
          </a:lstStyle>
          <a:p>
            <a:pPr lvl="0"/>
            <a:r>
              <a:rPr lang="hu-HU" dirty="0"/>
              <a:t>text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F77C7DD-753C-4480-8A88-31DD72BB57F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67997" y="443882"/>
            <a:ext cx="9525089" cy="579375"/>
          </a:xfrm>
          <a:prstGeom prst="rect">
            <a:avLst/>
          </a:prstGeom>
        </p:spPr>
        <p:txBody>
          <a:bodyPr lIns="90000" tIns="90000" rIns="90000" bIns="90000" anchor="ctr" anchorCtr="0">
            <a:normAutofit/>
          </a:bodyPr>
          <a:lstStyle>
            <a:lvl1pPr algn="l">
              <a:lnSpc>
                <a:spcPct val="100000"/>
              </a:lnSpc>
              <a:defRPr sz="3300" b="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hu-HU" dirty="0" err="1"/>
              <a:t>Click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edit</a:t>
            </a:r>
            <a:r>
              <a:rPr lang="hu-HU" dirty="0"/>
              <a:t> </a:t>
            </a:r>
            <a:r>
              <a:rPr lang="hu-HU" dirty="0" err="1"/>
              <a:t>title</a:t>
            </a:r>
            <a:endParaRPr lang="hu-HU" dirty="0"/>
          </a:p>
        </p:txBody>
      </p:sp>
      <p:pic>
        <p:nvPicPr>
          <p:cNvPr id="10" name="Kép 9" descr="corvinus_University_logo_black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785834" y="317396"/>
            <a:ext cx="1101364" cy="36840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 + 3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 helye 3">
            <a:extLst>
              <a:ext uri="{FF2B5EF4-FFF2-40B4-BE49-F238E27FC236}">
                <a16:creationId xmlns:a16="http://schemas.microsoft.com/office/drawing/2014/main" id="{70525B92-1521-4408-948A-88D6B9C6B77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2281" y="1029810"/>
            <a:ext cx="11273406" cy="577048"/>
          </a:xfrm>
          <a:prstGeom prst="rect">
            <a:avLst/>
          </a:prstGeom>
        </p:spPr>
        <p:txBody>
          <a:bodyPr anchor="ctr" anchorCtr="0"/>
          <a:lstStyle>
            <a:lvl1pPr marL="0" indent="0">
              <a:buFontTx/>
              <a:buNone/>
              <a:defRPr sz="2600" baseline="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dirty="0" err="1"/>
              <a:t>Click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edit</a:t>
            </a:r>
            <a:r>
              <a:rPr lang="hu-HU" dirty="0"/>
              <a:t> </a:t>
            </a:r>
            <a:r>
              <a:rPr lang="hu-HU" dirty="0" err="1"/>
              <a:t>subtitle</a:t>
            </a:r>
            <a:endParaRPr lang="hu-HU" dirty="0"/>
          </a:p>
        </p:txBody>
      </p:sp>
      <p:sp>
        <p:nvSpPr>
          <p:cNvPr id="12" name="Tartalom helye 6">
            <a:extLst>
              <a:ext uri="{FF2B5EF4-FFF2-40B4-BE49-F238E27FC236}">
                <a16:creationId xmlns:a16="http://schemas.microsoft.com/office/drawing/2014/main" id="{A2AA9D71-7A9E-44F1-B04A-C78FC24F5494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478971" y="1752918"/>
            <a:ext cx="3603171" cy="4669654"/>
          </a:xfrm>
          <a:prstGeom prst="rect">
            <a:avLst/>
          </a:prstGeom>
        </p:spPr>
        <p:txBody>
          <a:bodyPr/>
          <a:lstStyle>
            <a:lvl1pPr marL="174625" indent="-174625">
              <a:buClr>
                <a:schemeClr val="accent1"/>
              </a:buClr>
              <a:defRPr sz="2200" baseline="0">
                <a:solidFill>
                  <a:schemeClr val="tx1"/>
                </a:solidFill>
              </a:defRPr>
            </a:lvl1pPr>
            <a:lvl2pPr marL="446088" indent="-174625">
              <a:buClr>
                <a:schemeClr val="accent1"/>
              </a:buClr>
              <a:defRPr sz="1800" baseline="0">
                <a:solidFill>
                  <a:schemeClr val="tx1"/>
                </a:solidFill>
              </a:defRPr>
            </a:lvl2pPr>
            <a:lvl3pPr marL="719138" indent="-185738">
              <a:buClr>
                <a:schemeClr val="accent1"/>
              </a:buClr>
              <a:defRPr sz="1600" baseline="0">
                <a:solidFill>
                  <a:schemeClr val="tx1"/>
                </a:solidFill>
              </a:defRPr>
            </a:lvl3pPr>
            <a:lvl4pPr>
              <a:buClr>
                <a:schemeClr val="accent1"/>
              </a:buClr>
              <a:defRPr sz="1200" baseline="0">
                <a:solidFill>
                  <a:schemeClr val="tx1"/>
                </a:solidFill>
              </a:defRPr>
            </a:lvl4pPr>
            <a:lvl5pPr>
              <a:buClr>
                <a:schemeClr val="accent1"/>
              </a:buClr>
              <a:defRPr sz="120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hu-HU" dirty="0" err="1"/>
              <a:t>Click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edit</a:t>
            </a:r>
            <a:endParaRPr lang="hu-HU" dirty="0"/>
          </a:p>
          <a:p>
            <a:pPr lvl="1"/>
            <a:r>
              <a:rPr lang="hu-HU" dirty="0" err="1"/>
              <a:t>Click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edit</a:t>
            </a:r>
            <a:endParaRPr lang="hu-HU" dirty="0"/>
          </a:p>
          <a:p>
            <a:pPr lvl="2"/>
            <a:r>
              <a:rPr lang="hu-HU" dirty="0" err="1"/>
              <a:t>Click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edit</a:t>
            </a:r>
            <a:endParaRPr lang="hu-H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F77C7DD-753C-4480-8A88-31DD72BB57F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67997" y="443882"/>
            <a:ext cx="9525089" cy="579375"/>
          </a:xfrm>
          <a:prstGeom prst="rect">
            <a:avLst/>
          </a:prstGeom>
        </p:spPr>
        <p:txBody>
          <a:bodyPr lIns="90000" tIns="90000" rIns="90000" bIns="90000" anchor="ctr" anchorCtr="0">
            <a:normAutofit/>
          </a:bodyPr>
          <a:lstStyle>
            <a:lvl1pPr algn="l">
              <a:lnSpc>
                <a:spcPct val="100000"/>
              </a:lnSpc>
              <a:defRPr sz="3300" b="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hu-HU" dirty="0" err="1"/>
              <a:t>Click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edit</a:t>
            </a:r>
            <a:r>
              <a:rPr lang="hu-HU" dirty="0"/>
              <a:t> </a:t>
            </a:r>
            <a:r>
              <a:rPr lang="hu-HU" dirty="0" err="1"/>
              <a:t>title</a:t>
            </a:r>
            <a:endParaRPr lang="hu-HU" dirty="0"/>
          </a:p>
        </p:txBody>
      </p:sp>
      <p:sp>
        <p:nvSpPr>
          <p:cNvPr id="9" name="Tartalom helye 6">
            <a:extLst>
              <a:ext uri="{FF2B5EF4-FFF2-40B4-BE49-F238E27FC236}">
                <a16:creationId xmlns:a16="http://schemas.microsoft.com/office/drawing/2014/main" id="{A2AA9D71-7A9E-44F1-B04A-C78FC24F5494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8164286" y="1752917"/>
            <a:ext cx="3592285" cy="4669654"/>
          </a:xfrm>
          <a:prstGeom prst="rect">
            <a:avLst/>
          </a:prstGeom>
        </p:spPr>
        <p:txBody>
          <a:bodyPr/>
          <a:lstStyle>
            <a:lvl1pPr marL="174625" indent="-174625">
              <a:buClr>
                <a:schemeClr val="accent1"/>
              </a:buClr>
              <a:defRPr sz="2200" baseline="0">
                <a:solidFill>
                  <a:schemeClr val="tx1"/>
                </a:solidFill>
              </a:defRPr>
            </a:lvl1pPr>
            <a:lvl2pPr marL="446088" indent="-174625">
              <a:buClr>
                <a:schemeClr val="accent1"/>
              </a:buClr>
              <a:defRPr sz="1800" baseline="0">
                <a:solidFill>
                  <a:schemeClr val="tx1"/>
                </a:solidFill>
              </a:defRPr>
            </a:lvl2pPr>
            <a:lvl3pPr marL="719138" indent="-185738">
              <a:buClr>
                <a:schemeClr val="accent1"/>
              </a:buClr>
              <a:defRPr sz="1600" baseline="0">
                <a:solidFill>
                  <a:schemeClr val="tx1"/>
                </a:solidFill>
              </a:defRPr>
            </a:lvl3pPr>
            <a:lvl4pPr>
              <a:buClr>
                <a:schemeClr val="accent1"/>
              </a:buClr>
              <a:defRPr sz="1200" baseline="0">
                <a:solidFill>
                  <a:schemeClr val="tx1"/>
                </a:solidFill>
              </a:defRPr>
            </a:lvl4pPr>
            <a:lvl5pPr>
              <a:buClr>
                <a:schemeClr val="accent1"/>
              </a:buClr>
              <a:defRPr sz="120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hu-HU" dirty="0" err="1"/>
              <a:t>Click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edit</a:t>
            </a:r>
            <a:endParaRPr lang="hu-HU" dirty="0"/>
          </a:p>
          <a:p>
            <a:pPr lvl="1"/>
            <a:r>
              <a:rPr lang="hu-HU" dirty="0" err="1"/>
              <a:t>Click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edit</a:t>
            </a:r>
            <a:endParaRPr lang="hu-HU" dirty="0"/>
          </a:p>
          <a:p>
            <a:pPr lvl="2"/>
            <a:r>
              <a:rPr lang="hu-HU" dirty="0" err="1"/>
              <a:t>Click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edit</a:t>
            </a:r>
            <a:endParaRPr lang="hu-HU" dirty="0"/>
          </a:p>
        </p:txBody>
      </p:sp>
      <p:sp>
        <p:nvSpPr>
          <p:cNvPr id="14" name="Tartalom helye 6">
            <a:extLst>
              <a:ext uri="{FF2B5EF4-FFF2-40B4-BE49-F238E27FC236}">
                <a16:creationId xmlns:a16="http://schemas.microsoft.com/office/drawing/2014/main" id="{A2AA9D71-7A9E-44F1-B04A-C78FC24F5494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310744" y="1752918"/>
            <a:ext cx="3635828" cy="4669654"/>
          </a:xfrm>
          <a:prstGeom prst="rect">
            <a:avLst/>
          </a:prstGeom>
        </p:spPr>
        <p:txBody>
          <a:bodyPr/>
          <a:lstStyle>
            <a:lvl1pPr marL="174625" indent="-174625">
              <a:buClr>
                <a:schemeClr val="accent1"/>
              </a:buClr>
              <a:defRPr sz="2200" baseline="0">
                <a:solidFill>
                  <a:schemeClr val="tx1"/>
                </a:solidFill>
              </a:defRPr>
            </a:lvl1pPr>
            <a:lvl2pPr marL="446088" indent="-174625">
              <a:buClr>
                <a:schemeClr val="accent1"/>
              </a:buClr>
              <a:defRPr sz="1800" baseline="0">
                <a:solidFill>
                  <a:schemeClr val="tx1"/>
                </a:solidFill>
              </a:defRPr>
            </a:lvl2pPr>
            <a:lvl3pPr marL="719138" indent="-185738">
              <a:buClr>
                <a:schemeClr val="accent1"/>
              </a:buClr>
              <a:defRPr sz="1600" baseline="0">
                <a:solidFill>
                  <a:schemeClr val="tx1"/>
                </a:solidFill>
              </a:defRPr>
            </a:lvl3pPr>
            <a:lvl4pPr>
              <a:buClr>
                <a:schemeClr val="accent1"/>
              </a:buClr>
              <a:defRPr sz="1200" baseline="0">
                <a:solidFill>
                  <a:schemeClr val="tx1"/>
                </a:solidFill>
              </a:defRPr>
            </a:lvl4pPr>
            <a:lvl5pPr>
              <a:buClr>
                <a:schemeClr val="accent1"/>
              </a:buClr>
              <a:defRPr sz="120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hu-HU" dirty="0" err="1"/>
              <a:t>Click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edit</a:t>
            </a:r>
            <a:endParaRPr lang="hu-HU" dirty="0"/>
          </a:p>
          <a:p>
            <a:pPr lvl="1"/>
            <a:r>
              <a:rPr lang="hu-HU" dirty="0" err="1"/>
              <a:t>Click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edit</a:t>
            </a:r>
            <a:endParaRPr lang="hu-HU" dirty="0"/>
          </a:p>
          <a:p>
            <a:pPr lvl="2"/>
            <a:r>
              <a:rPr lang="hu-HU" dirty="0" err="1"/>
              <a:t>Click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edit</a:t>
            </a:r>
            <a:endParaRPr lang="hu-HU" dirty="0"/>
          </a:p>
        </p:txBody>
      </p:sp>
      <p:pic>
        <p:nvPicPr>
          <p:cNvPr id="11" name="Kép 10" descr="corvinus_University_logo_black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785834" y="317396"/>
            <a:ext cx="1101364" cy="36840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 + 3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zöveg helye 3">
            <a:extLst>
              <a:ext uri="{FF2B5EF4-FFF2-40B4-BE49-F238E27FC236}">
                <a16:creationId xmlns:a16="http://schemas.microsoft.com/office/drawing/2014/main" id="{70525B92-1521-4408-948A-88D6B9C6B77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2281" y="1029810"/>
            <a:ext cx="11273406" cy="577048"/>
          </a:xfrm>
          <a:prstGeom prst="rect">
            <a:avLst/>
          </a:prstGeom>
        </p:spPr>
        <p:txBody>
          <a:bodyPr anchor="ctr" anchorCtr="0"/>
          <a:lstStyle>
            <a:lvl1pPr marL="0" indent="0">
              <a:buFontTx/>
              <a:buNone/>
              <a:defRPr sz="2600" baseline="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dirty="0" err="1"/>
              <a:t>Click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edit</a:t>
            </a:r>
            <a:r>
              <a:rPr lang="hu-HU" dirty="0"/>
              <a:t> </a:t>
            </a:r>
            <a:r>
              <a:rPr lang="hu-HU" dirty="0" err="1"/>
              <a:t>subtitle</a:t>
            </a:r>
            <a:endParaRPr lang="hu-HU" dirty="0"/>
          </a:p>
        </p:txBody>
      </p:sp>
      <p:sp>
        <p:nvSpPr>
          <p:cNvPr id="10" name="Tartalom helye 6">
            <a:extLst>
              <a:ext uri="{FF2B5EF4-FFF2-40B4-BE49-F238E27FC236}">
                <a16:creationId xmlns:a16="http://schemas.microsoft.com/office/drawing/2014/main" id="{700523A3-375E-43EB-A109-AA5F32D6F591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52702" y="1729349"/>
            <a:ext cx="3600000" cy="467291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accent1"/>
              </a:buClr>
              <a:buNone/>
              <a:defRPr sz="1600" baseline="0">
                <a:solidFill>
                  <a:schemeClr val="tx1"/>
                </a:solidFill>
              </a:defRPr>
            </a:lvl1pPr>
            <a:lvl2pPr>
              <a:buClr>
                <a:schemeClr val="accent1"/>
              </a:buClr>
              <a:buNone/>
              <a:defRPr sz="1500" baseline="0">
                <a:solidFill>
                  <a:schemeClr val="tx1"/>
                </a:solidFill>
              </a:defRPr>
            </a:lvl2pPr>
            <a:lvl3pPr>
              <a:buClr>
                <a:schemeClr val="accent1"/>
              </a:buClr>
              <a:buNone/>
              <a:defRPr sz="1000" baseline="0">
                <a:solidFill>
                  <a:schemeClr val="tx1"/>
                </a:solidFill>
              </a:defRPr>
            </a:lvl3pPr>
            <a:lvl4pPr>
              <a:buClr>
                <a:schemeClr val="accent1"/>
              </a:buClr>
              <a:defRPr sz="1200" baseline="0">
                <a:solidFill>
                  <a:schemeClr val="tx1"/>
                </a:solidFill>
              </a:defRPr>
            </a:lvl4pPr>
            <a:lvl5pPr>
              <a:buClr>
                <a:schemeClr val="accent1"/>
              </a:buClr>
              <a:defRPr sz="120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hu-HU" dirty="0"/>
              <a:t>text</a:t>
            </a:r>
          </a:p>
        </p:txBody>
      </p:sp>
      <p:sp>
        <p:nvSpPr>
          <p:cNvPr id="11" name="Tartalom helye 6">
            <a:extLst>
              <a:ext uri="{FF2B5EF4-FFF2-40B4-BE49-F238E27FC236}">
                <a16:creationId xmlns:a16="http://schemas.microsoft.com/office/drawing/2014/main" id="{700523A3-375E-43EB-A109-AA5F32D6F591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8111594" y="1748584"/>
            <a:ext cx="3600000" cy="467291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accent1"/>
              </a:buClr>
              <a:buNone/>
              <a:defRPr sz="1600" baseline="0">
                <a:solidFill>
                  <a:schemeClr val="tx1"/>
                </a:solidFill>
              </a:defRPr>
            </a:lvl1pPr>
            <a:lvl2pPr>
              <a:buClr>
                <a:schemeClr val="accent1"/>
              </a:buClr>
              <a:defRPr sz="1500" baseline="0">
                <a:solidFill>
                  <a:schemeClr val="tx1"/>
                </a:solidFill>
              </a:defRPr>
            </a:lvl2pPr>
            <a:lvl3pPr>
              <a:buClr>
                <a:schemeClr val="accent1"/>
              </a:buClr>
              <a:defRPr sz="1000" baseline="0">
                <a:solidFill>
                  <a:schemeClr val="tx1"/>
                </a:solidFill>
              </a:defRPr>
            </a:lvl3pPr>
            <a:lvl4pPr>
              <a:buClr>
                <a:schemeClr val="accent1"/>
              </a:buClr>
              <a:defRPr sz="1200" baseline="0">
                <a:solidFill>
                  <a:schemeClr val="tx1"/>
                </a:solidFill>
              </a:defRPr>
            </a:lvl4pPr>
            <a:lvl5pPr>
              <a:buClr>
                <a:schemeClr val="accent1"/>
              </a:buClr>
              <a:defRPr sz="120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hu-HU" dirty="0"/>
              <a:t>text</a:t>
            </a:r>
          </a:p>
        </p:txBody>
      </p:sp>
      <p:sp>
        <p:nvSpPr>
          <p:cNvPr id="12" name="Tartalom helye 6">
            <a:extLst>
              <a:ext uri="{FF2B5EF4-FFF2-40B4-BE49-F238E27FC236}">
                <a16:creationId xmlns:a16="http://schemas.microsoft.com/office/drawing/2014/main" id="{700523A3-375E-43EB-A109-AA5F32D6F591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4274433" y="1730829"/>
            <a:ext cx="3600000" cy="467291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accent1"/>
              </a:buClr>
              <a:buNone/>
              <a:defRPr sz="1600" baseline="0">
                <a:solidFill>
                  <a:schemeClr val="tx1"/>
                </a:solidFill>
              </a:defRPr>
            </a:lvl1pPr>
            <a:lvl2pPr>
              <a:buClr>
                <a:schemeClr val="accent1"/>
              </a:buClr>
              <a:defRPr sz="1500" baseline="0">
                <a:solidFill>
                  <a:schemeClr val="tx1"/>
                </a:solidFill>
              </a:defRPr>
            </a:lvl2pPr>
            <a:lvl3pPr>
              <a:buClr>
                <a:schemeClr val="accent1"/>
              </a:buClr>
              <a:defRPr sz="1000" baseline="0">
                <a:solidFill>
                  <a:schemeClr val="tx1"/>
                </a:solidFill>
              </a:defRPr>
            </a:lvl3pPr>
            <a:lvl4pPr>
              <a:buClr>
                <a:schemeClr val="accent1"/>
              </a:buClr>
              <a:defRPr sz="1200" baseline="0">
                <a:solidFill>
                  <a:schemeClr val="tx1"/>
                </a:solidFill>
              </a:defRPr>
            </a:lvl4pPr>
            <a:lvl5pPr>
              <a:buClr>
                <a:schemeClr val="accent1"/>
              </a:buClr>
              <a:defRPr sz="120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hu-HU" dirty="0"/>
              <a:t>text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5F77C7DD-753C-4480-8A88-31DD72BB57F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67997" y="443882"/>
            <a:ext cx="9525089" cy="579375"/>
          </a:xfrm>
          <a:prstGeom prst="rect">
            <a:avLst/>
          </a:prstGeom>
        </p:spPr>
        <p:txBody>
          <a:bodyPr lIns="90000" tIns="90000" rIns="90000" bIns="90000" anchor="ctr" anchorCtr="0">
            <a:normAutofit/>
          </a:bodyPr>
          <a:lstStyle>
            <a:lvl1pPr algn="l">
              <a:lnSpc>
                <a:spcPct val="100000"/>
              </a:lnSpc>
              <a:defRPr sz="3300" b="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hu-HU" dirty="0" err="1"/>
              <a:t>Click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edit</a:t>
            </a:r>
            <a:r>
              <a:rPr lang="hu-HU" dirty="0"/>
              <a:t> </a:t>
            </a:r>
            <a:r>
              <a:rPr lang="hu-HU" dirty="0" err="1"/>
              <a:t>title</a:t>
            </a:r>
            <a:endParaRPr lang="hu-HU" dirty="0"/>
          </a:p>
        </p:txBody>
      </p:sp>
      <p:pic>
        <p:nvPicPr>
          <p:cNvPr id="15" name="Kép 14" descr="corvinus_University_logo_black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785834" y="317396"/>
            <a:ext cx="1101364" cy="36840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number + titl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zöveg helye 3">
            <a:extLst>
              <a:ext uri="{FF2B5EF4-FFF2-40B4-BE49-F238E27FC236}">
                <a16:creationId xmlns:a16="http://schemas.microsoft.com/office/drawing/2014/main" id="{70525B92-1521-4408-948A-88D6B9C6B77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2280" y="1008610"/>
            <a:ext cx="3596151" cy="5718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lang="hu-HU" sz="2200" kern="1200" baseline="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Tx/>
              <a:buNone/>
            </a:pPr>
            <a:r>
              <a:rPr lang="hu-HU" dirty="0" err="1"/>
              <a:t>Click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edit</a:t>
            </a:r>
            <a:endParaRPr lang="hu-HU" dirty="0"/>
          </a:p>
        </p:txBody>
      </p:sp>
      <p:sp>
        <p:nvSpPr>
          <p:cNvPr id="10" name="Tartalom helye 6">
            <a:extLst>
              <a:ext uri="{FF2B5EF4-FFF2-40B4-BE49-F238E27FC236}">
                <a16:creationId xmlns:a16="http://schemas.microsoft.com/office/drawing/2014/main" id="{3B23D413-D334-4118-9EB2-208C0526509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68431" y="1861457"/>
            <a:ext cx="3600000" cy="449494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tx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hu-HU" dirty="0"/>
              <a:t>text</a:t>
            </a:r>
          </a:p>
        </p:txBody>
      </p:sp>
      <p:sp>
        <p:nvSpPr>
          <p:cNvPr id="11" name="Tartalom helye 6">
            <a:extLst>
              <a:ext uri="{FF2B5EF4-FFF2-40B4-BE49-F238E27FC236}">
                <a16:creationId xmlns:a16="http://schemas.microsoft.com/office/drawing/2014/main" id="{3D1C0295-03ED-4A5C-86EF-1F00C752CDD2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8141418" y="1861457"/>
            <a:ext cx="3600000" cy="449494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tx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hu-HU" dirty="0"/>
              <a:t>text</a:t>
            </a:r>
          </a:p>
        </p:txBody>
      </p:sp>
      <p:sp>
        <p:nvSpPr>
          <p:cNvPr id="12" name="Tartalom helye 6">
            <a:extLst>
              <a:ext uri="{FF2B5EF4-FFF2-40B4-BE49-F238E27FC236}">
                <a16:creationId xmlns:a16="http://schemas.microsoft.com/office/drawing/2014/main" id="{700523A3-375E-43EB-A109-AA5F32D6F591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295259" y="1861457"/>
            <a:ext cx="3600000" cy="449494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tx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hu-HU" dirty="0"/>
              <a:t>text</a:t>
            </a:r>
          </a:p>
        </p:txBody>
      </p:sp>
      <p:sp>
        <p:nvSpPr>
          <p:cNvPr id="13" name="Szöveg helye 3">
            <a:extLst>
              <a:ext uri="{FF2B5EF4-FFF2-40B4-BE49-F238E27FC236}">
                <a16:creationId xmlns:a16="http://schemas.microsoft.com/office/drawing/2014/main" id="{E28104EE-F1DC-4424-9B48-FE3658EC5D5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299108" y="1008610"/>
            <a:ext cx="3596151" cy="5718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buFontTx/>
              <a:buNone/>
              <a:defRPr sz="2200" baseline="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dirty="0" err="1"/>
              <a:t>Click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edit</a:t>
            </a:r>
            <a:endParaRPr lang="hu-HU" dirty="0"/>
          </a:p>
        </p:txBody>
      </p:sp>
      <p:sp>
        <p:nvSpPr>
          <p:cNvPr id="14" name="Szöveg helye 3">
            <a:extLst>
              <a:ext uri="{FF2B5EF4-FFF2-40B4-BE49-F238E27FC236}">
                <a16:creationId xmlns:a16="http://schemas.microsoft.com/office/drawing/2014/main" id="{546FFA6A-85A0-4F5D-A260-F96DC8A8FC8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45267" y="1008610"/>
            <a:ext cx="3596151" cy="5718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lang="hu-HU" sz="2200" kern="1200" baseline="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Tx/>
              <a:buNone/>
            </a:pPr>
            <a:r>
              <a:rPr lang="hu-HU" dirty="0" err="1"/>
              <a:t>Click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edit</a:t>
            </a:r>
            <a:endParaRPr lang="hu-HU" dirty="0"/>
          </a:p>
        </p:txBody>
      </p:sp>
      <p:sp>
        <p:nvSpPr>
          <p:cNvPr id="15" name="Szöveg helye 3">
            <a:extLst>
              <a:ext uri="{FF2B5EF4-FFF2-40B4-BE49-F238E27FC236}">
                <a16:creationId xmlns:a16="http://schemas.microsoft.com/office/drawing/2014/main" id="{69ED1598-87DB-4D41-A19E-CAAC7DDB42C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145267" y="444476"/>
            <a:ext cx="3596151" cy="5718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FontTx/>
              <a:buNone/>
              <a:defRPr lang="hu-HU" sz="3300" b="0" kern="1200" dirty="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dirty="0" err="1"/>
              <a:t>Numbering</a:t>
            </a:r>
            <a:endParaRPr lang="hu-HU" dirty="0"/>
          </a:p>
        </p:txBody>
      </p:sp>
      <p:sp>
        <p:nvSpPr>
          <p:cNvPr id="16" name="Szöveg helye 3">
            <a:extLst>
              <a:ext uri="{FF2B5EF4-FFF2-40B4-BE49-F238E27FC236}">
                <a16:creationId xmlns:a16="http://schemas.microsoft.com/office/drawing/2014/main" id="{008C70E5-6C05-4139-9CE8-37D9CB47C31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299108" y="465835"/>
            <a:ext cx="3596151" cy="546536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FontTx/>
              <a:buNone/>
              <a:defRPr lang="hu-HU" sz="3300" b="0" kern="1200" dirty="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dirty="0" err="1"/>
              <a:t>Numbering</a:t>
            </a:r>
            <a:endParaRPr lang="hu-HU" dirty="0"/>
          </a:p>
        </p:txBody>
      </p:sp>
      <p:sp>
        <p:nvSpPr>
          <p:cNvPr id="18" name="Szöveg helye 3">
            <a:extLst>
              <a:ext uri="{FF2B5EF4-FFF2-40B4-BE49-F238E27FC236}">
                <a16:creationId xmlns:a16="http://schemas.microsoft.com/office/drawing/2014/main" id="{008C70E5-6C05-4139-9CE8-37D9CB47C31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78222" y="465835"/>
            <a:ext cx="3596151" cy="546536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FontTx/>
              <a:buNone/>
              <a:defRPr lang="hu-HU" sz="3300" b="0" kern="1200" dirty="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dirty="0" err="1"/>
              <a:t>Numbering</a:t>
            </a:r>
            <a:endParaRPr lang="hu-HU" dirty="0"/>
          </a:p>
        </p:txBody>
      </p:sp>
      <p:pic>
        <p:nvPicPr>
          <p:cNvPr id="20" name="Kép 19" descr="corvinus_University_logo_black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785834" y="317396"/>
            <a:ext cx="1101364" cy="36840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ing 1 -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CDC4D8D4-E0F1-4194-9D47-7C7D04ED189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460014" y="460830"/>
            <a:ext cx="3600000" cy="458613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buNone/>
              <a:defRPr sz="3300" b="1" baseline="0">
                <a:solidFill>
                  <a:schemeClr val="tx1"/>
                </a:solidFill>
                <a:latin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dirty="0"/>
              <a:t>1.</a:t>
            </a:r>
            <a:endParaRPr lang="en-US" dirty="0"/>
          </a:p>
        </p:txBody>
      </p:sp>
      <p:sp>
        <p:nvSpPr>
          <p:cNvPr id="8" name="Szöveg helye 7">
            <a:extLst>
              <a:ext uri="{FF2B5EF4-FFF2-40B4-BE49-F238E27FC236}">
                <a16:creationId xmlns:a16="http://schemas.microsoft.com/office/drawing/2014/main" id="{83A130E6-4072-4493-887F-7160AC79BAD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42648" y="1051631"/>
            <a:ext cx="3214447" cy="83931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u-HU" dirty="0" err="1"/>
              <a:t>Click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edit</a:t>
            </a:r>
            <a:endParaRPr lang="hu-HU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771BB7C-1F8F-4860-B7B3-F4BBF9AFB586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460014" y="1911348"/>
            <a:ext cx="3600000" cy="458613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buNone/>
              <a:defRPr sz="3300" b="1" baseline="0">
                <a:solidFill>
                  <a:schemeClr val="tx1"/>
                </a:solidFill>
                <a:latin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dirty="0"/>
              <a:t>4.</a:t>
            </a:r>
            <a:endParaRPr lang="en-US" dirty="0"/>
          </a:p>
        </p:txBody>
      </p:sp>
      <p:sp>
        <p:nvSpPr>
          <p:cNvPr id="10" name="Szöveg helye 7">
            <a:extLst>
              <a:ext uri="{FF2B5EF4-FFF2-40B4-BE49-F238E27FC236}">
                <a16:creationId xmlns:a16="http://schemas.microsoft.com/office/drawing/2014/main" id="{0BA7F94B-C6FC-429D-9185-0577CDA9508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42648" y="2502149"/>
            <a:ext cx="3223325" cy="86248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u-HU" dirty="0" err="1"/>
              <a:t>Click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edit</a:t>
            </a:r>
            <a:endParaRPr lang="hu-HU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348EE39E-4602-42B8-A3CA-8353BF73F4D6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460014" y="3376085"/>
            <a:ext cx="3600000" cy="458613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buNone/>
              <a:defRPr sz="3300" b="1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dirty="0"/>
              <a:t>7.</a:t>
            </a:r>
            <a:endParaRPr lang="en-US" dirty="0"/>
          </a:p>
        </p:txBody>
      </p:sp>
      <p:sp>
        <p:nvSpPr>
          <p:cNvPr id="12" name="Szöveg helye 7">
            <a:extLst>
              <a:ext uri="{FF2B5EF4-FFF2-40B4-BE49-F238E27FC236}">
                <a16:creationId xmlns:a16="http://schemas.microsoft.com/office/drawing/2014/main" id="{F58F9C52-BD9A-40A2-8CF2-3F060160D5E9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42648" y="3966886"/>
            <a:ext cx="3232202" cy="8691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u-HU" dirty="0" err="1"/>
              <a:t>Click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edit</a:t>
            </a:r>
            <a:endParaRPr lang="hu-HU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348EE39E-4602-42B8-A3CA-8353BF73F4D6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470372" y="4860135"/>
            <a:ext cx="3600000" cy="458613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buNone/>
              <a:defRPr sz="3300" b="1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dirty="0"/>
              <a:t>10.</a:t>
            </a:r>
            <a:endParaRPr lang="en-US" dirty="0"/>
          </a:p>
        </p:txBody>
      </p:sp>
      <p:sp>
        <p:nvSpPr>
          <p:cNvPr id="14" name="Szöveg helye 7">
            <a:extLst>
              <a:ext uri="{FF2B5EF4-FFF2-40B4-BE49-F238E27FC236}">
                <a16:creationId xmlns:a16="http://schemas.microsoft.com/office/drawing/2014/main" id="{F58F9C52-BD9A-40A2-8CF2-3F060160D5E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53006" y="5450936"/>
            <a:ext cx="3232202" cy="8691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u-HU" dirty="0" err="1"/>
              <a:t>Click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edit</a:t>
            </a:r>
            <a:endParaRPr lang="hu-HU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CDC4D8D4-E0F1-4194-9D47-7C7D04ED1891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8140678" y="453432"/>
            <a:ext cx="3600000" cy="458613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buNone/>
              <a:defRPr sz="3300" b="1" baseline="0">
                <a:solidFill>
                  <a:schemeClr val="tx1"/>
                </a:solidFill>
                <a:latin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dirty="0"/>
              <a:t>3.</a:t>
            </a:r>
            <a:endParaRPr lang="en-US" dirty="0"/>
          </a:p>
        </p:txBody>
      </p:sp>
      <p:sp>
        <p:nvSpPr>
          <p:cNvPr id="16" name="Szöveg helye 7">
            <a:extLst>
              <a:ext uri="{FF2B5EF4-FFF2-40B4-BE49-F238E27FC236}">
                <a16:creationId xmlns:a16="http://schemas.microsoft.com/office/drawing/2014/main" id="{83A130E6-4072-4493-887F-7160AC79BAD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523312" y="1044233"/>
            <a:ext cx="3214447" cy="83931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u-HU" dirty="0" err="1"/>
              <a:t>Click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edit</a:t>
            </a:r>
            <a:endParaRPr lang="hu-HU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1771BB7C-1F8F-4860-B7B3-F4BBF9AFB586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8140678" y="1903950"/>
            <a:ext cx="3600000" cy="458613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buNone/>
              <a:defRPr sz="3300" b="1" baseline="0">
                <a:solidFill>
                  <a:schemeClr val="tx1"/>
                </a:solidFill>
                <a:latin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dirty="0"/>
              <a:t>6.</a:t>
            </a:r>
            <a:endParaRPr lang="en-US" dirty="0"/>
          </a:p>
        </p:txBody>
      </p:sp>
      <p:sp>
        <p:nvSpPr>
          <p:cNvPr id="18" name="Szöveg helye 7">
            <a:extLst>
              <a:ext uri="{FF2B5EF4-FFF2-40B4-BE49-F238E27FC236}">
                <a16:creationId xmlns:a16="http://schemas.microsoft.com/office/drawing/2014/main" id="{0BA7F94B-C6FC-429D-9185-0577CDA95082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523312" y="2494751"/>
            <a:ext cx="3223325" cy="86248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u-HU" dirty="0" err="1"/>
              <a:t>Click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edit</a:t>
            </a:r>
            <a:endParaRPr lang="hu-HU" dirty="0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348EE39E-4602-42B8-A3CA-8353BF73F4D6}"/>
              </a:ext>
            </a:extLst>
          </p:cNvPr>
          <p:cNvSpPr>
            <a:spLocks noGrp="1"/>
          </p:cNvSpPr>
          <p:nvPr>
            <p:ph type="body" idx="38" hasCustomPrompt="1"/>
          </p:nvPr>
        </p:nvSpPr>
        <p:spPr>
          <a:xfrm>
            <a:off x="8140678" y="3368687"/>
            <a:ext cx="3600000" cy="458613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buNone/>
              <a:defRPr sz="3300" b="1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dirty="0"/>
              <a:t>9.</a:t>
            </a:r>
            <a:endParaRPr lang="en-US" dirty="0"/>
          </a:p>
        </p:txBody>
      </p:sp>
      <p:sp>
        <p:nvSpPr>
          <p:cNvPr id="20" name="Szöveg helye 7">
            <a:extLst>
              <a:ext uri="{FF2B5EF4-FFF2-40B4-BE49-F238E27FC236}">
                <a16:creationId xmlns:a16="http://schemas.microsoft.com/office/drawing/2014/main" id="{F58F9C52-BD9A-40A2-8CF2-3F060160D5E9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523312" y="3959488"/>
            <a:ext cx="3232202" cy="8691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u-HU" dirty="0" err="1"/>
              <a:t>Click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edit</a:t>
            </a:r>
            <a:endParaRPr lang="hu-HU" dirty="0"/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348EE39E-4602-42B8-A3CA-8353BF73F4D6}"/>
              </a:ext>
            </a:extLst>
          </p:cNvPr>
          <p:cNvSpPr>
            <a:spLocks noGrp="1"/>
          </p:cNvSpPr>
          <p:nvPr>
            <p:ph type="body" idx="40" hasCustomPrompt="1"/>
          </p:nvPr>
        </p:nvSpPr>
        <p:spPr>
          <a:xfrm>
            <a:off x="8151036" y="4852737"/>
            <a:ext cx="3600000" cy="458613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buNone/>
              <a:defRPr sz="3300" b="1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dirty="0"/>
              <a:t>12.</a:t>
            </a:r>
            <a:endParaRPr lang="en-US" dirty="0"/>
          </a:p>
        </p:txBody>
      </p:sp>
      <p:sp>
        <p:nvSpPr>
          <p:cNvPr id="22" name="Szöveg helye 7">
            <a:extLst>
              <a:ext uri="{FF2B5EF4-FFF2-40B4-BE49-F238E27FC236}">
                <a16:creationId xmlns:a16="http://schemas.microsoft.com/office/drawing/2014/main" id="{F58F9C52-BD9A-40A2-8CF2-3F060160D5E9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8533670" y="5443538"/>
            <a:ext cx="3232202" cy="8691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u-HU" dirty="0" err="1"/>
              <a:t>Click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edit</a:t>
            </a:r>
            <a:endParaRPr lang="hu-HU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CDC4D8D4-E0F1-4194-9D47-7C7D04ED1891}"/>
              </a:ext>
            </a:extLst>
          </p:cNvPr>
          <p:cNvSpPr>
            <a:spLocks noGrp="1"/>
          </p:cNvSpPr>
          <p:nvPr>
            <p:ph type="body" idx="42" hasCustomPrompt="1"/>
          </p:nvPr>
        </p:nvSpPr>
        <p:spPr>
          <a:xfrm>
            <a:off x="4305525" y="462309"/>
            <a:ext cx="3600000" cy="458613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buNone/>
              <a:defRPr sz="3300" b="1" baseline="0">
                <a:solidFill>
                  <a:schemeClr val="tx1"/>
                </a:solidFill>
                <a:latin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dirty="0"/>
              <a:t>2.</a:t>
            </a:r>
            <a:endParaRPr lang="en-US" dirty="0"/>
          </a:p>
        </p:txBody>
      </p:sp>
      <p:sp>
        <p:nvSpPr>
          <p:cNvPr id="24" name="Szöveg helye 7">
            <a:extLst>
              <a:ext uri="{FF2B5EF4-FFF2-40B4-BE49-F238E27FC236}">
                <a16:creationId xmlns:a16="http://schemas.microsoft.com/office/drawing/2014/main" id="{83A130E6-4072-4493-887F-7160AC79BAD7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688159" y="1053110"/>
            <a:ext cx="3214447" cy="83931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u-HU" dirty="0" err="1"/>
              <a:t>Click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edit</a:t>
            </a:r>
            <a:endParaRPr lang="hu-HU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1771BB7C-1F8F-4860-B7B3-F4BBF9AFB586}"/>
              </a:ext>
            </a:extLst>
          </p:cNvPr>
          <p:cNvSpPr>
            <a:spLocks noGrp="1"/>
          </p:cNvSpPr>
          <p:nvPr>
            <p:ph type="body" idx="44" hasCustomPrompt="1"/>
          </p:nvPr>
        </p:nvSpPr>
        <p:spPr>
          <a:xfrm>
            <a:off x="4305525" y="1912827"/>
            <a:ext cx="3600000" cy="458613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buNone/>
              <a:defRPr sz="3300" b="1" baseline="0">
                <a:solidFill>
                  <a:schemeClr val="tx1"/>
                </a:solidFill>
                <a:latin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dirty="0"/>
              <a:t>5.</a:t>
            </a:r>
            <a:endParaRPr lang="en-US" dirty="0"/>
          </a:p>
        </p:txBody>
      </p:sp>
      <p:sp>
        <p:nvSpPr>
          <p:cNvPr id="26" name="Szöveg helye 7">
            <a:extLst>
              <a:ext uri="{FF2B5EF4-FFF2-40B4-BE49-F238E27FC236}">
                <a16:creationId xmlns:a16="http://schemas.microsoft.com/office/drawing/2014/main" id="{0BA7F94B-C6FC-429D-9185-0577CDA95082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4688159" y="2503628"/>
            <a:ext cx="3223325" cy="86248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u-HU" dirty="0" err="1"/>
              <a:t>Click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edit</a:t>
            </a:r>
            <a:endParaRPr lang="hu-HU" dirty="0"/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348EE39E-4602-42B8-A3CA-8353BF73F4D6}"/>
              </a:ext>
            </a:extLst>
          </p:cNvPr>
          <p:cNvSpPr>
            <a:spLocks noGrp="1"/>
          </p:cNvSpPr>
          <p:nvPr>
            <p:ph type="body" idx="46" hasCustomPrompt="1"/>
          </p:nvPr>
        </p:nvSpPr>
        <p:spPr>
          <a:xfrm>
            <a:off x="4305525" y="3377564"/>
            <a:ext cx="3600000" cy="458613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buNone/>
              <a:defRPr sz="3300" b="1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dirty="0"/>
              <a:t>8.</a:t>
            </a:r>
            <a:endParaRPr lang="en-US" dirty="0"/>
          </a:p>
        </p:txBody>
      </p:sp>
      <p:sp>
        <p:nvSpPr>
          <p:cNvPr id="28" name="Szöveg helye 7">
            <a:extLst>
              <a:ext uri="{FF2B5EF4-FFF2-40B4-BE49-F238E27FC236}">
                <a16:creationId xmlns:a16="http://schemas.microsoft.com/office/drawing/2014/main" id="{F58F9C52-BD9A-40A2-8CF2-3F060160D5E9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4688159" y="3968365"/>
            <a:ext cx="3232202" cy="8691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u-HU" dirty="0" err="1"/>
              <a:t>Click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edit</a:t>
            </a:r>
            <a:endParaRPr lang="hu-HU" dirty="0"/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348EE39E-4602-42B8-A3CA-8353BF73F4D6}"/>
              </a:ext>
            </a:extLst>
          </p:cNvPr>
          <p:cNvSpPr>
            <a:spLocks noGrp="1"/>
          </p:cNvSpPr>
          <p:nvPr>
            <p:ph type="body" idx="48" hasCustomPrompt="1"/>
          </p:nvPr>
        </p:nvSpPr>
        <p:spPr>
          <a:xfrm>
            <a:off x="4315883" y="4861614"/>
            <a:ext cx="3600000" cy="458613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buNone/>
              <a:defRPr sz="3300" b="1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dirty="0"/>
              <a:t>11.</a:t>
            </a:r>
            <a:endParaRPr lang="en-US" dirty="0"/>
          </a:p>
        </p:txBody>
      </p:sp>
      <p:sp>
        <p:nvSpPr>
          <p:cNvPr id="30" name="Szöveg helye 7">
            <a:extLst>
              <a:ext uri="{FF2B5EF4-FFF2-40B4-BE49-F238E27FC236}">
                <a16:creationId xmlns:a16="http://schemas.microsoft.com/office/drawing/2014/main" id="{F58F9C52-BD9A-40A2-8CF2-3F060160D5E9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4698517" y="5452415"/>
            <a:ext cx="3232202" cy="8691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u-HU" dirty="0" err="1"/>
              <a:t>Click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edit</a:t>
            </a:r>
            <a:endParaRPr lang="hu-HU" dirty="0"/>
          </a:p>
        </p:txBody>
      </p:sp>
      <p:pic>
        <p:nvPicPr>
          <p:cNvPr id="31" name="Kép 30" descr="corvinus_University_logo_black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785834" y="317396"/>
            <a:ext cx="1101364" cy="36840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ing 1 -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CDC4D8D4-E0F1-4194-9D47-7C7D04ED189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460013" y="460830"/>
            <a:ext cx="5190289" cy="458613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buNone/>
              <a:defRPr sz="3300" b="1" baseline="0">
                <a:solidFill>
                  <a:schemeClr val="tx1"/>
                </a:solidFill>
                <a:latin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dirty="0"/>
              <a:t>1.</a:t>
            </a:r>
            <a:endParaRPr lang="en-US" dirty="0"/>
          </a:p>
        </p:txBody>
      </p:sp>
      <p:sp>
        <p:nvSpPr>
          <p:cNvPr id="8" name="Szöveg helye 7">
            <a:extLst>
              <a:ext uri="{FF2B5EF4-FFF2-40B4-BE49-F238E27FC236}">
                <a16:creationId xmlns:a16="http://schemas.microsoft.com/office/drawing/2014/main" id="{83A130E6-4072-4493-887F-7160AC79BAD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42648" y="1051631"/>
            <a:ext cx="4796172" cy="83931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u-HU" dirty="0" err="1"/>
              <a:t>Click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edit</a:t>
            </a:r>
            <a:endParaRPr lang="hu-HU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771BB7C-1F8F-4860-B7B3-F4BBF9AFB586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460013" y="1911348"/>
            <a:ext cx="5190289" cy="458613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buNone/>
              <a:defRPr sz="3300" b="1" baseline="0">
                <a:solidFill>
                  <a:schemeClr val="tx1"/>
                </a:solidFill>
                <a:latin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dirty="0"/>
              <a:t>3.</a:t>
            </a:r>
            <a:endParaRPr lang="en-US" dirty="0"/>
          </a:p>
        </p:txBody>
      </p:sp>
      <p:sp>
        <p:nvSpPr>
          <p:cNvPr id="10" name="Szöveg helye 7">
            <a:extLst>
              <a:ext uri="{FF2B5EF4-FFF2-40B4-BE49-F238E27FC236}">
                <a16:creationId xmlns:a16="http://schemas.microsoft.com/office/drawing/2014/main" id="{0BA7F94B-C6FC-429D-9185-0577CDA9508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42648" y="2502149"/>
            <a:ext cx="4809418" cy="86248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u-HU" dirty="0" err="1"/>
              <a:t>Click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edit</a:t>
            </a:r>
            <a:endParaRPr lang="hu-HU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348EE39E-4602-42B8-A3CA-8353BF73F4D6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460013" y="3376085"/>
            <a:ext cx="5190289" cy="458613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buNone/>
              <a:defRPr sz="3300" b="1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dirty="0"/>
              <a:t>5.</a:t>
            </a:r>
            <a:endParaRPr lang="en-US" dirty="0"/>
          </a:p>
        </p:txBody>
      </p:sp>
      <p:sp>
        <p:nvSpPr>
          <p:cNvPr id="12" name="Szöveg helye 7">
            <a:extLst>
              <a:ext uri="{FF2B5EF4-FFF2-40B4-BE49-F238E27FC236}">
                <a16:creationId xmlns:a16="http://schemas.microsoft.com/office/drawing/2014/main" id="{F58F9C52-BD9A-40A2-8CF2-3F060160D5E9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42648" y="3966886"/>
            <a:ext cx="4773148" cy="8691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u-HU" dirty="0" err="1"/>
              <a:t>Click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edit</a:t>
            </a:r>
            <a:endParaRPr lang="hu-HU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348EE39E-4602-42B8-A3CA-8353BF73F4D6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470371" y="4860135"/>
            <a:ext cx="5190289" cy="458613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buNone/>
              <a:defRPr sz="3300" b="1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dirty="0"/>
              <a:t>7.</a:t>
            </a:r>
            <a:endParaRPr lang="en-US" dirty="0"/>
          </a:p>
        </p:txBody>
      </p:sp>
      <p:sp>
        <p:nvSpPr>
          <p:cNvPr id="14" name="Szöveg helye 7">
            <a:extLst>
              <a:ext uri="{FF2B5EF4-FFF2-40B4-BE49-F238E27FC236}">
                <a16:creationId xmlns:a16="http://schemas.microsoft.com/office/drawing/2014/main" id="{F58F9C52-BD9A-40A2-8CF2-3F060160D5E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53006" y="5450936"/>
            <a:ext cx="4773148" cy="8691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u-HU" dirty="0" err="1"/>
              <a:t>Click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edit</a:t>
            </a:r>
            <a:endParaRPr lang="hu-HU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CDC4D8D4-E0F1-4194-9D47-7C7D04ED1891}"/>
              </a:ext>
            </a:extLst>
          </p:cNvPr>
          <p:cNvSpPr>
            <a:spLocks noGrp="1"/>
          </p:cNvSpPr>
          <p:nvPr>
            <p:ph type="body" idx="42" hasCustomPrompt="1"/>
          </p:nvPr>
        </p:nvSpPr>
        <p:spPr>
          <a:xfrm>
            <a:off x="6539766" y="462309"/>
            <a:ext cx="5200786" cy="458613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buNone/>
              <a:defRPr sz="3300" b="1" baseline="0">
                <a:solidFill>
                  <a:schemeClr val="tx1"/>
                </a:solidFill>
                <a:latin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dirty="0"/>
              <a:t>2.</a:t>
            </a:r>
            <a:endParaRPr lang="en-US" dirty="0"/>
          </a:p>
        </p:txBody>
      </p:sp>
      <p:sp>
        <p:nvSpPr>
          <p:cNvPr id="16" name="Szöveg helye 7">
            <a:extLst>
              <a:ext uri="{FF2B5EF4-FFF2-40B4-BE49-F238E27FC236}">
                <a16:creationId xmlns:a16="http://schemas.microsoft.com/office/drawing/2014/main" id="{83A130E6-4072-4493-887F-7160AC79BAD7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922400" y="1053110"/>
            <a:ext cx="4797842" cy="83931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u-HU" dirty="0" err="1"/>
              <a:t>Click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edit</a:t>
            </a:r>
            <a:endParaRPr lang="hu-HU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1771BB7C-1F8F-4860-B7B3-F4BBF9AFB586}"/>
              </a:ext>
            </a:extLst>
          </p:cNvPr>
          <p:cNvSpPr>
            <a:spLocks noGrp="1"/>
          </p:cNvSpPr>
          <p:nvPr>
            <p:ph type="body" idx="44" hasCustomPrompt="1"/>
          </p:nvPr>
        </p:nvSpPr>
        <p:spPr>
          <a:xfrm>
            <a:off x="6539766" y="1912827"/>
            <a:ext cx="5200786" cy="458613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buNone/>
              <a:defRPr sz="3300" b="1" baseline="0">
                <a:solidFill>
                  <a:schemeClr val="tx1"/>
                </a:solidFill>
                <a:latin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dirty="0"/>
              <a:t>4.</a:t>
            </a:r>
            <a:endParaRPr lang="en-US" dirty="0"/>
          </a:p>
        </p:txBody>
      </p:sp>
      <p:sp>
        <p:nvSpPr>
          <p:cNvPr id="18" name="Szöveg helye 7">
            <a:extLst>
              <a:ext uri="{FF2B5EF4-FFF2-40B4-BE49-F238E27FC236}">
                <a16:creationId xmlns:a16="http://schemas.microsoft.com/office/drawing/2014/main" id="{0BA7F94B-C6FC-429D-9185-0577CDA95082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6922400" y="2503628"/>
            <a:ext cx="4811093" cy="86248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u-HU" dirty="0" err="1"/>
              <a:t>Click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edit</a:t>
            </a:r>
            <a:endParaRPr lang="hu-HU" dirty="0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348EE39E-4602-42B8-A3CA-8353BF73F4D6}"/>
              </a:ext>
            </a:extLst>
          </p:cNvPr>
          <p:cNvSpPr>
            <a:spLocks noGrp="1"/>
          </p:cNvSpPr>
          <p:nvPr>
            <p:ph type="body" idx="46" hasCustomPrompt="1"/>
          </p:nvPr>
        </p:nvSpPr>
        <p:spPr>
          <a:xfrm>
            <a:off x="6539766" y="3377564"/>
            <a:ext cx="5200786" cy="458613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buNone/>
              <a:defRPr sz="3300" b="1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dirty="0"/>
              <a:t>6.</a:t>
            </a:r>
            <a:endParaRPr lang="en-US" dirty="0"/>
          </a:p>
        </p:txBody>
      </p:sp>
      <p:sp>
        <p:nvSpPr>
          <p:cNvPr id="20" name="Szöveg helye 7">
            <a:extLst>
              <a:ext uri="{FF2B5EF4-FFF2-40B4-BE49-F238E27FC236}">
                <a16:creationId xmlns:a16="http://schemas.microsoft.com/office/drawing/2014/main" id="{F58F9C52-BD9A-40A2-8CF2-3F060160D5E9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922399" y="3968365"/>
            <a:ext cx="4824343" cy="8691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u-HU" dirty="0" err="1"/>
              <a:t>Click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edit</a:t>
            </a:r>
            <a:endParaRPr lang="hu-HU" dirty="0"/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348EE39E-4602-42B8-A3CA-8353BF73F4D6}"/>
              </a:ext>
            </a:extLst>
          </p:cNvPr>
          <p:cNvSpPr>
            <a:spLocks noGrp="1"/>
          </p:cNvSpPr>
          <p:nvPr>
            <p:ph type="body" idx="48" hasCustomPrompt="1"/>
          </p:nvPr>
        </p:nvSpPr>
        <p:spPr>
          <a:xfrm>
            <a:off x="6550124" y="4861614"/>
            <a:ext cx="5200786" cy="458613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buNone/>
              <a:defRPr sz="3300" b="1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dirty="0"/>
              <a:t>8.</a:t>
            </a:r>
            <a:endParaRPr lang="en-US" dirty="0"/>
          </a:p>
        </p:txBody>
      </p:sp>
      <p:sp>
        <p:nvSpPr>
          <p:cNvPr id="22" name="Szöveg helye 7">
            <a:extLst>
              <a:ext uri="{FF2B5EF4-FFF2-40B4-BE49-F238E27FC236}">
                <a16:creationId xmlns:a16="http://schemas.microsoft.com/office/drawing/2014/main" id="{F58F9C52-BD9A-40A2-8CF2-3F060160D5E9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932757" y="5452415"/>
            <a:ext cx="4824343" cy="8691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u-HU" dirty="0" err="1"/>
              <a:t>Click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edit</a:t>
            </a:r>
            <a:endParaRPr lang="hu-HU" dirty="0"/>
          </a:p>
        </p:txBody>
      </p:sp>
      <p:pic>
        <p:nvPicPr>
          <p:cNvPr id="23" name="Kép 22" descr="corvinus_University_logo_black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785834" y="317396"/>
            <a:ext cx="1101364" cy="36840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 descr="Corvinus2025_borito-02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3" name="Alcím 2">
            <a:extLst>
              <a:ext uri="{FF2B5EF4-FFF2-40B4-BE49-F238E27FC236}">
                <a16:creationId xmlns:a16="http://schemas.microsoft.com/office/drawing/2014/main" id="{8CC58CEF-E392-45B5-BDE8-D20516C7564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2762" y="470517"/>
            <a:ext cx="5175682" cy="59214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lang="hu-HU" sz="1600" smtClean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Lorem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ipsum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dolor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sit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amet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,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consectetur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adipiscing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elit.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Morbi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in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finibus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ante.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Sed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scelerisque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neque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non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odio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placerat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,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cursus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finibus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sem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placerat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.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Aliquam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ut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tellus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dui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. </a:t>
            </a:r>
            <a:endParaRPr lang="hu-HU" sz="1000" dirty="0">
              <a:solidFill>
                <a:srgbClr val="000000"/>
              </a:solidFill>
              <a:latin typeface="Arial"/>
              <a:ea typeface="Calibri"/>
              <a:cs typeface="Calibri"/>
            </a:endParaRPr>
          </a:p>
          <a:p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Quisque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consequat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sem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ut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nisi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ornare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,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sit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amet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tristique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augue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molestie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.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Pellentesque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eu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dui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lobortis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,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cursus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felis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in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,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suscipit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massa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.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Cras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eu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diam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justo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.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Duis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felis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massa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,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finibus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ac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porta eget, fermentum vitae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nisl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. Nulla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posuere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facilisis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sem, non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cursus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lacus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finibus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vitae.</a:t>
            </a:r>
          </a:p>
          <a:p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Lorem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ipsum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dolor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sit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amet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,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consectetur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adipiscing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elit.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Morbi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in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finibus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ante.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Sed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scelerisque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neque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non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odio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placerat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,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cursus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finibus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sem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placerat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.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Aliquam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ut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tellus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dui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. </a:t>
            </a:r>
            <a:endParaRPr lang="hu-HU" sz="1000" dirty="0">
              <a:solidFill>
                <a:srgbClr val="000000"/>
              </a:solidFill>
              <a:latin typeface="Arial"/>
              <a:ea typeface="Calibri"/>
              <a:cs typeface="Calibri"/>
            </a:endParaRPr>
          </a:p>
          <a:p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Quisque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consequat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sem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ut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nisi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ornare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,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sit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amet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tristique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augue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molestie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.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Pellentesque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eu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dui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lobortis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,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cursus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felis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in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,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suscipit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massa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.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Cras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eu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diam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justo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.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Duis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felis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massa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,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finibus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ac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porta eget, fermentum vitae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nisl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. Nulla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posuere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facilisis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sem, non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cursus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lacus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finibus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vitae.</a:t>
            </a:r>
            <a:endParaRPr lang="hu-HU" sz="1000" dirty="0">
              <a:solidFill>
                <a:srgbClr val="000000"/>
              </a:solidFill>
              <a:latin typeface="Arial"/>
              <a:ea typeface="Calibri"/>
              <a:cs typeface="Calibri"/>
            </a:endParaRPr>
          </a:p>
          <a:p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Lorem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ipsum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dolor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sit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amet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,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consectetur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adipiscing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elit.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Morbi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in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finibus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ante.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Sed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scelerisque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neque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non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odio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placerat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,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cursus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finibus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sem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placerat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.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Aliquam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ut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tellus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dui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. </a:t>
            </a:r>
            <a:endParaRPr lang="hu-HU" sz="1000" dirty="0">
              <a:solidFill>
                <a:srgbClr val="000000"/>
              </a:solidFill>
              <a:latin typeface="Arial"/>
              <a:ea typeface="Calibri"/>
              <a:cs typeface="Calibri"/>
            </a:endParaRPr>
          </a:p>
          <a:p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Quisque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consequat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sem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ut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nisi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ornare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,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sit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amet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tristique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augue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molestie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.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Pellentesque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eu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dui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lobortis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,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cursus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felis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in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,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suscipit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massa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.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Cras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eu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diam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justo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.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Duis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felis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massa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,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finibus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ac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porta eget, fermentum vitae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nisl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. Nulla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posuere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facilisis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sem, non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cursus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lacus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finibus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vitae.</a:t>
            </a:r>
            <a:endParaRPr lang="hu-HU" sz="1000" dirty="0">
              <a:solidFill>
                <a:srgbClr val="000000"/>
              </a:solidFill>
              <a:latin typeface="Arial"/>
              <a:ea typeface="Calibri"/>
              <a:cs typeface="Calibri"/>
            </a:endParaRPr>
          </a:p>
          <a:p>
            <a:endParaRPr lang="hu-HU" sz="1000" dirty="0">
              <a:solidFill>
                <a:srgbClr val="000000"/>
              </a:solidFill>
              <a:latin typeface="Arial"/>
              <a:ea typeface="Calibri"/>
              <a:cs typeface="Calibri"/>
            </a:endParaRPr>
          </a:p>
        </p:txBody>
      </p:sp>
      <p:sp>
        <p:nvSpPr>
          <p:cNvPr id="4" name="Téglalap 3"/>
          <p:cNvSpPr/>
          <p:nvPr userDrawn="1"/>
        </p:nvSpPr>
        <p:spPr>
          <a:xfrm>
            <a:off x="6536789" y="6168044"/>
            <a:ext cx="5184156" cy="2161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5" name="Group 8"/>
          <p:cNvGrpSpPr>
            <a:grpSpLocks noChangeAspect="1"/>
          </p:cNvGrpSpPr>
          <p:nvPr userDrawn="1"/>
        </p:nvGrpSpPr>
        <p:grpSpPr bwMode="auto">
          <a:xfrm>
            <a:off x="6537325" y="349250"/>
            <a:ext cx="5189538" cy="2603500"/>
            <a:chOff x="4118" y="220"/>
            <a:chExt cx="3269" cy="1640"/>
          </a:xfrm>
        </p:grpSpPr>
        <p:sp>
          <p:nvSpPr>
            <p:cNvPr id="6" name="AutoShape 7"/>
            <p:cNvSpPr>
              <a:spLocks noChangeAspect="1" noChangeArrowheads="1" noTextEdit="1"/>
            </p:cNvSpPr>
            <p:nvPr userDrawn="1"/>
          </p:nvSpPr>
          <p:spPr bwMode="auto">
            <a:xfrm>
              <a:off x="4118" y="220"/>
              <a:ext cx="3269" cy="1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7" name="Freeform 9"/>
            <p:cNvSpPr>
              <a:spLocks/>
            </p:cNvSpPr>
            <p:nvPr userDrawn="1"/>
          </p:nvSpPr>
          <p:spPr bwMode="auto">
            <a:xfrm>
              <a:off x="4182" y="281"/>
              <a:ext cx="3136" cy="1575"/>
            </a:xfrm>
            <a:custGeom>
              <a:avLst/>
              <a:gdLst>
                <a:gd name="T0" fmla="*/ 0 w 777"/>
                <a:gd name="T1" fmla="*/ 389 h 389"/>
                <a:gd name="T2" fmla="*/ 389 w 777"/>
                <a:gd name="T3" fmla="*/ 0 h 389"/>
                <a:gd name="T4" fmla="*/ 777 w 777"/>
                <a:gd name="T5" fmla="*/ 389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77" h="389">
                  <a:moveTo>
                    <a:pt x="0" y="389"/>
                  </a:moveTo>
                  <a:cubicBezTo>
                    <a:pt x="0" y="174"/>
                    <a:pt x="174" y="0"/>
                    <a:pt x="389" y="0"/>
                  </a:cubicBezTo>
                  <a:cubicBezTo>
                    <a:pt x="603" y="0"/>
                    <a:pt x="777" y="174"/>
                    <a:pt x="777" y="389"/>
                  </a:cubicBezTo>
                </a:path>
              </a:pathLst>
            </a:custGeom>
            <a:noFill/>
            <a:ln w="198438" cap="flat">
              <a:solidFill>
                <a:srgbClr val="0ACD5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</p:grp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cím 2">
            <a:extLst>
              <a:ext uri="{FF2B5EF4-FFF2-40B4-BE49-F238E27FC236}">
                <a16:creationId xmlns:a16="http://schemas.microsoft.com/office/drawing/2014/main" id="{8CC58CEF-E392-45B5-BDE8-D20516C7564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2762" y="470517"/>
            <a:ext cx="5175682" cy="59214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lang="hu-HU" sz="1600" smtClean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Lorem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ipsum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dolor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sit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amet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,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consectetur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adipiscing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elit.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Morbi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in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finibus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ante.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Sed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scelerisque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neque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non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odio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placerat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,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cursus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finibus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sem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placerat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.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Aliquam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ut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tellus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dui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. </a:t>
            </a:r>
            <a:endParaRPr lang="hu-HU" sz="1000" dirty="0">
              <a:solidFill>
                <a:srgbClr val="000000"/>
              </a:solidFill>
              <a:latin typeface="Arial"/>
              <a:ea typeface="Calibri"/>
              <a:cs typeface="Calibri"/>
            </a:endParaRPr>
          </a:p>
          <a:p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Quisque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consequat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sem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ut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nisi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ornare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,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sit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amet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tristique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augue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molestie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.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Pellentesque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eu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dui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lobortis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,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cursus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felis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in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,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suscipit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massa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.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Cras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eu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diam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justo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.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Duis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felis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massa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,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finibus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ac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porta eget, fermentum vitae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nisl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. Nulla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posuere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facilisis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sem, non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cursus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lacus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finibus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vitae.</a:t>
            </a:r>
          </a:p>
          <a:p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Lorem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ipsum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dolor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sit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amet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,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consectetur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adipiscing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elit.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Morbi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in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finibus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ante.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Sed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scelerisque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neque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non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odio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placerat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,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cursus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finibus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sem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placerat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.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Aliquam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ut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tellus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dui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. </a:t>
            </a:r>
            <a:endParaRPr lang="hu-HU" sz="1000" dirty="0">
              <a:solidFill>
                <a:srgbClr val="000000"/>
              </a:solidFill>
              <a:latin typeface="Arial"/>
              <a:ea typeface="Calibri"/>
              <a:cs typeface="Calibri"/>
            </a:endParaRPr>
          </a:p>
          <a:p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Quisque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consequat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sem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ut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nisi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ornare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,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sit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amet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tristique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augue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molestie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.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Pellentesque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eu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dui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lobortis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,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cursus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felis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in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,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suscipit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massa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.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Cras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eu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diam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justo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.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Duis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felis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massa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,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finibus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ac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porta eget, fermentum vitae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nisl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. Nulla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posuere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facilisis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sem, non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cursus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lacus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finibus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vitae.</a:t>
            </a:r>
            <a:endParaRPr lang="hu-HU" sz="1000" dirty="0">
              <a:solidFill>
                <a:srgbClr val="000000"/>
              </a:solidFill>
              <a:latin typeface="Arial"/>
              <a:ea typeface="Calibri"/>
              <a:cs typeface="Calibri"/>
            </a:endParaRPr>
          </a:p>
          <a:p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Lorem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ipsum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dolor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sit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amet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,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consectetur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adipiscing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elit.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Morbi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in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finibus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ante.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Sed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scelerisque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neque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non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odio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placerat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,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cursus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finibus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sem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placerat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.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Aliquam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ut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tellus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dui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. </a:t>
            </a:r>
            <a:endParaRPr lang="hu-HU" sz="1000" dirty="0">
              <a:solidFill>
                <a:srgbClr val="000000"/>
              </a:solidFill>
              <a:latin typeface="Arial"/>
              <a:ea typeface="Calibri"/>
              <a:cs typeface="Calibri"/>
            </a:endParaRPr>
          </a:p>
          <a:p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Quisque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consequat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sem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ut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nisi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ornare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,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sit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amet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tristique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augue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molestie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.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Pellentesque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eu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dui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lobortis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,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cursus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felis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in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,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suscipit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massa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.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Cras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eu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diam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justo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.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Duis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felis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massa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,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finibus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ac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porta eget, fermentum vitae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nisl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. Nulla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posuere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facilisis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sem, non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cursus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lacus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finibus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vitae.</a:t>
            </a:r>
            <a:endParaRPr lang="hu-HU" sz="1000" dirty="0">
              <a:solidFill>
                <a:srgbClr val="000000"/>
              </a:solidFill>
              <a:latin typeface="Arial"/>
              <a:ea typeface="Calibri"/>
              <a:cs typeface="Calibri"/>
            </a:endParaRPr>
          </a:p>
          <a:p>
            <a:endParaRPr lang="hu-HU" sz="1000" dirty="0">
              <a:solidFill>
                <a:srgbClr val="000000"/>
              </a:solidFill>
              <a:latin typeface="Arial"/>
              <a:ea typeface="Calibri"/>
              <a:cs typeface="Calibri"/>
            </a:endParaRPr>
          </a:p>
        </p:txBody>
      </p:sp>
      <p:pic>
        <p:nvPicPr>
          <p:cNvPr id="9" name="Kép 8" descr="Corvinus2025_borito-05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10" name="Téglalap 9"/>
          <p:cNvSpPr/>
          <p:nvPr userDrawn="1"/>
        </p:nvSpPr>
        <p:spPr>
          <a:xfrm>
            <a:off x="6536789" y="6168044"/>
            <a:ext cx="5184156" cy="2161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11" name="Group 8"/>
          <p:cNvGrpSpPr>
            <a:grpSpLocks noChangeAspect="1"/>
          </p:cNvGrpSpPr>
          <p:nvPr userDrawn="1"/>
        </p:nvGrpSpPr>
        <p:grpSpPr bwMode="auto">
          <a:xfrm>
            <a:off x="6537325" y="349250"/>
            <a:ext cx="5189538" cy="2603500"/>
            <a:chOff x="4118" y="220"/>
            <a:chExt cx="3269" cy="1640"/>
          </a:xfrm>
        </p:grpSpPr>
        <p:sp>
          <p:nvSpPr>
            <p:cNvPr id="12" name="AutoShape 7"/>
            <p:cNvSpPr>
              <a:spLocks noChangeAspect="1" noChangeArrowheads="1" noTextEdit="1"/>
            </p:cNvSpPr>
            <p:nvPr userDrawn="1"/>
          </p:nvSpPr>
          <p:spPr bwMode="auto">
            <a:xfrm>
              <a:off x="4118" y="220"/>
              <a:ext cx="3269" cy="1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3" name="Freeform 9"/>
            <p:cNvSpPr>
              <a:spLocks/>
            </p:cNvSpPr>
            <p:nvPr userDrawn="1"/>
          </p:nvSpPr>
          <p:spPr bwMode="auto">
            <a:xfrm>
              <a:off x="4182" y="281"/>
              <a:ext cx="3136" cy="1575"/>
            </a:xfrm>
            <a:custGeom>
              <a:avLst/>
              <a:gdLst>
                <a:gd name="T0" fmla="*/ 0 w 777"/>
                <a:gd name="T1" fmla="*/ 389 h 389"/>
                <a:gd name="T2" fmla="*/ 389 w 777"/>
                <a:gd name="T3" fmla="*/ 0 h 389"/>
                <a:gd name="T4" fmla="*/ 777 w 777"/>
                <a:gd name="T5" fmla="*/ 389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77" h="389">
                  <a:moveTo>
                    <a:pt x="0" y="389"/>
                  </a:moveTo>
                  <a:cubicBezTo>
                    <a:pt x="0" y="174"/>
                    <a:pt x="174" y="0"/>
                    <a:pt x="389" y="0"/>
                  </a:cubicBezTo>
                  <a:cubicBezTo>
                    <a:pt x="603" y="0"/>
                    <a:pt x="777" y="174"/>
                    <a:pt x="777" y="389"/>
                  </a:cubicBezTo>
                </a:path>
              </a:pathLst>
            </a:custGeom>
            <a:noFill/>
            <a:ln w="198438" cap="flat">
              <a:solidFill>
                <a:srgbClr val="0ACD5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</p:grp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cím 2">
            <a:extLst>
              <a:ext uri="{FF2B5EF4-FFF2-40B4-BE49-F238E27FC236}">
                <a16:creationId xmlns:a16="http://schemas.microsoft.com/office/drawing/2014/main" id="{8CC58CEF-E392-45B5-BDE8-D20516C7564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2762" y="470517"/>
            <a:ext cx="5175682" cy="59214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lang="hu-HU" sz="1600" smtClean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Lorem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ipsum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dolor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sit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amet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,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consectetur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adipiscing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elit.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Morbi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in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finibus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ante.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Sed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scelerisque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neque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non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odio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placerat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,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cursus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finibus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sem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placerat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.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Aliquam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ut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tellus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dui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. </a:t>
            </a:r>
            <a:endParaRPr lang="hu-HU" sz="1000" dirty="0">
              <a:solidFill>
                <a:srgbClr val="000000"/>
              </a:solidFill>
              <a:latin typeface="Arial"/>
              <a:ea typeface="Calibri"/>
              <a:cs typeface="Calibri"/>
            </a:endParaRPr>
          </a:p>
          <a:p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Quisque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consequat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sem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ut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nisi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ornare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,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sit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amet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tristique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augue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molestie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.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Pellentesque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eu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dui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lobortis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,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cursus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felis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in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,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suscipit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massa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.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Cras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eu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diam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justo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.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Duis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felis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massa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,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finibus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ac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porta eget, fermentum vitae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nisl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. Nulla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posuere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facilisis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sem, non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cursus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lacus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finibus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vitae.</a:t>
            </a:r>
          </a:p>
          <a:p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Lorem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ipsum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dolor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sit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amet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,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consectetur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adipiscing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elit.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Morbi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in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finibus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ante.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Sed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scelerisque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neque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non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odio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placerat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,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cursus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finibus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sem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placerat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.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Aliquam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ut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tellus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dui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. </a:t>
            </a:r>
            <a:endParaRPr lang="hu-HU" sz="1000" dirty="0">
              <a:solidFill>
                <a:srgbClr val="000000"/>
              </a:solidFill>
              <a:latin typeface="Arial"/>
              <a:ea typeface="Calibri"/>
              <a:cs typeface="Calibri"/>
            </a:endParaRPr>
          </a:p>
          <a:p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Quisque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consequat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sem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ut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nisi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ornare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,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sit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amet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tristique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augue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molestie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.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Pellentesque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eu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dui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lobortis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,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cursus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felis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in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,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suscipit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massa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.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Cras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eu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diam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justo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.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Duis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felis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massa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,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finibus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ac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porta eget, fermentum vitae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nisl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. Nulla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posuere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facilisis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sem, non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cursus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lacus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finibus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vitae.</a:t>
            </a:r>
            <a:endParaRPr lang="hu-HU" sz="1000" dirty="0">
              <a:solidFill>
                <a:srgbClr val="000000"/>
              </a:solidFill>
              <a:latin typeface="Arial"/>
              <a:ea typeface="Calibri"/>
              <a:cs typeface="Calibri"/>
            </a:endParaRPr>
          </a:p>
          <a:p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Lorem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ipsum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dolor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sit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amet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,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consectetur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adipiscing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elit.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Morbi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in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finibus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ante.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Sed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scelerisque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neque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non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odio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placerat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,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cursus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finibus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sem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placerat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.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Aliquam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ut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tellus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dui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. </a:t>
            </a:r>
            <a:endParaRPr lang="hu-HU" sz="1000" dirty="0">
              <a:solidFill>
                <a:srgbClr val="000000"/>
              </a:solidFill>
              <a:latin typeface="Arial"/>
              <a:ea typeface="Calibri"/>
              <a:cs typeface="Calibri"/>
            </a:endParaRPr>
          </a:p>
          <a:p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Quisque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consequat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sem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ut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nisi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ornare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,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sit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amet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tristique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augue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molestie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.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Pellentesque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eu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dui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lobortis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,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cursus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felis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in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,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suscipit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massa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.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Cras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eu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diam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justo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.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Duis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felis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massa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,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finibus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ac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porta eget, fermentum vitae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nisl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. Nulla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posuere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facilisis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sem, non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cursus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lacus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finibus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vitae.</a:t>
            </a:r>
            <a:endParaRPr lang="hu-HU" sz="1000" dirty="0">
              <a:solidFill>
                <a:srgbClr val="000000"/>
              </a:solidFill>
              <a:latin typeface="Arial"/>
              <a:ea typeface="Calibri"/>
              <a:cs typeface="Calibri"/>
            </a:endParaRPr>
          </a:p>
          <a:p>
            <a:endParaRPr lang="hu-HU" sz="1000" dirty="0">
              <a:solidFill>
                <a:srgbClr val="000000"/>
              </a:solidFill>
              <a:latin typeface="Arial"/>
              <a:ea typeface="Calibri"/>
              <a:cs typeface="Calibri"/>
            </a:endParaRPr>
          </a:p>
        </p:txBody>
      </p:sp>
      <p:pic>
        <p:nvPicPr>
          <p:cNvPr id="9" name="Kép 8" descr="BCE_ppt_kepek4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093889" y="0"/>
            <a:ext cx="6098111" cy="6858000"/>
          </a:xfrm>
          <a:prstGeom prst="rect">
            <a:avLst/>
          </a:prstGeom>
        </p:spPr>
      </p:pic>
      <p:sp>
        <p:nvSpPr>
          <p:cNvPr id="10" name="Téglalap 9"/>
          <p:cNvSpPr/>
          <p:nvPr userDrawn="1"/>
        </p:nvSpPr>
        <p:spPr>
          <a:xfrm>
            <a:off x="6536789" y="6168044"/>
            <a:ext cx="5184156" cy="2161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11" name="Group 8"/>
          <p:cNvGrpSpPr>
            <a:grpSpLocks noChangeAspect="1"/>
          </p:cNvGrpSpPr>
          <p:nvPr userDrawn="1"/>
        </p:nvGrpSpPr>
        <p:grpSpPr bwMode="auto">
          <a:xfrm>
            <a:off x="6537325" y="349250"/>
            <a:ext cx="5189538" cy="2603500"/>
            <a:chOff x="4118" y="220"/>
            <a:chExt cx="3269" cy="1640"/>
          </a:xfrm>
        </p:grpSpPr>
        <p:sp>
          <p:nvSpPr>
            <p:cNvPr id="12" name="AutoShape 7"/>
            <p:cNvSpPr>
              <a:spLocks noChangeAspect="1" noChangeArrowheads="1" noTextEdit="1"/>
            </p:cNvSpPr>
            <p:nvPr userDrawn="1"/>
          </p:nvSpPr>
          <p:spPr bwMode="auto">
            <a:xfrm>
              <a:off x="4118" y="220"/>
              <a:ext cx="3269" cy="1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3" name="Freeform 9"/>
            <p:cNvSpPr>
              <a:spLocks/>
            </p:cNvSpPr>
            <p:nvPr userDrawn="1"/>
          </p:nvSpPr>
          <p:spPr bwMode="auto">
            <a:xfrm>
              <a:off x="4182" y="281"/>
              <a:ext cx="3136" cy="1575"/>
            </a:xfrm>
            <a:custGeom>
              <a:avLst/>
              <a:gdLst>
                <a:gd name="T0" fmla="*/ 0 w 777"/>
                <a:gd name="T1" fmla="*/ 389 h 389"/>
                <a:gd name="T2" fmla="*/ 389 w 777"/>
                <a:gd name="T3" fmla="*/ 0 h 389"/>
                <a:gd name="T4" fmla="*/ 777 w 777"/>
                <a:gd name="T5" fmla="*/ 389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77" h="389">
                  <a:moveTo>
                    <a:pt x="0" y="389"/>
                  </a:moveTo>
                  <a:cubicBezTo>
                    <a:pt x="0" y="174"/>
                    <a:pt x="174" y="0"/>
                    <a:pt x="389" y="0"/>
                  </a:cubicBezTo>
                  <a:cubicBezTo>
                    <a:pt x="603" y="0"/>
                    <a:pt x="777" y="174"/>
                    <a:pt x="777" y="389"/>
                  </a:cubicBezTo>
                </a:path>
              </a:pathLst>
            </a:custGeom>
            <a:noFill/>
            <a:ln w="198438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</p:grp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x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cím 2">
            <a:extLst>
              <a:ext uri="{FF2B5EF4-FFF2-40B4-BE49-F238E27FC236}">
                <a16:creationId xmlns:a16="http://schemas.microsoft.com/office/drawing/2014/main" id="{8CC58CEF-E392-45B5-BDE8-D20516C7564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2762" y="470517"/>
            <a:ext cx="5175682" cy="59214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lang="hu-HU" sz="1600" smtClean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Lorem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ipsum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dolor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sit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amet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,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consectetur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adipiscing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elit.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Morbi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in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finibus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ante.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Sed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scelerisque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neque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non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odio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placerat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,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cursus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finibus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sem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placerat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.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Aliquam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ut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tellus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dui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. </a:t>
            </a:r>
            <a:endParaRPr lang="hu-HU" sz="1000" dirty="0">
              <a:solidFill>
                <a:srgbClr val="000000"/>
              </a:solidFill>
              <a:latin typeface="Arial"/>
              <a:ea typeface="Calibri"/>
              <a:cs typeface="Calibri"/>
            </a:endParaRPr>
          </a:p>
          <a:p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Quisque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consequat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sem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ut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nisi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ornare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,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sit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amet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tristique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augue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molestie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.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Pellentesque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eu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dui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lobortis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,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cursus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felis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in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,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suscipit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massa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.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Cras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eu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diam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justo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.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Duis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felis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massa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,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finibus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ac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porta eget, fermentum vitae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nisl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. Nulla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posuere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facilisis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sem, non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cursus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lacus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finibus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vitae.</a:t>
            </a:r>
          </a:p>
          <a:p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Lorem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ipsum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dolor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sit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amet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,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consectetur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adipiscing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elit.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Morbi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in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finibus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ante.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Sed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scelerisque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neque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non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odio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placerat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,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cursus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finibus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sem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placerat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.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Aliquam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ut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tellus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dui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. </a:t>
            </a:r>
            <a:endParaRPr lang="hu-HU" sz="1000" dirty="0">
              <a:solidFill>
                <a:srgbClr val="000000"/>
              </a:solidFill>
              <a:latin typeface="Arial"/>
              <a:ea typeface="Calibri"/>
              <a:cs typeface="Calibri"/>
            </a:endParaRPr>
          </a:p>
          <a:p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Quisque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consequat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sem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ut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nisi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ornare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,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sit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amet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tristique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augue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molestie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.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Pellentesque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eu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dui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lobortis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,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cursus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felis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in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,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suscipit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massa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.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Cras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eu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diam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justo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.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Duis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felis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massa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,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finibus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ac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porta eget, fermentum vitae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nisl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. Nulla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posuere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facilisis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sem, non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cursus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lacus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finibus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vitae.</a:t>
            </a:r>
            <a:endParaRPr lang="hu-HU" sz="1000" dirty="0">
              <a:solidFill>
                <a:srgbClr val="000000"/>
              </a:solidFill>
              <a:latin typeface="Arial"/>
              <a:ea typeface="Calibri"/>
              <a:cs typeface="Calibri"/>
            </a:endParaRPr>
          </a:p>
          <a:p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Lorem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ipsum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dolor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sit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amet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,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consectetur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adipiscing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elit.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Morbi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in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finibus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ante.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Sed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scelerisque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neque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non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odio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placerat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,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cursus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finibus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sem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placerat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.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Aliquam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ut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tellus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dui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. </a:t>
            </a:r>
            <a:endParaRPr lang="hu-HU" sz="1000" dirty="0">
              <a:solidFill>
                <a:srgbClr val="000000"/>
              </a:solidFill>
              <a:latin typeface="Arial"/>
              <a:ea typeface="Calibri"/>
              <a:cs typeface="Calibri"/>
            </a:endParaRPr>
          </a:p>
          <a:p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Quisque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consequat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sem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ut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nisi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ornare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,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sit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amet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tristique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augue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molestie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.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Pellentesque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eu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dui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lobortis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,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cursus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felis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in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,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suscipit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massa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.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Cras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eu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diam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justo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.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Duis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felis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massa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,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finibus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ac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porta eget, fermentum vitae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nisl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. Nulla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posuere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facilisis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sem, non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cursus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lacus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finibus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vitae.</a:t>
            </a:r>
            <a:endParaRPr lang="hu-HU" sz="1000" dirty="0">
              <a:solidFill>
                <a:srgbClr val="000000"/>
              </a:solidFill>
              <a:latin typeface="Arial"/>
              <a:ea typeface="Calibri"/>
              <a:cs typeface="Calibri"/>
            </a:endParaRPr>
          </a:p>
          <a:p>
            <a:endParaRPr lang="hu-HU" sz="1000" dirty="0">
              <a:solidFill>
                <a:srgbClr val="000000"/>
              </a:solidFill>
              <a:latin typeface="Arial"/>
              <a:ea typeface="Calibri"/>
              <a:cs typeface="Calibri"/>
            </a:endParaRPr>
          </a:p>
        </p:txBody>
      </p:sp>
      <p:pic>
        <p:nvPicPr>
          <p:cNvPr id="9" name="Kép 8" descr="BCE_ppt_kepek9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093889" y="0"/>
            <a:ext cx="6098111" cy="6858000"/>
          </a:xfrm>
          <a:prstGeom prst="rect">
            <a:avLst/>
          </a:prstGeom>
        </p:spPr>
      </p:pic>
      <p:sp>
        <p:nvSpPr>
          <p:cNvPr id="10" name="Téglalap 9"/>
          <p:cNvSpPr/>
          <p:nvPr userDrawn="1"/>
        </p:nvSpPr>
        <p:spPr>
          <a:xfrm>
            <a:off x="6536789" y="6168044"/>
            <a:ext cx="5184156" cy="21613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11" name="Group 8"/>
          <p:cNvGrpSpPr>
            <a:grpSpLocks noChangeAspect="1"/>
          </p:cNvGrpSpPr>
          <p:nvPr userDrawn="1"/>
        </p:nvGrpSpPr>
        <p:grpSpPr bwMode="auto">
          <a:xfrm>
            <a:off x="6537325" y="349250"/>
            <a:ext cx="5189538" cy="2603500"/>
            <a:chOff x="4118" y="220"/>
            <a:chExt cx="3269" cy="1640"/>
          </a:xfrm>
        </p:grpSpPr>
        <p:sp>
          <p:nvSpPr>
            <p:cNvPr id="12" name="AutoShape 7"/>
            <p:cNvSpPr>
              <a:spLocks noChangeAspect="1" noChangeArrowheads="1" noTextEdit="1"/>
            </p:cNvSpPr>
            <p:nvPr userDrawn="1"/>
          </p:nvSpPr>
          <p:spPr bwMode="auto">
            <a:xfrm>
              <a:off x="4118" y="220"/>
              <a:ext cx="3269" cy="1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3" name="Freeform 9"/>
            <p:cNvSpPr>
              <a:spLocks/>
            </p:cNvSpPr>
            <p:nvPr userDrawn="1"/>
          </p:nvSpPr>
          <p:spPr bwMode="auto">
            <a:xfrm>
              <a:off x="4182" y="281"/>
              <a:ext cx="3136" cy="1575"/>
            </a:xfrm>
            <a:custGeom>
              <a:avLst/>
              <a:gdLst>
                <a:gd name="T0" fmla="*/ 0 w 777"/>
                <a:gd name="T1" fmla="*/ 389 h 389"/>
                <a:gd name="T2" fmla="*/ 389 w 777"/>
                <a:gd name="T3" fmla="*/ 0 h 389"/>
                <a:gd name="T4" fmla="*/ 777 w 777"/>
                <a:gd name="T5" fmla="*/ 389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77" h="389">
                  <a:moveTo>
                    <a:pt x="0" y="389"/>
                  </a:moveTo>
                  <a:cubicBezTo>
                    <a:pt x="0" y="174"/>
                    <a:pt x="174" y="0"/>
                    <a:pt x="389" y="0"/>
                  </a:cubicBezTo>
                  <a:cubicBezTo>
                    <a:pt x="603" y="0"/>
                    <a:pt x="777" y="174"/>
                    <a:pt x="777" y="389"/>
                  </a:cubicBezTo>
                </a:path>
              </a:pathLst>
            </a:custGeom>
            <a:noFill/>
            <a:ln w="198438" cap="flat">
              <a:solidFill>
                <a:schemeClr val="bg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gre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accent2"/>
              </a:solidFill>
            </a:endParaRPr>
          </a:p>
        </p:txBody>
      </p:sp>
      <p:sp>
        <p:nvSpPr>
          <p:cNvPr id="7" name="Téglalap 6"/>
          <p:cNvSpPr/>
          <p:nvPr userDrawn="1"/>
        </p:nvSpPr>
        <p:spPr>
          <a:xfrm>
            <a:off x="6525491" y="6168044"/>
            <a:ext cx="5195454" cy="2161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9" name="Group 8"/>
          <p:cNvGrpSpPr>
            <a:grpSpLocks noChangeAspect="1"/>
          </p:cNvGrpSpPr>
          <p:nvPr userDrawn="1"/>
        </p:nvGrpSpPr>
        <p:grpSpPr bwMode="auto">
          <a:xfrm>
            <a:off x="6537325" y="349250"/>
            <a:ext cx="5189538" cy="2603500"/>
            <a:chOff x="4118" y="220"/>
            <a:chExt cx="3269" cy="1640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 userDrawn="1"/>
          </p:nvSpPr>
          <p:spPr bwMode="auto">
            <a:xfrm>
              <a:off x="4118" y="220"/>
              <a:ext cx="3269" cy="1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auto">
            <a:xfrm>
              <a:off x="4182" y="281"/>
              <a:ext cx="3136" cy="1575"/>
            </a:xfrm>
            <a:custGeom>
              <a:avLst/>
              <a:gdLst>
                <a:gd name="T0" fmla="*/ 0 w 777"/>
                <a:gd name="T1" fmla="*/ 389 h 389"/>
                <a:gd name="T2" fmla="*/ 389 w 777"/>
                <a:gd name="T3" fmla="*/ 0 h 389"/>
                <a:gd name="T4" fmla="*/ 777 w 777"/>
                <a:gd name="T5" fmla="*/ 389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77" h="389">
                  <a:moveTo>
                    <a:pt x="0" y="389"/>
                  </a:moveTo>
                  <a:cubicBezTo>
                    <a:pt x="0" y="174"/>
                    <a:pt x="174" y="0"/>
                    <a:pt x="389" y="0"/>
                  </a:cubicBezTo>
                  <a:cubicBezTo>
                    <a:pt x="603" y="0"/>
                    <a:pt x="777" y="174"/>
                    <a:pt x="777" y="389"/>
                  </a:cubicBezTo>
                </a:path>
              </a:pathLst>
            </a:custGeom>
            <a:noFill/>
            <a:ln w="198438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</p:grpSp>
      <p:sp>
        <p:nvSpPr>
          <p:cNvPr id="16" name="Cím 1">
            <a:extLst>
              <a:ext uri="{FF2B5EF4-FFF2-40B4-BE49-F238E27FC236}">
                <a16:creationId xmlns:a16="http://schemas.microsoft.com/office/drawing/2014/main" id="{31621B22-D365-495C-88F1-1B023545CFE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2762" y="2050741"/>
            <a:ext cx="5184558" cy="750647"/>
          </a:xfrm>
        </p:spPr>
        <p:txBody>
          <a:bodyPr anchor="t" anchorCtr="0">
            <a:noAutofit/>
          </a:bodyPr>
          <a:lstStyle>
            <a:lvl1pPr algn="l">
              <a:defRPr sz="5000" b="0" baseline="0">
                <a:solidFill>
                  <a:schemeClr val="bg2"/>
                </a:solidFill>
                <a:latin typeface="Georgia" panose="02040502050405020303" pitchFamily="18" charset="0"/>
              </a:defRPr>
            </a:lvl1pPr>
          </a:lstStyle>
          <a:p>
            <a:r>
              <a:rPr lang="hu-HU" dirty="0" err="1"/>
              <a:t>Click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edit</a:t>
            </a:r>
            <a:r>
              <a:rPr lang="hu-HU" dirty="0"/>
              <a:t> </a:t>
            </a:r>
            <a:r>
              <a:rPr lang="hu-HU" dirty="0" err="1"/>
              <a:t>title</a:t>
            </a:r>
            <a:endParaRPr lang="hu-HU" dirty="0"/>
          </a:p>
        </p:txBody>
      </p:sp>
      <p:sp>
        <p:nvSpPr>
          <p:cNvPr id="17" name="Alcím 2">
            <a:extLst>
              <a:ext uri="{FF2B5EF4-FFF2-40B4-BE49-F238E27FC236}">
                <a16:creationId xmlns:a16="http://schemas.microsoft.com/office/drawing/2014/main" id="{8CC58CEF-E392-45B5-BDE8-D20516C7564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2762" y="2889849"/>
            <a:ext cx="5175682" cy="22414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300" i="0" baseline="0">
                <a:solidFill>
                  <a:schemeClr val="bg2"/>
                </a:solidFill>
                <a:latin typeface="Arial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dirty="0" err="1"/>
              <a:t>Click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edit</a:t>
            </a:r>
            <a:r>
              <a:rPr lang="hu-HU" dirty="0"/>
              <a:t> </a:t>
            </a:r>
            <a:r>
              <a:rPr lang="hu-HU" dirty="0" err="1"/>
              <a:t>subtitle</a:t>
            </a:r>
            <a:endParaRPr lang="hu-HU" dirty="0"/>
          </a:p>
        </p:txBody>
      </p:sp>
      <p:sp>
        <p:nvSpPr>
          <p:cNvPr id="18" name="Szöveg helye 12">
            <a:extLst>
              <a:ext uri="{FF2B5EF4-FFF2-40B4-BE49-F238E27FC236}">
                <a16:creationId xmlns:a16="http://schemas.microsoft.com/office/drawing/2014/main" id="{E7C88084-184B-4E45-86E3-B471C8510B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9395" y="6054571"/>
            <a:ext cx="5166804" cy="337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hu-HU" dirty="0" err="1"/>
              <a:t>Author</a:t>
            </a:r>
            <a:r>
              <a:rPr lang="hu-HU" dirty="0"/>
              <a:t>: </a:t>
            </a:r>
          </a:p>
        </p:txBody>
      </p:sp>
      <p:pic>
        <p:nvPicPr>
          <p:cNvPr id="21" name="Kép 20" descr="corvinus_University_logo_whit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83023" y="462589"/>
            <a:ext cx="1977148" cy="66135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x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cím 2">
            <a:extLst>
              <a:ext uri="{FF2B5EF4-FFF2-40B4-BE49-F238E27FC236}">
                <a16:creationId xmlns:a16="http://schemas.microsoft.com/office/drawing/2014/main" id="{8CC58CEF-E392-45B5-BDE8-D20516C7564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2762" y="470517"/>
            <a:ext cx="5175682" cy="59214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lang="hu-HU" sz="1600" smtClean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Lorem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ipsum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dolor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sit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amet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,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consectetur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adipiscing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elit.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Morbi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in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finibus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ante.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Sed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scelerisque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neque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non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odio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placerat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,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cursus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finibus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sem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placerat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.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Aliquam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ut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tellus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dui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. </a:t>
            </a:r>
            <a:endParaRPr lang="hu-HU" sz="1000" dirty="0">
              <a:solidFill>
                <a:srgbClr val="000000"/>
              </a:solidFill>
              <a:latin typeface="Arial"/>
              <a:ea typeface="Calibri"/>
              <a:cs typeface="Calibri"/>
            </a:endParaRPr>
          </a:p>
          <a:p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Quisque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consequat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sem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ut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nisi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ornare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,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sit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amet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tristique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augue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molestie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.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Pellentesque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eu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dui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lobortis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,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cursus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felis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in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,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suscipit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massa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.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Cras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eu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diam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justo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.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Duis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felis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massa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,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finibus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ac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porta eget, fermentum vitae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nisl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. Nulla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posuere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facilisis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sem, non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cursus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lacus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finibus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vitae.</a:t>
            </a:r>
          </a:p>
          <a:p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Lorem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ipsum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dolor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sit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amet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,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consectetur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adipiscing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elit.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Morbi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in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finibus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ante.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Sed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scelerisque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neque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non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odio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placerat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,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cursus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finibus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sem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placerat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.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Aliquam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ut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tellus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dui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. </a:t>
            </a:r>
            <a:endParaRPr lang="hu-HU" sz="1000" dirty="0">
              <a:solidFill>
                <a:srgbClr val="000000"/>
              </a:solidFill>
              <a:latin typeface="Arial"/>
              <a:ea typeface="Calibri"/>
              <a:cs typeface="Calibri"/>
            </a:endParaRPr>
          </a:p>
          <a:p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Quisque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consequat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sem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ut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nisi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ornare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,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sit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amet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tristique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augue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molestie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.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Pellentesque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eu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dui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lobortis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,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cursus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felis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in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,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suscipit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massa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.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Cras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eu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diam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justo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.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Duis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felis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massa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,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finibus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ac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porta eget, fermentum vitae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nisl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. Nulla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posuere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facilisis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sem, non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cursus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lacus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finibus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vitae.</a:t>
            </a:r>
            <a:endParaRPr lang="hu-HU" sz="1000" dirty="0">
              <a:solidFill>
                <a:srgbClr val="000000"/>
              </a:solidFill>
              <a:latin typeface="Arial"/>
              <a:ea typeface="Calibri"/>
              <a:cs typeface="Calibri"/>
            </a:endParaRPr>
          </a:p>
          <a:p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Lorem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ipsum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dolor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sit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amet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,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consectetur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adipiscing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elit.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Morbi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in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finibus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ante.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Sed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scelerisque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neque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non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odio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placerat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,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cursus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finibus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sem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placerat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.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Aliquam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ut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tellus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dui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. </a:t>
            </a:r>
            <a:endParaRPr lang="hu-HU" sz="1000" dirty="0">
              <a:solidFill>
                <a:srgbClr val="000000"/>
              </a:solidFill>
              <a:latin typeface="Arial"/>
              <a:ea typeface="Calibri"/>
              <a:cs typeface="Calibri"/>
            </a:endParaRPr>
          </a:p>
          <a:p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Quisque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consequat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sem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ut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nisi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ornare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,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sit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amet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tristique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augue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molestie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.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Pellentesque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eu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dui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lobortis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,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cursus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felis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in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,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suscipit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massa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.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Cras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eu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diam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justo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.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Duis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felis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massa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,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finibus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ac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porta eget, fermentum vitae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nisl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. Nulla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posuere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facilisis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sem, non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cursus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lacus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finibus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vitae.</a:t>
            </a:r>
            <a:endParaRPr lang="hu-HU" sz="1000" dirty="0">
              <a:solidFill>
                <a:srgbClr val="000000"/>
              </a:solidFill>
              <a:latin typeface="Arial"/>
              <a:ea typeface="Calibri"/>
              <a:cs typeface="Calibri"/>
            </a:endParaRPr>
          </a:p>
          <a:p>
            <a:endParaRPr lang="hu-HU" sz="1000" dirty="0">
              <a:solidFill>
                <a:srgbClr val="000000"/>
              </a:solidFill>
              <a:latin typeface="Arial"/>
              <a:ea typeface="Calibri"/>
              <a:cs typeface="Calibri"/>
            </a:endParaRPr>
          </a:p>
        </p:txBody>
      </p:sp>
      <p:pic>
        <p:nvPicPr>
          <p:cNvPr id="10" name="Kép 9" descr="Corvinus2025_borito-02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11" name="Téglalap 10"/>
          <p:cNvSpPr/>
          <p:nvPr userDrawn="1"/>
        </p:nvSpPr>
        <p:spPr>
          <a:xfrm>
            <a:off x="6536789" y="6168044"/>
            <a:ext cx="5184156" cy="21613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12" name="Group 8"/>
          <p:cNvGrpSpPr>
            <a:grpSpLocks noChangeAspect="1"/>
          </p:cNvGrpSpPr>
          <p:nvPr userDrawn="1"/>
        </p:nvGrpSpPr>
        <p:grpSpPr bwMode="auto">
          <a:xfrm>
            <a:off x="6537325" y="349250"/>
            <a:ext cx="5189538" cy="2603500"/>
            <a:chOff x="4118" y="220"/>
            <a:chExt cx="3269" cy="1640"/>
          </a:xfrm>
        </p:grpSpPr>
        <p:sp>
          <p:nvSpPr>
            <p:cNvPr id="13" name="AutoShape 7"/>
            <p:cNvSpPr>
              <a:spLocks noChangeAspect="1" noChangeArrowheads="1" noTextEdit="1"/>
            </p:cNvSpPr>
            <p:nvPr userDrawn="1"/>
          </p:nvSpPr>
          <p:spPr bwMode="auto">
            <a:xfrm>
              <a:off x="4118" y="220"/>
              <a:ext cx="3269" cy="1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4182" y="281"/>
              <a:ext cx="3136" cy="1575"/>
            </a:xfrm>
            <a:custGeom>
              <a:avLst/>
              <a:gdLst>
                <a:gd name="T0" fmla="*/ 0 w 777"/>
                <a:gd name="T1" fmla="*/ 389 h 389"/>
                <a:gd name="T2" fmla="*/ 389 w 777"/>
                <a:gd name="T3" fmla="*/ 0 h 389"/>
                <a:gd name="T4" fmla="*/ 777 w 777"/>
                <a:gd name="T5" fmla="*/ 389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77" h="389">
                  <a:moveTo>
                    <a:pt x="0" y="389"/>
                  </a:moveTo>
                  <a:cubicBezTo>
                    <a:pt x="0" y="174"/>
                    <a:pt x="174" y="0"/>
                    <a:pt x="389" y="0"/>
                  </a:cubicBezTo>
                  <a:cubicBezTo>
                    <a:pt x="603" y="0"/>
                    <a:pt x="777" y="174"/>
                    <a:pt x="777" y="389"/>
                  </a:cubicBezTo>
                </a:path>
              </a:pathLst>
            </a:custGeom>
            <a:noFill/>
            <a:ln w="198438" cap="flat">
              <a:solidFill>
                <a:schemeClr val="accent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</p:grp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ex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cím 2">
            <a:extLst>
              <a:ext uri="{FF2B5EF4-FFF2-40B4-BE49-F238E27FC236}">
                <a16:creationId xmlns:a16="http://schemas.microsoft.com/office/drawing/2014/main" id="{8CC58CEF-E392-45B5-BDE8-D20516C7564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2762" y="470517"/>
            <a:ext cx="5175682" cy="59214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lang="hu-HU" sz="1600" smtClean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Lorem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ipsum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dolor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sit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amet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,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consectetur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adipiscing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elit.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Morbi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in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finibus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ante.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Sed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scelerisque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neque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non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odio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placerat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,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cursus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finibus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sem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placerat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.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Aliquam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ut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tellus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dui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. </a:t>
            </a:r>
            <a:endParaRPr lang="hu-HU" sz="1000" dirty="0">
              <a:solidFill>
                <a:srgbClr val="000000"/>
              </a:solidFill>
              <a:latin typeface="Arial"/>
              <a:ea typeface="Calibri"/>
              <a:cs typeface="Calibri"/>
            </a:endParaRPr>
          </a:p>
          <a:p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Quisque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consequat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sem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ut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nisi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ornare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,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sit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amet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tristique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augue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molestie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.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Pellentesque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eu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dui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lobortis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,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cursus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felis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in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,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suscipit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massa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.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Cras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eu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diam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justo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.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Duis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felis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massa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,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finibus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ac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porta eget, fermentum vitae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nisl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. Nulla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posuere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facilisis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sem, non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cursus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lacus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finibus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vitae.</a:t>
            </a:r>
          </a:p>
          <a:p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Lorem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ipsum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dolor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sit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amet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,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consectetur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adipiscing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elit.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Morbi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in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finibus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ante.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Sed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scelerisque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neque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non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odio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placerat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,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cursus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finibus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sem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placerat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.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Aliquam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ut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tellus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dui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. </a:t>
            </a:r>
            <a:endParaRPr lang="hu-HU" sz="1000" dirty="0">
              <a:solidFill>
                <a:srgbClr val="000000"/>
              </a:solidFill>
              <a:latin typeface="Arial"/>
              <a:ea typeface="Calibri"/>
              <a:cs typeface="Calibri"/>
            </a:endParaRPr>
          </a:p>
          <a:p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Quisque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consequat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sem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ut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nisi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ornare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,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sit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amet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tristique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augue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molestie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.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Pellentesque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eu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dui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lobortis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,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cursus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felis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in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,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suscipit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massa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.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Cras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eu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diam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justo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.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Duis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felis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massa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,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finibus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ac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porta eget, fermentum vitae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nisl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. Nulla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posuere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facilisis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sem, non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cursus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lacus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finibus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vitae.</a:t>
            </a:r>
            <a:endParaRPr lang="hu-HU" sz="1000" dirty="0">
              <a:solidFill>
                <a:srgbClr val="000000"/>
              </a:solidFill>
              <a:latin typeface="Arial"/>
              <a:ea typeface="Calibri"/>
              <a:cs typeface="Calibri"/>
            </a:endParaRPr>
          </a:p>
          <a:p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Lorem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ipsum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dolor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sit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amet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,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consectetur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adipiscing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elit.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Morbi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in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finibus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ante.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Sed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scelerisque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neque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non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odio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placerat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,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cursus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finibus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sem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placerat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.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Aliquam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ut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tellus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dui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. </a:t>
            </a:r>
            <a:endParaRPr lang="hu-HU" sz="1000" dirty="0">
              <a:solidFill>
                <a:srgbClr val="000000"/>
              </a:solidFill>
              <a:latin typeface="Arial"/>
              <a:ea typeface="Calibri"/>
              <a:cs typeface="Calibri"/>
            </a:endParaRPr>
          </a:p>
          <a:p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Quisque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consequat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sem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ut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nisi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ornare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,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sit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amet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tristique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augue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molestie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.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Pellentesque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eu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dui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lobortis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,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cursus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felis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in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,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suscipit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massa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.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Cras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eu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diam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justo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.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Duis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felis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massa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,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finibus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ac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porta eget, fermentum vitae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nisl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. Nulla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posuere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facilisis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sem, non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cursus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lacus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finibus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vitae.</a:t>
            </a:r>
            <a:endParaRPr lang="hu-HU" sz="1000" dirty="0">
              <a:solidFill>
                <a:srgbClr val="000000"/>
              </a:solidFill>
              <a:latin typeface="Arial"/>
              <a:ea typeface="Calibri"/>
              <a:cs typeface="Calibri"/>
            </a:endParaRPr>
          </a:p>
          <a:p>
            <a:endParaRPr lang="hu-HU" sz="1000" dirty="0">
              <a:solidFill>
                <a:srgbClr val="000000"/>
              </a:solidFill>
              <a:latin typeface="Arial"/>
              <a:ea typeface="Calibri"/>
              <a:cs typeface="Calibri"/>
            </a:endParaRPr>
          </a:p>
        </p:txBody>
      </p:sp>
      <p:pic>
        <p:nvPicPr>
          <p:cNvPr id="9" name="Kép 8" descr="BCE_ppt_kepek5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093889" y="0"/>
            <a:ext cx="6098111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ex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cím 2">
            <a:extLst>
              <a:ext uri="{FF2B5EF4-FFF2-40B4-BE49-F238E27FC236}">
                <a16:creationId xmlns:a16="http://schemas.microsoft.com/office/drawing/2014/main" id="{8CC58CEF-E392-45B5-BDE8-D20516C7564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2762" y="470517"/>
            <a:ext cx="5175682" cy="59214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lang="hu-HU" sz="1600" smtClean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Lorem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ipsum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dolor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sit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amet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,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consectetur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adipiscing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elit.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Morbi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in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finibus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ante.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Sed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scelerisque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neque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non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odio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placerat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,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cursus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finibus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sem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placerat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.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Aliquam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ut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tellus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dui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. </a:t>
            </a:r>
            <a:endParaRPr lang="hu-HU" sz="1000" dirty="0">
              <a:solidFill>
                <a:srgbClr val="000000"/>
              </a:solidFill>
              <a:latin typeface="Arial"/>
              <a:ea typeface="Calibri"/>
              <a:cs typeface="Calibri"/>
            </a:endParaRPr>
          </a:p>
          <a:p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Quisque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consequat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sem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ut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nisi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ornare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,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sit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amet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tristique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augue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molestie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.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Pellentesque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eu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dui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lobortis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,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cursus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felis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in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,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suscipit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massa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.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Cras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eu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diam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justo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.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Duis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felis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massa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,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finibus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ac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porta eget, fermentum vitae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nisl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. Nulla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posuere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facilisis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sem, non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cursus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lacus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finibus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vitae.</a:t>
            </a:r>
          </a:p>
          <a:p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Lorem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ipsum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dolor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sit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amet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,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consectetur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adipiscing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elit.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Morbi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in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finibus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ante.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Sed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scelerisque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neque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non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odio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placerat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,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cursus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finibus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sem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placerat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.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Aliquam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ut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tellus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dui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. </a:t>
            </a:r>
            <a:endParaRPr lang="hu-HU" sz="1000" dirty="0">
              <a:solidFill>
                <a:srgbClr val="000000"/>
              </a:solidFill>
              <a:latin typeface="Arial"/>
              <a:ea typeface="Calibri"/>
              <a:cs typeface="Calibri"/>
            </a:endParaRPr>
          </a:p>
          <a:p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Quisque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consequat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sem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ut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nisi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ornare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,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sit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amet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tristique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augue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molestie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.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Pellentesque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eu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dui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lobortis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,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cursus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felis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in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,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suscipit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massa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.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Cras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eu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diam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justo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.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Duis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felis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massa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,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finibus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ac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porta eget, fermentum vitae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nisl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. Nulla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posuere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facilisis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sem, non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cursus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lacus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finibus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vitae.</a:t>
            </a:r>
            <a:endParaRPr lang="hu-HU" sz="1000" dirty="0">
              <a:solidFill>
                <a:srgbClr val="000000"/>
              </a:solidFill>
              <a:latin typeface="Arial"/>
              <a:ea typeface="Calibri"/>
              <a:cs typeface="Calibri"/>
            </a:endParaRPr>
          </a:p>
          <a:p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Lorem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ipsum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dolor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sit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amet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,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consectetur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adipiscing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elit.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Morbi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in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finibus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ante.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Sed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scelerisque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neque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non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odio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placerat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,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cursus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finibus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sem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placerat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.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Aliquam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ut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tellus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dui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. </a:t>
            </a:r>
            <a:endParaRPr lang="hu-HU" sz="1000" dirty="0">
              <a:solidFill>
                <a:srgbClr val="000000"/>
              </a:solidFill>
              <a:latin typeface="Arial"/>
              <a:ea typeface="Calibri"/>
              <a:cs typeface="Calibri"/>
            </a:endParaRPr>
          </a:p>
          <a:p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Quisque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consequat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sem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ut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nisi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ornare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,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sit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amet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tristique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augue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molestie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.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Pellentesque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eu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dui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lobortis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,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cursus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felis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in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,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suscipit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massa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.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Cras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eu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diam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justo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.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Duis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felis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massa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,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finibus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ac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porta eget, fermentum vitae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nisl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. Nulla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posuere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facilisis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sem, non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cursus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lacus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finibus</a:t>
            </a:r>
            <a:r>
              <a:rPr lang="hu-HU" sz="12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vitae.</a:t>
            </a:r>
            <a:endParaRPr lang="hu-HU" sz="1000" dirty="0">
              <a:solidFill>
                <a:srgbClr val="000000"/>
              </a:solidFill>
              <a:latin typeface="Arial"/>
              <a:ea typeface="Calibri"/>
              <a:cs typeface="Calibri"/>
            </a:endParaRPr>
          </a:p>
          <a:p>
            <a:endParaRPr lang="hu-HU" sz="1000" dirty="0">
              <a:solidFill>
                <a:srgbClr val="000000"/>
              </a:solidFill>
              <a:latin typeface="Arial"/>
              <a:ea typeface="Calibri"/>
              <a:cs typeface="Calibri"/>
            </a:endParaRPr>
          </a:p>
        </p:txBody>
      </p:sp>
      <p:pic>
        <p:nvPicPr>
          <p:cNvPr id="4" name="Kép 3" descr="BCE_ppt_kepek7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093889" y="0"/>
            <a:ext cx="6098111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gree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églalap 9"/>
          <p:cNvSpPr/>
          <p:nvPr userDrawn="1"/>
        </p:nvSpPr>
        <p:spPr>
          <a:xfrm>
            <a:off x="6084916" y="0"/>
            <a:ext cx="610708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Cím 1">
            <a:extLst>
              <a:ext uri="{FF2B5EF4-FFF2-40B4-BE49-F238E27FC236}">
                <a16:creationId xmlns:a16="http://schemas.microsoft.com/office/drawing/2014/main" id="{31621B22-D365-495C-88F1-1B023545CFE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2762" y="2050741"/>
            <a:ext cx="5184558" cy="750647"/>
          </a:xfrm>
        </p:spPr>
        <p:txBody>
          <a:bodyPr anchor="t" anchorCtr="0">
            <a:noAutofit/>
          </a:bodyPr>
          <a:lstStyle>
            <a:lvl1pPr algn="l">
              <a:defRPr sz="5000" b="0" baseline="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hu-HU" dirty="0" err="1"/>
              <a:t>Click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edit</a:t>
            </a:r>
            <a:r>
              <a:rPr lang="hu-HU" dirty="0"/>
              <a:t> </a:t>
            </a:r>
            <a:r>
              <a:rPr lang="hu-HU" dirty="0" err="1"/>
              <a:t>title</a:t>
            </a:r>
            <a:endParaRPr lang="hu-HU" dirty="0"/>
          </a:p>
        </p:txBody>
      </p:sp>
      <p:sp>
        <p:nvSpPr>
          <p:cNvPr id="12" name="Alcím 2">
            <a:extLst>
              <a:ext uri="{FF2B5EF4-FFF2-40B4-BE49-F238E27FC236}">
                <a16:creationId xmlns:a16="http://schemas.microsoft.com/office/drawing/2014/main" id="{8CC58CEF-E392-45B5-BDE8-D20516C7564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2762" y="2889849"/>
            <a:ext cx="5175682" cy="22414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300" i="0" baseline="0">
                <a:solidFill>
                  <a:schemeClr val="tx1"/>
                </a:solidFill>
                <a:latin typeface="Arial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dirty="0" err="1"/>
              <a:t>Click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edit</a:t>
            </a:r>
            <a:r>
              <a:rPr lang="hu-HU" dirty="0"/>
              <a:t> </a:t>
            </a:r>
            <a:r>
              <a:rPr lang="hu-HU" dirty="0" err="1"/>
              <a:t>subtitle</a:t>
            </a:r>
            <a:endParaRPr lang="hu-HU" dirty="0"/>
          </a:p>
        </p:txBody>
      </p:sp>
      <p:sp>
        <p:nvSpPr>
          <p:cNvPr id="14" name="Szöveg helye 12">
            <a:extLst>
              <a:ext uri="{FF2B5EF4-FFF2-40B4-BE49-F238E27FC236}">
                <a16:creationId xmlns:a16="http://schemas.microsoft.com/office/drawing/2014/main" id="{E7C88084-184B-4E45-86E3-B471C8510B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9395" y="6054571"/>
            <a:ext cx="5166804" cy="337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hu-HU" dirty="0" err="1"/>
              <a:t>Author</a:t>
            </a:r>
            <a:r>
              <a:rPr lang="hu-HU" dirty="0"/>
              <a:t>: </a:t>
            </a:r>
          </a:p>
        </p:txBody>
      </p:sp>
      <p:sp>
        <p:nvSpPr>
          <p:cNvPr id="16" name="Téglalap 15"/>
          <p:cNvSpPr/>
          <p:nvPr userDrawn="1"/>
        </p:nvSpPr>
        <p:spPr>
          <a:xfrm>
            <a:off x="6536789" y="6168044"/>
            <a:ext cx="5184156" cy="2161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13" name="Group 8"/>
          <p:cNvGrpSpPr>
            <a:grpSpLocks noChangeAspect="1"/>
          </p:cNvGrpSpPr>
          <p:nvPr userDrawn="1"/>
        </p:nvGrpSpPr>
        <p:grpSpPr bwMode="auto">
          <a:xfrm>
            <a:off x="6537325" y="349250"/>
            <a:ext cx="5189538" cy="2603500"/>
            <a:chOff x="4118" y="220"/>
            <a:chExt cx="3269" cy="1640"/>
          </a:xfrm>
        </p:grpSpPr>
        <p:sp>
          <p:nvSpPr>
            <p:cNvPr id="19" name="AutoShape 7"/>
            <p:cNvSpPr>
              <a:spLocks noChangeAspect="1" noChangeArrowheads="1" noTextEdit="1"/>
            </p:cNvSpPr>
            <p:nvPr userDrawn="1"/>
          </p:nvSpPr>
          <p:spPr bwMode="auto">
            <a:xfrm>
              <a:off x="4118" y="220"/>
              <a:ext cx="3269" cy="1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0" name="Freeform 9"/>
            <p:cNvSpPr>
              <a:spLocks/>
            </p:cNvSpPr>
            <p:nvPr userDrawn="1"/>
          </p:nvSpPr>
          <p:spPr bwMode="auto">
            <a:xfrm>
              <a:off x="4182" y="281"/>
              <a:ext cx="3136" cy="1575"/>
            </a:xfrm>
            <a:custGeom>
              <a:avLst/>
              <a:gdLst>
                <a:gd name="T0" fmla="*/ 0 w 777"/>
                <a:gd name="T1" fmla="*/ 389 h 389"/>
                <a:gd name="T2" fmla="*/ 389 w 777"/>
                <a:gd name="T3" fmla="*/ 0 h 389"/>
                <a:gd name="T4" fmla="*/ 777 w 777"/>
                <a:gd name="T5" fmla="*/ 389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77" h="389">
                  <a:moveTo>
                    <a:pt x="0" y="389"/>
                  </a:moveTo>
                  <a:cubicBezTo>
                    <a:pt x="0" y="174"/>
                    <a:pt x="174" y="0"/>
                    <a:pt x="389" y="0"/>
                  </a:cubicBezTo>
                  <a:cubicBezTo>
                    <a:pt x="603" y="0"/>
                    <a:pt x="777" y="174"/>
                    <a:pt x="777" y="389"/>
                  </a:cubicBezTo>
                </a:path>
              </a:pathLst>
            </a:custGeom>
            <a:noFill/>
            <a:ln w="198438" cap="flat">
              <a:solidFill>
                <a:srgbClr val="0ACD5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</p:grpSp>
      <p:pic>
        <p:nvPicPr>
          <p:cNvPr id="17" name="Kép 16" descr="corvinus_University_logo_black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72138" y="458910"/>
            <a:ext cx="2020692" cy="675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38385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+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 descr="corvinus_University_logo_black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785834" y="317396"/>
            <a:ext cx="1101364" cy="36840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for your attention!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Szabadkézi sokszög: alakzat 5">
            <a:extLst>
              <a:ext uri="{FF2B5EF4-FFF2-40B4-BE49-F238E27FC236}">
                <a16:creationId xmlns:a16="http://schemas.microsoft.com/office/drawing/2014/main" id="{3A402B69-5D47-4A7C-AC5D-40042DBAB163}"/>
              </a:ext>
            </a:extLst>
          </p:cNvPr>
          <p:cNvSpPr/>
          <p:nvPr userDrawn="1"/>
        </p:nvSpPr>
        <p:spPr>
          <a:xfrm>
            <a:off x="6989833" y="881187"/>
            <a:ext cx="3497028" cy="5299177"/>
          </a:xfrm>
          <a:custGeom>
            <a:avLst/>
            <a:gdLst>
              <a:gd name="connsiteX0" fmla="*/ 0 w 4050001"/>
              <a:gd name="connsiteY0" fmla="*/ 5665033 h 6137118"/>
              <a:gd name="connsiteX1" fmla="*/ 4050001 w 4050001"/>
              <a:gd name="connsiteY1" fmla="*/ 5665033 h 6137118"/>
              <a:gd name="connsiteX2" fmla="*/ 4050001 w 4050001"/>
              <a:gd name="connsiteY2" fmla="*/ 6137119 h 6137118"/>
              <a:gd name="connsiteX3" fmla="*/ 0 w 4050001"/>
              <a:gd name="connsiteY3" fmla="*/ 6137119 h 6137118"/>
              <a:gd name="connsiteX4" fmla="*/ 0 w 4050001"/>
              <a:gd name="connsiteY4" fmla="*/ 5665033 h 6137118"/>
              <a:gd name="connsiteX5" fmla="*/ 3950615 w 4050001"/>
              <a:gd name="connsiteY5" fmla="*/ 658436 h 6137118"/>
              <a:gd name="connsiteX6" fmla="*/ 3267332 w 4050001"/>
              <a:gd name="connsiteY6" fmla="*/ 0 h 6137118"/>
              <a:gd name="connsiteX7" fmla="*/ 2795246 w 4050001"/>
              <a:gd name="connsiteY7" fmla="*/ 198773 h 6137118"/>
              <a:gd name="connsiteX8" fmla="*/ 3143099 w 4050001"/>
              <a:gd name="connsiteY8" fmla="*/ 347853 h 6137118"/>
              <a:gd name="connsiteX9" fmla="*/ 3279756 w 4050001"/>
              <a:gd name="connsiteY9" fmla="*/ 323006 h 6137118"/>
              <a:gd name="connsiteX10" fmla="*/ 3640032 w 4050001"/>
              <a:gd name="connsiteY10" fmla="*/ 670859 h 6137118"/>
              <a:gd name="connsiteX11" fmla="*/ 3292179 w 4050001"/>
              <a:gd name="connsiteY11" fmla="*/ 1031135 h 6137118"/>
              <a:gd name="connsiteX12" fmla="*/ 2969173 w 4050001"/>
              <a:gd name="connsiteY12" fmla="*/ 832362 h 6137118"/>
              <a:gd name="connsiteX13" fmla="*/ 2633743 w 4050001"/>
              <a:gd name="connsiteY13" fmla="*/ 832362 h 6137118"/>
              <a:gd name="connsiteX14" fmla="*/ 3441259 w 4050001"/>
              <a:gd name="connsiteY14" fmla="*/ 1316872 h 6137118"/>
              <a:gd name="connsiteX15" fmla="*/ 3950615 w 4050001"/>
              <a:gd name="connsiteY15" fmla="*/ 658436 h 6137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050001" h="6137118">
                <a:moveTo>
                  <a:pt x="0" y="5665033"/>
                </a:moveTo>
                <a:lnTo>
                  <a:pt x="4050001" y="5665033"/>
                </a:lnTo>
                <a:lnTo>
                  <a:pt x="4050001" y="6137119"/>
                </a:lnTo>
                <a:lnTo>
                  <a:pt x="0" y="6137119"/>
                </a:lnTo>
                <a:lnTo>
                  <a:pt x="0" y="5665033"/>
                </a:lnTo>
                <a:close/>
                <a:moveTo>
                  <a:pt x="3950615" y="658436"/>
                </a:moveTo>
                <a:cubicBezTo>
                  <a:pt x="3938192" y="285736"/>
                  <a:pt x="3640032" y="0"/>
                  <a:pt x="3267332" y="0"/>
                </a:cubicBezTo>
                <a:cubicBezTo>
                  <a:pt x="3093406" y="0"/>
                  <a:pt x="2919480" y="74540"/>
                  <a:pt x="2795246" y="198773"/>
                </a:cubicBezTo>
                <a:lnTo>
                  <a:pt x="3143099" y="347853"/>
                </a:lnTo>
                <a:cubicBezTo>
                  <a:pt x="3180369" y="335430"/>
                  <a:pt x="3230063" y="323006"/>
                  <a:pt x="3279756" y="323006"/>
                </a:cubicBezTo>
                <a:cubicBezTo>
                  <a:pt x="3478529" y="323006"/>
                  <a:pt x="3640032" y="472086"/>
                  <a:pt x="3640032" y="670859"/>
                </a:cubicBezTo>
                <a:cubicBezTo>
                  <a:pt x="3640032" y="869632"/>
                  <a:pt x="3478529" y="1031135"/>
                  <a:pt x="3292179" y="1031135"/>
                </a:cubicBezTo>
                <a:cubicBezTo>
                  <a:pt x="3155523" y="1031135"/>
                  <a:pt x="3031289" y="956596"/>
                  <a:pt x="2969173" y="832362"/>
                </a:cubicBezTo>
                <a:lnTo>
                  <a:pt x="2633743" y="832362"/>
                </a:lnTo>
                <a:cubicBezTo>
                  <a:pt x="2720707" y="1192639"/>
                  <a:pt x="3080983" y="1403835"/>
                  <a:pt x="3441259" y="1316872"/>
                </a:cubicBezTo>
                <a:cubicBezTo>
                  <a:pt x="3739419" y="1254755"/>
                  <a:pt x="3950615" y="981442"/>
                  <a:pt x="3950615" y="658436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endParaRPr lang="hu-HU"/>
          </a:p>
        </p:txBody>
      </p:sp>
      <p:grpSp>
        <p:nvGrpSpPr>
          <p:cNvPr id="8" name="Csoportba foglalás 7">
            <a:extLst>
              <a:ext uri="{FF2B5EF4-FFF2-40B4-BE49-F238E27FC236}">
                <a16:creationId xmlns:a16="http://schemas.microsoft.com/office/drawing/2014/main" id="{3AAA7C92-DBC7-435B-B3B9-79C53551FB2F}"/>
              </a:ext>
            </a:extLst>
          </p:cNvPr>
          <p:cNvGrpSpPr/>
          <p:nvPr userDrawn="1"/>
        </p:nvGrpSpPr>
        <p:grpSpPr>
          <a:xfrm>
            <a:off x="7058071" y="859272"/>
            <a:ext cx="3751796" cy="4513569"/>
            <a:chOff x="1166191" y="402072"/>
            <a:chExt cx="4345055" cy="5227285"/>
          </a:xfrm>
          <a:solidFill>
            <a:schemeClr val="bg2"/>
          </a:solidFill>
        </p:grpSpPr>
        <p:sp>
          <p:nvSpPr>
            <p:cNvPr id="9" name="Szabadkézi sokszög: alakzat 4">
              <a:extLst>
                <a:ext uri="{FF2B5EF4-FFF2-40B4-BE49-F238E27FC236}">
                  <a16:creationId xmlns:a16="http://schemas.microsoft.com/office/drawing/2014/main" id="{9970B417-BDDD-4E76-BCE7-0A39B96548E4}"/>
                </a:ext>
              </a:extLst>
            </p:cNvPr>
            <p:cNvSpPr/>
            <p:nvPr/>
          </p:nvSpPr>
          <p:spPr>
            <a:xfrm>
              <a:off x="2703577" y="4933652"/>
              <a:ext cx="919325" cy="695705"/>
            </a:xfrm>
            <a:custGeom>
              <a:avLst/>
              <a:gdLst>
                <a:gd name="connsiteX0" fmla="*/ 459663 w 919325"/>
                <a:gd name="connsiteY0" fmla="*/ 695706 h 695705"/>
                <a:gd name="connsiteX1" fmla="*/ 919325 w 919325"/>
                <a:gd name="connsiteY1" fmla="*/ 236043 h 695705"/>
                <a:gd name="connsiteX2" fmla="*/ 683282 w 919325"/>
                <a:gd name="connsiteY2" fmla="*/ 0 h 695705"/>
                <a:gd name="connsiteX3" fmla="*/ 0 w 919325"/>
                <a:gd name="connsiteY3" fmla="*/ 695706 h 695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9325" h="695705">
                  <a:moveTo>
                    <a:pt x="459663" y="695706"/>
                  </a:moveTo>
                  <a:lnTo>
                    <a:pt x="919325" y="236043"/>
                  </a:lnTo>
                  <a:lnTo>
                    <a:pt x="683282" y="0"/>
                  </a:lnTo>
                  <a:lnTo>
                    <a:pt x="0" y="695706"/>
                  </a:lnTo>
                  <a:close/>
                </a:path>
              </a:pathLst>
            </a:custGeom>
            <a:grpFill/>
            <a:ln w="1240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>
                <a:solidFill>
                  <a:schemeClr val="accent1"/>
                </a:solidFill>
              </a:endParaRPr>
            </a:p>
          </p:txBody>
        </p:sp>
        <p:sp>
          <p:nvSpPr>
            <p:cNvPr id="10" name="Szabadkézi sokszög: alakzat 7">
              <a:extLst>
                <a:ext uri="{FF2B5EF4-FFF2-40B4-BE49-F238E27FC236}">
                  <a16:creationId xmlns:a16="http://schemas.microsoft.com/office/drawing/2014/main" id="{7ECD1A9A-D4EB-4E19-86C3-0E3ABD55DC6B}"/>
                </a:ext>
              </a:extLst>
            </p:cNvPr>
            <p:cNvSpPr/>
            <p:nvPr/>
          </p:nvSpPr>
          <p:spPr>
            <a:xfrm>
              <a:off x="1166191" y="402072"/>
              <a:ext cx="4345055" cy="5214862"/>
            </a:xfrm>
            <a:custGeom>
              <a:avLst/>
              <a:gdLst>
                <a:gd name="connsiteX0" fmla="*/ 2158552 w 4345055"/>
                <a:gd name="connsiteY0" fmla="*/ 854278 h 5214862"/>
                <a:gd name="connsiteX1" fmla="*/ 3251803 w 4345055"/>
                <a:gd name="connsiteY1" fmla="*/ 854278 h 5214862"/>
                <a:gd name="connsiteX2" fmla="*/ 2990914 w 4345055"/>
                <a:gd name="connsiteY2" fmla="*/ 494001 h 5214862"/>
                <a:gd name="connsiteX3" fmla="*/ 1798275 w 4345055"/>
                <a:gd name="connsiteY3" fmla="*/ 21915 h 5214862"/>
                <a:gd name="connsiteX4" fmla="*/ 1363459 w 4345055"/>
                <a:gd name="connsiteY4" fmla="*/ 108879 h 5214862"/>
                <a:gd name="connsiteX5" fmla="*/ 456557 w 4345055"/>
                <a:gd name="connsiteY5" fmla="*/ 1003358 h 5214862"/>
                <a:gd name="connsiteX6" fmla="*/ 456557 w 4345055"/>
                <a:gd name="connsiteY6" fmla="*/ 3202285 h 5214862"/>
                <a:gd name="connsiteX7" fmla="*/ 456557 w 4345055"/>
                <a:gd name="connsiteY7" fmla="*/ 3202285 h 5214862"/>
                <a:gd name="connsiteX8" fmla="*/ 1611925 w 4345055"/>
                <a:gd name="connsiteY8" fmla="*/ 4357653 h 5214862"/>
                <a:gd name="connsiteX9" fmla="*/ 754717 w 4345055"/>
                <a:gd name="connsiteY9" fmla="*/ 5214862 h 5214862"/>
                <a:gd name="connsiteX10" fmla="*/ 1214379 w 4345055"/>
                <a:gd name="connsiteY10" fmla="*/ 5214862 h 5214862"/>
                <a:gd name="connsiteX11" fmla="*/ 2059165 w 4345055"/>
                <a:gd name="connsiteY11" fmla="*/ 4370077 h 5214862"/>
                <a:gd name="connsiteX12" fmla="*/ 1748582 w 4345055"/>
                <a:gd name="connsiteY12" fmla="*/ 4059494 h 5214862"/>
                <a:gd name="connsiteX13" fmla="*/ 1910085 w 4345055"/>
                <a:gd name="connsiteY13" fmla="*/ 3897991 h 5214862"/>
                <a:gd name="connsiteX14" fmla="*/ 2792141 w 4345055"/>
                <a:gd name="connsiteY14" fmla="*/ 4780046 h 5214862"/>
                <a:gd name="connsiteX15" fmla="*/ 3102724 w 4345055"/>
                <a:gd name="connsiteY15" fmla="*/ 4904280 h 5214862"/>
                <a:gd name="connsiteX16" fmla="*/ 4345056 w 4345055"/>
                <a:gd name="connsiteY16" fmla="*/ 4904280 h 5214862"/>
                <a:gd name="connsiteX17" fmla="*/ 3102724 w 4345055"/>
                <a:gd name="connsiteY17" fmla="*/ 3661948 h 5214862"/>
                <a:gd name="connsiteX18" fmla="*/ 3102724 w 4345055"/>
                <a:gd name="connsiteY18" fmla="*/ 2904125 h 5214862"/>
                <a:gd name="connsiteX19" fmla="*/ 2978491 w 4345055"/>
                <a:gd name="connsiteY19" fmla="*/ 2605966 h 5214862"/>
                <a:gd name="connsiteX20" fmla="*/ 1810699 w 4345055"/>
                <a:gd name="connsiteY20" fmla="*/ 1438174 h 5214862"/>
                <a:gd name="connsiteX21" fmla="*/ 1810699 w 4345055"/>
                <a:gd name="connsiteY21" fmla="*/ 1214554 h 5214862"/>
                <a:gd name="connsiteX22" fmla="*/ 2158552 w 4345055"/>
                <a:gd name="connsiteY22" fmla="*/ 854278 h 5214862"/>
                <a:gd name="connsiteX23" fmla="*/ 2158552 w 4345055"/>
                <a:gd name="connsiteY23" fmla="*/ 854278 h 5214862"/>
                <a:gd name="connsiteX24" fmla="*/ 1847969 w 4345055"/>
                <a:gd name="connsiteY24" fmla="*/ 2096609 h 5214862"/>
                <a:gd name="connsiteX25" fmla="*/ 2779717 w 4345055"/>
                <a:gd name="connsiteY25" fmla="*/ 3028358 h 5214862"/>
                <a:gd name="connsiteX26" fmla="*/ 2779717 w 4345055"/>
                <a:gd name="connsiteY26" fmla="*/ 3351365 h 5214862"/>
                <a:gd name="connsiteX27" fmla="*/ 1934932 w 4345055"/>
                <a:gd name="connsiteY27" fmla="*/ 2506579 h 5214862"/>
                <a:gd name="connsiteX28" fmla="*/ 1835545 w 4345055"/>
                <a:gd name="connsiteY28" fmla="*/ 2282959 h 5214862"/>
                <a:gd name="connsiteX29" fmla="*/ 1835545 w 4345055"/>
                <a:gd name="connsiteY29" fmla="*/ 2096609 h 5214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4345055" h="5214862">
                  <a:moveTo>
                    <a:pt x="2158552" y="854278"/>
                  </a:moveTo>
                  <a:lnTo>
                    <a:pt x="3251803" y="854278"/>
                  </a:lnTo>
                  <a:cubicBezTo>
                    <a:pt x="3226957" y="692775"/>
                    <a:pt x="3127570" y="556118"/>
                    <a:pt x="2990914" y="494001"/>
                  </a:cubicBezTo>
                  <a:lnTo>
                    <a:pt x="1798275" y="21915"/>
                  </a:lnTo>
                  <a:cubicBezTo>
                    <a:pt x="1649195" y="-27778"/>
                    <a:pt x="1475269" y="9492"/>
                    <a:pt x="1363459" y="108879"/>
                  </a:cubicBezTo>
                  <a:lnTo>
                    <a:pt x="456557" y="1003358"/>
                  </a:lnTo>
                  <a:cubicBezTo>
                    <a:pt x="-152186" y="1612100"/>
                    <a:pt x="-152186" y="2593542"/>
                    <a:pt x="456557" y="3202285"/>
                  </a:cubicBezTo>
                  <a:cubicBezTo>
                    <a:pt x="456557" y="3202285"/>
                    <a:pt x="456557" y="3202285"/>
                    <a:pt x="456557" y="3202285"/>
                  </a:cubicBezTo>
                  <a:lnTo>
                    <a:pt x="1611925" y="4357653"/>
                  </a:lnTo>
                  <a:lnTo>
                    <a:pt x="754717" y="5214862"/>
                  </a:lnTo>
                  <a:lnTo>
                    <a:pt x="1214379" y="5214862"/>
                  </a:lnTo>
                  <a:lnTo>
                    <a:pt x="2059165" y="4370077"/>
                  </a:lnTo>
                  <a:lnTo>
                    <a:pt x="1748582" y="4059494"/>
                  </a:lnTo>
                  <a:lnTo>
                    <a:pt x="1910085" y="3897991"/>
                  </a:lnTo>
                  <a:lnTo>
                    <a:pt x="2792141" y="4780046"/>
                  </a:lnTo>
                  <a:cubicBezTo>
                    <a:pt x="2879104" y="4854586"/>
                    <a:pt x="2978491" y="4904280"/>
                    <a:pt x="3102724" y="4904280"/>
                  </a:cubicBezTo>
                  <a:lnTo>
                    <a:pt x="4345056" y="4904280"/>
                  </a:lnTo>
                  <a:lnTo>
                    <a:pt x="3102724" y="3661948"/>
                  </a:lnTo>
                  <a:lnTo>
                    <a:pt x="3102724" y="2904125"/>
                  </a:lnTo>
                  <a:cubicBezTo>
                    <a:pt x="3102724" y="2792315"/>
                    <a:pt x="3053030" y="2680506"/>
                    <a:pt x="2978491" y="2605966"/>
                  </a:cubicBezTo>
                  <a:lnTo>
                    <a:pt x="1810699" y="1438174"/>
                  </a:lnTo>
                  <a:cubicBezTo>
                    <a:pt x="1748582" y="1376057"/>
                    <a:pt x="1748582" y="1276671"/>
                    <a:pt x="1810699" y="1214554"/>
                  </a:cubicBezTo>
                  <a:lnTo>
                    <a:pt x="2158552" y="854278"/>
                  </a:lnTo>
                  <a:lnTo>
                    <a:pt x="2158552" y="854278"/>
                  </a:lnTo>
                  <a:close/>
                  <a:moveTo>
                    <a:pt x="1847969" y="2096609"/>
                  </a:moveTo>
                  <a:lnTo>
                    <a:pt x="2779717" y="3028358"/>
                  </a:lnTo>
                  <a:lnTo>
                    <a:pt x="2779717" y="3351365"/>
                  </a:lnTo>
                  <a:lnTo>
                    <a:pt x="1934932" y="2506579"/>
                  </a:lnTo>
                  <a:cubicBezTo>
                    <a:pt x="1872815" y="2444463"/>
                    <a:pt x="1847969" y="2357499"/>
                    <a:pt x="1835545" y="2282959"/>
                  </a:cubicBezTo>
                  <a:lnTo>
                    <a:pt x="1835545" y="2096609"/>
                  </a:lnTo>
                  <a:close/>
                </a:path>
              </a:pathLst>
            </a:custGeom>
            <a:grpFill/>
            <a:ln w="1240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>
                <a:solidFill>
                  <a:schemeClr val="accent1"/>
                </a:solidFill>
              </a:endParaRPr>
            </a:p>
          </p:txBody>
        </p:sp>
      </p:grpSp>
      <p:sp>
        <p:nvSpPr>
          <p:cNvPr id="12" name="Cím 1">
            <a:extLst>
              <a:ext uri="{FF2B5EF4-FFF2-40B4-BE49-F238E27FC236}">
                <a16:creationId xmlns:a16="http://schemas.microsoft.com/office/drawing/2014/main" id="{31621B22-D365-495C-88F1-1B023545CFE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2762" y="2179864"/>
            <a:ext cx="5184558" cy="1883178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5000" b="0" baseline="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Thank you for your attention!</a:t>
            </a:r>
            <a:endParaRPr lang="hu-HU" dirty="0"/>
          </a:p>
        </p:txBody>
      </p:sp>
      <p:sp>
        <p:nvSpPr>
          <p:cNvPr id="11" name="Szöveg helye 12">
            <a:extLst>
              <a:ext uri="{FF2B5EF4-FFF2-40B4-BE49-F238E27FC236}">
                <a16:creationId xmlns:a16="http://schemas.microsoft.com/office/drawing/2014/main" id="{E7C88084-184B-4E45-86E3-B471C8510B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9395" y="6054571"/>
            <a:ext cx="5166804" cy="337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hu-HU" dirty="0"/>
              <a:t>@</a:t>
            </a:r>
            <a:r>
              <a:rPr lang="hu-HU" dirty="0" err="1"/>
              <a:t>uni-corvinus.hu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2415242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for your attention!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Szabadkézi sokszög: alakzat 5">
            <a:extLst>
              <a:ext uri="{FF2B5EF4-FFF2-40B4-BE49-F238E27FC236}">
                <a16:creationId xmlns:a16="http://schemas.microsoft.com/office/drawing/2014/main" id="{3A402B69-5D47-4A7C-AC5D-40042DBAB163}"/>
              </a:ext>
            </a:extLst>
          </p:cNvPr>
          <p:cNvSpPr/>
          <p:nvPr userDrawn="1"/>
        </p:nvSpPr>
        <p:spPr>
          <a:xfrm>
            <a:off x="6989833" y="881187"/>
            <a:ext cx="3497028" cy="5299177"/>
          </a:xfrm>
          <a:custGeom>
            <a:avLst/>
            <a:gdLst>
              <a:gd name="connsiteX0" fmla="*/ 0 w 4050001"/>
              <a:gd name="connsiteY0" fmla="*/ 5665033 h 6137118"/>
              <a:gd name="connsiteX1" fmla="*/ 4050001 w 4050001"/>
              <a:gd name="connsiteY1" fmla="*/ 5665033 h 6137118"/>
              <a:gd name="connsiteX2" fmla="*/ 4050001 w 4050001"/>
              <a:gd name="connsiteY2" fmla="*/ 6137119 h 6137118"/>
              <a:gd name="connsiteX3" fmla="*/ 0 w 4050001"/>
              <a:gd name="connsiteY3" fmla="*/ 6137119 h 6137118"/>
              <a:gd name="connsiteX4" fmla="*/ 0 w 4050001"/>
              <a:gd name="connsiteY4" fmla="*/ 5665033 h 6137118"/>
              <a:gd name="connsiteX5" fmla="*/ 3950615 w 4050001"/>
              <a:gd name="connsiteY5" fmla="*/ 658436 h 6137118"/>
              <a:gd name="connsiteX6" fmla="*/ 3267332 w 4050001"/>
              <a:gd name="connsiteY6" fmla="*/ 0 h 6137118"/>
              <a:gd name="connsiteX7" fmla="*/ 2795246 w 4050001"/>
              <a:gd name="connsiteY7" fmla="*/ 198773 h 6137118"/>
              <a:gd name="connsiteX8" fmla="*/ 3143099 w 4050001"/>
              <a:gd name="connsiteY8" fmla="*/ 347853 h 6137118"/>
              <a:gd name="connsiteX9" fmla="*/ 3279756 w 4050001"/>
              <a:gd name="connsiteY9" fmla="*/ 323006 h 6137118"/>
              <a:gd name="connsiteX10" fmla="*/ 3640032 w 4050001"/>
              <a:gd name="connsiteY10" fmla="*/ 670859 h 6137118"/>
              <a:gd name="connsiteX11" fmla="*/ 3292179 w 4050001"/>
              <a:gd name="connsiteY11" fmla="*/ 1031135 h 6137118"/>
              <a:gd name="connsiteX12" fmla="*/ 2969173 w 4050001"/>
              <a:gd name="connsiteY12" fmla="*/ 832362 h 6137118"/>
              <a:gd name="connsiteX13" fmla="*/ 2633743 w 4050001"/>
              <a:gd name="connsiteY13" fmla="*/ 832362 h 6137118"/>
              <a:gd name="connsiteX14" fmla="*/ 3441259 w 4050001"/>
              <a:gd name="connsiteY14" fmla="*/ 1316872 h 6137118"/>
              <a:gd name="connsiteX15" fmla="*/ 3950615 w 4050001"/>
              <a:gd name="connsiteY15" fmla="*/ 658436 h 6137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050001" h="6137118">
                <a:moveTo>
                  <a:pt x="0" y="5665033"/>
                </a:moveTo>
                <a:lnTo>
                  <a:pt x="4050001" y="5665033"/>
                </a:lnTo>
                <a:lnTo>
                  <a:pt x="4050001" y="6137119"/>
                </a:lnTo>
                <a:lnTo>
                  <a:pt x="0" y="6137119"/>
                </a:lnTo>
                <a:lnTo>
                  <a:pt x="0" y="5665033"/>
                </a:lnTo>
                <a:close/>
                <a:moveTo>
                  <a:pt x="3950615" y="658436"/>
                </a:moveTo>
                <a:cubicBezTo>
                  <a:pt x="3938192" y="285736"/>
                  <a:pt x="3640032" y="0"/>
                  <a:pt x="3267332" y="0"/>
                </a:cubicBezTo>
                <a:cubicBezTo>
                  <a:pt x="3093406" y="0"/>
                  <a:pt x="2919480" y="74540"/>
                  <a:pt x="2795246" y="198773"/>
                </a:cubicBezTo>
                <a:lnTo>
                  <a:pt x="3143099" y="347853"/>
                </a:lnTo>
                <a:cubicBezTo>
                  <a:pt x="3180369" y="335430"/>
                  <a:pt x="3230063" y="323006"/>
                  <a:pt x="3279756" y="323006"/>
                </a:cubicBezTo>
                <a:cubicBezTo>
                  <a:pt x="3478529" y="323006"/>
                  <a:pt x="3640032" y="472086"/>
                  <a:pt x="3640032" y="670859"/>
                </a:cubicBezTo>
                <a:cubicBezTo>
                  <a:pt x="3640032" y="869632"/>
                  <a:pt x="3478529" y="1031135"/>
                  <a:pt x="3292179" y="1031135"/>
                </a:cubicBezTo>
                <a:cubicBezTo>
                  <a:pt x="3155523" y="1031135"/>
                  <a:pt x="3031289" y="956596"/>
                  <a:pt x="2969173" y="832362"/>
                </a:cubicBezTo>
                <a:lnTo>
                  <a:pt x="2633743" y="832362"/>
                </a:lnTo>
                <a:cubicBezTo>
                  <a:pt x="2720707" y="1192639"/>
                  <a:pt x="3080983" y="1403835"/>
                  <a:pt x="3441259" y="1316872"/>
                </a:cubicBezTo>
                <a:cubicBezTo>
                  <a:pt x="3739419" y="1254755"/>
                  <a:pt x="3950615" y="981442"/>
                  <a:pt x="3950615" y="658436"/>
                </a:cubicBezTo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endParaRPr lang="hu-HU"/>
          </a:p>
        </p:txBody>
      </p:sp>
      <p:grpSp>
        <p:nvGrpSpPr>
          <p:cNvPr id="5" name="Csoportba foglalás 4">
            <a:extLst>
              <a:ext uri="{FF2B5EF4-FFF2-40B4-BE49-F238E27FC236}">
                <a16:creationId xmlns:a16="http://schemas.microsoft.com/office/drawing/2014/main" id="{3AAA7C92-DBC7-435B-B3B9-79C53551FB2F}"/>
              </a:ext>
            </a:extLst>
          </p:cNvPr>
          <p:cNvGrpSpPr/>
          <p:nvPr userDrawn="1"/>
        </p:nvGrpSpPr>
        <p:grpSpPr>
          <a:xfrm>
            <a:off x="7058071" y="859272"/>
            <a:ext cx="3751796" cy="4513569"/>
            <a:chOff x="1166191" y="402072"/>
            <a:chExt cx="4345055" cy="5227285"/>
          </a:xfrm>
          <a:solidFill>
            <a:schemeClr val="bg2"/>
          </a:solidFill>
        </p:grpSpPr>
        <p:sp>
          <p:nvSpPr>
            <p:cNvPr id="6" name="Szabadkézi sokszög: alakzat 4">
              <a:extLst>
                <a:ext uri="{FF2B5EF4-FFF2-40B4-BE49-F238E27FC236}">
                  <a16:creationId xmlns:a16="http://schemas.microsoft.com/office/drawing/2014/main" id="{9970B417-BDDD-4E76-BCE7-0A39B96548E4}"/>
                </a:ext>
              </a:extLst>
            </p:cNvPr>
            <p:cNvSpPr/>
            <p:nvPr/>
          </p:nvSpPr>
          <p:spPr>
            <a:xfrm>
              <a:off x="2703577" y="4933652"/>
              <a:ext cx="919325" cy="695705"/>
            </a:xfrm>
            <a:custGeom>
              <a:avLst/>
              <a:gdLst>
                <a:gd name="connsiteX0" fmla="*/ 459663 w 919325"/>
                <a:gd name="connsiteY0" fmla="*/ 695706 h 695705"/>
                <a:gd name="connsiteX1" fmla="*/ 919325 w 919325"/>
                <a:gd name="connsiteY1" fmla="*/ 236043 h 695705"/>
                <a:gd name="connsiteX2" fmla="*/ 683282 w 919325"/>
                <a:gd name="connsiteY2" fmla="*/ 0 h 695705"/>
                <a:gd name="connsiteX3" fmla="*/ 0 w 919325"/>
                <a:gd name="connsiteY3" fmla="*/ 695706 h 695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9325" h="695705">
                  <a:moveTo>
                    <a:pt x="459663" y="695706"/>
                  </a:moveTo>
                  <a:lnTo>
                    <a:pt x="919325" y="236043"/>
                  </a:lnTo>
                  <a:lnTo>
                    <a:pt x="683282" y="0"/>
                  </a:lnTo>
                  <a:lnTo>
                    <a:pt x="0" y="695706"/>
                  </a:lnTo>
                  <a:close/>
                </a:path>
              </a:pathLst>
            </a:custGeom>
            <a:grpFill/>
            <a:ln w="1240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>
                <a:solidFill>
                  <a:schemeClr val="accent1"/>
                </a:solidFill>
              </a:endParaRPr>
            </a:p>
          </p:txBody>
        </p:sp>
        <p:sp>
          <p:nvSpPr>
            <p:cNvPr id="7" name="Szabadkézi sokszög: alakzat 7">
              <a:extLst>
                <a:ext uri="{FF2B5EF4-FFF2-40B4-BE49-F238E27FC236}">
                  <a16:creationId xmlns:a16="http://schemas.microsoft.com/office/drawing/2014/main" id="{7ECD1A9A-D4EB-4E19-86C3-0E3ABD55DC6B}"/>
                </a:ext>
              </a:extLst>
            </p:cNvPr>
            <p:cNvSpPr/>
            <p:nvPr/>
          </p:nvSpPr>
          <p:spPr>
            <a:xfrm>
              <a:off x="1166191" y="402072"/>
              <a:ext cx="4345055" cy="5214862"/>
            </a:xfrm>
            <a:custGeom>
              <a:avLst/>
              <a:gdLst>
                <a:gd name="connsiteX0" fmla="*/ 2158552 w 4345055"/>
                <a:gd name="connsiteY0" fmla="*/ 854278 h 5214862"/>
                <a:gd name="connsiteX1" fmla="*/ 3251803 w 4345055"/>
                <a:gd name="connsiteY1" fmla="*/ 854278 h 5214862"/>
                <a:gd name="connsiteX2" fmla="*/ 2990914 w 4345055"/>
                <a:gd name="connsiteY2" fmla="*/ 494001 h 5214862"/>
                <a:gd name="connsiteX3" fmla="*/ 1798275 w 4345055"/>
                <a:gd name="connsiteY3" fmla="*/ 21915 h 5214862"/>
                <a:gd name="connsiteX4" fmla="*/ 1363459 w 4345055"/>
                <a:gd name="connsiteY4" fmla="*/ 108879 h 5214862"/>
                <a:gd name="connsiteX5" fmla="*/ 456557 w 4345055"/>
                <a:gd name="connsiteY5" fmla="*/ 1003358 h 5214862"/>
                <a:gd name="connsiteX6" fmla="*/ 456557 w 4345055"/>
                <a:gd name="connsiteY6" fmla="*/ 3202285 h 5214862"/>
                <a:gd name="connsiteX7" fmla="*/ 456557 w 4345055"/>
                <a:gd name="connsiteY7" fmla="*/ 3202285 h 5214862"/>
                <a:gd name="connsiteX8" fmla="*/ 1611925 w 4345055"/>
                <a:gd name="connsiteY8" fmla="*/ 4357653 h 5214862"/>
                <a:gd name="connsiteX9" fmla="*/ 754717 w 4345055"/>
                <a:gd name="connsiteY9" fmla="*/ 5214862 h 5214862"/>
                <a:gd name="connsiteX10" fmla="*/ 1214379 w 4345055"/>
                <a:gd name="connsiteY10" fmla="*/ 5214862 h 5214862"/>
                <a:gd name="connsiteX11" fmla="*/ 2059165 w 4345055"/>
                <a:gd name="connsiteY11" fmla="*/ 4370077 h 5214862"/>
                <a:gd name="connsiteX12" fmla="*/ 1748582 w 4345055"/>
                <a:gd name="connsiteY12" fmla="*/ 4059494 h 5214862"/>
                <a:gd name="connsiteX13" fmla="*/ 1910085 w 4345055"/>
                <a:gd name="connsiteY13" fmla="*/ 3897991 h 5214862"/>
                <a:gd name="connsiteX14" fmla="*/ 2792141 w 4345055"/>
                <a:gd name="connsiteY14" fmla="*/ 4780046 h 5214862"/>
                <a:gd name="connsiteX15" fmla="*/ 3102724 w 4345055"/>
                <a:gd name="connsiteY15" fmla="*/ 4904280 h 5214862"/>
                <a:gd name="connsiteX16" fmla="*/ 4345056 w 4345055"/>
                <a:gd name="connsiteY16" fmla="*/ 4904280 h 5214862"/>
                <a:gd name="connsiteX17" fmla="*/ 3102724 w 4345055"/>
                <a:gd name="connsiteY17" fmla="*/ 3661948 h 5214862"/>
                <a:gd name="connsiteX18" fmla="*/ 3102724 w 4345055"/>
                <a:gd name="connsiteY18" fmla="*/ 2904125 h 5214862"/>
                <a:gd name="connsiteX19" fmla="*/ 2978491 w 4345055"/>
                <a:gd name="connsiteY19" fmla="*/ 2605966 h 5214862"/>
                <a:gd name="connsiteX20" fmla="*/ 1810699 w 4345055"/>
                <a:gd name="connsiteY20" fmla="*/ 1438174 h 5214862"/>
                <a:gd name="connsiteX21" fmla="*/ 1810699 w 4345055"/>
                <a:gd name="connsiteY21" fmla="*/ 1214554 h 5214862"/>
                <a:gd name="connsiteX22" fmla="*/ 2158552 w 4345055"/>
                <a:gd name="connsiteY22" fmla="*/ 854278 h 5214862"/>
                <a:gd name="connsiteX23" fmla="*/ 2158552 w 4345055"/>
                <a:gd name="connsiteY23" fmla="*/ 854278 h 5214862"/>
                <a:gd name="connsiteX24" fmla="*/ 1847969 w 4345055"/>
                <a:gd name="connsiteY24" fmla="*/ 2096609 h 5214862"/>
                <a:gd name="connsiteX25" fmla="*/ 2779717 w 4345055"/>
                <a:gd name="connsiteY25" fmla="*/ 3028358 h 5214862"/>
                <a:gd name="connsiteX26" fmla="*/ 2779717 w 4345055"/>
                <a:gd name="connsiteY26" fmla="*/ 3351365 h 5214862"/>
                <a:gd name="connsiteX27" fmla="*/ 1934932 w 4345055"/>
                <a:gd name="connsiteY27" fmla="*/ 2506579 h 5214862"/>
                <a:gd name="connsiteX28" fmla="*/ 1835545 w 4345055"/>
                <a:gd name="connsiteY28" fmla="*/ 2282959 h 5214862"/>
                <a:gd name="connsiteX29" fmla="*/ 1835545 w 4345055"/>
                <a:gd name="connsiteY29" fmla="*/ 2096609 h 5214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4345055" h="5214862">
                  <a:moveTo>
                    <a:pt x="2158552" y="854278"/>
                  </a:moveTo>
                  <a:lnTo>
                    <a:pt x="3251803" y="854278"/>
                  </a:lnTo>
                  <a:cubicBezTo>
                    <a:pt x="3226957" y="692775"/>
                    <a:pt x="3127570" y="556118"/>
                    <a:pt x="2990914" y="494001"/>
                  </a:cubicBezTo>
                  <a:lnTo>
                    <a:pt x="1798275" y="21915"/>
                  </a:lnTo>
                  <a:cubicBezTo>
                    <a:pt x="1649195" y="-27778"/>
                    <a:pt x="1475269" y="9492"/>
                    <a:pt x="1363459" y="108879"/>
                  </a:cubicBezTo>
                  <a:lnTo>
                    <a:pt x="456557" y="1003358"/>
                  </a:lnTo>
                  <a:cubicBezTo>
                    <a:pt x="-152186" y="1612100"/>
                    <a:pt x="-152186" y="2593542"/>
                    <a:pt x="456557" y="3202285"/>
                  </a:cubicBezTo>
                  <a:cubicBezTo>
                    <a:pt x="456557" y="3202285"/>
                    <a:pt x="456557" y="3202285"/>
                    <a:pt x="456557" y="3202285"/>
                  </a:cubicBezTo>
                  <a:lnTo>
                    <a:pt x="1611925" y="4357653"/>
                  </a:lnTo>
                  <a:lnTo>
                    <a:pt x="754717" y="5214862"/>
                  </a:lnTo>
                  <a:lnTo>
                    <a:pt x="1214379" y="5214862"/>
                  </a:lnTo>
                  <a:lnTo>
                    <a:pt x="2059165" y="4370077"/>
                  </a:lnTo>
                  <a:lnTo>
                    <a:pt x="1748582" y="4059494"/>
                  </a:lnTo>
                  <a:lnTo>
                    <a:pt x="1910085" y="3897991"/>
                  </a:lnTo>
                  <a:lnTo>
                    <a:pt x="2792141" y="4780046"/>
                  </a:lnTo>
                  <a:cubicBezTo>
                    <a:pt x="2879104" y="4854586"/>
                    <a:pt x="2978491" y="4904280"/>
                    <a:pt x="3102724" y="4904280"/>
                  </a:cubicBezTo>
                  <a:lnTo>
                    <a:pt x="4345056" y="4904280"/>
                  </a:lnTo>
                  <a:lnTo>
                    <a:pt x="3102724" y="3661948"/>
                  </a:lnTo>
                  <a:lnTo>
                    <a:pt x="3102724" y="2904125"/>
                  </a:lnTo>
                  <a:cubicBezTo>
                    <a:pt x="3102724" y="2792315"/>
                    <a:pt x="3053030" y="2680506"/>
                    <a:pt x="2978491" y="2605966"/>
                  </a:cubicBezTo>
                  <a:lnTo>
                    <a:pt x="1810699" y="1438174"/>
                  </a:lnTo>
                  <a:cubicBezTo>
                    <a:pt x="1748582" y="1376057"/>
                    <a:pt x="1748582" y="1276671"/>
                    <a:pt x="1810699" y="1214554"/>
                  </a:cubicBezTo>
                  <a:lnTo>
                    <a:pt x="2158552" y="854278"/>
                  </a:lnTo>
                  <a:lnTo>
                    <a:pt x="2158552" y="854278"/>
                  </a:lnTo>
                  <a:close/>
                  <a:moveTo>
                    <a:pt x="1847969" y="2096609"/>
                  </a:moveTo>
                  <a:lnTo>
                    <a:pt x="2779717" y="3028358"/>
                  </a:lnTo>
                  <a:lnTo>
                    <a:pt x="2779717" y="3351365"/>
                  </a:lnTo>
                  <a:lnTo>
                    <a:pt x="1934932" y="2506579"/>
                  </a:lnTo>
                  <a:cubicBezTo>
                    <a:pt x="1872815" y="2444463"/>
                    <a:pt x="1847969" y="2357499"/>
                    <a:pt x="1835545" y="2282959"/>
                  </a:cubicBezTo>
                  <a:lnTo>
                    <a:pt x="1835545" y="2096609"/>
                  </a:lnTo>
                  <a:close/>
                </a:path>
              </a:pathLst>
            </a:custGeom>
            <a:grpFill/>
            <a:ln w="1240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>
                <a:solidFill>
                  <a:schemeClr val="accent1"/>
                </a:solidFill>
              </a:endParaRPr>
            </a:p>
          </p:txBody>
        </p:sp>
      </p:grpSp>
      <p:sp>
        <p:nvSpPr>
          <p:cNvPr id="8" name="Cím 1">
            <a:extLst>
              <a:ext uri="{FF2B5EF4-FFF2-40B4-BE49-F238E27FC236}">
                <a16:creationId xmlns:a16="http://schemas.microsoft.com/office/drawing/2014/main" id="{31621B22-D365-495C-88F1-1B023545CFE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2762" y="2179864"/>
            <a:ext cx="5184558" cy="1883178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5000" b="0" baseline="0">
                <a:solidFill>
                  <a:schemeClr val="bg2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Thank you for your attention!</a:t>
            </a:r>
            <a:endParaRPr lang="hu-HU" dirty="0"/>
          </a:p>
        </p:txBody>
      </p:sp>
      <p:sp>
        <p:nvSpPr>
          <p:cNvPr id="10" name="Szöveg helye 12">
            <a:extLst>
              <a:ext uri="{FF2B5EF4-FFF2-40B4-BE49-F238E27FC236}">
                <a16:creationId xmlns:a16="http://schemas.microsoft.com/office/drawing/2014/main" id="{E7C88084-184B-4E45-86E3-B471C8510B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9395" y="6054571"/>
            <a:ext cx="5166804" cy="337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hu-HU" dirty="0"/>
              <a:t>…@</a:t>
            </a:r>
            <a:r>
              <a:rPr lang="hu-HU" dirty="0" err="1"/>
              <a:t>uni-corvinus.hu</a:t>
            </a:r>
            <a:endParaRPr lang="hu-HU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for your attention!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églalap 1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" name="Szabadkézi sokszög: alakzat 5">
            <a:extLst>
              <a:ext uri="{FF2B5EF4-FFF2-40B4-BE49-F238E27FC236}">
                <a16:creationId xmlns:a16="http://schemas.microsoft.com/office/drawing/2014/main" id="{3A402B69-5D47-4A7C-AC5D-40042DBAB163}"/>
              </a:ext>
            </a:extLst>
          </p:cNvPr>
          <p:cNvSpPr/>
          <p:nvPr userDrawn="1"/>
        </p:nvSpPr>
        <p:spPr>
          <a:xfrm>
            <a:off x="6989833" y="881187"/>
            <a:ext cx="3497028" cy="5299177"/>
          </a:xfrm>
          <a:custGeom>
            <a:avLst/>
            <a:gdLst>
              <a:gd name="connsiteX0" fmla="*/ 0 w 4050001"/>
              <a:gd name="connsiteY0" fmla="*/ 5665033 h 6137118"/>
              <a:gd name="connsiteX1" fmla="*/ 4050001 w 4050001"/>
              <a:gd name="connsiteY1" fmla="*/ 5665033 h 6137118"/>
              <a:gd name="connsiteX2" fmla="*/ 4050001 w 4050001"/>
              <a:gd name="connsiteY2" fmla="*/ 6137119 h 6137118"/>
              <a:gd name="connsiteX3" fmla="*/ 0 w 4050001"/>
              <a:gd name="connsiteY3" fmla="*/ 6137119 h 6137118"/>
              <a:gd name="connsiteX4" fmla="*/ 0 w 4050001"/>
              <a:gd name="connsiteY4" fmla="*/ 5665033 h 6137118"/>
              <a:gd name="connsiteX5" fmla="*/ 3950615 w 4050001"/>
              <a:gd name="connsiteY5" fmla="*/ 658436 h 6137118"/>
              <a:gd name="connsiteX6" fmla="*/ 3267332 w 4050001"/>
              <a:gd name="connsiteY6" fmla="*/ 0 h 6137118"/>
              <a:gd name="connsiteX7" fmla="*/ 2795246 w 4050001"/>
              <a:gd name="connsiteY7" fmla="*/ 198773 h 6137118"/>
              <a:gd name="connsiteX8" fmla="*/ 3143099 w 4050001"/>
              <a:gd name="connsiteY8" fmla="*/ 347853 h 6137118"/>
              <a:gd name="connsiteX9" fmla="*/ 3279756 w 4050001"/>
              <a:gd name="connsiteY9" fmla="*/ 323006 h 6137118"/>
              <a:gd name="connsiteX10" fmla="*/ 3640032 w 4050001"/>
              <a:gd name="connsiteY10" fmla="*/ 670859 h 6137118"/>
              <a:gd name="connsiteX11" fmla="*/ 3292179 w 4050001"/>
              <a:gd name="connsiteY11" fmla="*/ 1031135 h 6137118"/>
              <a:gd name="connsiteX12" fmla="*/ 2969173 w 4050001"/>
              <a:gd name="connsiteY12" fmla="*/ 832362 h 6137118"/>
              <a:gd name="connsiteX13" fmla="*/ 2633743 w 4050001"/>
              <a:gd name="connsiteY13" fmla="*/ 832362 h 6137118"/>
              <a:gd name="connsiteX14" fmla="*/ 3441259 w 4050001"/>
              <a:gd name="connsiteY14" fmla="*/ 1316872 h 6137118"/>
              <a:gd name="connsiteX15" fmla="*/ 3950615 w 4050001"/>
              <a:gd name="connsiteY15" fmla="*/ 658436 h 6137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050001" h="6137118">
                <a:moveTo>
                  <a:pt x="0" y="5665033"/>
                </a:moveTo>
                <a:lnTo>
                  <a:pt x="4050001" y="5665033"/>
                </a:lnTo>
                <a:lnTo>
                  <a:pt x="4050001" y="6137119"/>
                </a:lnTo>
                <a:lnTo>
                  <a:pt x="0" y="6137119"/>
                </a:lnTo>
                <a:lnTo>
                  <a:pt x="0" y="5665033"/>
                </a:lnTo>
                <a:close/>
                <a:moveTo>
                  <a:pt x="3950615" y="658436"/>
                </a:moveTo>
                <a:cubicBezTo>
                  <a:pt x="3938192" y="285736"/>
                  <a:pt x="3640032" y="0"/>
                  <a:pt x="3267332" y="0"/>
                </a:cubicBezTo>
                <a:cubicBezTo>
                  <a:pt x="3093406" y="0"/>
                  <a:pt x="2919480" y="74540"/>
                  <a:pt x="2795246" y="198773"/>
                </a:cubicBezTo>
                <a:lnTo>
                  <a:pt x="3143099" y="347853"/>
                </a:lnTo>
                <a:cubicBezTo>
                  <a:pt x="3180369" y="335430"/>
                  <a:pt x="3230063" y="323006"/>
                  <a:pt x="3279756" y="323006"/>
                </a:cubicBezTo>
                <a:cubicBezTo>
                  <a:pt x="3478529" y="323006"/>
                  <a:pt x="3640032" y="472086"/>
                  <a:pt x="3640032" y="670859"/>
                </a:cubicBezTo>
                <a:cubicBezTo>
                  <a:pt x="3640032" y="869632"/>
                  <a:pt x="3478529" y="1031135"/>
                  <a:pt x="3292179" y="1031135"/>
                </a:cubicBezTo>
                <a:cubicBezTo>
                  <a:pt x="3155523" y="1031135"/>
                  <a:pt x="3031289" y="956596"/>
                  <a:pt x="2969173" y="832362"/>
                </a:cubicBezTo>
                <a:lnTo>
                  <a:pt x="2633743" y="832362"/>
                </a:lnTo>
                <a:cubicBezTo>
                  <a:pt x="2720707" y="1192639"/>
                  <a:pt x="3080983" y="1403835"/>
                  <a:pt x="3441259" y="1316872"/>
                </a:cubicBezTo>
                <a:cubicBezTo>
                  <a:pt x="3739419" y="1254755"/>
                  <a:pt x="3950615" y="981442"/>
                  <a:pt x="3950615" y="658436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endParaRPr lang="hu-HU"/>
          </a:p>
        </p:txBody>
      </p:sp>
      <p:grpSp>
        <p:nvGrpSpPr>
          <p:cNvPr id="19" name="Csoportba foglalás 18">
            <a:extLst>
              <a:ext uri="{FF2B5EF4-FFF2-40B4-BE49-F238E27FC236}">
                <a16:creationId xmlns:a16="http://schemas.microsoft.com/office/drawing/2014/main" id="{3AAA7C92-DBC7-435B-B3B9-79C53551FB2F}"/>
              </a:ext>
            </a:extLst>
          </p:cNvPr>
          <p:cNvGrpSpPr/>
          <p:nvPr userDrawn="1"/>
        </p:nvGrpSpPr>
        <p:grpSpPr>
          <a:xfrm>
            <a:off x="7058071" y="859272"/>
            <a:ext cx="3751796" cy="4513569"/>
            <a:chOff x="1166191" y="402072"/>
            <a:chExt cx="4345055" cy="5227285"/>
          </a:xfrm>
          <a:solidFill>
            <a:schemeClr val="bg2"/>
          </a:solidFill>
        </p:grpSpPr>
        <p:sp>
          <p:nvSpPr>
            <p:cNvPr id="20" name="Szabadkézi sokszög: alakzat 4">
              <a:extLst>
                <a:ext uri="{FF2B5EF4-FFF2-40B4-BE49-F238E27FC236}">
                  <a16:creationId xmlns:a16="http://schemas.microsoft.com/office/drawing/2014/main" id="{9970B417-BDDD-4E76-BCE7-0A39B96548E4}"/>
                </a:ext>
              </a:extLst>
            </p:cNvPr>
            <p:cNvSpPr/>
            <p:nvPr/>
          </p:nvSpPr>
          <p:spPr>
            <a:xfrm>
              <a:off x="2703577" y="4933652"/>
              <a:ext cx="919325" cy="695705"/>
            </a:xfrm>
            <a:custGeom>
              <a:avLst/>
              <a:gdLst>
                <a:gd name="connsiteX0" fmla="*/ 459663 w 919325"/>
                <a:gd name="connsiteY0" fmla="*/ 695706 h 695705"/>
                <a:gd name="connsiteX1" fmla="*/ 919325 w 919325"/>
                <a:gd name="connsiteY1" fmla="*/ 236043 h 695705"/>
                <a:gd name="connsiteX2" fmla="*/ 683282 w 919325"/>
                <a:gd name="connsiteY2" fmla="*/ 0 h 695705"/>
                <a:gd name="connsiteX3" fmla="*/ 0 w 919325"/>
                <a:gd name="connsiteY3" fmla="*/ 695706 h 695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9325" h="695705">
                  <a:moveTo>
                    <a:pt x="459663" y="695706"/>
                  </a:moveTo>
                  <a:lnTo>
                    <a:pt x="919325" y="236043"/>
                  </a:lnTo>
                  <a:lnTo>
                    <a:pt x="683282" y="0"/>
                  </a:lnTo>
                  <a:lnTo>
                    <a:pt x="0" y="695706"/>
                  </a:lnTo>
                  <a:close/>
                </a:path>
              </a:pathLst>
            </a:custGeom>
            <a:grpFill/>
            <a:ln w="1240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>
                <a:solidFill>
                  <a:schemeClr val="accent1"/>
                </a:solidFill>
              </a:endParaRPr>
            </a:p>
          </p:txBody>
        </p:sp>
        <p:sp>
          <p:nvSpPr>
            <p:cNvPr id="21" name="Szabadkézi sokszög: alakzat 7">
              <a:extLst>
                <a:ext uri="{FF2B5EF4-FFF2-40B4-BE49-F238E27FC236}">
                  <a16:creationId xmlns:a16="http://schemas.microsoft.com/office/drawing/2014/main" id="{7ECD1A9A-D4EB-4E19-86C3-0E3ABD55DC6B}"/>
                </a:ext>
              </a:extLst>
            </p:cNvPr>
            <p:cNvSpPr/>
            <p:nvPr/>
          </p:nvSpPr>
          <p:spPr>
            <a:xfrm>
              <a:off x="1166191" y="402072"/>
              <a:ext cx="4345055" cy="5214862"/>
            </a:xfrm>
            <a:custGeom>
              <a:avLst/>
              <a:gdLst>
                <a:gd name="connsiteX0" fmla="*/ 2158552 w 4345055"/>
                <a:gd name="connsiteY0" fmla="*/ 854278 h 5214862"/>
                <a:gd name="connsiteX1" fmla="*/ 3251803 w 4345055"/>
                <a:gd name="connsiteY1" fmla="*/ 854278 h 5214862"/>
                <a:gd name="connsiteX2" fmla="*/ 2990914 w 4345055"/>
                <a:gd name="connsiteY2" fmla="*/ 494001 h 5214862"/>
                <a:gd name="connsiteX3" fmla="*/ 1798275 w 4345055"/>
                <a:gd name="connsiteY3" fmla="*/ 21915 h 5214862"/>
                <a:gd name="connsiteX4" fmla="*/ 1363459 w 4345055"/>
                <a:gd name="connsiteY4" fmla="*/ 108879 h 5214862"/>
                <a:gd name="connsiteX5" fmla="*/ 456557 w 4345055"/>
                <a:gd name="connsiteY5" fmla="*/ 1003358 h 5214862"/>
                <a:gd name="connsiteX6" fmla="*/ 456557 w 4345055"/>
                <a:gd name="connsiteY6" fmla="*/ 3202285 h 5214862"/>
                <a:gd name="connsiteX7" fmla="*/ 456557 w 4345055"/>
                <a:gd name="connsiteY7" fmla="*/ 3202285 h 5214862"/>
                <a:gd name="connsiteX8" fmla="*/ 1611925 w 4345055"/>
                <a:gd name="connsiteY8" fmla="*/ 4357653 h 5214862"/>
                <a:gd name="connsiteX9" fmla="*/ 754717 w 4345055"/>
                <a:gd name="connsiteY9" fmla="*/ 5214862 h 5214862"/>
                <a:gd name="connsiteX10" fmla="*/ 1214379 w 4345055"/>
                <a:gd name="connsiteY10" fmla="*/ 5214862 h 5214862"/>
                <a:gd name="connsiteX11" fmla="*/ 2059165 w 4345055"/>
                <a:gd name="connsiteY11" fmla="*/ 4370077 h 5214862"/>
                <a:gd name="connsiteX12" fmla="*/ 1748582 w 4345055"/>
                <a:gd name="connsiteY12" fmla="*/ 4059494 h 5214862"/>
                <a:gd name="connsiteX13" fmla="*/ 1910085 w 4345055"/>
                <a:gd name="connsiteY13" fmla="*/ 3897991 h 5214862"/>
                <a:gd name="connsiteX14" fmla="*/ 2792141 w 4345055"/>
                <a:gd name="connsiteY14" fmla="*/ 4780046 h 5214862"/>
                <a:gd name="connsiteX15" fmla="*/ 3102724 w 4345055"/>
                <a:gd name="connsiteY15" fmla="*/ 4904280 h 5214862"/>
                <a:gd name="connsiteX16" fmla="*/ 4345056 w 4345055"/>
                <a:gd name="connsiteY16" fmla="*/ 4904280 h 5214862"/>
                <a:gd name="connsiteX17" fmla="*/ 3102724 w 4345055"/>
                <a:gd name="connsiteY17" fmla="*/ 3661948 h 5214862"/>
                <a:gd name="connsiteX18" fmla="*/ 3102724 w 4345055"/>
                <a:gd name="connsiteY18" fmla="*/ 2904125 h 5214862"/>
                <a:gd name="connsiteX19" fmla="*/ 2978491 w 4345055"/>
                <a:gd name="connsiteY19" fmla="*/ 2605966 h 5214862"/>
                <a:gd name="connsiteX20" fmla="*/ 1810699 w 4345055"/>
                <a:gd name="connsiteY20" fmla="*/ 1438174 h 5214862"/>
                <a:gd name="connsiteX21" fmla="*/ 1810699 w 4345055"/>
                <a:gd name="connsiteY21" fmla="*/ 1214554 h 5214862"/>
                <a:gd name="connsiteX22" fmla="*/ 2158552 w 4345055"/>
                <a:gd name="connsiteY22" fmla="*/ 854278 h 5214862"/>
                <a:gd name="connsiteX23" fmla="*/ 2158552 w 4345055"/>
                <a:gd name="connsiteY23" fmla="*/ 854278 h 5214862"/>
                <a:gd name="connsiteX24" fmla="*/ 1847969 w 4345055"/>
                <a:gd name="connsiteY24" fmla="*/ 2096609 h 5214862"/>
                <a:gd name="connsiteX25" fmla="*/ 2779717 w 4345055"/>
                <a:gd name="connsiteY25" fmla="*/ 3028358 h 5214862"/>
                <a:gd name="connsiteX26" fmla="*/ 2779717 w 4345055"/>
                <a:gd name="connsiteY26" fmla="*/ 3351365 h 5214862"/>
                <a:gd name="connsiteX27" fmla="*/ 1934932 w 4345055"/>
                <a:gd name="connsiteY27" fmla="*/ 2506579 h 5214862"/>
                <a:gd name="connsiteX28" fmla="*/ 1835545 w 4345055"/>
                <a:gd name="connsiteY28" fmla="*/ 2282959 h 5214862"/>
                <a:gd name="connsiteX29" fmla="*/ 1835545 w 4345055"/>
                <a:gd name="connsiteY29" fmla="*/ 2096609 h 5214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4345055" h="5214862">
                  <a:moveTo>
                    <a:pt x="2158552" y="854278"/>
                  </a:moveTo>
                  <a:lnTo>
                    <a:pt x="3251803" y="854278"/>
                  </a:lnTo>
                  <a:cubicBezTo>
                    <a:pt x="3226957" y="692775"/>
                    <a:pt x="3127570" y="556118"/>
                    <a:pt x="2990914" y="494001"/>
                  </a:cubicBezTo>
                  <a:lnTo>
                    <a:pt x="1798275" y="21915"/>
                  </a:lnTo>
                  <a:cubicBezTo>
                    <a:pt x="1649195" y="-27778"/>
                    <a:pt x="1475269" y="9492"/>
                    <a:pt x="1363459" y="108879"/>
                  </a:cubicBezTo>
                  <a:lnTo>
                    <a:pt x="456557" y="1003358"/>
                  </a:lnTo>
                  <a:cubicBezTo>
                    <a:pt x="-152186" y="1612100"/>
                    <a:pt x="-152186" y="2593542"/>
                    <a:pt x="456557" y="3202285"/>
                  </a:cubicBezTo>
                  <a:cubicBezTo>
                    <a:pt x="456557" y="3202285"/>
                    <a:pt x="456557" y="3202285"/>
                    <a:pt x="456557" y="3202285"/>
                  </a:cubicBezTo>
                  <a:lnTo>
                    <a:pt x="1611925" y="4357653"/>
                  </a:lnTo>
                  <a:lnTo>
                    <a:pt x="754717" y="5214862"/>
                  </a:lnTo>
                  <a:lnTo>
                    <a:pt x="1214379" y="5214862"/>
                  </a:lnTo>
                  <a:lnTo>
                    <a:pt x="2059165" y="4370077"/>
                  </a:lnTo>
                  <a:lnTo>
                    <a:pt x="1748582" y="4059494"/>
                  </a:lnTo>
                  <a:lnTo>
                    <a:pt x="1910085" y="3897991"/>
                  </a:lnTo>
                  <a:lnTo>
                    <a:pt x="2792141" y="4780046"/>
                  </a:lnTo>
                  <a:cubicBezTo>
                    <a:pt x="2879104" y="4854586"/>
                    <a:pt x="2978491" y="4904280"/>
                    <a:pt x="3102724" y="4904280"/>
                  </a:cubicBezTo>
                  <a:lnTo>
                    <a:pt x="4345056" y="4904280"/>
                  </a:lnTo>
                  <a:lnTo>
                    <a:pt x="3102724" y="3661948"/>
                  </a:lnTo>
                  <a:lnTo>
                    <a:pt x="3102724" y="2904125"/>
                  </a:lnTo>
                  <a:cubicBezTo>
                    <a:pt x="3102724" y="2792315"/>
                    <a:pt x="3053030" y="2680506"/>
                    <a:pt x="2978491" y="2605966"/>
                  </a:cubicBezTo>
                  <a:lnTo>
                    <a:pt x="1810699" y="1438174"/>
                  </a:lnTo>
                  <a:cubicBezTo>
                    <a:pt x="1748582" y="1376057"/>
                    <a:pt x="1748582" y="1276671"/>
                    <a:pt x="1810699" y="1214554"/>
                  </a:cubicBezTo>
                  <a:lnTo>
                    <a:pt x="2158552" y="854278"/>
                  </a:lnTo>
                  <a:lnTo>
                    <a:pt x="2158552" y="854278"/>
                  </a:lnTo>
                  <a:close/>
                  <a:moveTo>
                    <a:pt x="1847969" y="2096609"/>
                  </a:moveTo>
                  <a:lnTo>
                    <a:pt x="2779717" y="3028358"/>
                  </a:lnTo>
                  <a:lnTo>
                    <a:pt x="2779717" y="3351365"/>
                  </a:lnTo>
                  <a:lnTo>
                    <a:pt x="1934932" y="2506579"/>
                  </a:lnTo>
                  <a:cubicBezTo>
                    <a:pt x="1872815" y="2444463"/>
                    <a:pt x="1847969" y="2357499"/>
                    <a:pt x="1835545" y="2282959"/>
                  </a:cubicBezTo>
                  <a:lnTo>
                    <a:pt x="1835545" y="2096609"/>
                  </a:lnTo>
                  <a:close/>
                </a:path>
              </a:pathLst>
            </a:custGeom>
            <a:grpFill/>
            <a:ln w="1240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>
                <a:solidFill>
                  <a:schemeClr val="accent1"/>
                </a:solidFill>
              </a:endParaRPr>
            </a:p>
          </p:txBody>
        </p:sp>
      </p:grpSp>
      <p:sp>
        <p:nvSpPr>
          <p:cNvPr id="23" name="Cím 1">
            <a:extLst>
              <a:ext uri="{FF2B5EF4-FFF2-40B4-BE49-F238E27FC236}">
                <a16:creationId xmlns:a16="http://schemas.microsoft.com/office/drawing/2014/main" id="{31621B22-D365-495C-88F1-1B023545CFE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2762" y="2179864"/>
            <a:ext cx="5184558" cy="1883178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5000" b="0" baseline="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Thank you for your attention!</a:t>
            </a:r>
            <a:endParaRPr lang="hu-HU" dirty="0"/>
          </a:p>
        </p:txBody>
      </p:sp>
      <p:sp>
        <p:nvSpPr>
          <p:cNvPr id="10" name="Szöveg helye 12">
            <a:extLst>
              <a:ext uri="{FF2B5EF4-FFF2-40B4-BE49-F238E27FC236}">
                <a16:creationId xmlns:a16="http://schemas.microsoft.com/office/drawing/2014/main" id="{E7C88084-184B-4E45-86E3-B471C8510B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9395" y="6054571"/>
            <a:ext cx="5166804" cy="337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hu-HU" dirty="0"/>
              <a:t>…@</a:t>
            </a:r>
            <a:r>
              <a:rPr lang="hu-HU" dirty="0" err="1"/>
              <a:t>uni-corvinus.hu</a:t>
            </a:r>
            <a:endParaRPr lang="hu-HU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for your attention!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Szabadkézi sokszög: alakzat 5">
            <a:extLst>
              <a:ext uri="{FF2B5EF4-FFF2-40B4-BE49-F238E27FC236}">
                <a16:creationId xmlns:a16="http://schemas.microsoft.com/office/drawing/2014/main" id="{3A402B69-5D47-4A7C-AC5D-40042DBAB163}"/>
              </a:ext>
            </a:extLst>
          </p:cNvPr>
          <p:cNvSpPr/>
          <p:nvPr userDrawn="1"/>
        </p:nvSpPr>
        <p:spPr>
          <a:xfrm>
            <a:off x="6989833" y="881187"/>
            <a:ext cx="3497028" cy="5299177"/>
          </a:xfrm>
          <a:custGeom>
            <a:avLst/>
            <a:gdLst>
              <a:gd name="connsiteX0" fmla="*/ 0 w 4050001"/>
              <a:gd name="connsiteY0" fmla="*/ 5665033 h 6137118"/>
              <a:gd name="connsiteX1" fmla="*/ 4050001 w 4050001"/>
              <a:gd name="connsiteY1" fmla="*/ 5665033 h 6137118"/>
              <a:gd name="connsiteX2" fmla="*/ 4050001 w 4050001"/>
              <a:gd name="connsiteY2" fmla="*/ 6137119 h 6137118"/>
              <a:gd name="connsiteX3" fmla="*/ 0 w 4050001"/>
              <a:gd name="connsiteY3" fmla="*/ 6137119 h 6137118"/>
              <a:gd name="connsiteX4" fmla="*/ 0 w 4050001"/>
              <a:gd name="connsiteY4" fmla="*/ 5665033 h 6137118"/>
              <a:gd name="connsiteX5" fmla="*/ 3950615 w 4050001"/>
              <a:gd name="connsiteY5" fmla="*/ 658436 h 6137118"/>
              <a:gd name="connsiteX6" fmla="*/ 3267332 w 4050001"/>
              <a:gd name="connsiteY6" fmla="*/ 0 h 6137118"/>
              <a:gd name="connsiteX7" fmla="*/ 2795246 w 4050001"/>
              <a:gd name="connsiteY7" fmla="*/ 198773 h 6137118"/>
              <a:gd name="connsiteX8" fmla="*/ 3143099 w 4050001"/>
              <a:gd name="connsiteY8" fmla="*/ 347853 h 6137118"/>
              <a:gd name="connsiteX9" fmla="*/ 3279756 w 4050001"/>
              <a:gd name="connsiteY9" fmla="*/ 323006 h 6137118"/>
              <a:gd name="connsiteX10" fmla="*/ 3640032 w 4050001"/>
              <a:gd name="connsiteY10" fmla="*/ 670859 h 6137118"/>
              <a:gd name="connsiteX11" fmla="*/ 3292179 w 4050001"/>
              <a:gd name="connsiteY11" fmla="*/ 1031135 h 6137118"/>
              <a:gd name="connsiteX12" fmla="*/ 2969173 w 4050001"/>
              <a:gd name="connsiteY12" fmla="*/ 832362 h 6137118"/>
              <a:gd name="connsiteX13" fmla="*/ 2633743 w 4050001"/>
              <a:gd name="connsiteY13" fmla="*/ 832362 h 6137118"/>
              <a:gd name="connsiteX14" fmla="*/ 3441259 w 4050001"/>
              <a:gd name="connsiteY14" fmla="*/ 1316872 h 6137118"/>
              <a:gd name="connsiteX15" fmla="*/ 3950615 w 4050001"/>
              <a:gd name="connsiteY15" fmla="*/ 658436 h 6137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050001" h="6137118">
                <a:moveTo>
                  <a:pt x="0" y="5665033"/>
                </a:moveTo>
                <a:lnTo>
                  <a:pt x="4050001" y="5665033"/>
                </a:lnTo>
                <a:lnTo>
                  <a:pt x="4050001" y="6137119"/>
                </a:lnTo>
                <a:lnTo>
                  <a:pt x="0" y="6137119"/>
                </a:lnTo>
                <a:lnTo>
                  <a:pt x="0" y="5665033"/>
                </a:lnTo>
                <a:close/>
                <a:moveTo>
                  <a:pt x="3950615" y="658436"/>
                </a:moveTo>
                <a:cubicBezTo>
                  <a:pt x="3938192" y="285736"/>
                  <a:pt x="3640032" y="0"/>
                  <a:pt x="3267332" y="0"/>
                </a:cubicBezTo>
                <a:cubicBezTo>
                  <a:pt x="3093406" y="0"/>
                  <a:pt x="2919480" y="74540"/>
                  <a:pt x="2795246" y="198773"/>
                </a:cubicBezTo>
                <a:lnTo>
                  <a:pt x="3143099" y="347853"/>
                </a:lnTo>
                <a:cubicBezTo>
                  <a:pt x="3180369" y="335430"/>
                  <a:pt x="3230063" y="323006"/>
                  <a:pt x="3279756" y="323006"/>
                </a:cubicBezTo>
                <a:cubicBezTo>
                  <a:pt x="3478529" y="323006"/>
                  <a:pt x="3640032" y="472086"/>
                  <a:pt x="3640032" y="670859"/>
                </a:cubicBezTo>
                <a:cubicBezTo>
                  <a:pt x="3640032" y="869632"/>
                  <a:pt x="3478529" y="1031135"/>
                  <a:pt x="3292179" y="1031135"/>
                </a:cubicBezTo>
                <a:cubicBezTo>
                  <a:pt x="3155523" y="1031135"/>
                  <a:pt x="3031289" y="956596"/>
                  <a:pt x="2969173" y="832362"/>
                </a:cubicBezTo>
                <a:lnTo>
                  <a:pt x="2633743" y="832362"/>
                </a:lnTo>
                <a:cubicBezTo>
                  <a:pt x="2720707" y="1192639"/>
                  <a:pt x="3080983" y="1403835"/>
                  <a:pt x="3441259" y="1316872"/>
                </a:cubicBezTo>
                <a:cubicBezTo>
                  <a:pt x="3739419" y="1254755"/>
                  <a:pt x="3950615" y="981442"/>
                  <a:pt x="3950615" y="658436"/>
                </a:cubicBezTo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endParaRPr lang="hu-HU"/>
          </a:p>
        </p:txBody>
      </p:sp>
      <p:grpSp>
        <p:nvGrpSpPr>
          <p:cNvPr id="5" name="Csoportba foglalás 4">
            <a:extLst>
              <a:ext uri="{FF2B5EF4-FFF2-40B4-BE49-F238E27FC236}">
                <a16:creationId xmlns:a16="http://schemas.microsoft.com/office/drawing/2014/main" id="{3AAA7C92-DBC7-435B-B3B9-79C53551FB2F}"/>
              </a:ext>
            </a:extLst>
          </p:cNvPr>
          <p:cNvGrpSpPr/>
          <p:nvPr userDrawn="1"/>
        </p:nvGrpSpPr>
        <p:grpSpPr>
          <a:xfrm>
            <a:off x="7058071" y="859272"/>
            <a:ext cx="3751796" cy="4513569"/>
            <a:chOff x="1166191" y="402072"/>
            <a:chExt cx="4345055" cy="5227285"/>
          </a:xfrm>
          <a:solidFill>
            <a:schemeClr val="bg2"/>
          </a:solidFill>
        </p:grpSpPr>
        <p:sp>
          <p:nvSpPr>
            <p:cNvPr id="6" name="Szabadkézi sokszög: alakzat 4">
              <a:extLst>
                <a:ext uri="{FF2B5EF4-FFF2-40B4-BE49-F238E27FC236}">
                  <a16:creationId xmlns:a16="http://schemas.microsoft.com/office/drawing/2014/main" id="{9970B417-BDDD-4E76-BCE7-0A39B96548E4}"/>
                </a:ext>
              </a:extLst>
            </p:cNvPr>
            <p:cNvSpPr/>
            <p:nvPr/>
          </p:nvSpPr>
          <p:spPr>
            <a:xfrm>
              <a:off x="2703577" y="4933652"/>
              <a:ext cx="919325" cy="695705"/>
            </a:xfrm>
            <a:custGeom>
              <a:avLst/>
              <a:gdLst>
                <a:gd name="connsiteX0" fmla="*/ 459663 w 919325"/>
                <a:gd name="connsiteY0" fmla="*/ 695706 h 695705"/>
                <a:gd name="connsiteX1" fmla="*/ 919325 w 919325"/>
                <a:gd name="connsiteY1" fmla="*/ 236043 h 695705"/>
                <a:gd name="connsiteX2" fmla="*/ 683282 w 919325"/>
                <a:gd name="connsiteY2" fmla="*/ 0 h 695705"/>
                <a:gd name="connsiteX3" fmla="*/ 0 w 919325"/>
                <a:gd name="connsiteY3" fmla="*/ 695706 h 695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9325" h="695705">
                  <a:moveTo>
                    <a:pt x="459663" y="695706"/>
                  </a:moveTo>
                  <a:lnTo>
                    <a:pt x="919325" y="236043"/>
                  </a:lnTo>
                  <a:lnTo>
                    <a:pt x="683282" y="0"/>
                  </a:lnTo>
                  <a:lnTo>
                    <a:pt x="0" y="695706"/>
                  </a:lnTo>
                  <a:close/>
                </a:path>
              </a:pathLst>
            </a:custGeom>
            <a:grpFill/>
            <a:ln w="1240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>
                <a:solidFill>
                  <a:schemeClr val="accent1"/>
                </a:solidFill>
              </a:endParaRPr>
            </a:p>
          </p:txBody>
        </p:sp>
        <p:sp>
          <p:nvSpPr>
            <p:cNvPr id="7" name="Szabadkézi sokszög: alakzat 7">
              <a:extLst>
                <a:ext uri="{FF2B5EF4-FFF2-40B4-BE49-F238E27FC236}">
                  <a16:creationId xmlns:a16="http://schemas.microsoft.com/office/drawing/2014/main" id="{7ECD1A9A-D4EB-4E19-86C3-0E3ABD55DC6B}"/>
                </a:ext>
              </a:extLst>
            </p:cNvPr>
            <p:cNvSpPr/>
            <p:nvPr/>
          </p:nvSpPr>
          <p:spPr>
            <a:xfrm>
              <a:off x="1166191" y="402072"/>
              <a:ext cx="4345055" cy="5214862"/>
            </a:xfrm>
            <a:custGeom>
              <a:avLst/>
              <a:gdLst>
                <a:gd name="connsiteX0" fmla="*/ 2158552 w 4345055"/>
                <a:gd name="connsiteY0" fmla="*/ 854278 h 5214862"/>
                <a:gd name="connsiteX1" fmla="*/ 3251803 w 4345055"/>
                <a:gd name="connsiteY1" fmla="*/ 854278 h 5214862"/>
                <a:gd name="connsiteX2" fmla="*/ 2990914 w 4345055"/>
                <a:gd name="connsiteY2" fmla="*/ 494001 h 5214862"/>
                <a:gd name="connsiteX3" fmla="*/ 1798275 w 4345055"/>
                <a:gd name="connsiteY3" fmla="*/ 21915 h 5214862"/>
                <a:gd name="connsiteX4" fmla="*/ 1363459 w 4345055"/>
                <a:gd name="connsiteY4" fmla="*/ 108879 h 5214862"/>
                <a:gd name="connsiteX5" fmla="*/ 456557 w 4345055"/>
                <a:gd name="connsiteY5" fmla="*/ 1003358 h 5214862"/>
                <a:gd name="connsiteX6" fmla="*/ 456557 w 4345055"/>
                <a:gd name="connsiteY6" fmla="*/ 3202285 h 5214862"/>
                <a:gd name="connsiteX7" fmla="*/ 456557 w 4345055"/>
                <a:gd name="connsiteY7" fmla="*/ 3202285 h 5214862"/>
                <a:gd name="connsiteX8" fmla="*/ 1611925 w 4345055"/>
                <a:gd name="connsiteY8" fmla="*/ 4357653 h 5214862"/>
                <a:gd name="connsiteX9" fmla="*/ 754717 w 4345055"/>
                <a:gd name="connsiteY9" fmla="*/ 5214862 h 5214862"/>
                <a:gd name="connsiteX10" fmla="*/ 1214379 w 4345055"/>
                <a:gd name="connsiteY10" fmla="*/ 5214862 h 5214862"/>
                <a:gd name="connsiteX11" fmla="*/ 2059165 w 4345055"/>
                <a:gd name="connsiteY11" fmla="*/ 4370077 h 5214862"/>
                <a:gd name="connsiteX12" fmla="*/ 1748582 w 4345055"/>
                <a:gd name="connsiteY12" fmla="*/ 4059494 h 5214862"/>
                <a:gd name="connsiteX13" fmla="*/ 1910085 w 4345055"/>
                <a:gd name="connsiteY13" fmla="*/ 3897991 h 5214862"/>
                <a:gd name="connsiteX14" fmla="*/ 2792141 w 4345055"/>
                <a:gd name="connsiteY14" fmla="*/ 4780046 h 5214862"/>
                <a:gd name="connsiteX15" fmla="*/ 3102724 w 4345055"/>
                <a:gd name="connsiteY15" fmla="*/ 4904280 h 5214862"/>
                <a:gd name="connsiteX16" fmla="*/ 4345056 w 4345055"/>
                <a:gd name="connsiteY16" fmla="*/ 4904280 h 5214862"/>
                <a:gd name="connsiteX17" fmla="*/ 3102724 w 4345055"/>
                <a:gd name="connsiteY17" fmla="*/ 3661948 h 5214862"/>
                <a:gd name="connsiteX18" fmla="*/ 3102724 w 4345055"/>
                <a:gd name="connsiteY18" fmla="*/ 2904125 h 5214862"/>
                <a:gd name="connsiteX19" fmla="*/ 2978491 w 4345055"/>
                <a:gd name="connsiteY19" fmla="*/ 2605966 h 5214862"/>
                <a:gd name="connsiteX20" fmla="*/ 1810699 w 4345055"/>
                <a:gd name="connsiteY20" fmla="*/ 1438174 h 5214862"/>
                <a:gd name="connsiteX21" fmla="*/ 1810699 w 4345055"/>
                <a:gd name="connsiteY21" fmla="*/ 1214554 h 5214862"/>
                <a:gd name="connsiteX22" fmla="*/ 2158552 w 4345055"/>
                <a:gd name="connsiteY22" fmla="*/ 854278 h 5214862"/>
                <a:gd name="connsiteX23" fmla="*/ 2158552 w 4345055"/>
                <a:gd name="connsiteY23" fmla="*/ 854278 h 5214862"/>
                <a:gd name="connsiteX24" fmla="*/ 1847969 w 4345055"/>
                <a:gd name="connsiteY24" fmla="*/ 2096609 h 5214862"/>
                <a:gd name="connsiteX25" fmla="*/ 2779717 w 4345055"/>
                <a:gd name="connsiteY25" fmla="*/ 3028358 h 5214862"/>
                <a:gd name="connsiteX26" fmla="*/ 2779717 w 4345055"/>
                <a:gd name="connsiteY26" fmla="*/ 3351365 h 5214862"/>
                <a:gd name="connsiteX27" fmla="*/ 1934932 w 4345055"/>
                <a:gd name="connsiteY27" fmla="*/ 2506579 h 5214862"/>
                <a:gd name="connsiteX28" fmla="*/ 1835545 w 4345055"/>
                <a:gd name="connsiteY28" fmla="*/ 2282959 h 5214862"/>
                <a:gd name="connsiteX29" fmla="*/ 1835545 w 4345055"/>
                <a:gd name="connsiteY29" fmla="*/ 2096609 h 5214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4345055" h="5214862">
                  <a:moveTo>
                    <a:pt x="2158552" y="854278"/>
                  </a:moveTo>
                  <a:lnTo>
                    <a:pt x="3251803" y="854278"/>
                  </a:lnTo>
                  <a:cubicBezTo>
                    <a:pt x="3226957" y="692775"/>
                    <a:pt x="3127570" y="556118"/>
                    <a:pt x="2990914" y="494001"/>
                  </a:cubicBezTo>
                  <a:lnTo>
                    <a:pt x="1798275" y="21915"/>
                  </a:lnTo>
                  <a:cubicBezTo>
                    <a:pt x="1649195" y="-27778"/>
                    <a:pt x="1475269" y="9492"/>
                    <a:pt x="1363459" y="108879"/>
                  </a:cubicBezTo>
                  <a:lnTo>
                    <a:pt x="456557" y="1003358"/>
                  </a:lnTo>
                  <a:cubicBezTo>
                    <a:pt x="-152186" y="1612100"/>
                    <a:pt x="-152186" y="2593542"/>
                    <a:pt x="456557" y="3202285"/>
                  </a:cubicBezTo>
                  <a:cubicBezTo>
                    <a:pt x="456557" y="3202285"/>
                    <a:pt x="456557" y="3202285"/>
                    <a:pt x="456557" y="3202285"/>
                  </a:cubicBezTo>
                  <a:lnTo>
                    <a:pt x="1611925" y="4357653"/>
                  </a:lnTo>
                  <a:lnTo>
                    <a:pt x="754717" y="5214862"/>
                  </a:lnTo>
                  <a:lnTo>
                    <a:pt x="1214379" y="5214862"/>
                  </a:lnTo>
                  <a:lnTo>
                    <a:pt x="2059165" y="4370077"/>
                  </a:lnTo>
                  <a:lnTo>
                    <a:pt x="1748582" y="4059494"/>
                  </a:lnTo>
                  <a:lnTo>
                    <a:pt x="1910085" y="3897991"/>
                  </a:lnTo>
                  <a:lnTo>
                    <a:pt x="2792141" y="4780046"/>
                  </a:lnTo>
                  <a:cubicBezTo>
                    <a:pt x="2879104" y="4854586"/>
                    <a:pt x="2978491" y="4904280"/>
                    <a:pt x="3102724" y="4904280"/>
                  </a:cubicBezTo>
                  <a:lnTo>
                    <a:pt x="4345056" y="4904280"/>
                  </a:lnTo>
                  <a:lnTo>
                    <a:pt x="3102724" y="3661948"/>
                  </a:lnTo>
                  <a:lnTo>
                    <a:pt x="3102724" y="2904125"/>
                  </a:lnTo>
                  <a:cubicBezTo>
                    <a:pt x="3102724" y="2792315"/>
                    <a:pt x="3053030" y="2680506"/>
                    <a:pt x="2978491" y="2605966"/>
                  </a:cubicBezTo>
                  <a:lnTo>
                    <a:pt x="1810699" y="1438174"/>
                  </a:lnTo>
                  <a:cubicBezTo>
                    <a:pt x="1748582" y="1376057"/>
                    <a:pt x="1748582" y="1276671"/>
                    <a:pt x="1810699" y="1214554"/>
                  </a:cubicBezTo>
                  <a:lnTo>
                    <a:pt x="2158552" y="854278"/>
                  </a:lnTo>
                  <a:lnTo>
                    <a:pt x="2158552" y="854278"/>
                  </a:lnTo>
                  <a:close/>
                  <a:moveTo>
                    <a:pt x="1847969" y="2096609"/>
                  </a:moveTo>
                  <a:lnTo>
                    <a:pt x="2779717" y="3028358"/>
                  </a:lnTo>
                  <a:lnTo>
                    <a:pt x="2779717" y="3351365"/>
                  </a:lnTo>
                  <a:lnTo>
                    <a:pt x="1934932" y="2506579"/>
                  </a:lnTo>
                  <a:cubicBezTo>
                    <a:pt x="1872815" y="2444463"/>
                    <a:pt x="1847969" y="2357499"/>
                    <a:pt x="1835545" y="2282959"/>
                  </a:cubicBezTo>
                  <a:lnTo>
                    <a:pt x="1835545" y="2096609"/>
                  </a:lnTo>
                  <a:close/>
                </a:path>
              </a:pathLst>
            </a:custGeom>
            <a:grpFill/>
            <a:ln w="1240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>
                <a:solidFill>
                  <a:schemeClr val="accent1"/>
                </a:solidFill>
              </a:endParaRPr>
            </a:p>
          </p:txBody>
        </p:sp>
      </p:grpSp>
      <p:sp>
        <p:nvSpPr>
          <p:cNvPr id="8" name="Cím 1">
            <a:extLst>
              <a:ext uri="{FF2B5EF4-FFF2-40B4-BE49-F238E27FC236}">
                <a16:creationId xmlns:a16="http://schemas.microsoft.com/office/drawing/2014/main" id="{31621B22-D365-495C-88F1-1B023545CFE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2762" y="2179864"/>
            <a:ext cx="5184558" cy="1883178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5000" b="0" baseline="0">
                <a:solidFill>
                  <a:schemeClr val="bg2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Thank you for your attention</a:t>
            </a:r>
            <a:r>
              <a:rPr lang="hu-HU" dirty="0"/>
              <a:t>!</a:t>
            </a:r>
            <a:endParaRPr lang="en-US" dirty="0"/>
          </a:p>
        </p:txBody>
      </p:sp>
      <p:sp>
        <p:nvSpPr>
          <p:cNvPr id="10" name="Szöveg helye 12">
            <a:extLst>
              <a:ext uri="{FF2B5EF4-FFF2-40B4-BE49-F238E27FC236}">
                <a16:creationId xmlns:a16="http://schemas.microsoft.com/office/drawing/2014/main" id="{E7C88084-184B-4E45-86E3-B471C8510B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9395" y="6054571"/>
            <a:ext cx="5166804" cy="337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hu-HU" dirty="0"/>
              <a:t>…@</a:t>
            </a:r>
            <a:r>
              <a:rPr lang="hu-HU" dirty="0" err="1"/>
              <a:t>uni-corvinus.hu</a:t>
            </a:r>
            <a:endParaRPr lang="hu-H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re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accent2"/>
              </a:solidFill>
            </a:endParaRPr>
          </a:p>
        </p:txBody>
      </p:sp>
      <p:sp>
        <p:nvSpPr>
          <p:cNvPr id="7" name="Téglalap 6"/>
          <p:cNvSpPr/>
          <p:nvPr userDrawn="1"/>
        </p:nvSpPr>
        <p:spPr>
          <a:xfrm>
            <a:off x="6525491" y="6168044"/>
            <a:ext cx="5195454" cy="21613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9" name="Group 8"/>
          <p:cNvGrpSpPr>
            <a:grpSpLocks noChangeAspect="1"/>
          </p:cNvGrpSpPr>
          <p:nvPr userDrawn="1"/>
        </p:nvGrpSpPr>
        <p:grpSpPr bwMode="auto">
          <a:xfrm>
            <a:off x="6537325" y="349250"/>
            <a:ext cx="5189538" cy="2603500"/>
            <a:chOff x="4118" y="220"/>
            <a:chExt cx="3269" cy="1640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 userDrawn="1"/>
          </p:nvSpPr>
          <p:spPr bwMode="auto">
            <a:xfrm>
              <a:off x="4118" y="220"/>
              <a:ext cx="3269" cy="1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auto">
            <a:xfrm>
              <a:off x="4182" y="281"/>
              <a:ext cx="3136" cy="1575"/>
            </a:xfrm>
            <a:custGeom>
              <a:avLst/>
              <a:gdLst>
                <a:gd name="T0" fmla="*/ 0 w 777"/>
                <a:gd name="T1" fmla="*/ 389 h 389"/>
                <a:gd name="T2" fmla="*/ 389 w 777"/>
                <a:gd name="T3" fmla="*/ 0 h 389"/>
                <a:gd name="T4" fmla="*/ 777 w 777"/>
                <a:gd name="T5" fmla="*/ 389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77" h="389">
                  <a:moveTo>
                    <a:pt x="0" y="389"/>
                  </a:moveTo>
                  <a:cubicBezTo>
                    <a:pt x="0" y="174"/>
                    <a:pt x="174" y="0"/>
                    <a:pt x="389" y="0"/>
                  </a:cubicBezTo>
                  <a:cubicBezTo>
                    <a:pt x="603" y="0"/>
                    <a:pt x="777" y="174"/>
                    <a:pt x="777" y="389"/>
                  </a:cubicBezTo>
                </a:path>
              </a:pathLst>
            </a:custGeom>
            <a:noFill/>
            <a:ln w="198438" cap="flat">
              <a:solidFill>
                <a:schemeClr val="accent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</p:grpSp>
      <p:sp>
        <p:nvSpPr>
          <p:cNvPr id="12" name="Cím 1">
            <a:extLst>
              <a:ext uri="{FF2B5EF4-FFF2-40B4-BE49-F238E27FC236}">
                <a16:creationId xmlns:a16="http://schemas.microsoft.com/office/drawing/2014/main" id="{31621B22-D365-495C-88F1-1B023545CFE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2762" y="2050741"/>
            <a:ext cx="5184558" cy="750647"/>
          </a:xfrm>
        </p:spPr>
        <p:txBody>
          <a:bodyPr anchor="t" anchorCtr="0">
            <a:noAutofit/>
          </a:bodyPr>
          <a:lstStyle>
            <a:lvl1pPr algn="l">
              <a:defRPr sz="5000" b="0" baseline="0">
                <a:solidFill>
                  <a:schemeClr val="bg2"/>
                </a:solidFill>
                <a:latin typeface="Georgia" panose="02040502050405020303" pitchFamily="18" charset="0"/>
              </a:defRPr>
            </a:lvl1pPr>
          </a:lstStyle>
          <a:p>
            <a:r>
              <a:rPr lang="hu-HU" dirty="0" err="1"/>
              <a:t>Click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edit</a:t>
            </a:r>
            <a:r>
              <a:rPr lang="hu-HU" dirty="0"/>
              <a:t> </a:t>
            </a:r>
            <a:r>
              <a:rPr lang="hu-HU" dirty="0" err="1"/>
              <a:t>title</a:t>
            </a:r>
            <a:endParaRPr lang="hu-HU" dirty="0"/>
          </a:p>
        </p:txBody>
      </p:sp>
      <p:sp>
        <p:nvSpPr>
          <p:cNvPr id="13" name="Alcím 2">
            <a:extLst>
              <a:ext uri="{FF2B5EF4-FFF2-40B4-BE49-F238E27FC236}">
                <a16:creationId xmlns:a16="http://schemas.microsoft.com/office/drawing/2014/main" id="{8CC58CEF-E392-45B5-BDE8-D20516C7564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2762" y="2889849"/>
            <a:ext cx="5175682" cy="22414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300" i="0" baseline="0">
                <a:solidFill>
                  <a:schemeClr val="bg2"/>
                </a:solidFill>
                <a:latin typeface="Arial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dirty="0" err="1"/>
              <a:t>Click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edit</a:t>
            </a:r>
            <a:r>
              <a:rPr lang="hu-HU" dirty="0"/>
              <a:t> </a:t>
            </a:r>
            <a:r>
              <a:rPr lang="hu-HU" dirty="0" err="1"/>
              <a:t>subtitle</a:t>
            </a:r>
            <a:endParaRPr lang="hu-HU" dirty="0"/>
          </a:p>
        </p:txBody>
      </p:sp>
      <p:sp>
        <p:nvSpPr>
          <p:cNvPr id="14" name="Szöveg helye 12">
            <a:extLst>
              <a:ext uri="{FF2B5EF4-FFF2-40B4-BE49-F238E27FC236}">
                <a16:creationId xmlns:a16="http://schemas.microsoft.com/office/drawing/2014/main" id="{E7C88084-184B-4E45-86E3-B471C8510B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9395" y="6054571"/>
            <a:ext cx="5166804" cy="337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hu-HU" dirty="0" err="1"/>
              <a:t>Author</a:t>
            </a:r>
            <a:r>
              <a:rPr lang="hu-HU" dirty="0"/>
              <a:t>: </a:t>
            </a:r>
          </a:p>
        </p:txBody>
      </p:sp>
      <p:pic>
        <p:nvPicPr>
          <p:cNvPr id="15" name="Kép 14" descr="corvinus_University_logo_whit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83023" y="462589"/>
            <a:ext cx="1977148" cy="66135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Kép 15" descr="Corvinus2025_borito-02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12" name="Téglalap 11"/>
          <p:cNvSpPr/>
          <p:nvPr userDrawn="1"/>
        </p:nvSpPr>
        <p:spPr>
          <a:xfrm>
            <a:off x="6536789" y="6168044"/>
            <a:ext cx="5184156" cy="2161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13" name="Group 8"/>
          <p:cNvGrpSpPr>
            <a:grpSpLocks noChangeAspect="1"/>
          </p:cNvGrpSpPr>
          <p:nvPr userDrawn="1"/>
        </p:nvGrpSpPr>
        <p:grpSpPr bwMode="auto">
          <a:xfrm>
            <a:off x="6537325" y="349250"/>
            <a:ext cx="5189538" cy="2603500"/>
            <a:chOff x="4118" y="220"/>
            <a:chExt cx="3269" cy="1640"/>
          </a:xfrm>
        </p:grpSpPr>
        <p:sp>
          <p:nvSpPr>
            <p:cNvPr id="14" name="AutoShape 7"/>
            <p:cNvSpPr>
              <a:spLocks noChangeAspect="1" noChangeArrowheads="1" noTextEdit="1"/>
            </p:cNvSpPr>
            <p:nvPr userDrawn="1"/>
          </p:nvSpPr>
          <p:spPr bwMode="auto">
            <a:xfrm>
              <a:off x="4118" y="220"/>
              <a:ext cx="3269" cy="1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5" name="Freeform 9"/>
            <p:cNvSpPr>
              <a:spLocks/>
            </p:cNvSpPr>
            <p:nvPr userDrawn="1"/>
          </p:nvSpPr>
          <p:spPr bwMode="auto">
            <a:xfrm>
              <a:off x="4182" y="281"/>
              <a:ext cx="3136" cy="1575"/>
            </a:xfrm>
            <a:custGeom>
              <a:avLst/>
              <a:gdLst>
                <a:gd name="T0" fmla="*/ 0 w 777"/>
                <a:gd name="T1" fmla="*/ 389 h 389"/>
                <a:gd name="T2" fmla="*/ 389 w 777"/>
                <a:gd name="T3" fmla="*/ 0 h 389"/>
                <a:gd name="T4" fmla="*/ 777 w 777"/>
                <a:gd name="T5" fmla="*/ 389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77" h="389">
                  <a:moveTo>
                    <a:pt x="0" y="389"/>
                  </a:moveTo>
                  <a:cubicBezTo>
                    <a:pt x="0" y="174"/>
                    <a:pt x="174" y="0"/>
                    <a:pt x="389" y="0"/>
                  </a:cubicBezTo>
                  <a:cubicBezTo>
                    <a:pt x="603" y="0"/>
                    <a:pt x="777" y="174"/>
                    <a:pt x="777" y="389"/>
                  </a:cubicBezTo>
                </a:path>
              </a:pathLst>
            </a:custGeom>
            <a:noFill/>
            <a:ln w="198438" cap="flat">
              <a:solidFill>
                <a:srgbClr val="0ACD5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</p:grpSp>
      <p:sp>
        <p:nvSpPr>
          <p:cNvPr id="11" name="Cím 1">
            <a:extLst>
              <a:ext uri="{FF2B5EF4-FFF2-40B4-BE49-F238E27FC236}">
                <a16:creationId xmlns:a16="http://schemas.microsoft.com/office/drawing/2014/main" id="{31621B22-D365-495C-88F1-1B023545CFE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2762" y="2050741"/>
            <a:ext cx="5184558" cy="750647"/>
          </a:xfrm>
        </p:spPr>
        <p:txBody>
          <a:bodyPr anchor="t" anchorCtr="0">
            <a:noAutofit/>
          </a:bodyPr>
          <a:lstStyle>
            <a:lvl1pPr algn="l">
              <a:defRPr sz="5000" b="0" baseline="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hu-HU" dirty="0" err="1"/>
              <a:t>Click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edit</a:t>
            </a:r>
            <a:r>
              <a:rPr lang="hu-HU" dirty="0"/>
              <a:t> </a:t>
            </a:r>
            <a:r>
              <a:rPr lang="hu-HU" dirty="0" err="1"/>
              <a:t>title</a:t>
            </a:r>
            <a:endParaRPr lang="hu-HU" dirty="0"/>
          </a:p>
        </p:txBody>
      </p:sp>
      <p:sp>
        <p:nvSpPr>
          <p:cNvPr id="17" name="Alcím 2">
            <a:extLst>
              <a:ext uri="{FF2B5EF4-FFF2-40B4-BE49-F238E27FC236}">
                <a16:creationId xmlns:a16="http://schemas.microsoft.com/office/drawing/2014/main" id="{8CC58CEF-E392-45B5-BDE8-D20516C7564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2762" y="2889849"/>
            <a:ext cx="5175682" cy="22414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300" i="0" baseline="0">
                <a:solidFill>
                  <a:schemeClr val="tx1"/>
                </a:solidFill>
                <a:latin typeface="Arial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dirty="0" err="1"/>
              <a:t>Click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edit</a:t>
            </a:r>
            <a:r>
              <a:rPr lang="hu-HU" dirty="0"/>
              <a:t> </a:t>
            </a:r>
            <a:r>
              <a:rPr lang="hu-HU" dirty="0" err="1"/>
              <a:t>subtitle</a:t>
            </a:r>
            <a:endParaRPr lang="hu-HU" dirty="0"/>
          </a:p>
        </p:txBody>
      </p:sp>
      <p:sp>
        <p:nvSpPr>
          <p:cNvPr id="18" name="Szöveg helye 12">
            <a:extLst>
              <a:ext uri="{FF2B5EF4-FFF2-40B4-BE49-F238E27FC236}">
                <a16:creationId xmlns:a16="http://schemas.microsoft.com/office/drawing/2014/main" id="{E7C88084-184B-4E45-86E3-B471C8510B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9395" y="6054571"/>
            <a:ext cx="5166804" cy="337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hu-HU" dirty="0" err="1"/>
              <a:t>Author</a:t>
            </a:r>
            <a:r>
              <a:rPr lang="hu-HU" dirty="0"/>
              <a:t>: </a:t>
            </a:r>
          </a:p>
        </p:txBody>
      </p:sp>
      <p:pic>
        <p:nvPicPr>
          <p:cNvPr id="19" name="Kép 18" descr="corvinus_University_logo_black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72138" y="458910"/>
            <a:ext cx="2020692" cy="67591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Kép 15" descr="Corvinus2025_borito-05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12" name="Téglalap 11"/>
          <p:cNvSpPr/>
          <p:nvPr userDrawn="1"/>
        </p:nvSpPr>
        <p:spPr>
          <a:xfrm>
            <a:off x="6536789" y="6168044"/>
            <a:ext cx="5184156" cy="2161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13" name="Group 8"/>
          <p:cNvGrpSpPr>
            <a:grpSpLocks noChangeAspect="1"/>
          </p:cNvGrpSpPr>
          <p:nvPr userDrawn="1"/>
        </p:nvGrpSpPr>
        <p:grpSpPr bwMode="auto">
          <a:xfrm>
            <a:off x="6537325" y="349250"/>
            <a:ext cx="5189538" cy="2603500"/>
            <a:chOff x="4118" y="220"/>
            <a:chExt cx="3269" cy="1640"/>
          </a:xfrm>
        </p:grpSpPr>
        <p:sp>
          <p:nvSpPr>
            <p:cNvPr id="14" name="AutoShape 7"/>
            <p:cNvSpPr>
              <a:spLocks noChangeAspect="1" noChangeArrowheads="1" noTextEdit="1"/>
            </p:cNvSpPr>
            <p:nvPr userDrawn="1"/>
          </p:nvSpPr>
          <p:spPr bwMode="auto">
            <a:xfrm>
              <a:off x="4118" y="220"/>
              <a:ext cx="3269" cy="1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5" name="Freeform 9"/>
            <p:cNvSpPr>
              <a:spLocks/>
            </p:cNvSpPr>
            <p:nvPr userDrawn="1"/>
          </p:nvSpPr>
          <p:spPr bwMode="auto">
            <a:xfrm>
              <a:off x="4182" y="281"/>
              <a:ext cx="3136" cy="1575"/>
            </a:xfrm>
            <a:custGeom>
              <a:avLst/>
              <a:gdLst>
                <a:gd name="T0" fmla="*/ 0 w 777"/>
                <a:gd name="T1" fmla="*/ 389 h 389"/>
                <a:gd name="T2" fmla="*/ 389 w 777"/>
                <a:gd name="T3" fmla="*/ 0 h 389"/>
                <a:gd name="T4" fmla="*/ 777 w 777"/>
                <a:gd name="T5" fmla="*/ 389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77" h="389">
                  <a:moveTo>
                    <a:pt x="0" y="389"/>
                  </a:moveTo>
                  <a:cubicBezTo>
                    <a:pt x="0" y="174"/>
                    <a:pt x="174" y="0"/>
                    <a:pt x="389" y="0"/>
                  </a:cubicBezTo>
                  <a:cubicBezTo>
                    <a:pt x="603" y="0"/>
                    <a:pt x="777" y="174"/>
                    <a:pt x="777" y="389"/>
                  </a:cubicBezTo>
                </a:path>
              </a:pathLst>
            </a:custGeom>
            <a:noFill/>
            <a:ln w="198438" cap="flat">
              <a:solidFill>
                <a:srgbClr val="0ACD5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</p:grpSp>
      <p:sp>
        <p:nvSpPr>
          <p:cNvPr id="20" name="Cím 1">
            <a:extLst>
              <a:ext uri="{FF2B5EF4-FFF2-40B4-BE49-F238E27FC236}">
                <a16:creationId xmlns:a16="http://schemas.microsoft.com/office/drawing/2014/main" id="{31621B22-D365-495C-88F1-1B023545CFE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2762" y="2050741"/>
            <a:ext cx="5184558" cy="750647"/>
          </a:xfrm>
        </p:spPr>
        <p:txBody>
          <a:bodyPr anchor="t" anchorCtr="0">
            <a:noAutofit/>
          </a:bodyPr>
          <a:lstStyle>
            <a:lvl1pPr algn="l">
              <a:defRPr sz="5000" b="0" baseline="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hu-HU" dirty="0" err="1"/>
              <a:t>Click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edit</a:t>
            </a:r>
            <a:r>
              <a:rPr lang="hu-HU" dirty="0"/>
              <a:t> </a:t>
            </a:r>
            <a:r>
              <a:rPr lang="hu-HU" dirty="0" err="1"/>
              <a:t>title</a:t>
            </a:r>
            <a:endParaRPr lang="hu-HU" dirty="0"/>
          </a:p>
        </p:txBody>
      </p:sp>
      <p:sp>
        <p:nvSpPr>
          <p:cNvPr id="21" name="Alcím 2">
            <a:extLst>
              <a:ext uri="{FF2B5EF4-FFF2-40B4-BE49-F238E27FC236}">
                <a16:creationId xmlns:a16="http://schemas.microsoft.com/office/drawing/2014/main" id="{8CC58CEF-E392-45B5-BDE8-D20516C7564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2762" y="2889849"/>
            <a:ext cx="5175682" cy="22414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300" i="0" baseline="0">
                <a:solidFill>
                  <a:schemeClr val="tx1"/>
                </a:solidFill>
                <a:latin typeface="Arial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dirty="0" err="1"/>
              <a:t>Click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edit</a:t>
            </a:r>
            <a:r>
              <a:rPr lang="hu-HU" dirty="0"/>
              <a:t> </a:t>
            </a:r>
            <a:r>
              <a:rPr lang="hu-HU" dirty="0" err="1"/>
              <a:t>subtitle</a:t>
            </a:r>
            <a:endParaRPr lang="hu-HU" dirty="0"/>
          </a:p>
        </p:txBody>
      </p:sp>
      <p:sp>
        <p:nvSpPr>
          <p:cNvPr id="22" name="Szöveg helye 12">
            <a:extLst>
              <a:ext uri="{FF2B5EF4-FFF2-40B4-BE49-F238E27FC236}">
                <a16:creationId xmlns:a16="http://schemas.microsoft.com/office/drawing/2014/main" id="{E7C88084-184B-4E45-86E3-B471C8510B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9395" y="6054571"/>
            <a:ext cx="5166804" cy="337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hu-HU" dirty="0" err="1"/>
              <a:t>Author</a:t>
            </a:r>
            <a:r>
              <a:rPr lang="hu-HU" dirty="0"/>
              <a:t>: </a:t>
            </a:r>
          </a:p>
        </p:txBody>
      </p:sp>
      <p:pic>
        <p:nvPicPr>
          <p:cNvPr id="23" name="Kép 22" descr="corvinus_University_logo_black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72138" y="458910"/>
            <a:ext cx="2020692" cy="67591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Kép 15" descr="Corvinus2025_borito-04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3" name="Téglalap 2"/>
          <p:cNvSpPr/>
          <p:nvPr userDrawn="1"/>
        </p:nvSpPr>
        <p:spPr>
          <a:xfrm>
            <a:off x="6525491" y="6168044"/>
            <a:ext cx="5195454" cy="21613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Ív 3"/>
          <p:cNvSpPr/>
          <p:nvPr userDrawn="1"/>
        </p:nvSpPr>
        <p:spPr>
          <a:xfrm>
            <a:off x="6536789" y="483131"/>
            <a:ext cx="5060272" cy="4917600"/>
          </a:xfrm>
          <a:prstGeom prst="arc">
            <a:avLst/>
          </a:prstGeom>
          <a:ln w="2159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Ív 4"/>
          <p:cNvSpPr/>
          <p:nvPr userDrawn="1"/>
        </p:nvSpPr>
        <p:spPr>
          <a:xfrm flipH="1">
            <a:off x="6635960" y="476731"/>
            <a:ext cx="4925089" cy="4918862"/>
          </a:xfrm>
          <a:prstGeom prst="arc">
            <a:avLst/>
          </a:prstGeom>
          <a:ln w="2159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>
              <a:ln w="127000">
                <a:solidFill>
                  <a:schemeClr val="tx1"/>
                </a:solidFill>
              </a:ln>
            </a:endParaRPr>
          </a:p>
        </p:txBody>
      </p:sp>
      <p:sp>
        <p:nvSpPr>
          <p:cNvPr id="12" name="Téglalap 11"/>
          <p:cNvSpPr/>
          <p:nvPr userDrawn="1"/>
        </p:nvSpPr>
        <p:spPr>
          <a:xfrm>
            <a:off x="6536789" y="6168044"/>
            <a:ext cx="5184156" cy="21613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13" name="Group 8"/>
          <p:cNvGrpSpPr>
            <a:grpSpLocks noChangeAspect="1"/>
          </p:cNvGrpSpPr>
          <p:nvPr userDrawn="1"/>
        </p:nvGrpSpPr>
        <p:grpSpPr bwMode="auto">
          <a:xfrm>
            <a:off x="6537325" y="349250"/>
            <a:ext cx="5189538" cy="2603500"/>
            <a:chOff x="4118" y="220"/>
            <a:chExt cx="3269" cy="1640"/>
          </a:xfrm>
        </p:grpSpPr>
        <p:sp>
          <p:nvSpPr>
            <p:cNvPr id="14" name="AutoShape 7"/>
            <p:cNvSpPr>
              <a:spLocks noChangeAspect="1" noChangeArrowheads="1" noTextEdit="1"/>
            </p:cNvSpPr>
            <p:nvPr userDrawn="1"/>
          </p:nvSpPr>
          <p:spPr bwMode="auto">
            <a:xfrm>
              <a:off x="4118" y="220"/>
              <a:ext cx="3269" cy="1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5" name="Freeform 9"/>
            <p:cNvSpPr>
              <a:spLocks/>
            </p:cNvSpPr>
            <p:nvPr userDrawn="1"/>
          </p:nvSpPr>
          <p:spPr bwMode="auto">
            <a:xfrm>
              <a:off x="4182" y="281"/>
              <a:ext cx="3136" cy="1575"/>
            </a:xfrm>
            <a:custGeom>
              <a:avLst/>
              <a:gdLst>
                <a:gd name="T0" fmla="*/ 0 w 777"/>
                <a:gd name="T1" fmla="*/ 389 h 389"/>
                <a:gd name="T2" fmla="*/ 389 w 777"/>
                <a:gd name="T3" fmla="*/ 0 h 389"/>
                <a:gd name="T4" fmla="*/ 777 w 777"/>
                <a:gd name="T5" fmla="*/ 389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77" h="389">
                  <a:moveTo>
                    <a:pt x="0" y="389"/>
                  </a:moveTo>
                  <a:cubicBezTo>
                    <a:pt x="0" y="174"/>
                    <a:pt x="174" y="0"/>
                    <a:pt x="389" y="0"/>
                  </a:cubicBezTo>
                  <a:cubicBezTo>
                    <a:pt x="603" y="0"/>
                    <a:pt x="777" y="174"/>
                    <a:pt x="777" y="389"/>
                  </a:cubicBezTo>
                </a:path>
              </a:pathLst>
            </a:custGeom>
            <a:noFill/>
            <a:ln w="198438" cap="flat">
              <a:solidFill>
                <a:schemeClr val="bg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</p:grpSp>
      <p:sp>
        <p:nvSpPr>
          <p:cNvPr id="17" name="Cím 1">
            <a:extLst>
              <a:ext uri="{FF2B5EF4-FFF2-40B4-BE49-F238E27FC236}">
                <a16:creationId xmlns:a16="http://schemas.microsoft.com/office/drawing/2014/main" id="{31621B22-D365-495C-88F1-1B023545CFE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2762" y="2050741"/>
            <a:ext cx="5184558" cy="750647"/>
          </a:xfrm>
        </p:spPr>
        <p:txBody>
          <a:bodyPr anchor="t" anchorCtr="0">
            <a:noAutofit/>
          </a:bodyPr>
          <a:lstStyle>
            <a:lvl1pPr algn="l">
              <a:defRPr sz="5000" b="0" baseline="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hu-HU" dirty="0" err="1"/>
              <a:t>Click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edit</a:t>
            </a:r>
            <a:r>
              <a:rPr lang="hu-HU" dirty="0"/>
              <a:t> </a:t>
            </a:r>
            <a:r>
              <a:rPr lang="hu-HU" dirty="0" err="1"/>
              <a:t>title</a:t>
            </a:r>
            <a:endParaRPr lang="hu-HU" dirty="0"/>
          </a:p>
        </p:txBody>
      </p:sp>
      <p:sp>
        <p:nvSpPr>
          <p:cNvPr id="18" name="Alcím 2">
            <a:extLst>
              <a:ext uri="{FF2B5EF4-FFF2-40B4-BE49-F238E27FC236}">
                <a16:creationId xmlns:a16="http://schemas.microsoft.com/office/drawing/2014/main" id="{8CC58CEF-E392-45B5-BDE8-D20516C7564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2762" y="2889849"/>
            <a:ext cx="5175682" cy="22414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300" i="0" baseline="0">
                <a:solidFill>
                  <a:schemeClr val="tx1"/>
                </a:solidFill>
                <a:latin typeface="Arial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dirty="0" err="1"/>
              <a:t>Click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edit</a:t>
            </a:r>
            <a:r>
              <a:rPr lang="hu-HU" dirty="0"/>
              <a:t> </a:t>
            </a:r>
            <a:r>
              <a:rPr lang="hu-HU" dirty="0" err="1"/>
              <a:t>subtitle</a:t>
            </a:r>
            <a:endParaRPr lang="hu-HU" dirty="0"/>
          </a:p>
        </p:txBody>
      </p:sp>
      <p:sp>
        <p:nvSpPr>
          <p:cNvPr id="19" name="Szöveg helye 12">
            <a:extLst>
              <a:ext uri="{FF2B5EF4-FFF2-40B4-BE49-F238E27FC236}">
                <a16:creationId xmlns:a16="http://schemas.microsoft.com/office/drawing/2014/main" id="{E7C88084-184B-4E45-86E3-B471C8510B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9395" y="6054571"/>
            <a:ext cx="5166804" cy="337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hu-HU" dirty="0" err="1"/>
              <a:t>Author</a:t>
            </a:r>
            <a:r>
              <a:rPr lang="hu-HU" dirty="0"/>
              <a:t>: </a:t>
            </a:r>
          </a:p>
        </p:txBody>
      </p:sp>
      <p:pic>
        <p:nvPicPr>
          <p:cNvPr id="20" name="Kép 19" descr="corvinus_University_logo_black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72138" y="458910"/>
            <a:ext cx="2020692" cy="67591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Kép 15" descr="Corvinus2025_borito-02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12" name="Téglalap 11"/>
          <p:cNvSpPr/>
          <p:nvPr userDrawn="1"/>
        </p:nvSpPr>
        <p:spPr>
          <a:xfrm>
            <a:off x="6536789" y="6168044"/>
            <a:ext cx="5184156" cy="21613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13" name="Group 8"/>
          <p:cNvGrpSpPr>
            <a:grpSpLocks noChangeAspect="1"/>
          </p:cNvGrpSpPr>
          <p:nvPr userDrawn="1"/>
        </p:nvGrpSpPr>
        <p:grpSpPr bwMode="auto">
          <a:xfrm>
            <a:off x="6537325" y="349250"/>
            <a:ext cx="5189538" cy="2603500"/>
            <a:chOff x="4118" y="220"/>
            <a:chExt cx="3269" cy="1640"/>
          </a:xfrm>
        </p:grpSpPr>
        <p:sp>
          <p:nvSpPr>
            <p:cNvPr id="14" name="AutoShape 7"/>
            <p:cNvSpPr>
              <a:spLocks noChangeAspect="1" noChangeArrowheads="1" noTextEdit="1"/>
            </p:cNvSpPr>
            <p:nvPr userDrawn="1"/>
          </p:nvSpPr>
          <p:spPr bwMode="auto">
            <a:xfrm>
              <a:off x="4118" y="220"/>
              <a:ext cx="3269" cy="1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5" name="Freeform 9"/>
            <p:cNvSpPr>
              <a:spLocks/>
            </p:cNvSpPr>
            <p:nvPr userDrawn="1"/>
          </p:nvSpPr>
          <p:spPr bwMode="auto">
            <a:xfrm>
              <a:off x="4182" y="281"/>
              <a:ext cx="3136" cy="1575"/>
            </a:xfrm>
            <a:custGeom>
              <a:avLst/>
              <a:gdLst>
                <a:gd name="T0" fmla="*/ 0 w 777"/>
                <a:gd name="T1" fmla="*/ 389 h 389"/>
                <a:gd name="T2" fmla="*/ 389 w 777"/>
                <a:gd name="T3" fmla="*/ 0 h 389"/>
                <a:gd name="T4" fmla="*/ 777 w 777"/>
                <a:gd name="T5" fmla="*/ 389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77" h="389">
                  <a:moveTo>
                    <a:pt x="0" y="389"/>
                  </a:moveTo>
                  <a:cubicBezTo>
                    <a:pt x="0" y="174"/>
                    <a:pt x="174" y="0"/>
                    <a:pt x="389" y="0"/>
                  </a:cubicBezTo>
                  <a:cubicBezTo>
                    <a:pt x="603" y="0"/>
                    <a:pt x="777" y="174"/>
                    <a:pt x="777" y="389"/>
                  </a:cubicBezTo>
                </a:path>
              </a:pathLst>
            </a:custGeom>
            <a:noFill/>
            <a:ln w="198438" cap="flat">
              <a:solidFill>
                <a:schemeClr val="accent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</p:grpSp>
      <p:sp>
        <p:nvSpPr>
          <p:cNvPr id="11" name="Cím 1">
            <a:extLst>
              <a:ext uri="{FF2B5EF4-FFF2-40B4-BE49-F238E27FC236}">
                <a16:creationId xmlns:a16="http://schemas.microsoft.com/office/drawing/2014/main" id="{31621B22-D365-495C-88F1-1B023545CFE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2762" y="2050741"/>
            <a:ext cx="5184558" cy="750647"/>
          </a:xfrm>
        </p:spPr>
        <p:txBody>
          <a:bodyPr anchor="t" anchorCtr="0">
            <a:noAutofit/>
          </a:bodyPr>
          <a:lstStyle>
            <a:lvl1pPr algn="l">
              <a:defRPr sz="5000" b="0" baseline="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hu-HU" dirty="0" err="1"/>
              <a:t>Click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edit</a:t>
            </a:r>
            <a:r>
              <a:rPr lang="hu-HU" dirty="0"/>
              <a:t> </a:t>
            </a:r>
            <a:r>
              <a:rPr lang="hu-HU" dirty="0" err="1"/>
              <a:t>title</a:t>
            </a:r>
            <a:endParaRPr lang="hu-HU" dirty="0"/>
          </a:p>
        </p:txBody>
      </p:sp>
      <p:sp>
        <p:nvSpPr>
          <p:cNvPr id="17" name="Alcím 2">
            <a:extLst>
              <a:ext uri="{FF2B5EF4-FFF2-40B4-BE49-F238E27FC236}">
                <a16:creationId xmlns:a16="http://schemas.microsoft.com/office/drawing/2014/main" id="{8CC58CEF-E392-45B5-BDE8-D20516C7564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2762" y="2889849"/>
            <a:ext cx="5175682" cy="22414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300" i="0" baseline="0">
                <a:solidFill>
                  <a:schemeClr val="tx1"/>
                </a:solidFill>
                <a:latin typeface="Arial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dirty="0" err="1"/>
              <a:t>Click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edit</a:t>
            </a:r>
            <a:r>
              <a:rPr lang="hu-HU" dirty="0"/>
              <a:t> </a:t>
            </a:r>
            <a:r>
              <a:rPr lang="hu-HU" dirty="0" err="1"/>
              <a:t>subtitle</a:t>
            </a:r>
            <a:endParaRPr lang="hu-HU" dirty="0"/>
          </a:p>
        </p:txBody>
      </p:sp>
      <p:sp>
        <p:nvSpPr>
          <p:cNvPr id="18" name="Szöveg helye 12">
            <a:extLst>
              <a:ext uri="{FF2B5EF4-FFF2-40B4-BE49-F238E27FC236}">
                <a16:creationId xmlns:a16="http://schemas.microsoft.com/office/drawing/2014/main" id="{E7C88084-184B-4E45-86E3-B471C8510B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9395" y="6054571"/>
            <a:ext cx="5166804" cy="337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hu-HU" dirty="0" err="1"/>
              <a:t>Author</a:t>
            </a:r>
            <a:r>
              <a:rPr lang="hu-HU" dirty="0"/>
              <a:t>: </a:t>
            </a:r>
          </a:p>
        </p:txBody>
      </p:sp>
      <p:pic>
        <p:nvPicPr>
          <p:cNvPr id="19" name="Kép 18" descr="corvinus_University_logo_black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72138" y="458910"/>
            <a:ext cx="2020692" cy="67591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imag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 descr="BCE_ppt_kepek4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093889" y="0"/>
            <a:ext cx="6098111" cy="6858000"/>
          </a:xfrm>
          <a:prstGeom prst="rect">
            <a:avLst/>
          </a:prstGeom>
        </p:spPr>
      </p:pic>
      <p:sp>
        <p:nvSpPr>
          <p:cNvPr id="8" name="Téglalap 7"/>
          <p:cNvSpPr/>
          <p:nvPr userDrawn="1"/>
        </p:nvSpPr>
        <p:spPr>
          <a:xfrm>
            <a:off x="6536789" y="6168044"/>
            <a:ext cx="5184156" cy="2161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9" name="Group 8"/>
          <p:cNvGrpSpPr>
            <a:grpSpLocks noChangeAspect="1"/>
          </p:cNvGrpSpPr>
          <p:nvPr userDrawn="1"/>
        </p:nvGrpSpPr>
        <p:grpSpPr bwMode="auto">
          <a:xfrm>
            <a:off x="6537325" y="349250"/>
            <a:ext cx="5189538" cy="2603500"/>
            <a:chOff x="4118" y="220"/>
            <a:chExt cx="3269" cy="1640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 userDrawn="1"/>
          </p:nvSpPr>
          <p:spPr bwMode="auto">
            <a:xfrm>
              <a:off x="4118" y="220"/>
              <a:ext cx="3269" cy="1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auto">
            <a:xfrm>
              <a:off x="4182" y="281"/>
              <a:ext cx="3136" cy="1575"/>
            </a:xfrm>
            <a:custGeom>
              <a:avLst/>
              <a:gdLst>
                <a:gd name="T0" fmla="*/ 0 w 777"/>
                <a:gd name="T1" fmla="*/ 389 h 389"/>
                <a:gd name="T2" fmla="*/ 389 w 777"/>
                <a:gd name="T3" fmla="*/ 0 h 389"/>
                <a:gd name="T4" fmla="*/ 777 w 777"/>
                <a:gd name="T5" fmla="*/ 389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77" h="389">
                  <a:moveTo>
                    <a:pt x="0" y="389"/>
                  </a:moveTo>
                  <a:cubicBezTo>
                    <a:pt x="0" y="174"/>
                    <a:pt x="174" y="0"/>
                    <a:pt x="389" y="0"/>
                  </a:cubicBezTo>
                  <a:cubicBezTo>
                    <a:pt x="603" y="0"/>
                    <a:pt x="777" y="174"/>
                    <a:pt x="777" y="389"/>
                  </a:cubicBezTo>
                </a:path>
              </a:pathLst>
            </a:custGeom>
            <a:noFill/>
            <a:ln w="198438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</p:grpSp>
      <p:sp>
        <p:nvSpPr>
          <p:cNvPr id="12" name="Cím 1">
            <a:extLst>
              <a:ext uri="{FF2B5EF4-FFF2-40B4-BE49-F238E27FC236}">
                <a16:creationId xmlns:a16="http://schemas.microsoft.com/office/drawing/2014/main" id="{31621B22-D365-495C-88F1-1B023545CFE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2762" y="2050741"/>
            <a:ext cx="5184558" cy="750647"/>
          </a:xfrm>
        </p:spPr>
        <p:txBody>
          <a:bodyPr anchor="t" anchorCtr="0">
            <a:noAutofit/>
          </a:bodyPr>
          <a:lstStyle>
            <a:lvl1pPr algn="l">
              <a:defRPr sz="5000" b="0" baseline="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hu-HU" dirty="0" err="1"/>
              <a:t>Click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edit</a:t>
            </a:r>
            <a:r>
              <a:rPr lang="hu-HU" dirty="0"/>
              <a:t> </a:t>
            </a:r>
            <a:r>
              <a:rPr lang="hu-HU" dirty="0" err="1"/>
              <a:t>title</a:t>
            </a:r>
            <a:endParaRPr lang="hu-HU" dirty="0"/>
          </a:p>
        </p:txBody>
      </p:sp>
      <p:sp>
        <p:nvSpPr>
          <p:cNvPr id="13" name="Alcím 2">
            <a:extLst>
              <a:ext uri="{FF2B5EF4-FFF2-40B4-BE49-F238E27FC236}">
                <a16:creationId xmlns:a16="http://schemas.microsoft.com/office/drawing/2014/main" id="{8CC58CEF-E392-45B5-BDE8-D20516C7564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2762" y="2889849"/>
            <a:ext cx="5175682" cy="22414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300" i="0" baseline="0">
                <a:solidFill>
                  <a:schemeClr val="tx1"/>
                </a:solidFill>
                <a:latin typeface="Arial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dirty="0" err="1"/>
              <a:t>Click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edit</a:t>
            </a:r>
            <a:r>
              <a:rPr lang="hu-HU" dirty="0"/>
              <a:t> </a:t>
            </a:r>
            <a:r>
              <a:rPr lang="hu-HU" dirty="0" err="1"/>
              <a:t>subtitle</a:t>
            </a:r>
            <a:endParaRPr lang="hu-HU" dirty="0"/>
          </a:p>
        </p:txBody>
      </p:sp>
      <p:sp>
        <p:nvSpPr>
          <p:cNvPr id="14" name="Szöveg helye 12">
            <a:extLst>
              <a:ext uri="{FF2B5EF4-FFF2-40B4-BE49-F238E27FC236}">
                <a16:creationId xmlns:a16="http://schemas.microsoft.com/office/drawing/2014/main" id="{E7C88084-184B-4E45-86E3-B471C8510B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9395" y="6054571"/>
            <a:ext cx="5166804" cy="337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hu-HU" dirty="0" err="1"/>
              <a:t>Author</a:t>
            </a:r>
            <a:r>
              <a:rPr lang="hu-HU" dirty="0"/>
              <a:t>: </a:t>
            </a:r>
          </a:p>
        </p:txBody>
      </p:sp>
      <p:pic>
        <p:nvPicPr>
          <p:cNvPr id="15" name="Kép 14" descr="corvinus_University_logo_black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72138" y="458910"/>
            <a:ext cx="2020692" cy="675917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19" Type="http://schemas.openxmlformats.org/officeDocument/2006/relationships/slideLayout" Target="../slideLayouts/slideLayout33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helye 5">
            <a:extLst>
              <a:ext uri="{FF2B5EF4-FFF2-40B4-BE49-F238E27FC236}">
                <a16:creationId xmlns:a16="http://schemas.microsoft.com/office/drawing/2014/main" id="{66742DF6-F6D0-44ED-BE86-7CFF97F23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761" y="461640"/>
            <a:ext cx="11283519" cy="8433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 err="1"/>
              <a:t>Click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edit</a:t>
            </a:r>
            <a:r>
              <a:rPr lang="hu-HU" dirty="0"/>
              <a:t> </a:t>
            </a:r>
            <a:r>
              <a:rPr lang="hu-HU" dirty="0" err="1"/>
              <a:t>title</a:t>
            </a:r>
            <a:endParaRPr lang="hu-HU" dirty="0"/>
          </a:p>
        </p:txBody>
      </p:sp>
      <p:sp>
        <p:nvSpPr>
          <p:cNvPr id="7" name="Szöveg helye 6">
            <a:extLst>
              <a:ext uri="{FF2B5EF4-FFF2-40B4-BE49-F238E27FC236}">
                <a16:creationId xmlns:a16="http://schemas.microsoft.com/office/drawing/2014/main" id="{F5E78691-B463-45BC-A7F8-9D5BBC5F75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2761" y="1305017"/>
            <a:ext cx="11283519" cy="5122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 err="1"/>
              <a:t>Click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edit</a:t>
            </a:r>
            <a:endParaRPr lang="hu-HU" dirty="0"/>
          </a:p>
          <a:p>
            <a:pPr lvl="1"/>
            <a:r>
              <a:rPr lang="hu-HU" dirty="0" err="1"/>
              <a:t>Click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edit</a:t>
            </a:r>
            <a:endParaRPr lang="hu-HU" dirty="0"/>
          </a:p>
          <a:p>
            <a:pPr lvl="2"/>
            <a:r>
              <a:rPr lang="hu-HU" dirty="0" err="1"/>
              <a:t>Click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edit</a:t>
            </a:r>
            <a:endParaRPr lang="hu-HU" dirty="0"/>
          </a:p>
          <a:p>
            <a:pPr lvl="3"/>
            <a:r>
              <a:rPr lang="hu-HU" dirty="0" err="1"/>
              <a:t>Click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edit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46492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824" r:id="rId3"/>
    <p:sldLayoutId id="2147483825" r:id="rId4"/>
    <p:sldLayoutId id="2147483802" r:id="rId5"/>
    <p:sldLayoutId id="2147483801" r:id="rId6"/>
    <p:sldLayoutId id="2147483800" r:id="rId7"/>
    <p:sldLayoutId id="2147483799" r:id="rId8"/>
    <p:sldLayoutId id="2147483845" r:id="rId9"/>
    <p:sldLayoutId id="2147483846" r:id="rId10"/>
    <p:sldLayoutId id="2147483847" r:id="rId11"/>
    <p:sldLayoutId id="2147483848" r:id="rId12"/>
    <p:sldLayoutId id="2147483849" r:id="rId13"/>
    <p:sldLayoutId id="2147483785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000" b="0" i="0" kern="1200" baseline="0">
          <a:solidFill>
            <a:schemeClr val="tx1"/>
          </a:solidFill>
          <a:latin typeface="Georgia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Wingdings" panose="05000000000000000000" pitchFamily="2" charset="2"/>
        <a:buChar char="§"/>
        <a:defRPr sz="33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33400" indent="-174625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panose="05000000000000000000" pitchFamily="2" charset="2"/>
        <a:buChar char="§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804863" indent="-173038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panose="05000000000000000000" pitchFamily="2" charset="2"/>
        <a:buChar char="§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990600" indent="-185738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panose="05000000000000000000" pitchFamily="2" charset="2"/>
        <a:buChar char="§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panose="05000000000000000000" pitchFamily="2" charset="2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657">
          <p15:clr>
            <a:srgbClr val="A4A3A4"/>
          </p15:clr>
        </p15:guide>
        <p15:guide id="4" pos="529">
          <p15:clr>
            <a:srgbClr val="A4A3A4"/>
          </p15:clr>
        </p15:guide>
        <p15:guide id="5" pos="347">
          <p15:clr>
            <a:srgbClr val="A4A3A4"/>
          </p15:clr>
        </p15:guide>
        <p15:guide id="6" orient="horz" pos="368">
          <p15:clr>
            <a:srgbClr val="A4A3A4"/>
          </p15:clr>
        </p15:guide>
        <p15:guide id="7" orient="horz" pos="714">
          <p15:clr>
            <a:srgbClr val="A4A3A4"/>
          </p15:clr>
        </p15:guide>
        <p15:guide id="8" pos="4988">
          <p15:clr>
            <a:srgbClr val="A4A3A4"/>
          </p15:clr>
        </p15:guide>
        <p15:guide id="9" pos="5328">
          <p15:clr>
            <a:srgbClr val="A4A3A4"/>
          </p15:clr>
        </p15:guide>
        <p15:guide id="10" pos="7322">
          <p15:clr>
            <a:srgbClr val="A4A3A4"/>
          </p15:clr>
        </p15:guide>
        <p15:guide id="11" pos="2993">
          <p15:clr>
            <a:srgbClr val="A4A3A4"/>
          </p15:clr>
        </p15:guide>
        <p15:guide id="12" pos="2652">
          <p15:clr>
            <a:srgbClr val="A4A3A4"/>
          </p15:clr>
        </p15:guide>
        <p15:guide id="13" orient="horz" pos="3952">
          <p15:clr>
            <a:srgbClr val="A4A3A4"/>
          </p15:clr>
        </p15:guide>
        <p15:guide id="14" orient="horz" pos="1797">
          <p15:clr>
            <a:srgbClr val="A4A3A4"/>
          </p15:clr>
        </p15:guide>
        <p15:guide id="15" orient="horz" pos="1434">
          <p15:clr>
            <a:srgbClr val="A4A3A4"/>
          </p15:clr>
        </p15:guide>
        <p15:guide id="16" orient="horz" pos="1077">
          <p15:clr>
            <a:srgbClr val="A4A3A4"/>
          </p15:clr>
        </p15:guide>
        <p15:guide id="17" pos="3669">
          <p15:clr>
            <a:srgbClr val="A4A3A4"/>
          </p15:clr>
        </p15:guide>
        <p15:guide id="18" pos="4010">
          <p15:clr>
            <a:srgbClr val="A4A3A4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78971" y="457200"/>
            <a:ext cx="11244859" cy="960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 err="1"/>
              <a:t>Click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edit</a:t>
            </a:r>
            <a:r>
              <a:rPr lang="hu-HU" dirty="0"/>
              <a:t> </a:t>
            </a:r>
            <a:r>
              <a:rPr lang="hu-HU" dirty="0" err="1"/>
              <a:t>title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89857" y="1600200"/>
            <a:ext cx="11234057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 err="1"/>
              <a:t>Click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edit</a:t>
            </a:r>
            <a:endParaRPr lang="hu-HU" dirty="0"/>
          </a:p>
          <a:p>
            <a:pPr lvl="1"/>
            <a:r>
              <a:rPr lang="hu-HU" dirty="0" err="1"/>
              <a:t>Click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edit</a:t>
            </a:r>
            <a:endParaRPr lang="hu-HU" dirty="0"/>
          </a:p>
          <a:p>
            <a:pPr lvl="2"/>
            <a:r>
              <a:rPr lang="hu-HU" dirty="0" err="1"/>
              <a:t>Click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edit</a:t>
            </a:r>
            <a:endParaRPr lang="hu-HU" dirty="0"/>
          </a:p>
          <a:p>
            <a:pPr lvl="3"/>
            <a:r>
              <a:rPr lang="hu-HU" dirty="0" err="1"/>
              <a:t>Click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edit</a:t>
            </a:r>
            <a:endParaRPr lang="hu-HU" dirty="0"/>
          </a:p>
          <a:p>
            <a:pPr lvl="4"/>
            <a:r>
              <a:rPr lang="hu-HU" dirty="0" err="1"/>
              <a:t>Click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edit</a:t>
            </a:r>
            <a:endParaRPr lang="hu-HU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FC3CB45F-117B-466B-B5D1-428FF2F57857}"/>
              </a:ext>
            </a:extLst>
          </p:cNvPr>
          <p:cNvSpPr txBox="1">
            <a:spLocks/>
          </p:cNvSpPr>
          <p:nvPr/>
        </p:nvSpPr>
        <p:spPr>
          <a:xfrm>
            <a:off x="11693728" y="6353969"/>
            <a:ext cx="412344" cy="423862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FF7219C-298C-485E-9732-5DCFA723F33A}" type="slidenum">
              <a:rPr lang="hu-HU" sz="1100" smtClean="0"/>
              <a:pPr algn="ctr"/>
              <a:t>‹#›</a:t>
            </a:fld>
            <a:endParaRPr lang="hu-HU" sz="11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  <p:sldLayoutId id="2147483844" r:id="rId12"/>
    <p:sldLayoutId id="2147483850" r:id="rId13"/>
    <p:sldLayoutId id="2147483851" r:id="rId14"/>
    <p:sldLayoutId id="2147483852" r:id="rId15"/>
    <p:sldLayoutId id="2147483853" r:id="rId16"/>
    <p:sldLayoutId id="2147483854" r:id="rId17"/>
    <p:sldLayoutId id="2147483855" r:id="rId18"/>
    <p:sldLayoutId id="2147483859" r:id="rId19"/>
  </p:sldLayoutIdLst>
  <p:txStyles>
    <p:titleStyle>
      <a:lvl1pPr algn="l" defTabSz="914400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Georgia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itchFamily="2" charset="2"/>
        <a:buChar char="§"/>
        <a:defRPr sz="33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Wingdings" pitchFamily="2" charset="2"/>
        <a:buChar char="§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Wingdings" pitchFamily="2" charset="2"/>
        <a:buChar char="§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Wingdings" pitchFamily="2" charset="2"/>
        <a:buChar char="§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Wingdings" pitchFamily="2" charset="2"/>
        <a:buChar char="§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6594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804" r:id="rId2"/>
    <p:sldLayoutId id="2147483796" r:id="rId3"/>
    <p:sldLayoutId id="2147483805" r:id="rId4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657">
          <p15:clr>
            <a:srgbClr val="A4A3A4"/>
          </p15:clr>
        </p15:guide>
        <p15:guide id="4" pos="529">
          <p15:clr>
            <a:srgbClr val="A4A3A4"/>
          </p15:clr>
        </p15:guide>
        <p15:guide id="5" pos="347">
          <p15:clr>
            <a:srgbClr val="A4A3A4"/>
          </p15:clr>
        </p15:guide>
        <p15:guide id="6" orient="horz" pos="368">
          <p15:clr>
            <a:srgbClr val="A4A3A4"/>
          </p15:clr>
        </p15:guide>
        <p15:guide id="7" orient="horz" pos="714">
          <p15:clr>
            <a:srgbClr val="A4A3A4"/>
          </p15:clr>
        </p15:guide>
        <p15:guide id="8" pos="4988">
          <p15:clr>
            <a:srgbClr val="A4A3A4"/>
          </p15:clr>
        </p15:guide>
        <p15:guide id="9" pos="5328">
          <p15:clr>
            <a:srgbClr val="A4A3A4"/>
          </p15:clr>
        </p15:guide>
        <p15:guide id="10" pos="7322">
          <p15:clr>
            <a:srgbClr val="A4A3A4"/>
          </p15:clr>
        </p15:guide>
        <p15:guide id="11" pos="2993">
          <p15:clr>
            <a:srgbClr val="A4A3A4"/>
          </p15:clr>
        </p15:guide>
        <p15:guide id="12" pos="2652">
          <p15:clr>
            <a:srgbClr val="A4A3A4"/>
          </p15:clr>
        </p15:guide>
        <p15:guide id="13" orient="horz" pos="3952">
          <p15:clr>
            <a:srgbClr val="A4A3A4"/>
          </p15:clr>
        </p15:guide>
        <p15:guide id="14" orient="horz" pos="1797">
          <p15:clr>
            <a:srgbClr val="A4A3A4"/>
          </p15:clr>
        </p15:guide>
        <p15:guide id="15" orient="horz" pos="1434">
          <p15:clr>
            <a:srgbClr val="A4A3A4"/>
          </p15:clr>
        </p15:guide>
        <p15:guide id="16" orient="horz" pos="1077">
          <p15:clr>
            <a:srgbClr val="A4A3A4"/>
          </p15:clr>
        </p15:guide>
        <p15:guide id="17" pos="3669">
          <p15:clr>
            <a:srgbClr val="A4A3A4"/>
          </p15:clr>
        </p15:guide>
        <p15:guide id="18" pos="4010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ni-corvinus.hu/main-page/about-the-university/regulations-provisions/public-documents/?lang=en" TargetMode="Externa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ni-corvinus.hu/main-page/life-at-corvinus/scholarship/corvinus-scholarship/?lang=en" TargetMode="External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i-corvinus.hu/ind/international-and-administrative-student-services/student-id/?lang=en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hub.uni-corvinus.hu/unauthenticated" TargetMode="External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hub.uni-corvinus.hu/unauthenticated" TargetMode="Externa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0.sv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hub.uni-corvinus.hu/unauthenticated" TargetMode="External"/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i-corvinus.hu/post/landing-page/enrolment-and-orientation-week-programme-2/?lang=en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i-corvinus.hu/post/dates-and-information-on-course-registration/?lang=en" TargetMode="External"/><Relationship Id="rId2" Type="http://schemas.openxmlformats.org/officeDocument/2006/relationships/hyperlink" Target="https://www.uni-corvinus.hu/ind/international-and-administrative-student-services/schedule-of-the-academic-year/?lang=en" TargetMode="Externa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ni-corvinus.hu/main-page/about-the-university/departments/?lang=en" TargetMode="Externa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uni-corvinus.hu/ind/programs-curriculum-degree/?lang=en" TargetMode="Externa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285576A-3BB6-CE35-E3B2-A4E0B007DB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238" y="1650514"/>
            <a:ext cx="5627543" cy="3292678"/>
          </a:xfrm>
        </p:spPr>
        <p:txBody>
          <a:bodyPr>
            <a:normAutofit/>
          </a:bodyPr>
          <a:lstStyle/>
          <a:p>
            <a:pPr algn="ctr"/>
            <a:r>
              <a:rPr lang="en-US" sz="4400" b="1" noProof="0" dirty="0">
                <a:latin typeface="Georgia"/>
              </a:rPr>
              <a:t>Study orientation at the beginning of the academic year </a:t>
            </a:r>
            <a:br>
              <a:rPr lang="en-US" sz="4400" b="1" noProof="0" dirty="0">
                <a:latin typeface="Georgia"/>
              </a:rPr>
            </a:br>
            <a:br>
              <a:rPr lang="en-US" sz="4400" b="1" noProof="0" dirty="0">
                <a:latin typeface="Georgia"/>
              </a:rPr>
            </a:br>
            <a:r>
              <a:rPr lang="en-US" sz="4400" b="1" noProof="0" dirty="0">
                <a:latin typeface="Georgia"/>
              </a:rPr>
              <a:t>2025/26 </a:t>
            </a:r>
            <a:endParaRPr lang="en-US" sz="4400" b="1" noProof="0" dirty="0"/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6D6C789B-7D43-F267-DC54-0CE1EF6C48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0910" y="5439514"/>
            <a:ext cx="4630016" cy="532378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r>
              <a:rPr lang="hu-HU" sz="4400" dirty="0">
                <a:latin typeface="Georgia"/>
                <a:ea typeface="+mj-ea"/>
                <a:cs typeface="+mj-cs"/>
              </a:rPr>
              <a:t>1</a:t>
            </a:r>
            <a:r>
              <a:rPr lang="hu-HU" sz="4400" baseline="30000" dirty="0">
                <a:latin typeface="Georgia"/>
                <a:ea typeface="+mj-ea"/>
                <a:cs typeface="+mj-cs"/>
              </a:rPr>
              <a:t>st</a:t>
            </a:r>
            <a:r>
              <a:rPr lang="hu-HU" sz="4400" dirty="0">
                <a:latin typeface="Georgia"/>
                <a:ea typeface="+mj-ea"/>
                <a:cs typeface="+mj-cs"/>
              </a:rPr>
              <a:t> - 4</a:t>
            </a:r>
            <a:r>
              <a:rPr lang="hu-HU" sz="4400" baseline="30000" dirty="0">
                <a:latin typeface="Georgia"/>
                <a:ea typeface="+mj-ea"/>
                <a:cs typeface="+mj-cs"/>
              </a:rPr>
              <a:t>th</a:t>
            </a:r>
            <a:r>
              <a:rPr lang="hu-HU" sz="4400" dirty="0">
                <a:latin typeface="Georgia"/>
                <a:ea typeface="+mj-ea"/>
                <a:cs typeface="+mj-cs"/>
              </a:rPr>
              <a:t> </a:t>
            </a:r>
            <a:r>
              <a:rPr lang="hu-HU" sz="4400" dirty="0" err="1">
                <a:latin typeface="Georgia"/>
                <a:ea typeface="+mj-ea"/>
                <a:cs typeface="+mj-cs"/>
              </a:rPr>
              <a:t>September</a:t>
            </a:r>
            <a:r>
              <a:rPr lang="hu-HU" sz="4400" dirty="0">
                <a:latin typeface="Georgia"/>
                <a:ea typeface="+mj-ea"/>
                <a:cs typeface="+mj-cs"/>
              </a:rPr>
              <a:t>, 2025</a:t>
            </a:r>
            <a:endParaRPr lang="en-US" sz="4400" dirty="0">
              <a:latin typeface="Georgia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FC2004-D6B2-1944-BE39-1C9E642F8F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cím 1">
            <a:extLst>
              <a:ext uri="{FF2B5EF4-FFF2-40B4-BE49-F238E27FC236}">
                <a16:creationId xmlns:a16="http://schemas.microsoft.com/office/drawing/2014/main" id="{E6D48807-ABA6-A258-53E4-8FBCF227F4BF}"/>
              </a:ext>
            </a:extLst>
          </p:cNvPr>
          <p:cNvSpPr txBox="1">
            <a:spLocks/>
          </p:cNvSpPr>
          <p:nvPr/>
        </p:nvSpPr>
        <p:spPr>
          <a:xfrm>
            <a:off x="345389" y="468297"/>
            <a:ext cx="5175682" cy="5921405"/>
          </a:xfrm>
          <a:prstGeom prst="rect">
            <a:avLst/>
          </a:prstGeom>
        </p:spPr>
        <p:txBody>
          <a:bodyPr vert="horz" lIns="91440" tIns="45720" rIns="91440" bIns="45720" rtlCol="0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4"/>
              </a:buClr>
              <a:buFontTx/>
              <a:buNone/>
              <a:defRPr sz="24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Tx/>
              <a:buNone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Tx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Tx/>
              <a:buNone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Tx/>
              <a:buNone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fontAlgn="auto">
              <a:spcBef>
                <a:spcPct val="20000"/>
              </a:spcBef>
              <a:spcAft>
                <a:spcPts val="0"/>
              </a:spcAft>
              <a:buClr>
                <a:srgbClr val="F5C832"/>
              </a:buClr>
              <a:buSzTx/>
              <a:tabLst/>
              <a:defRPr/>
            </a:pPr>
            <a:endParaRPr lang="hu-HU" sz="1200" b="1" dirty="0">
              <a:solidFill>
                <a:srgbClr val="000000"/>
              </a:solidFill>
              <a:latin typeface="Arial"/>
              <a:cs typeface="Calibri"/>
            </a:endParaRPr>
          </a:p>
          <a:p>
            <a:pPr marR="0" lvl="0" fontAlgn="auto">
              <a:spcBef>
                <a:spcPct val="20000"/>
              </a:spcBef>
              <a:spcAft>
                <a:spcPts val="0"/>
              </a:spcAft>
              <a:buClr>
                <a:srgbClr val="F5C832"/>
              </a:buClr>
              <a:buSzTx/>
              <a:tabLst/>
              <a:defRPr/>
            </a:pPr>
            <a:endParaRPr lang="hu-HU" sz="1200" b="1" dirty="0">
              <a:solidFill>
                <a:srgbClr val="000000"/>
              </a:solidFill>
              <a:latin typeface="Arial"/>
              <a:cs typeface="Calibri"/>
            </a:endParaRPr>
          </a:p>
          <a:p>
            <a:pPr marR="0" lvl="0" fontAlgn="auto">
              <a:spcBef>
                <a:spcPct val="20000"/>
              </a:spcBef>
              <a:spcAft>
                <a:spcPts val="0"/>
              </a:spcAft>
              <a:buClr>
                <a:srgbClr val="F5C832"/>
              </a:buClr>
              <a:buSzTx/>
              <a:tabLst/>
              <a:defRPr/>
            </a:pPr>
            <a:endParaRPr lang="hu-HU" sz="1200" b="1" dirty="0">
              <a:solidFill>
                <a:srgbClr val="000000"/>
              </a:solidFill>
              <a:latin typeface="Arial"/>
              <a:cs typeface="Calibri"/>
            </a:endParaRPr>
          </a:p>
          <a:p>
            <a:pPr marR="0" lvl="0" fontAlgn="auto">
              <a:spcBef>
                <a:spcPct val="20000"/>
              </a:spcBef>
              <a:spcAft>
                <a:spcPts val="0"/>
              </a:spcAft>
              <a:buClr>
                <a:srgbClr val="F5C832"/>
              </a:buClr>
              <a:buSzTx/>
              <a:tabLst/>
              <a:defRPr/>
            </a:pPr>
            <a:endParaRPr lang="hu-HU" sz="1200" b="1" dirty="0">
              <a:solidFill>
                <a:srgbClr val="000000"/>
              </a:solidFill>
              <a:latin typeface="Arial"/>
              <a:cs typeface="Calibri"/>
            </a:endParaRPr>
          </a:p>
          <a:p>
            <a:pPr algn="ctr">
              <a:spcBef>
                <a:spcPct val="20000"/>
              </a:spcBef>
              <a:buClr>
                <a:srgbClr val="F5C832"/>
              </a:buClr>
              <a:defRPr/>
            </a:pPr>
            <a:endParaRPr lang="hu-HU" sz="3600" b="1" dirty="0"/>
          </a:p>
          <a:p>
            <a:pPr algn="ctr">
              <a:spcBef>
                <a:spcPct val="20000"/>
              </a:spcBef>
              <a:buClr>
                <a:srgbClr val="F5C832"/>
              </a:buClr>
              <a:defRPr/>
            </a:pPr>
            <a:endParaRPr lang="hu-HU" sz="3600" b="1" dirty="0"/>
          </a:p>
          <a:p>
            <a:pPr algn="ctr"/>
            <a:r>
              <a:rPr lang="hu-HU" sz="3600" b="1" dirty="0"/>
              <a:t>3. </a:t>
            </a:r>
            <a:r>
              <a:rPr lang="hu-HU" sz="3600" b="1" dirty="0" err="1"/>
              <a:t>Termination</a:t>
            </a:r>
            <a:r>
              <a:rPr lang="hu-HU" sz="3600" b="1" dirty="0"/>
              <a:t> of </a:t>
            </a:r>
            <a:r>
              <a:rPr lang="hu-HU" sz="3600" b="1" dirty="0" err="1"/>
              <a:t>student</a:t>
            </a:r>
            <a:r>
              <a:rPr lang="hu-HU" sz="3600" b="1" dirty="0"/>
              <a:t> status</a:t>
            </a:r>
          </a:p>
          <a:p>
            <a:pPr algn="ctr"/>
            <a:endParaRPr lang="hu-HU" sz="3600" b="1" dirty="0"/>
          </a:p>
          <a:p>
            <a:pPr algn="ctr"/>
            <a:r>
              <a:rPr lang="hu-HU" sz="2800" dirty="0">
                <a:solidFill>
                  <a:schemeClr val="tx1"/>
                </a:solidFill>
              </a:rPr>
              <a:t>(</a:t>
            </a:r>
            <a:r>
              <a:rPr lang="hu-HU" sz="2800" dirty="0" err="1">
                <a:solidFill>
                  <a:schemeClr val="tx1"/>
                </a:solidFill>
              </a:rPr>
              <a:t>what</a:t>
            </a:r>
            <a:r>
              <a:rPr lang="hu-HU" sz="2800" dirty="0">
                <a:solidFill>
                  <a:schemeClr val="tx1"/>
                </a:solidFill>
              </a:rPr>
              <a:t> </a:t>
            </a:r>
            <a:r>
              <a:rPr lang="hu-HU" sz="2800" dirty="0" err="1">
                <a:solidFill>
                  <a:schemeClr val="tx1"/>
                </a:solidFill>
              </a:rPr>
              <a:t>to</a:t>
            </a:r>
            <a:r>
              <a:rPr lang="hu-HU" sz="2800" dirty="0">
                <a:solidFill>
                  <a:schemeClr val="tx1"/>
                </a:solidFill>
              </a:rPr>
              <a:t> </a:t>
            </a:r>
            <a:r>
              <a:rPr lang="hu-HU" sz="2800" dirty="0" err="1">
                <a:solidFill>
                  <a:schemeClr val="tx1"/>
                </a:solidFill>
              </a:rPr>
              <a:t>look</a:t>
            </a:r>
            <a:r>
              <a:rPr lang="hu-HU" sz="2800" dirty="0">
                <a:solidFill>
                  <a:schemeClr val="tx1"/>
                </a:solidFill>
              </a:rPr>
              <a:t> out </a:t>
            </a:r>
            <a:r>
              <a:rPr lang="hu-HU" sz="2800" dirty="0" err="1">
                <a:solidFill>
                  <a:schemeClr val="tx1"/>
                </a:solidFill>
              </a:rPr>
              <a:t>for</a:t>
            </a:r>
            <a:r>
              <a:rPr lang="hu-HU" sz="2800" dirty="0">
                <a:solidFill>
                  <a:schemeClr val="tx1"/>
                </a:solidFill>
              </a:rPr>
              <a:t> </a:t>
            </a:r>
            <a:r>
              <a:rPr lang="hu-HU" sz="2800" dirty="0" err="1">
                <a:solidFill>
                  <a:schemeClr val="tx1"/>
                </a:solidFill>
              </a:rPr>
              <a:t>during</a:t>
            </a:r>
            <a:r>
              <a:rPr lang="hu-HU" sz="2800" dirty="0">
                <a:solidFill>
                  <a:schemeClr val="tx1"/>
                </a:solidFill>
              </a:rPr>
              <a:t> </a:t>
            </a:r>
            <a:r>
              <a:rPr lang="hu-HU" sz="2800" dirty="0" err="1">
                <a:solidFill>
                  <a:schemeClr val="tx1"/>
                </a:solidFill>
              </a:rPr>
              <a:t>your</a:t>
            </a:r>
            <a:r>
              <a:rPr lang="hu-HU" sz="2800" dirty="0">
                <a:solidFill>
                  <a:schemeClr val="tx1"/>
                </a:solidFill>
              </a:rPr>
              <a:t> </a:t>
            </a:r>
            <a:r>
              <a:rPr lang="hu-HU" sz="2800" dirty="0" err="1">
                <a:solidFill>
                  <a:schemeClr val="tx1"/>
                </a:solidFill>
              </a:rPr>
              <a:t>studies</a:t>
            </a:r>
            <a:r>
              <a:rPr lang="hu-HU" sz="2800" dirty="0">
                <a:solidFill>
                  <a:schemeClr val="tx1"/>
                </a:solidFill>
              </a:rPr>
              <a:t>)</a:t>
            </a:r>
          </a:p>
          <a:p>
            <a:pPr marR="0" lvl="0" fontAlgn="auto">
              <a:spcBef>
                <a:spcPct val="20000"/>
              </a:spcBef>
              <a:spcAft>
                <a:spcPts val="0"/>
              </a:spcAft>
              <a:buClr>
                <a:srgbClr val="F5C832"/>
              </a:buClr>
              <a:buSzTx/>
              <a:tabLst/>
              <a:defRPr/>
            </a:pPr>
            <a:endParaRPr kumimoji="0" lang="hu-HU" sz="1200" b="1" i="0" u="none" strike="noStrike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18066264"/>
      </p:ext>
    </p:extLst>
  </p:cSld>
  <p:clrMapOvr>
    <a:masterClrMapping/>
  </p:clrMapOvr>
  <p:transition spd="slow"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23B3CB-F67C-11C8-76E2-93FDF7D547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cím 1">
            <a:extLst>
              <a:ext uri="{FF2B5EF4-FFF2-40B4-BE49-F238E27FC236}">
                <a16:creationId xmlns:a16="http://schemas.microsoft.com/office/drawing/2014/main" id="{D5BD5C56-8016-F10D-07AE-16E9001DCEA6}"/>
              </a:ext>
            </a:extLst>
          </p:cNvPr>
          <p:cNvSpPr txBox="1">
            <a:spLocks/>
          </p:cNvSpPr>
          <p:nvPr/>
        </p:nvSpPr>
        <p:spPr>
          <a:xfrm>
            <a:off x="-311728" y="199838"/>
            <a:ext cx="11349037" cy="5718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33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b="1" dirty="0">
                <a:solidFill>
                  <a:srgbClr val="FF0000"/>
                </a:solidFill>
                <a:latin typeface="+mj-lt"/>
              </a:rPr>
              <a:t>Cases of termination of student status</a:t>
            </a:r>
            <a:r>
              <a:rPr lang="hu-HU" sz="3200" b="1" dirty="0">
                <a:solidFill>
                  <a:srgbClr val="FF0000"/>
                </a:solidFill>
                <a:latin typeface="+mj-lt"/>
              </a:rPr>
              <a:t>– SER </a:t>
            </a:r>
            <a:r>
              <a:rPr lang="hu-HU" sz="3200" b="1" dirty="0" err="1">
                <a:solidFill>
                  <a:srgbClr val="FF0000"/>
                </a:solidFill>
                <a:latin typeface="+mj-lt"/>
              </a:rPr>
              <a:t>rules</a:t>
            </a:r>
            <a:endParaRPr lang="hu-HU" sz="3200" b="1" dirty="0">
              <a:latin typeface="+mj-lt"/>
            </a:endParaRPr>
          </a:p>
        </p:txBody>
      </p:sp>
      <p:sp>
        <p:nvSpPr>
          <p:cNvPr id="3" name="Tartalom helye 5">
            <a:extLst>
              <a:ext uri="{FF2B5EF4-FFF2-40B4-BE49-F238E27FC236}">
                <a16:creationId xmlns:a16="http://schemas.microsoft.com/office/drawing/2014/main" id="{8834D52F-3827-D683-DF08-732F9DBDB5C2}"/>
              </a:ext>
            </a:extLst>
          </p:cNvPr>
          <p:cNvSpPr txBox="1">
            <a:spLocks/>
          </p:cNvSpPr>
          <p:nvPr/>
        </p:nvSpPr>
        <p:spPr>
          <a:xfrm>
            <a:off x="118110" y="835677"/>
            <a:ext cx="11955780" cy="57229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33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8" indent="-179388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hu-HU" sz="1250" dirty="0" err="1">
                <a:latin typeface="+mj-lt"/>
              </a:rPr>
              <a:t>Cases</a:t>
            </a:r>
            <a:r>
              <a:rPr lang="hu-HU" sz="1250" dirty="0">
                <a:latin typeface="+mj-lt"/>
              </a:rPr>
              <a:t> of </a:t>
            </a:r>
            <a:r>
              <a:rPr lang="en-US" sz="1250" dirty="0">
                <a:latin typeface="+mj-lt"/>
              </a:rPr>
              <a:t>cessation and termination of the student status 39.§</a:t>
            </a:r>
            <a:endParaRPr lang="hu-HU" sz="1250" dirty="0">
              <a:latin typeface="+mj-lt"/>
            </a:endParaRPr>
          </a:p>
          <a:p>
            <a:pPr marL="179388" indent="-179388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250" dirty="0">
                <a:latin typeface="+mj-lt"/>
              </a:rPr>
              <a:t>Termination of student status </a:t>
            </a:r>
            <a:r>
              <a:rPr lang="en-US" sz="1250" b="1" dirty="0">
                <a:latin typeface="+mj-lt"/>
              </a:rPr>
              <a:t>due to payment arrears </a:t>
            </a:r>
            <a:r>
              <a:rPr lang="en-US" sz="1250" dirty="0">
                <a:latin typeface="+mj-lt"/>
              </a:rPr>
              <a:t>40.§</a:t>
            </a:r>
            <a:endParaRPr lang="hu-HU" sz="1250" dirty="0">
              <a:latin typeface="+mj-lt"/>
            </a:endParaRPr>
          </a:p>
          <a:p>
            <a:pPr marL="179388" indent="-179388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250" dirty="0">
                <a:latin typeface="+mj-lt"/>
              </a:rPr>
              <a:t>Termination of student status </a:t>
            </a:r>
            <a:r>
              <a:rPr lang="en-US" sz="1250" b="1" dirty="0">
                <a:latin typeface="+mj-lt"/>
              </a:rPr>
              <a:t>due to a disciplinary offence </a:t>
            </a:r>
            <a:r>
              <a:rPr lang="en-US" sz="1250" dirty="0">
                <a:latin typeface="+mj-lt"/>
              </a:rPr>
              <a:t>41.§</a:t>
            </a:r>
            <a:endParaRPr lang="hu-HU" sz="1250" dirty="0">
              <a:latin typeface="+mj-lt"/>
            </a:endParaRPr>
          </a:p>
          <a:p>
            <a:pPr marL="179388" indent="-179388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250" dirty="0">
                <a:latin typeface="+mj-lt"/>
              </a:rPr>
              <a:t>Unilateral termination of student status 42.§</a:t>
            </a:r>
            <a:endParaRPr lang="hu-HU" sz="1250" dirty="0">
              <a:latin typeface="+mj-lt"/>
            </a:endParaRPr>
          </a:p>
          <a:p>
            <a:pPr lvl="1">
              <a:spcBef>
                <a:spcPts val="300"/>
              </a:spcBef>
              <a:buClr>
                <a:schemeClr val="tx1"/>
              </a:buClr>
            </a:pPr>
            <a:r>
              <a:rPr lang="en-US" sz="1250" dirty="0">
                <a:latin typeface="+mj-lt"/>
              </a:rPr>
              <a:t>(1) The student status of a student who fails to fulfil the </a:t>
            </a:r>
            <a:r>
              <a:rPr lang="en-US" sz="1250" b="1" dirty="0">
                <a:latin typeface="+mj-lt"/>
              </a:rPr>
              <a:t>obligations relating to progress in studies </a:t>
            </a:r>
            <a:r>
              <a:rPr lang="en-US" sz="1250" dirty="0">
                <a:latin typeface="+mj-lt"/>
              </a:rPr>
              <a:t>laid down in the SER shall be terminated, it being understood that</a:t>
            </a:r>
            <a:r>
              <a:rPr lang="hu-HU" sz="1250" dirty="0">
                <a:latin typeface="+mj-lt"/>
              </a:rPr>
              <a:t>:</a:t>
            </a:r>
          </a:p>
          <a:p>
            <a:pPr marL="1257300" lvl="2" indent="-342900">
              <a:spcBef>
                <a:spcPts val="300"/>
              </a:spcBef>
              <a:buClr>
                <a:schemeClr val="tx1"/>
              </a:buClr>
              <a:buFont typeface="+mj-lt"/>
              <a:buAutoNum type="alphaLcParenR"/>
            </a:pPr>
            <a:r>
              <a:rPr lang="hu-HU" sz="1250" dirty="0">
                <a:latin typeface="+mj-lt"/>
              </a:rPr>
              <a:t>a </a:t>
            </a:r>
            <a:r>
              <a:rPr lang="hu-HU" sz="1250" dirty="0" err="1">
                <a:latin typeface="+mj-lt"/>
              </a:rPr>
              <a:t>student</a:t>
            </a:r>
            <a:r>
              <a:rPr lang="hu-HU" sz="1250" dirty="0">
                <a:latin typeface="+mj-lt"/>
              </a:rPr>
              <a:t> </a:t>
            </a:r>
            <a:r>
              <a:rPr lang="hu-HU" sz="1250" dirty="0" err="1">
                <a:latin typeface="+mj-lt"/>
              </a:rPr>
              <a:t>who</a:t>
            </a:r>
            <a:r>
              <a:rPr lang="hu-HU" sz="1250" dirty="0">
                <a:latin typeface="+mj-lt"/>
              </a:rPr>
              <a:t> </a:t>
            </a:r>
            <a:r>
              <a:rPr lang="hu-HU" sz="1250" dirty="0" err="1">
                <a:latin typeface="+mj-lt"/>
              </a:rPr>
              <a:t>commenced</a:t>
            </a:r>
            <a:r>
              <a:rPr lang="hu-HU" sz="1250" dirty="0">
                <a:latin typeface="+mj-lt"/>
              </a:rPr>
              <a:t> </a:t>
            </a:r>
            <a:r>
              <a:rPr lang="hu-HU" sz="1250" dirty="0" err="1">
                <a:latin typeface="+mj-lt"/>
              </a:rPr>
              <a:t>the</a:t>
            </a:r>
            <a:r>
              <a:rPr lang="hu-HU" sz="1250" dirty="0">
                <a:latin typeface="+mj-lt"/>
              </a:rPr>
              <a:t> </a:t>
            </a:r>
            <a:r>
              <a:rPr lang="hu-HU" sz="1250" dirty="0" err="1">
                <a:latin typeface="+mj-lt"/>
              </a:rPr>
              <a:t>first</a:t>
            </a:r>
            <a:r>
              <a:rPr lang="hu-HU" sz="1250" dirty="0">
                <a:latin typeface="+mj-lt"/>
              </a:rPr>
              <a:t> </a:t>
            </a:r>
            <a:r>
              <a:rPr lang="hu-HU" sz="1250" dirty="0" err="1">
                <a:latin typeface="+mj-lt"/>
              </a:rPr>
              <a:t>year</a:t>
            </a:r>
            <a:r>
              <a:rPr lang="hu-HU" sz="1250" dirty="0">
                <a:latin typeface="+mj-lt"/>
              </a:rPr>
              <a:t> of </a:t>
            </a:r>
            <a:r>
              <a:rPr lang="hu-HU" sz="1250" dirty="0" err="1">
                <a:latin typeface="+mj-lt"/>
              </a:rPr>
              <a:t>his</a:t>
            </a:r>
            <a:r>
              <a:rPr lang="hu-HU" sz="1250" dirty="0">
                <a:latin typeface="+mj-lt"/>
              </a:rPr>
              <a:t>/</a:t>
            </a:r>
            <a:r>
              <a:rPr lang="hu-HU" sz="1250" dirty="0" err="1">
                <a:latin typeface="+mj-lt"/>
              </a:rPr>
              <a:t>her</a:t>
            </a:r>
            <a:r>
              <a:rPr lang="hu-HU" sz="1250" dirty="0">
                <a:latin typeface="+mj-lt"/>
              </a:rPr>
              <a:t> </a:t>
            </a:r>
            <a:r>
              <a:rPr lang="hu-HU" sz="1250" dirty="0" err="1">
                <a:latin typeface="+mj-lt"/>
              </a:rPr>
              <a:t>studies</a:t>
            </a:r>
            <a:r>
              <a:rPr lang="hu-HU" sz="1250" dirty="0">
                <a:latin typeface="+mj-lt"/>
              </a:rPr>
              <a:t> </a:t>
            </a:r>
            <a:r>
              <a:rPr lang="hu-HU" sz="1250" dirty="0" err="1">
                <a:latin typeface="+mj-lt"/>
              </a:rPr>
              <a:t>after</a:t>
            </a:r>
            <a:r>
              <a:rPr lang="hu-HU" sz="1250" dirty="0">
                <a:latin typeface="+mj-lt"/>
              </a:rPr>
              <a:t> </a:t>
            </a:r>
            <a:r>
              <a:rPr lang="hu-HU" sz="1250" dirty="0" err="1">
                <a:latin typeface="+mj-lt"/>
              </a:rPr>
              <a:t>the</a:t>
            </a:r>
            <a:r>
              <a:rPr lang="hu-HU" sz="1250" dirty="0">
                <a:latin typeface="+mj-lt"/>
              </a:rPr>
              <a:t> 2022/2023 </a:t>
            </a:r>
            <a:r>
              <a:rPr lang="hu-HU" sz="1250" dirty="0" err="1">
                <a:latin typeface="+mj-lt"/>
              </a:rPr>
              <a:t>academic</a:t>
            </a:r>
            <a:r>
              <a:rPr lang="hu-HU" sz="1250" dirty="0">
                <a:latin typeface="+mj-lt"/>
              </a:rPr>
              <a:t> </a:t>
            </a:r>
            <a:r>
              <a:rPr lang="hu-HU" sz="1250" dirty="0" err="1">
                <a:latin typeface="+mj-lt"/>
              </a:rPr>
              <a:t>year</a:t>
            </a:r>
            <a:r>
              <a:rPr lang="hu-HU" sz="1250" dirty="0">
                <a:latin typeface="+mj-lt"/>
              </a:rPr>
              <a:t> has </a:t>
            </a:r>
            <a:r>
              <a:rPr lang="hu-HU" sz="1250" b="1" dirty="0" err="1">
                <a:latin typeface="+mj-lt"/>
              </a:rPr>
              <a:t>exhausted</a:t>
            </a:r>
            <a:r>
              <a:rPr lang="hu-HU" sz="1250" b="1" dirty="0">
                <a:latin typeface="+mj-lt"/>
              </a:rPr>
              <a:t> </a:t>
            </a:r>
            <a:r>
              <a:rPr lang="hu-HU" sz="1250" b="1" dirty="0" err="1">
                <a:latin typeface="+mj-lt"/>
              </a:rPr>
              <a:t>the</a:t>
            </a:r>
            <a:r>
              <a:rPr lang="hu-HU" sz="1250" b="1" dirty="0">
                <a:latin typeface="+mj-lt"/>
              </a:rPr>
              <a:t> </a:t>
            </a:r>
            <a:r>
              <a:rPr lang="hu-HU" sz="1250" b="1" dirty="0" err="1">
                <a:latin typeface="+mj-lt"/>
              </a:rPr>
              <a:t>possibility</a:t>
            </a:r>
            <a:r>
              <a:rPr lang="hu-HU" sz="1250" b="1" dirty="0">
                <a:latin typeface="+mj-lt"/>
              </a:rPr>
              <a:t> </a:t>
            </a:r>
            <a:r>
              <a:rPr lang="hu-HU" sz="1250" b="1" dirty="0" err="1">
                <a:latin typeface="+mj-lt"/>
              </a:rPr>
              <a:t>to</a:t>
            </a:r>
            <a:r>
              <a:rPr lang="hu-HU" sz="1250" b="1" dirty="0">
                <a:latin typeface="+mj-lt"/>
              </a:rPr>
              <a:t> </a:t>
            </a:r>
            <a:r>
              <a:rPr lang="hu-HU" sz="1250" b="1" dirty="0" err="1">
                <a:latin typeface="+mj-lt"/>
              </a:rPr>
              <a:t>register</a:t>
            </a:r>
            <a:r>
              <a:rPr lang="hu-HU" sz="1250" b="1" dirty="0">
                <a:latin typeface="+mj-lt"/>
              </a:rPr>
              <a:t> </a:t>
            </a:r>
            <a:r>
              <a:rPr lang="hu-HU" sz="1250" b="1" dirty="0" err="1">
                <a:latin typeface="+mj-lt"/>
              </a:rPr>
              <a:t>for</a:t>
            </a:r>
            <a:r>
              <a:rPr lang="hu-HU" sz="1250" b="1" dirty="0">
                <a:latin typeface="+mj-lt"/>
              </a:rPr>
              <a:t> a </a:t>
            </a:r>
            <a:r>
              <a:rPr lang="hu-HU" sz="1250" b="1" dirty="0" err="1">
                <a:latin typeface="+mj-lt"/>
              </a:rPr>
              <a:t>given</a:t>
            </a:r>
            <a:r>
              <a:rPr lang="hu-HU" sz="1250" b="1" dirty="0">
                <a:latin typeface="+mj-lt"/>
              </a:rPr>
              <a:t> </a:t>
            </a:r>
            <a:r>
              <a:rPr lang="hu-HU" sz="1250" b="1" dirty="0" err="1">
                <a:latin typeface="+mj-lt"/>
              </a:rPr>
              <a:t>subject</a:t>
            </a:r>
            <a:r>
              <a:rPr lang="hu-HU" sz="1250" b="1" dirty="0">
                <a:latin typeface="+mj-lt"/>
              </a:rPr>
              <a:t> </a:t>
            </a:r>
            <a:r>
              <a:rPr lang="hu-HU" sz="1250" b="1" dirty="0" err="1">
                <a:latin typeface="+mj-lt"/>
              </a:rPr>
              <a:t>twice</a:t>
            </a:r>
            <a:r>
              <a:rPr lang="hu-HU" sz="1250" b="1" dirty="0">
                <a:latin typeface="+mj-lt"/>
              </a:rPr>
              <a:t>, </a:t>
            </a:r>
            <a:r>
              <a:rPr lang="hu-HU" sz="1250" b="1" dirty="0" err="1">
                <a:latin typeface="+mj-lt"/>
              </a:rPr>
              <a:t>or</a:t>
            </a:r>
            <a:r>
              <a:rPr lang="hu-HU" sz="1250" b="1" dirty="0">
                <a:latin typeface="+mj-lt"/>
              </a:rPr>
              <a:t> in </a:t>
            </a:r>
            <a:r>
              <a:rPr lang="hu-HU" sz="1250" b="1" dirty="0" err="1">
                <a:latin typeface="+mj-lt"/>
              </a:rPr>
              <a:t>the</a:t>
            </a:r>
            <a:r>
              <a:rPr lang="hu-HU" sz="1250" b="1" dirty="0">
                <a:latin typeface="+mj-lt"/>
              </a:rPr>
              <a:t> </a:t>
            </a:r>
            <a:r>
              <a:rPr lang="hu-HU" sz="1250" b="1" dirty="0" err="1">
                <a:latin typeface="+mj-lt"/>
              </a:rPr>
              <a:t>case</a:t>
            </a:r>
            <a:r>
              <a:rPr lang="hu-HU" sz="1250" b="1" dirty="0">
                <a:latin typeface="+mj-lt"/>
              </a:rPr>
              <a:t> of an </a:t>
            </a:r>
            <a:r>
              <a:rPr lang="hu-HU" sz="1250" b="1" dirty="0" err="1">
                <a:latin typeface="+mj-lt"/>
              </a:rPr>
              <a:t>equity</a:t>
            </a:r>
            <a:r>
              <a:rPr lang="hu-HU" sz="1250" b="1" dirty="0">
                <a:latin typeface="+mj-lt"/>
              </a:rPr>
              <a:t> decision </a:t>
            </a:r>
            <a:r>
              <a:rPr lang="hu-HU" sz="1250" b="1" dirty="0" err="1">
                <a:latin typeface="+mj-lt"/>
              </a:rPr>
              <a:t>three</a:t>
            </a:r>
            <a:r>
              <a:rPr lang="hu-HU" sz="1250" b="1" dirty="0">
                <a:latin typeface="+mj-lt"/>
              </a:rPr>
              <a:t> </a:t>
            </a:r>
            <a:r>
              <a:rPr lang="hu-HU" sz="1250" b="1" dirty="0" err="1">
                <a:latin typeface="+mj-lt"/>
              </a:rPr>
              <a:t>times</a:t>
            </a:r>
            <a:endParaRPr lang="hu-HU" sz="1250" b="1" dirty="0">
              <a:latin typeface="+mj-lt"/>
            </a:endParaRPr>
          </a:p>
          <a:p>
            <a:pPr marL="1257300" lvl="2" indent="-342900">
              <a:spcBef>
                <a:spcPts val="300"/>
              </a:spcBef>
              <a:buClr>
                <a:schemeClr val="tx1"/>
              </a:buClr>
              <a:buFont typeface="+mj-lt"/>
              <a:buAutoNum type="alphaLcParenR"/>
            </a:pPr>
            <a:r>
              <a:rPr lang="en-US" sz="1250" dirty="0">
                <a:latin typeface="+mj-lt"/>
              </a:rPr>
              <a:t>a student who commenced his or her first year in the 2020/2021 academic year or later does not reach a minimum (cumulative) </a:t>
            </a:r>
            <a:r>
              <a:rPr lang="en-US" sz="1250" b="1" dirty="0">
                <a:latin typeface="+mj-lt"/>
              </a:rPr>
              <a:t>weighted academic performance of 2.5</a:t>
            </a:r>
            <a:r>
              <a:rPr lang="en-US" sz="1250" dirty="0">
                <a:latin typeface="+mj-lt"/>
              </a:rPr>
              <a:t>, except in the first active semester; </a:t>
            </a:r>
            <a:r>
              <a:rPr lang="hu-HU" sz="1250" dirty="0">
                <a:latin typeface="+mj-lt"/>
              </a:rPr>
              <a:t> </a:t>
            </a:r>
          </a:p>
          <a:p>
            <a:pPr marL="1257300" lvl="2" indent="-342900">
              <a:spcBef>
                <a:spcPts val="300"/>
              </a:spcBef>
              <a:buClr>
                <a:schemeClr val="tx1"/>
              </a:buClr>
              <a:buFont typeface="+mj-lt"/>
              <a:buAutoNum type="alphaLcParenR"/>
            </a:pPr>
            <a:r>
              <a:rPr lang="en-US" sz="1250" dirty="0">
                <a:latin typeface="+mj-lt"/>
              </a:rPr>
              <a:t>a student who commenced his or her first year in the 2020/2021 academic year or later, fails to earn at least </a:t>
            </a:r>
            <a:r>
              <a:rPr lang="en-US" sz="1250" b="1" dirty="0">
                <a:latin typeface="+mj-lt"/>
              </a:rPr>
              <a:t>15 credits </a:t>
            </a:r>
            <a:r>
              <a:rPr lang="en-US" sz="1250" dirty="0">
                <a:latin typeface="+mj-lt"/>
              </a:rPr>
              <a:t>in his or her first two consecutive active semesters,…;</a:t>
            </a:r>
            <a:endParaRPr lang="hu-HU" sz="1250" dirty="0">
              <a:latin typeface="+mj-lt"/>
            </a:endParaRPr>
          </a:p>
          <a:p>
            <a:pPr marL="1257300" lvl="2" indent="-342900">
              <a:spcBef>
                <a:spcPts val="300"/>
              </a:spcBef>
              <a:buClr>
                <a:schemeClr val="tx1"/>
              </a:buClr>
              <a:buFont typeface="+mj-lt"/>
              <a:buAutoNum type="alphaLcParenR"/>
            </a:pPr>
            <a:r>
              <a:rPr lang="en-US" sz="1250" dirty="0">
                <a:latin typeface="+mj-lt"/>
              </a:rPr>
              <a:t>under the admission procedure for </a:t>
            </a:r>
            <a:r>
              <a:rPr lang="en-US" sz="1250" b="1" dirty="0">
                <a:latin typeface="+mj-lt"/>
              </a:rPr>
              <a:t>master </a:t>
            </a:r>
            <a:r>
              <a:rPr lang="en-US" sz="1250" b="1" dirty="0" err="1">
                <a:latin typeface="+mj-lt"/>
              </a:rPr>
              <a:t>programmes</a:t>
            </a:r>
            <a:r>
              <a:rPr lang="en-US" sz="1250" dirty="0">
                <a:latin typeface="+mj-lt"/>
              </a:rPr>
              <a:t>, the student fails to </a:t>
            </a:r>
            <a:r>
              <a:rPr lang="en-US" sz="1250" b="1" dirty="0">
                <a:latin typeface="+mj-lt"/>
              </a:rPr>
              <a:t>earn the missing credits </a:t>
            </a:r>
            <a:r>
              <a:rPr lang="en-US" sz="1250" dirty="0">
                <a:latin typeface="+mj-lt"/>
              </a:rPr>
              <a:t>that are to be completed on a mandatory basis simultaneously with the </a:t>
            </a:r>
            <a:r>
              <a:rPr lang="en-US" sz="1250" dirty="0" err="1">
                <a:latin typeface="+mj-lt"/>
              </a:rPr>
              <a:t>programme</a:t>
            </a:r>
            <a:r>
              <a:rPr lang="en-US" sz="1250" dirty="0">
                <a:latin typeface="+mj-lt"/>
              </a:rPr>
              <a:t> within the time limit specified in the decision on credit recognition and the curriculum;</a:t>
            </a:r>
            <a:endParaRPr lang="hu-HU" sz="1250" dirty="0">
              <a:latin typeface="+mj-lt"/>
            </a:endParaRPr>
          </a:p>
          <a:p>
            <a:pPr marL="1257300" lvl="2" indent="-342900">
              <a:spcBef>
                <a:spcPts val="300"/>
              </a:spcBef>
              <a:buClr>
                <a:schemeClr val="tx1"/>
              </a:buClr>
              <a:buFont typeface="+mj-lt"/>
              <a:buAutoNum type="alphaLcParenR"/>
            </a:pPr>
            <a:r>
              <a:rPr lang="en-US" sz="1250" dirty="0">
                <a:latin typeface="+mj-lt"/>
              </a:rPr>
              <a:t>the number of </a:t>
            </a:r>
            <a:r>
              <a:rPr lang="en-US" sz="1250" b="1" dirty="0">
                <a:latin typeface="+mj-lt"/>
              </a:rPr>
              <a:t>failed exams in the same curriculum unit has reached six</a:t>
            </a:r>
            <a:r>
              <a:rPr lang="hu-HU" sz="1250" dirty="0">
                <a:latin typeface="+mj-lt"/>
              </a:rPr>
              <a:t>; </a:t>
            </a:r>
          </a:p>
          <a:p>
            <a:pPr marL="1257300" lvl="2" indent="-342900">
              <a:spcBef>
                <a:spcPts val="300"/>
              </a:spcBef>
              <a:buClr>
                <a:schemeClr val="tx1"/>
              </a:buClr>
              <a:buFont typeface="+mj-lt"/>
              <a:buAutoNum type="alphaLcParenR"/>
            </a:pPr>
            <a:r>
              <a:rPr lang="en-US" sz="1250" dirty="0">
                <a:latin typeface="+mj-lt"/>
              </a:rPr>
              <a:t>the number of failed make-up </a:t>
            </a:r>
            <a:r>
              <a:rPr lang="en-US" sz="1250" dirty="0" err="1">
                <a:latin typeface="+mj-lt"/>
              </a:rPr>
              <a:t>Rigorosum</a:t>
            </a:r>
            <a:r>
              <a:rPr lang="en-US" sz="1250" dirty="0">
                <a:latin typeface="+mj-lt"/>
              </a:rPr>
              <a:t> exams has reached four; </a:t>
            </a:r>
            <a:r>
              <a:rPr lang="hu-HU" sz="1250" dirty="0">
                <a:latin typeface="+mj-lt"/>
              </a:rPr>
              <a:t> </a:t>
            </a:r>
          </a:p>
          <a:p>
            <a:pPr marL="1257300" lvl="2" indent="-342900">
              <a:spcBef>
                <a:spcPts val="300"/>
              </a:spcBef>
              <a:buClr>
                <a:schemeClr val="tx1"/>
              </a:buClr>
              <a:buFont typeface="+mj-lt"/>
              <a:buAutoNum type="alphaLcParenR"/>
            </a:pPr>
            <a:r>
              <a:rPr lang="en-US" sz="1250" dirty="0">
                <a:latin typeface="+mj-lt"/>
              </a:rPr>
              <a:t>the student has exhausted the three attempts to pass the comprehensive examination that concludes the given </a:t>
            </a:r>
            <a:r>
              <a:rPr lang="en-US" sz="1250" dirty="0" err="1">
                <a:latin typeface="+mj-lt"/>
              </a:rPr>
              <a:t>subspecialisation</a:t>
            </a:r>
            <a:r>
              <a:rPr lang="en-US" sz="1250" dirty="0">
                <a:latin typeface="+mj-lt"/>
              </a:rPr>
              <a:t>/</a:t>
            </a:r>
            <a:r>
              <a:rPr lang="en-US" sz="1250" dirty="0" err="1">
                <a:latin typeface="+mj-lt"/>
              </a:rPr>
              <a:t>specialisation</a:t>
            </a:r>
            <a:r>
              <a:rPr lang="en-US" sz="1250" dirty="0">
                <a:latin typeface="+mj-lt"/>
              </a:rPr>
              <a:t>/study </a:t>
            </a:r>
            <a:r>
              <a:rPr lang="en-US" sz="1250" dirty="0" err="1">
                <a:latin typeface="+mj-lt"/>
              </a:rPr>
              <a:t>programme</a:t>
            </a:r>
            <a:r>
              <a:rPr lang="en-US" sz="1250" dirty="0">
                <a:latin typeface="+mj-lt"/>
              </a:rPr>
              <a:t> in the given </a:t>
            </a:r>
            <a:r>
              <a:rPr lang="en-US" sz="1250" dirty="0" err="1">
                <a:latin typeface="+mj-lt"/>
              </a:rPr>
              <a:t>programme</a:t>
            </a:r>
            <a:endParaRPr lang="hu-HU" sz="1250" dirty="0">
              <a:latin typeface="+mj-lt"/>
            </a:endParaRPr>
          </a:p>
          <a:p>
            <a:pPr marL="1257300" lvl="2" indent="-342900">
              <a:spcBef>
                <a:spcPts val="300"/>
              </a:spcBef>
              <a:buClr>
                <a:schemeClr val="tx1"/>
              </a:buClr>
              <a:buFont typeface="+mj-lt"/>
              <a:buAutoNum type="alphaLcParenR"/>
            </a:pPr>
            <a:r>
              <a:rPr lang="hu-HU" sz="1250" dirty="0">
                <a:latin typeface="+mj-lt"/>
              </a:rPr>
              <a:t>t</a:t>
            </a:r>
            <a:r>
              <a:rPr lang="en-US" sz="1250" dirty="0">
                <a:latin typeface="+mj-lt"/>
              </a:rPr>
              <a:t>he student fails to fulfil his or her </a:t>
            </a:r>
            <a:r>
              <a:rPr lang="en-US" sz="1250" b="1" dirty="0">
                <a:latin typeface="+mj-lt"/>
              </a:rPr>
              <a:t>obligation to register for subjects after signing in</a:t>
            </a:r>
            <a:r>
              <a:rPr lang="en-US" sz="1250" dirty="0">
                <a:latin typeface="+mj-lt"/>
              </a:rPr>
              <a:t>, and it is not possible to suspend his/ her student status;</a:t>
            </a:r>
            <a:endParaRPr lang="hu-HU" sz="1250" dirty="0">
              <a:latin typeface="+mj-lt"/>
            </a:endParaRPr>
          </a:p>
          <a:p>
            <a:pPr marL="1257300" lvl="2" indent="-342900">
              <a:spcBef>
                <a:spcPts val="300"/>
              </a:spcBef>
              <a:buClr>
                <a:schemeClr val="tx1"/>
              </a:buClr>
              <a:buFont typeface="+mj-lt"/>
              <a:buAutoNum type="alphaLcParenR"/>
            </a:pPr>
            <a:r>
              <a:rPr lang="en-US" sz="1250" dirty="0">
                <a:latin typeface="+mj-lt"/>
              </a:rPr>
              <a:t>the student exceeds the </a:t>
            </a:r>
            <a:r>
              <a:rPr lang="en-US" sz="1250" b="1" dirty="0">
                <a:latin typeface="+mj-lt"/>
              </a:rPr>
              <a:t>maximum period of studies </a:t>
            </a:r>
            <a:r>
              <a:rPr lang="en-US" sz="1250" dirty="0">
                <a:latin typeface="+mj-lt"/>
              </a:rPr>
              <a:t>available for completing his/her studies.</a:t>
            </a:r>
            <a:endParaRPr lang="hu-HU" sz="1250" dirty="0">
              <a:latin typeface="+mj-lt"/>
            </a:endParaRPr>
          </a:p>
          <a:p>
            <a:pPr marL="1257300" lvl="2" indent="-342900">
              <a:spcBef>
                <a:spcPts val="300"/>
              </a:spcBef>
              <a:buClr>
                <a:schemeClr val="tx1"/>
              </a:buClr>
              <a:buFont typeface="+mj-lt"/>
              <a:buAutoNum type="alphaLcParenR"/>
            </a:pPr>
            <a:r>
              <a:rPr lang="en-US" sz="1250" dirty="0">
                <a:latin typeface="+mj-lt"/>
              </a:rPr>
              <a:t>a student who commenced his or her first year in the 2016/2017 academic year or later fails to complete at least 50% of the credits specified as a mandatory requirement for obtaining a diploma as set out in the </a:t>
            </a:r>
            <a:r>
              <a:rPr lang="en-US" sz="1250" dirty="0" err="1">
                <a:latin typeface="+mj-lt"/>
              </a:rPr>
              <a:t>programme</a:t>
            </a:r>
            <a:r>
              <a:rPr lang="en-US" sz="1250" dirty="0">
                <a:latin typeface="+mj-lt"/>
              </a:rPr>
              <a:t> and outcome requirements during the active semesters corresponding to the </a:t>
            </a:r>
            <a:r>
              <a:rPr lang="en-US" sz="1250" dirty="0" err="1">
                <a:latin typeface="+mj-lt"/>
              </a:rPr>
              <a:t>programme</a:t>
            </a:r>
            <a:r>
              <a:rPr lang="en-US" sz="1250" dirty="0">
                <a:latin typeface="+mj-lt"/>
              </a:rPr>
              <a:t> duration of the given study </a:t>
            </a:r>
            <a:r>
              <a:rPr lang="en-US" sz="1250" dirty="0" err="1">
                <a:latin typeface="+mj-lt"/>
              </a:rPr>
              <a:t>programme</a:t>
            </a:r>
            <a:r>
              <a:rPr lang="en-US" sz="1250" dirty="0">
                <a:latin typeface="+mj-lt"/>
              </a:rPr>
              <a:t>.</a:t>
            </a:r>
            <a:endParaRPr lang="hu-HU" sz="1250" dirty="0">
              <a:latin typeface="+mj-lt"/>
            </a:endParaRPr>
          </a:p>
          <a:p>
            <a:pPr lvl="1">
              <a:spcBef>
                <a:spcPts val="300"/>
              </a:spcBef>
              <a:buClr>
                <a:schemeClr val="tx1"/>
              </a:buClr>
            </a:pPr>
            <a:r>
              <a:rPr lang="en-US" sz="1250" dirty="0">
                <a:latin typeface="+mj-lt"/>
              </a:rPr>
              <a:t>(2) The University shall unilaterally terminate the student status of a student who</a:t>
            </a:r>
            <a:r>
              <a:rPr lang="hu-HU" sz="1250" dirty="0">
                <a:latin typeface="+mj-lt"/>
              </a:rPr>
              <a:t>: </a:t>
            </a:r>
          </a:p>
          <a:p>
            <a:pPr marL="800100" lvl="1" indent="-342900">
              <a:spcBef>
                <a:spcPts val="300"/>
              </a:spcBef>
              <a:buClr>
                <a:schemeClr val="tx1"/>
              </a:buClr>
              <a:buAutoNum type="alphaLcParenR"/>
            </a:pPr>
            <a:r>
              <a:rPr lang="en-US" sz="1250" b="1" dirty="0">
                <a:latin typeface="+mj-lt"/>
              </a:rPr>
              <a:t>fails to register </a:t>
            </a:r>
            <a:r>
              <a:rPr lang="en-US" sz="1250" dirty="0">
                <a:latin typeface="+mj-lt"/>
              </a:rPr>
              <a:t>for the </a:t>
            </a:r>
            <a:r>
              <a:rPr lang="en-US" sz="1250" b="1" dirty="0">
                <a:latin typeface="+mj-lt"/>
              </a:rPr>
              <a:t>next semester for three times in a row</a:t>
            </a:r>
            <a:r>
              <a:rPr lang="en-US" sz="1250" dirty="0">
                <a:latin typeface="+mj-lt"/>
              </a:rPr>
              <a:t>, except for the case specified in subparagraph a) of paragraph (1) of Section 35;</a:t>
            </a:r>
            <a:endParaRPr lang="hu-HU" sz="1250" dirty="0">
              <a:latin typeface="+mj-lt"/>
            </a:endParaRPr>
          </a:p>
          <a:p>
            <a:pPr marL="800100" lvl="1" indent="-342900">
              <a:spcBef>
                <a:spcPts val="300"/>
              </a:spcBef>
              <a:buClr>
                <a:schemeClr val="tx1"/>
              </a:buClr>
              <a:buAutoNum type="alphaLcParenR"/>
            </a:pPr>
            <a:r>
              <a:rPr lang="en-US" sz="1250" dirty="0">
                <a:latin typeface="+mj-lt"/>
              </a:rPr>
              <a:t>the student does not resume his/her studies after the interruption of his/her student status and the conditions for further suspension are not met.</a:t>
            </a:r>
            <a:endParaRPr lang="hu-HU" sz="1250" dirty="0">
              <a:latin typeface="+mj-lt"/>
            </a:endParaRPr>
          </a:p>
          <a:p>
            <a:pPr marL="625475" indent="-625475">
              <a:lnSpc>
                <a:spcPct val="120000"/>
              </a:lnSpc>
              <a:spcBef>
                <a:spcPts val="600"/>
              </a:spcBef>
            </a:pPr>
            <a:endParaRPr lang="hu-HU" sz="20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1670136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D67782-AE5D-0DF9-8C02-F8844CD3A5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6">
            <a:extLst>
              <a:ext uri="{FF2B5EF4-FFF2-40B4-BE49-F238E27FC236}">
                <a16:creationId xmlns:a16="http://schemas.microsoft.com/office/drawing/2014/main" id="{D25D52B4-20AC-B2E6-D46B-BEC9AF56D5C8}"/>
              </a:ext>
            </a:extLst>
          </p:cNvPr>
          <p:cNvSpPr txBox="1">
            <a:spLocks/>
          </p:cNvSpPr>
          <p:nvPr/>
        </p:nvSpPr>
        <p:spPr>
          <a:xfrm>
            <a:off x="281448" y="537300"/>
            <a:ext cx="11358942" cy="578339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33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sz="2400" b="1" dirty="0">
                <a:latin typeface="+mj-lt"/>
                <a:cs typeface="Arial"/>
              </a:rPr>
              <a:t>Duration of </a:t>
            </a:r>
            <a:r>
              <a:rPr lang="hu-HU" sz="2400" b="1" dirty="0" err="1">
                <a:latin typeface="+mj-lt"/>
                <a:cs typeface="Arial"/>
              </a:rPr>
              <a:t>programme</a:t>
            </a:r>
            <a:r>
              <a:rPr lang="hu-HU" sz="2400" b="1" dirty="0">
                <a:latin typeface="+mj-lt"/>
                <a:cs typeface="Arial"/>
              </a:rPr>
              <a:t>, </a:t>
            </a:r>
            <a:r>
              <a:rPr lang="hu-HU" sz="2400" b="1" dirty="0" err="1">
                <a:latin typeface="+mj-lt"/>
                <a:cs typeface="Arial"/>
              </a:rPr>
              <a:t>period</a:t>
            </a:r>
            <a:r>
              <a:rPr lang="hu-HU" sz="2400" b="1" dirty="0">
                <a:latin typeface="+mj-lt"/>
                <a:cs typeface="Arial"/>
              </a:rPr>
              <a:t> of </a:t>
            </a:r>
            <a:r>
              <a:rPr lang="hu-HU" sz="2400" b="1" dirty="0" err="1">
                <a:latin typeface="+mj-lt"/>
                <a:cs typeface="Arial"/>
              </a:rPr>
              <a:t>studies</a:t>
            </a:r>
            <a:r>
              <a:rPr lang="hu-HU" sz="2400" b="1" dirty="0">
                <a:latin typeface="+mj-lt"/>
                <a:cs typeface="Arial"/>
              </a:rPr>
              <a:t> (SER 13.§)</a:t>
            </a:r>
          </a:p>
          <a:p>
            <a:pPr marL="0" indent="0">
              <a:buNone/>
            </a:pPr>
            <a:endParaRPr lang="hu-HU" dirty="0">
              <a:latin typeface="+mj-lt"/>
              <a:cs typeface="Arial"/>
            </a:endParaRPr>
          </a:p>
          <a:p>
            <a:pPr marL="0" indent="0">
              <a:buNone/>
            </a:pPr>
            <a:endParaRPr lang="hu-HU" sz="2100" dirty="0">
              <a:latin typeface="+mj-lt"/>
              <a:cs typeface="Arial"/>
            </a:endParaRPr>
          </a:p>
          <a:p>
            <a:pPr marL="0" indent="0">
              <a:buFont typeface="Wingdings" pitchFamily="2" charset="2"/>
              <a:buNone/>
            </a:pPr>
            <a:r>
              <a:rPr lang="en-US" sz="1700" dirty="0">
                <a:highlight>
                  <a:srgbClr val="FFFF00"/>
                </a:highlight>
                <a:latin typeface="+mj-lt"/>
                <a:cs typeface="Arial"/>
              </a:rPr>
              <a:t>(5) The maximum period of studies shall be: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sz="1700" dirty="0">
                <a:latin typeface="+mj-lt"/>
              </a:rPr>
              <a:t>In the case of a </a:t>
            </a:r>
            <a:r>
              <a:rPr lang="en-US" sz="1700" dirty="0" err="1">
                <a:latin typeface="+mj-lt"/>
              </a:rPr>
              <a:t>programme</a:t>
            </a:r>
            <a:r>
              <a:rPr lang="en-US" sz="1700" dirty="0">
                <a:latin typeface="+mj-lt"/>
              </a:rPr>
              <a:t> with a </a:t>
            </a:r>
            <a:r>
              <a:rPr lang="en-US" sz="1700" b="1" dirty="0">
                <a:latin typeface="+mj-lt"/>
              </a:rPr>
              <a:t>duration of 2 semesters</a:t>
            </a:r>
            <a:r>
              <a:rPr lang="en-US" sz="1700" dirty="0">
                <a:latin typeface="+mj-lt"/>
              </a:rPr>
              <a:t>, a </a:t>
            </a:r>
            <a:r>
              <a:rPr lang="en-US" sz="1700" b="1" dirty="0">
                <a:latin typeface="+mj-lt"/>
              </a:rPr>
              <a:t>maximum of 8 semesters</a:t>
            </a:r>
            <a:r>
              <a:rPr lang="en-US" sz="1700" dirty="0">
                <a:latin typeface="+mj-lt"/>
              </a:rPr>
              <a:t>,</a:t>
            </a:r>
            <a:r>
              <a:rPr lang="hu-HU" sz="1700" dirty="0">
                <a:latin typeface="+mj-lt"/>
              </a:rPr>
              <a:t> </a:t>
            </a:r>
            <a:r>
              <a:rPr lang="en-US" sz="1700" dirty="0">
                <a:latin typeface="+mj-lt"/>
              </a:rPr>
              <a:t>with the number of active semesters not exceeding a total of 4 semesters;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sz="1700" dirty="0">
                <a:latin typeface="+mj-lt"/>
              </a:rPr>
              <a:t>In the case of a </a:t>
            </a:r>
            <a:r>
              <a:rPr lang="en-US" sz="1700" dirty="0" err="1">
                <a:latin typeface="+mj-lt"/>
              </a:rPr>
              <a:t>programme</a:t>
            </a:r>
            <a:r>
              <a:rPr lang="en-US" sz="1700" dirty="0">
                <a:latin typeface="+mj-lt"/>
              </a:rPr>
              <a:t> with a </a:t>
            </a:r>
            <a:r>
              <a:rPr lang="en-US" sz="1700" b="1" dirty="0">
                <a:latin typeface="+mj-lt"/>
              </a:rPr>
              <a:t>duration of 3 semesters</a:t>
            </a:r>
            <a:r>
              <a:rPr lang="en-US" sz="1700" dirty="0">
                <a:latin typeface="+mj-lt"/>
              </a:rPr>
              <a:t>, a </a:t>
            </a:r>
            <a:r>
              <a:rPr lang="en-US" sz="1700" b="1" dirty="0">
                <a:latin typeface="+mj-lt"/>
              </a:rPr>
              <a:t>maximum of 9 semesters</a:t>
            </a:r>
            <a:r>
              <a:rPr lang="en-US" sz="1700" dirty="0">
                <a:latin typeface="+mj-lt"/>
              </a:rPr>
              <a:t>,</a:t>
            </a:r>
            <a:r>
              <a:rPr lang="hu-HU" sz="1700" dirty="0">
                <a:latin typeface="+mj-lt"/>
              </a:rPr>
              <a:t> </a:t>
            </a:r>
            <a:r>
              <a:rPr lang="en-US" sz="1700" dirty="0">
                <a:latin typeface="+mj-lt"/>
              </a:rPr>
              <a:t>with the number of active semesters not exceeding a total of 6 semesters;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sz="1700" dirty="0">
                <a:latin typeface="+mj-lt"/>
              </a:rPr>
              <a:t>In the case of a </a:t>
            </a:r>
            <a:r>
              <a:rPr lang="en-US" sz="1700" dirty="0" err="1">
                <a:latin typeface="+mj-lt"/>
              </a:rPr>
              <a:t>programme</a:t>
            </a:r>
            <a:r>
              <a:rPr lang="en-US" sz="1700" dirty="0">
                <a:latin typeface="+mj-lt"/>
              </a:rPr>
              <a:t> with a </a:t>
            </a:r>
            <a:r>
              <a:rPr lang="en-US" sz="1700" b="1" dirty="0">
                <a:latin typeface="+mj-lt"/>
              </a:rPr>
              <a:t>duration of 4 semesters</a:t>
            </a:r>
            <a:r>
              <a:rPr lang="en-US" sz="1700" dirty="0">
                <a:latin typeface="+mj-lt"/>
              </a:rPr>
              <a:t>, a </a:t>
            </a:r>
            <a:r>
              <a:rPr lang="en-US" sz="1700" b="1" dirty="0">
                <a:latin typeface="+mj-lt"/>
              </a:rPr>
              <a:t>maximum of 12</a:t>
            </a:r>
            <a:r>
              <a:rPr lang="hu-HU" sz="1700" b="1" dirty="0">
                <a:latin typeface="+mj-lt"/>
              </a:rPr>
              <a:t> </a:t>
            </a:r>
            <a:r>
              <a:rPr lang="en-US" sz="1700" b="1" dirty="0">
                <a:latin typeface="+mj-lt"/>
              </a:rPr>
              <a:t>semesters</a:t>
            </a:r>
            <a:r>
              <a:rPr lang="en-US" sz="1700" dirty="0">
                <a:latin typeface="+mj-lt"/>
              </a:rPr>
              <a:t>, with the number of active semesters not exceeding a total of 8 semesters;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sz="1700" dirty="0">
                <a:latin typeface="+mj-lt"/>
              </a:rPr>
              <a:t>In the case of a </a:t>
            </a:r>
            <a:r>
              <a:rPr lang="en-US" sz="1700" dirty="0" err="1">
                <a:latin typeface="+mj-lt"/>
              </a:rPr>
              <a:t>programme</a:t>
            </a:r>
            <a:r>
              <a:rPr lang="en-US" sz="1700" dirty="0">
                <a:latin typeface="+mj-lt"/>
              </a:rPr>
              <a:t> with a </a:t>
            </a:r>
            <a:r>
              <a:rPr lang="en-US" sz="1700" b="1" dirty="0">
                <a:latin typeface="+mj-lt"/>
              </a:rPr>
              <a:t>duration of 6 semesters</a:t>
            </a:r>
            <a:r>
              <a:rPr lang="en-US" sz="1700" dirty="0">
                <a:latin typeface="+mj-lt"/>
              </a:rPr>
              <a:t>, a </a:t>
            </a:r>
            <a:r>
              <a:rPr lang="en-US" sz="1700" b="1" dirty="0">
                <a:latin typeface="+mj-lt"/>
              </a:rPr>
              <a:t>maximum of 14</a:t>
            </a:r>
            <a:r>
              <a:rPr lang="hu-HU" sz="1700" b="1" dirty="0">
                <a:latin typeface="+mj-lt"/>
              </a:rPr>
              <a:t> </a:t>
            </a:r>
            <a:r>
              <a:rPr lang="en-US" sz="1700" b="1" dirty="0">
                <a:latin typeface="+mj-lt"/>
              </a:rPr>
              <a:t>semesters</a:t>
            </a:r>
            <a:r>
              <a:rPr lang="en-US" sz="1700" dirty="0">
                <a:latin typeface="+mj-lt"/>
              </a:rPr>
              <a:t>, with the number of active semesters not exceeding a total of 10 semesters;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sz="1700" dirty="0">
                <a:latin typeface="+mj-lt"/>
              </a:rPr>
              <a:t>In the case of a </a:t>
            </a:r>
            <a:r>
              <a:rPr lang="en-US" sz="1700" dirty="0" err="1">
                <a:latin typeface="+mj-lt"/>
              </a:rPr>
              <a:t>programme</a:t>
            </a:r>
            <a:r>
              <a:rPr lang="en-US" sz="1700" dirty="0">
                <a:latin typeface="+mj-lt"/>
              </a:rPr>
              <a:t> with a </a:t>
            </a:r>
            <a:r>
              <a:rPr lang="en-US" sz="1700" b="1" dirty="0">
                <a:latin typeface="+mj-lt"/>
              </a:rPr>
              <a:t>duration of 7 and 8 semesters</a:t>
            </a:r>
            <a:r>
              <a:rPr lang="en-US" sz="1700" dirty="0">
                <a:latin typeface="+mj-lt"/>
              </a:rPr>
              <a:t>, a </a:t>
            </a:r>
            <a:r>
              <a:rPr lang="en-US" sz="1700" b="1" dirty="0">
                <a:latin typeface="+mj-lt"/>
              </a:rPr>
              <a:t>maximum of 16</a:t>
            </a:r>
            <a:r>
              <a:rPr lang="hu-HU" sz="1700" b="1" dirty="0">
                <a:latin typeface="+mj-lt"/>
              </a:rPr>
              <a:t> </a:t>
            </a:r>
            <a:r>
              <a:rPr lang="en-US" sz="1700" b="1" dirty="0">
                <a:latin typeface="+mj-lt"/>
              </a:rPr>
              <a:t>semesters</a:t>
            </a:r>
            <a:r>
              <a:rPr lang="en-US" sz="1700" dirty="0">
                <a:latin typeface="+mj-lt"/>
              </a:rPr>
              <a:t>, with the number of active semesters not exceeding a total of 12 semesters;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sz="1700" dirty="0">
                <a:latin typeface="+mj-lt"/>
              </a:rPr>
              <a:t>In the case of a </a:t>
            </a:r>
            <a:r>
              <a:rPr lang="en-US" sz="1700" dirty="0" err="1">
                <a:latin typeface="+mj-lt"/>
              </a:rPr>
              <a:t>programme</a:t>
            </a:r>
            <a:r>
              <a:rPr lang="en-US" sz="1700" dirty="0">
                <a:latin typeface="+mj-lt"/>
              </a:rPr>
              <a:t> with a </a:t>
            </a:r>
            <a:r>
              <a:rPr lang="en-US" sz="1700" b="1" dirty="0">
                <a:latin typeface="+mj-lt"/>
              </a:rPr>
              <a:t>duration of 10 semesters</a:t>
            </a:r>
            <a:r>
              <a:rPr lang="en-US" sz="1700" dirty="0">
                <a:latin typeface="+mj-lt"/>
              </a:rPr>
              <a:t>, a </a:t>
            </a:r>
            <a:r>
              <a:rPr lang="en-US" sz="1700" b="1" dirty="0">
                <a:latin typeface="+mj-lt"/>
              </a:rPr>
              <a:t>maximum of 18</a:t>
            </a:r>
            <a:r>
              <a:rPr lang="hu-HU" sz="1700" b="1" dirty="0">
                <a:latin typeface="+mj-lt"/>
              </a:rPr>
              <a:t> </a:t>
            </a:r>
            <a:r>
              <a:rPr lang="en-US" sz="1700" b="1" dirty="0">
                <a:latin typeface="+mj-lt"/>
              </a:rPr>
              <a:t>semesters</a:t>
            </a:r>
            <a:r>
              <a:rPr lang="en-US" sz="1700" dirty="0">
                <a:latin typeface="+mj-lt"/>
              </a:rPr>
              <a:t>, with the number of active semesters not exceeding a total of 14 semesters;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sz="1700" dirty="0">
                <a:latin typeface="+mj-lt"/>
                <a:cs typeface="Arial"/>
              </a:rPr>
              <a:t>in the case of a 4-semester Master </a:t>
            </a:r>
            <a:r>
              <a:rPr lang="en-US" sz="1700" dirty="0" err="1">
                <a:latin typeface="+mj-lt"/>
                <a:cs typeface="Arial"/>
              </a:rPr>
              <a:t>programme</a:t>
            </a:r>
            <a:r>
              <a:rPr lang="en-US" sz="1700" dirty="0">
                <a:latin typeface="+mj-lt"/>
                <a:cs typeface="Arial"/>
              </a:rPr>
              <a:t>, if the University decides to reduce the</a:t>
            </a:r>
            <a:r>
              <a:rPr lang="hu-HU" sz="1700" dirty="0">
                <a:latin typeface="+mj-lt"/>
                <a:cs typeface="Arial"/>
              </a:rPr>
              <a:t> </a:t>
            </a:r>
            <a:r>
              <a:rPr lang="en-US" sz="1700" dirty="0">
                <a:latin typeface="+mj-lt"/>
                <a:cs typeface="Arial"/>
              </a:rPr>
              <a:t>duration of the course to 2 semesters during the validation procedure (i.e. it states</a:t>
            </a:r>
            <a:r>
              <a:rPr lang="hu-HU" sz="1700" dirty="0">
                <a:latin typeface="+mj-lt"/>
                <a:cs typeface="Arial"/>
              </a:rPr>
              <a:t> </a:t>
            </a:r>
            <a:r>
              <a:rPr lang="en-US" sz="1700" dirty="0">
                <a:latin typeface="+mj-lt"/>
                <a:cs typeface="Arial"/>
              </a:rPr>
              <a:t>that the student's period of studies is 2 semesters), the maximum period of studies</a:t>
            </a:r>
            <a:r>
              <a:rPr lang="hu-HU" sz="1700" dirty="0">
                <a:latin typeface="+mj-lt"/>
                <a:cs typeface="Arial"/>
              </a:rPr>
              <a:t> </a:t>
            </a:r>
            <a:r>
              <a:rPr lang="en-US" sz="1700" dirty="0">
                <a:latin typeface="+mj-lt"/>
                <a:cs typeface="Arial"/>
              </a:rPr>
              <a:t>shall be determined as set out in subparagraph (a)</a:t>
            </a:r>
            <a:r>
              <a:rPr lang="hu-HU" sz="1700" dirty="0">
                <a:latin typeface="+mj-lt"/>
                <a:cs typeface="Arial"/>
              </a:rPr>
              <a:t> </a:t>
            </a:r>
            <a:r>
              <a:rPr lang="en-US" sz="1700" dirty="0">
                <a:latin typeface="+mj-lt"/>
                <a:cs typeface="Arial"/>
              </a:rPr>
              <a:t>(hereinafter the “maximum period of studies”).</a:t>
            </a:r>
          </a:p>
          <a:p>
            <a:pPr marL="0" indent="0">
              <a:buFont typeface="Wingdings" pitchFamily="2" charset="2"/>
              <a:buNone/>
            </a:pPr>
            <a:endParaRPr lang="hu-HU" sz="1700" dirty="0">
              <a:latin typeface="+mj-lt"/>
            </a:endParaRPr>
          </a:p>
          <a:p>
            <a:pPr marL="0" indent="0">
              <a:buFont typeface="Wingdings" pitchFamily="2" charset="2"/>
              <a:buNone/>
            </a:pPr>
            <a:r>
              <a:rPr lang="en-US" sz="1700" dirty="0">
                <a:latin typeface="+mj-lt"/>
              </a:rPr>
              <a:t>(6) In the event that the student's period of studies </a:t>
            </a:r>
            <a:r>
              <a:rPr lang="en-US" sz="1700" b="1" dirty="0">
                <a:latin typeface="+mj-lt"/>
              </a:rPr>
              <a:t>exceeds the maximum period of studies</a:t>
            </a:r>
            <a:r>
              <a:rPr lang="en-US" sz="1700" dirty="0">
                <a:latin typeface="+mj-lt"/>
              </a:rPr>
              <a:t>,</a:t>
            </a:r>
            <a:r>
              <a:rPr lang="hu-HU" sz="1700" dirty="0">
                <a:latin typeface="+mj-lt"/>
              </a:rPr>
              <a:t> </a:t>
            </a:r>
            <a:r>
              <a:rPr lang="en-US" sz="1700" dirty="0">
                <a:latin typeface="+mj-lt"/>
              </a:rPr>
              <a:t>the student's student status </a:t>
            </a:r>
            <a:r>
              <a:rPr lang="en-US" sz="1700" b="1" dirty="0">
                <a:latin typeface="+mj-lt"/>
              </a:rPr>
              <a:t>must be terminated </a:t>
            </a:r>
            <a:r>
              <a:rPr lang="en-US" sz="1700" dirty="0">
                <a:latin typeface="+mj-lt"/>
              </a:rPr>
              <a:t>according to the SER.</a:t>
            </a:r>
            <a:endParaRPr lang="hu-HU" sz="1700" dirty="0">
              <a:latin typeface="+mj-lt"/>
            </a:endParaRPr>
          </a:p>
          <a:p>
            <a:pPr marL="0" indent="0">
              <a:buFont typeface="Wingdings" pitchFamily="2" charset="2"/>
              <a:buNone/>
            </a:pPr>
            <a:endParaRPr lang="hu-HU" sz="1700" dirty="0">
              <a:latin typeface="+mj-lt"/>
              <a:cs typeface="Arial"/>
            </a:endParaRPr>
          </a:p>
          <a:p>
            <a:pPr marL="0" indent="0">
              <a:buFont typeface="Wingdings" pitchFamily="2" charset="2"/>
              <a:buNone/>
            </a:pPr>
            <a:r>
              <a:rPr lang="en-US" sz="1700" dirty="0">
                <a:latin typeface="+mj-lt"/>
                <a:cs typeface="Arial"/>
              </a:rPr>
              <a:t>(7) If the student establishes a student status at the University based on a transfer, or changes</a:t>
            </a:r>
            <a:r>
              <a:rPr lang="hu-HU" sz="1700" dirty="0">
                <a:latin typeface="+mj-lt"/>
                <a:cs typeface="Arial"/>
              </a:rPr>
              <a:t> </a:t>
            </a:r>
            <a:r>
              <a:rPr lang="en-US" sz="1700" dirty="0">
                <a:latin typeface="+mj-lt"/>
                <a:cs typeface="Arial"/>
              </a:rPr>
              <a:t>his/her </a:t>
            </a:r>
            <a:r>
              <a:rPr lang="en-US" sz="1700" dirty="0" err="1">
                <a:latin typeface="+mj-lt"/>
                <a:cs typeface="Arial"/>
              </a:rPr>
              <a:t>programme</a:t>
            </a:r>
            <a:r>
              <a:rPr lang="en-US" sz="1700" dirty="0">
                <a:latin typeface="+mj-lt"/>
                <a:cs typeface="Arial"/>
              </a:rPr>
              <a:t> within the institution, the </a:t>
            </a:r>
            <a:r>
              <a:rPr lang="en-US" sz="1700" dirty="0" err="1">
                <a:latin typeface="+mj-lt"/>
                <a:cs typeface="Arial"/>
              </a:rPr>
              <a:t>programme</a:t>
            </a:r>
            <a:r>
              <a:rPr lang="en-US" sz="1700" dirty="0">
                <a:latin typeface="+mj-lt"/>
                <a:cs typeface="Arial"/>
              </a:rPr>
              <a:t> duration and the period of</a:t>
            </a:r>
            <a:r>
              <a:rPr lang="hu-HU" sz="1700" dirty="0">
                <a:latin typeface="+mj-lt"/>
                <a:cs typeface="Arial"/>
              </a:rPr>
              <a:t> </a:t>
            </a:r>
            <a:r>
              <a:rPr lang="en-US" sz="1700" dirty="0">
                <a:latin typeface="+mj-lt"/>
                <a:cs typeface="Arial"/>
              </a:rPr>
              <a:t>studies shall be calculated as follows: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sz="1600" dirty="0">
                <a:latin typeface="+mj-lt"/>
              </a:rPr>
              <a:t>the </a:t>
            </a:r>
            <a:r>
              <a:rPr lang="en-US" sz="1600" dirty="0" err="1">
                <a:latin typeface="+mj-lt"/>
              </a:rPr>
              <a:t>programme</a:t>
            </a:r>
            <a:r>
              <a:rPr lang="en-US" sz="1600" dirty="0">
                <a:latin typeface="+mj-lt"/>
              </a:rPr>
              <a:t> duration is identical with the period of studies of the given</a:t>
            </a:r>
            <a:r>
              <a:rPr lang="hu-HU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programme</a:t>
            </a:r>
            <a:r>
              <a:rPr lang="en-US" sz="1600" dirty="0">
                <a:latin typeface="+mj-lt"/>
              </a:rPr>
              <a:t>, since the </a:t>
            </a:r>
            <a:r>
              <a:rPr lang="en-US" sz="1600" dirty="0" err="1">
                <a:latin typeface="+mj-lt"/>
              </a:rPr>
              <a:t>programme</a:t>
            </a:r>
            <a:r>
              <a:rPr lang="en-US" sz="1600" dirty="0">
                <a:latin typeface="+mj-lt"/>
              </a:rPr>
              <a:t> duration restarts with the transfer,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sz="1600" dirty="0">
                <a:latin typeface="+mj-lt"/>
              </a:rPr>
              <a:t>the maximum period of studies is identical with the maximum period of studies of the</a:t>
            </a:r>
            <a:r>
              <a:rPr lang="hu-HU" sz="1600" dirty="0">
                <a:latin typeface="+mj-lt"/>
              </a:rPr>
              <a:t> </a:t>
            </a:r>
            <a:r>
              <a:rPr lang="en-US" sz="1600" dirty="0">
                <a:latin typeface="+mj-lt"/>
              </a:rPr>
              <a:t>given study </a:t>
            </a:r>
            <a:r>
              <a:rPr lang="en-US" sz="1600" dirty="0" err="1">
                <a:latin typeface="+mj-lt"/>
              </a:rPr>
              <a:t>programme</a:t>
            </a:r>
            <a:r>
              <a:rPr lang="en-US" sz="1600" dirty="0">
                <a:latin typeface="+mj-lt"/>
              </a:rPr>
              <a:t>, since the maximum period of studies restarts with the</a:t>
            </a:r>
            <a:r>
              <a:rPr lang="hu-HU" sz="1600" dirty="0">
                <a:latin typeface="+mj-lt"/>
              </a:rPr>
              <a:t> </a:t>
            </a:r>
            <a:r>
              <a:rPr lang="en-US" sz="1600" dirty="0">
                <a:latin typeface="+mj-lt"/>
              </a:rPr>
              <a:t>transfer or with the change of </a:t>
            </a:r>
            <a:r>
              <a:rPr lang="en-US" sz="1600" dirty="0" err="1">
                <a:latin typeface="+mj-lt"/>
              </a:rPr>
              <a:t>programme</a:t>
            </a:r>
            <a:r>
              <a:rPr lang="en-US" sz="1600" dirty="0">
                <a:latin typeface="+mj-lt"/>
              </a:rPr>
              <a:t> within the institution.</a:t>
            </a:r>
            <a:endParaRPr lang="hu-HU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8884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66D069-4F40-EEF9-9C77-777B0A72A1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cím 1">
            <a:extLst>
              <a:ext uri="{FF2B5EF4-FFF2-40B4-BE49-F238E27FC236}">
                <a16:creationId xmlns:a16="http://schemas.microsoft.com/office/drawing/2014/main" id="{E3140F89-FE1A-8751-49AC-4BC5D25AF026}"/>
              </a:ext>
            </a:extLst>
          </p:cNvPr>
          <p:cNvSpPr txBox="1">
            <a:spLocks/>
          </p:cNvSpPr>
          <p:nvPr/>
        </p:nvSpPr>
        <p:spPr>
          <a:xfrm>
            <a:off x="452762" y="470517"/>
            <a:ext cx="5175682" cy="5921405"/>
          </a:xfrm>
          <a:prstGeom prst="rect">
            <a:avLst/>
          </a:prstGeom>
        </p:spPr>
        <p:txBody>
          <a:bodyPr vert="horz" lIns="91440" tIns="45720" rIns="91440" bIns="45720" rtlCol="0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4"/>
              </a:buClr>
              <a:buFontTx/>
              <a:buNone/>
              <a:defRPr sz="24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Tx/>
              <a:buNone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Tx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Tx/>
              <a:buNone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Tx/>
              <a:buNone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fontAlgn="auto">
              <a:spcBef>
                <a:spcPct val="20000"/>
              </a:spcBef>
              <a:spcAft>
                <a:spcPts val="0"/>
              </a:spcAft>
              <a:buClr>
                <a:srgbClr val="F5C832"/>
              </a:buClr>
              <a:buSzTx/>
              <a:tabLst/>
              <a:defRPr/>
            </a:pPr>
            <a:endParaRPr lang="hu-HU" sz="1200" b="1" dirty="0">
              <a:solidFill>
                <a:srgbClr val="000000"/>
              </a:solidFill>
              <a:latin typeface="Arial"/>
              <a:cs typeface="Calibri"/>
            </a:endParaRPr>
          </a:p>
          <a:p>
            <a:pPr marR="0" lvl="0" fontAlgn="auto">
              <a:spcBef>
                <a:spcPct val="20000"/>
              </a:spcBef>
              <a:spcAft>
                <a:spcPts val="0"/>
              </a:spcAft>
              <a:buClr>
                <a:srgbClr val="F5C832"/>
              </a:buClr>
              <a:buSzTx/>
              <a:tabLst/>
              <a:defRPr/>
            </a:pPr>
            <a:endParaRPr lang="hu-HU" sz="1200" b="1" dirty="0">
              <a:solidFill>
                <a:srgbClr val="000000"/>
              </a:solidFill>
              <a:latin typeface="Arial"/>
              <a:cs typeface="Calibri"/>
            </a:endParaRPr>
          </a:p>
          <a:p>
            <a:pPr marR="0" lvl="0" fontAlgn="auto">
              <a:spcBef>
                <a:spcPct val="20000"/>
              </a:spcBef>
              <a:spcAft>
                <a:spcPts val="0"/>
              </a:spcAft>
              <a:buClr>
                <a:srgbClr val="F5C832"/>
              </a:buClr>
              <a:buSzTx/>
              <a:tabLst/>
              <a:defRPr/>
            </a:pPr>
            <a:endParaRPr lang="hu-HU" sz="1200" b="1" dirty="0">
              <a:solidFill>
                <a:srgbClr val="000000"/>
              </a:solidFill>
              <a:latin typeface="Arial"/>
              <a:cs typeface="Calibri"/>
            </a:endParaRPr>
          </a:p>
          <a:p>
            <a:pPr marR="0" lvl="0" fontAlgn="auto">
              <a:spcBef>
                <a:spcPct val="20000"/>
              </a:spcBef>
              <a:spcAft>
                <a:spcPts val="0"/>
              </a:spcAft>
              <a:buClr>
                <a:srgbClr val="F5C832"/>
              </a:buClr>
              <a:buSzTx/>
              <a:tabLst/>
              <a:defRPr/>
            </a:pPr>
            <a:endParaRPr lang="hu-HU" sz="1200" b="1" dirty="0">
              <a:solidFill>
                <a:srgbClr val="000000"/>
              </a:solidFill>
              <a:latin typeface="Arial"/>
              <a:cs typeface="Calibri"/>
            </a:endParaRPr>
          </a:p>
          <a:p>
            <a:pPr>
              <a:spcBef>
                <a:spcPct val="20000"/>
              </a:spcBef>
              <a:buClr>
                <a:srgbClr val="F5C832"/>
              </a:buClr>
              <a:defRPr/>
            </a:pPr>
            <a:endParaRPr lang="hu-HU" sz="1200" b="1" dirty="0">
              <a:solidFill>
                <a:srgbClr val="000000"/>
              </a:solidFill>
              <a:latin typeface="Arial"/>
              <a:cs typeface="Calibri"/>
            </a:endParaRPr>
          </a:p>
          <a:p>
            <a:pPr>
              <a:spcBef>
                <a:spcPct val="20000"/>
              </a:spcBef>
              <a:buClr>
                <a:srgbClr val="F5C832"/>
              </a:buClr>
              <a:defRPr/>
            </a:pPr>
            <a:endParaRPr lang="hu-HU" sz="1200" b="1" dirty="0">
              <a:solidFill>
                <a:srgbClr val="000000"/>
              </a:solidFill>
              <a:latin typeface="Arial"/>
              <a:cs typeface="Calibri"/>
            </a:endParaRPr>
          </a:p>
          <a:p>
            <a:pPr algn="ctr"/>
            <a:r>
              <a:rPr lang="hu-HU" sz="3600" b="1" dirty="0"/>
              <a:t>4. Corvinus </a:t>
            </a:r>
            <a:r>
              <a:rPr lang="hu-HU" sz="3600" b="1" dirty="0" err="1"/>
              <a:t>Scholarship</a:t>
            </a:r>
            <a:endParaRPr lang="hu-HU" sz="3600" b="1" dirty="0"/>
          </a:p>
          <a:p>
            <a:pPr algn="ctr"/>
            <a:endParaRPr lang="hu-HU" sz="1200" b="1" dirty="0"/>
          </a:p>
          <a:p>
            <a:pPr algn="ctr"/>
            <a:r>
              <a:rPr lang="hu-HU" sz="2800" dirty="0" err="1">
                <a:solidFill>
                  <a:schemeClr val="tx1"/>
                </a:solidFill>
              </a:rPr>
              <a:t>Themes</a:t>
            </a:r>
            <a:r>
              <a:rPr lang="hu-HU" sz="2800" dirty="0">
                <a:solidFill>
                  <a:schemeClr val="tx1"/>
                </a:solidFill>
              </a:rPr>
              <a:t> and </a:t>
            </a:r>
            <a:r>
              <a:rPr lang="hu-HU" sz="2800" dirty="0" err="1">
                <a:solidFill>
                  <a:schemeClr val="tx1"/>
                </a:solidFill>
              </a:rPr>
              <a:t>rules</a:t>
            </a:r>
            <a:r>
              <a:rPr lang="hu-HU" sz="2800" dirty="0">
                <a:solidFill>
                  <a:schemeClr val="tx1"/>
                </a:solidFill>
              </a:rPr>
              <a:t> </a:t>
            </a:r>
            <a:r>
              <a:rPr lang="hu-HU" sz="2800" dirty="0" err="1">
                <a:solidFill>
                  <a:schemeClr val="tx1"/>
                </a:solidFill>
              </a:rPr>
              <a:t>for</a:t>
            </a:r>
            <a:r>
              <a:rPr lang="hu-HU" sz="2800" dirty="0">
                <a:solidFill>
                  <a:schemeClr val="tx1"/>
                </a:solidFill>
              </a:rPr>
              <a:t> </a:t>
            </a:r>
            <a:r>
              <a:rPr lang="hu-HU" sz="2800" dirty="0" err="1">
                <a:solidFill>
                  <a:schemeClr val="tx1"/>
                </a:solidFill>
              </a:rPr>
              <a:t>eligibility</a:t>
            </a:r>
            <a:r>
              <a:rPr lang="hu-HU" sz="2800" dirty="0">
                <a:solidFill>
                  <a:schemeClr val="tx1"/>
                </a:solidFill>
              </a:rPr>
              <a:t> and non-</a:t>
            </a:r>
            <a:r>
              <a:rPr lang="hu-HU" sz="2800" dirty="0" err="1">
                <a:solidFill>
                  <a:schemeClr val="tx1"/>
                </a:solidFill>
              </a:rPr>
              <a:t>eligibility</a:t>
            </a:r>
            <a:endParaRPr lang="hu-HU" sz="2800" dirty="0">
              <a:solidFill>
                <a:schemeClr val="tx1"/>
              </a:solidFill>
            </a:endParaRPr>
          </a:p>
          <a:p>
            <a:pPr algn="ctr"/>
            <a:r>
              <a:rPr lang="hu-HU" dirty="0">
                <a:solidFill>
                  <a:schemeClr val="tx1"/>
                </a:solidFill>
              </a:rPr>
              <a:t>(</a:t>
            </a:r>
            <a:r>
              <a:rPr lang="hu-HU" dirty="0" err="1">
                <a:solidFill>
                  <a:schemeClr val="tx1"/>
                </a:solidFill>
              </a:rPr>
              <a:t>funded</a:t>
            </a:r>
            <a:r>
              <a:rPr lang="hu-HU" dirty="0">
                <a:solidFill>
                  <a:schemeClr val="tx1"/>
                </a:solidFill>
              </a:rPr>
              <a:t> </a:t>
            </a:r>
            <a:r>
              <a:rPr lang="hu-HU" dirty="0" err="1">
                <a:solidFill>
                  <a:schemeClr val="tx1"/>
                </a:solidFill>
              </a:rPr>
              <a:t>semesters</a:t>
            </a:r>
            <a:r>
              <a:rPr lang="hu-HU" dirty="0">
                <a:solidFill>
                  <a:schemeClr val="tx1"/>
                </a:solidFill>
              </a:rPr>
              <a:t> and </a:t>
            </a:r>
            <a:r>
              <a:rPr lang="hu-HU" dirty="0" err="1">
                <a:solidFill>
                  <a:schemeClr val="tx1"/>
                </a:solidFill>
              </a:rPr>
              <a:t>eligibility</a:t>
            </a:r>
            <a:r>
              <a:rPr lang="hu-HU" dirty="0">
                <a:solidFill>
                  <a:schemeClr val="tx1"/>
                </a:solidFill>
              </a:rPr>
              <a:t> </a:t>
            </a:r>
            <a:r>
              <a:rPr lang="hu-HU" dirty="0" err="1">
                <a:solidFill>
                  <a:schemeClr val="tx1"/>
                </a:solidFill>
              </a:rPr>
              <a:t>period</a:t>
            </a:r>
            <a:r>
              <a:rPr lang="hu-HU" dirty="0">
                <a:solidFill>
                  <a:schemeClr val="tx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33327799"/>
      </p:ext>
    </p:extLst>
  </p:cSld>
  <p:clrMapOvr>
    <a:masterClrMapping/>
  </p:clrMapOvr>
  <p:transition spd="slow">
    <p:cove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cím 1">
            <a:extLst>
              <a:ext uri="{FF2B5EF4-FFF2-40B4-BE49-F238E27FC236}">
                <a16:creationId xmlns:a16="http://schemas.microsoft.com/office/drawing/2014/main" id="{218FCC05-6B4B-65D3-31B0-6CCB76C44BB7}"/>
              </a:ext>
            </a:extLst>
          </p:cNvPr>
          <p:cNvSpPr txBox="1">
            <a:spLocks/>
          </p:cNvSpPr>
          <p:nvPr/>
        </p:nvSpPr>
        <p:spPr>
          <a:xfrm>
            <a:off x="421481" y="690544"/>
            <a:ext cx="11349037" cy="5718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33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600"/>
              </a:spcBef>
              <a:buNone/>
            </a:pPr>
            <a:r>
              <a:rPr lang="hu-HU" sz="2800" b="1" dirty="0">
                <a:solidFill>
                  <a:schemeClr val="accent1"/>
                </a:solidFill>
                <a:latin typeface="+mj-lt"/>
                <a:cs typeface="+mn-cs"/>
              </a:rPr>
              <a:t>Main </a:t>
            </a:r>
            <a:r>
              <a:rPr lang="hu-HU" sz="2800" b="1" dirty="0" err="1">
                <a:solidFill>
                  <a:schemeClr val="accent1"/>
                </a:solidFill>
                <a:latin typeface="+mj-lt"/>
                <a:cs typeface="+mn-cs"/>
              </a:rPr>
              <a:t>rules</a:t>
            </a:r>
            <a:r>
              <a:rPr lang="hu-HU" sz="2800" b="1" dirty="0">
                <a:solidFill>
                  <a:schemeClr val="accent1"/>
                </a:solidFill>
                <a:latin typeface="+mj-lt"/>
                <a:cs typeface="+mn-cs"/>
              </a:rPr>
              <a:t> of Corvinus </a:t>
            </a:r>
            <a:r>
              <a:rPr lang="hu-HU" sz="2800" b="1" dirty="0" err="1">
                <a:solidFill>
                  <a:schemeClr val="accent1"/>
                </a:solidFill>
                <a:latin typeface="+mj-lt"/>
                <a:cs typeface="+mn-cs"/>
              </a:rPr>
              <a:t>Scholarship</a:t>
            </a:r>
            <a:endParaRPr lang="hu-HU" sz="2800" b="1" dirty="0">
              <a:solidFill>
                <a:schemeClr val="accent1"/>
              </a:solidFill>
              <a:latin typeface="+mj-lt"/>
              <a:cs typeface="+mn-cs"/>
            </a:endParaRPr>
          </a:p>
        </p:txBody>
      </p:sp>
      <p:sp>
        <p:nvSpPr>
          <p:cNvPr id="3" name="Tartalom helye 3">
            <a:extLst>
              <a:ext uri="{FF2B5EF4-FFF2-40B4-BE49-F238E27FC236}">
                <a16:creationId xmlns:a16="http://schemas.microsoft.com/office/drawing/2014/main" id="{424B5043-F898-946B-9D02-22C2016B9F01}"/>
              </a:ext>
            </a:extLst>
          </p:cNvPr>
          <p:cNvSpPr txBox="1">
            <a:spLocks/>
          </p:cNvSpPr>
          <p:nvPr/>
        </p:nvSpPr>
        <p:spPr>
          <a:xfrm>
            <a:off x="262797" y="1260750"/>
            <a:ext cx="11059192" cy="484721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33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600"/>
              </a:spcBef>
            </a:pPr>
            <a:endParaRPr lang="hu-HU" sz="2000" b="1" dirty="0">
              <a:latin typeface="+mj-lt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hu-HU" sz="2000" dirty="0" err="1">
                <a:latin typeface="+mj-lt"/>
                <a:ea typeface="+mj-lt"/>
                <a:cs typeface="+mj-lt"/>
              </a:rPr>
              <a:t>Regulation</a:t>
            </a:r>
            <a:r>
              <a:rPr lang="hu-HU" sz="2000" dirty="0">
                <a:latin typeface="+mj-lt"/>
                <a:ea typeface="+mj-lt"/>
                <a:cs typeface="+mj-lt"/>
              </a:rPr>
              <a:t> </a:t>
            </a:r>
            <a:r>
              <a:rPr lang="hu-HU" sz="2000" dirty="0" err="1">
                <a:latin typeface="+mj-lt"/>
                <a:ea typeface="+mj-lt"/>
                <a:cs typeface="+mj-lt"/>
              </a:rPr>
              <a:t>on</a:t>
            </a:r>
            <a:r>
              <a:rPr lang="hu-HU" sz="2000" dirty="0">
                <a:latin typeface="+mj-lt"/>
                <a:ea typeface="+mj-lt"/>
                <a:cs typeface="+mj-lt"/>
              </a:rPr>
              <a:t> Student </a:t>
            </a:r>
            <a:r>
              <a:rPr lang="hu-HU" sz="2000" dirty="0" err="1">
                <a:latin typeface="+mj-lt"/>
                <a:ea typeface="+mj-lt"/>
                <a:cs typeface="+mj-lt"/>
              </a:rPr>
              <a:t>Fees</a:t>
            </a:r>
            <a:r>
              <a:rPr lang="hu-HU" sz="2000" dirty="0">
                <a:latin typeface="+mj-lt"/>
                <a:ea typeface="+mj-lt"/>
                <a:cs typeface="+mj-lt"/>
              </a:rPr>
              <a:t> and </a:t>
            </a:r>
            <a:r>
              <a:rPr lang="hu-HU" sz="2000" dirty="0" err="1">
                <a:latin typeface="+mj-lt"/>
                <a:ea typeface="+mj-lt"/>
                <a:cs typeface="+mj-lt"/>
              </a:rPr>
              <a:t>Benefits</a:t>
            </a:r>
            <a:r>
              <a:rPr lang="hu-HU" sz="2000" dirty="0">
                <a:latin typeface="+mj-lt"/>
              </a:rPr>
              <a:t> (26.§ in </a:t>
            </a:r>
            <a:r>
              <a:rPr lang="hu-HU" sz="2000" dirty="0" err="1">
                <a:latin typeface="+mj-lt"/>
              </a:rPr>
              <a:t>particular</a:t>
            </a:r>
            <a:r>
              <a:rPr lang="hu-HU" sz="2000" dirty="0">
                <a:latin typeface="+mj-lt"/>
              </a:rPr>
              <a:t>)</a:t>
            </a:r>
            <a:endParaRPr lang="hu-HU" dirty="0">
              <a:latin typeface="+mj-lt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hu-HU" sz="2100" dirty="0">
                <a:latin typeface="+mj-lt"/>
                <a:ea typeface="+mj-lt"/>
                <a:cs typeface="+mj-lt"/>
              </a:rPr>
              <a:t>(The </a:t>
            </a:r>
            <a:r>
              <a:rPr lang="hu-HU" sz="2100" dirty="0" err="1">
                <a:latin typeface="+mj-lt"/>
                <a:ea typeface="+mj-lt"/>
                <a:cs typeface="+mj-lt"/>
              </a:rPr>
              <a:t>Regulation</a:t>
            </a:r>
            <a:r>
              <a:rPr lang="hu-HU" sz="2100" dirty="0">
                <a:latin typeface="+mj-lt"/>
                <a:ea typeface="+mj-lt"/>
                <a:cs typeface="+mj-lt"/>
              </a:rPr>
              <a:t> </a:t>
            </a:r>
            <a:r>
              <a:rPr lang="hu-HU" sz="2100" dirty="0" err="1">
                <a:latin typeface="+mj-lt"/>
                <a:ea typeface="+mj-lt"/>
                <a:cs typeface="+mj-lt"/>
              </a:rPr>
              <a:t>can</a:t>
            </a:r>
            <a:r>
              <a:rPr lang="hu-HU" sz="2100" dirty="0">
                <a:latin typeface="+mj-lt"/>
                <a:ea typeface="+mj-lt"/>
                <a:cs typeface="+mj-lt"/>
              </a:rPr>
              <a:t> be </a:t>
            </a:r>
            <a:r>
              <a:rPr lang="hu-HU" sz="2100" dirty="0" err="1">
                <a:latin typeface="+mj-lt"/>
                <a:ea typeface="+mj-lt"/>
                <a:cs typeface="+mj-lt"/>
              </a:rPr>
              <a:t>downloaded</a:t>
            </a:r>
            <a:r>
              <a:rPr lang="hu-HU" sz="2100" dirty="0">
                <a:latin typeface="+mj-lt"/>
                <a:ea typeface="+mj-lt"/>
                <a:cs typeface="+mj-lt"/>
              </a:rPr>
              <a:t> </a:t>
            </a:r>
            <a:r>
              <a:rPr lang="hu-HU" sz="2100" dirty="0" err="1">
                <a:latin typeface="+mj-lt"/>
                <a:ea typeface="+mj-lt"/>
                <a:cs typeface="+mj-lt"/>
              </a:rPr>
              <a:t>from</a:t>
            </a:r>
            <a:r>
              <a:rPr lang="hu-HU" sz="2100" dirty="0">
                <a:latin typeface="+mj-lt"/>
                <a:ea typeface="+mj-lt"/>
                <a:cs typeface="+mj-lt"/>
              </a:rPr>
              <a:t> </a:t>
            </a:r>
            <a:r>
              <a:rPr lang="hu-HU" sz="2100" dirty="0">
                <a:latin typeface="+mj-lt"/>
                <a:ea typeface="+mj-lt"/>
                <a:cs typeface="+mj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r>
              <a:rPr lang="hu-HU" sz="2100" dirty="0">
                <a:latin typeface="+mj-lt"/>
                <a:ea typeface="+mj-lt"/>
                <a:cs typeface="+mj-lt"/>
              </a:rPr>
              <a:t>)</a:t>
            </a:r>
          </a:p>
          <a:p>
            <a:pPr>
              <a:spcBef>
                <a:spcPts val="600"/>
              </a:spcBef>
            </a:pPr>
            <a:endParaRPr lang="hu-HU" sz="2000" dirty="0">
              <a:latin typeface="+mj-lt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hu-HU" sz="2000" b="1" dirty="0">
                <a:latin typeface="+mj-lt"/>
              </a:rPr>
              <a:t>Main </a:t>
            </a:r>
            <a:r>
              <a:rPr lang="hu-HU" sz="2000" b="1" dirty="0" err="1">
                <a:latin typeface="+mj-lt"/>
              </a:rPr>
              <a:t>topics</a:t>
            </a:r>
            <a:r>
              <a:rPr lang="hu-HU" sz="2000" b="1" dirty="0">
                <a:latin typeface="+mj-lt"/>
              </a:rPr>
              <a:t> </a:t>
            </a:r>
            <a:r>
              <a:rPr lang="hu-HU" sz="2000" i="1" dirty="0">
                <a:latin typeface="+mj-lt"/>
              </a:rPr>
              <a:t>(</a:t>
            </a:r>
            <a:r>
              <a:rPr lang="hu-HU" sz="2000" i="1" dirty="0" err="1">
                <a:latin typeface="+mj-lt"/>
              </a:rPr>
              <a:t>see</a:t>
            </a:r>
            <a:r>
              <a:rPr lang="hu-HU" sz="2000" i="1" dirty="0">
                <a:latin typeface="+mj-lt"/>
              </a:rPr>
              <a:t> </a:t>
            </a:r>
            <a:r>
              <a:rPr lang="hu-HU" sz="2000" i="1" dirty="0" err="1">
                <a:latin typeface="+mj-lt"/>
              </a:rPr>
              <a:t>next</a:t>
            </a:r>
            <a:r>
              <a:rPr lang="hu-HU" sz="2000" i="1" dirty="0">
                <a:latin typeface="+mj-lt"/>
              </a:rPr>
              <a:t> </a:t>
            </a:r>
            <a:r>
              <a:rPr lang="hu-HU" sz="2000" i="1" dirty="0" err="1">
                <a:latin typeface="+mj-lt"/>
              </a:rPr>
              <a:t>slide</a:t>
            </a:r>
            <a:r>
              <a:rPr lang="hu-HU" sz="2000" i="1" dirty="0">
                <a:latin typeface="+mj-lt"/>
              </a:rPr>
              <a:t>)</a:t>
            </a:r>
            <a:r>
              <a:rPr lang="hu-HU" sz="2000" dirty="0">
                <a:latin typeface="+mj-lt"/>
              </a:rPr>
              <a:t>: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sz="2000" dirty="0">
                <a:latin typeface="+mj-lt"/>
              </a:rPr>
              <a:t>Duration of </a:t>
            </a:r>
            <a:r>
              <a:rPr lang="hu-HU" sz="2000" dirty="0" err="1">
                <a:latin typeface="+mj-lt"/>
              </a:rPr>
              <a:t>the</a:t>
            </a:r>
            <a:r>
              <a:rPr lang="hu-HU" sz="2000" dirty="0">
                <a:latin typeface="+mj-lt"/>
              </a:rPr>
              <a:t> </a:t>
            </a:r>
            <a:r>
              <a:rPr lang="hu-HU" sz="2000" dirty="0" err="1">
                <a:latin typeface="+mj-lt"/>
              </a:rPr>
              <a:t>training</a:t>
            </a:r>
            <a:r>
              <a:rPr lang="hu-HU" sz="2000" dirty="0">
                <a:latin typeface="+mj-lt"/>
              </a:rPr>
              <a:t> program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sz="2000" dirty="0" err="1">
                <a:latin typeface="+mj-lt"/>
                <a:ea typeface="+mj-lt"/>
                <a:cs typeface="+mj-lt"/>
              </a:rPr>
              <a:t>Number</a:t>
            </a:r>
            <a:r>
              <a:rPr lang="hu-HU" sz="2000" dirty="0">
                <a:latin typeface="+mj-lt"/>
                <a:ea typeface="+mj-lt"/>
                <a:cs typeface="+mj-lt"/>
              </a:rPr>
              <a:t> of </a:t>
            </a:r>
            <a:r>
              <a:rPr lang="hu-HU" sz="2000" dirty="0" err="1">
                <a:latin typeface="+mj-lt"/>
                <a:ea typeface="+mj-lt"/>
                <a:cs typeface="+mj-lt"/>
              </a:rPr>
              <a:t>funded</a:t>
            </a:r>
            <a:r>
              <a:rPr lang="hu-HU" sz="2000" dirty="0">
                <a:latin typeface="+mj-lt"/>
                <a:ea typeface="+mj-lt"/>
                <a:cs typeface="+mj-lt"/>
              </a:rPr>
              <a:t> </a:t>
            </a:r>
            <a:r>
              <a:rPr lang="hu-HU" sz="2000" dirty="0" err="1">
                <a:latin typeface="+mj-lt"/>
                <a:ea typeface="+mj-lt"/>
                <a:cs typeface="+mj-lt"/>
              </a:rPr>
              <a:t>semesters</a:t>
            </a:r>
            <a:endParaRPr lang="hu-HU" sz="2000" dirty="0">
              <a:latin typeface="+mj-lt"/>
              <a:ea typeface="+mj-lt"/>
              <a:cs typeface="+mj-lt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sz="2000" dirty="0" err="1">
                <a:latin typeface="+mj-lt"/>
                <a:ea typeface="+mj-lt"/>
                <a:cs typeface="+mj-lt"/>
              </a:rPr>
              <a:t>Eligibility</a:t>
            </a:r>
            <a:r>
              <a:rPr lang="hu-HU" sz="2000" dirty="0">
                <a:latin typeface="+mj-lt"/>
                <a:ea typeface="+mj-lt"/>
                <a:cs typeface="+mj-lt"/>
              </a:rPr>
              <a:t> </a:t>
            </a:r>
            <a:r>
              <a:rPr lang="hu-HU" sz="2000" dirty="0" err="1">
                <a:latin typeface="+mj-lt"/>
                <a:ea typeface="+mj-lt"/>
                <a:cs typeface="+mj-lt"/>
              </a:rPr>
              <a:t>p</a:t>
            </a:r>
            <a:r>
              <a:rPr lang="hu-HU" sz="2100" dirty="0" err="1">
                <a:latin typeface="+mj-lt"/>
                <a:ea typeface="+mj-lt"/>
                <a:cs typeface="+mj-lt"/>
              </a:rPr>
              <a:t>eriod</a:t>
            </a:r>
            <a:r>
              <a:rPr lang="hu-HU" sz="2100" dirty="0">
                <a:latin typeface="+mj-lt"/>
                <a:ea typeface="+mj-lt"/>
                <a:cs typeface="+mj-lt"/>
              </a:rPr>
              <a:t> 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hu-HU" sz="2000" dirty="0">
              <a:latin typeface="+mj-lt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hu-HU" sz="2000" b="1" dirty="0" err="1">
                <a:latin typeface="+mj-lt"/>
              </a:rPr>
              <a:t>Who</a:t>
            </a:r>
            <a:r>
              <a:rPr lang="hu-HU" sz="2000" b="1" dirty="0">
                <a:latin typeface="+mj-lt"/>
              </a:rPr>
              <a:t> is </a:t>
            </a:r>
            <a:r>
              <a:rPr lang="hu-HU" sz="2000" b="1" dirty="0" err="1">
                <a:latin typeface="+mj-lt"/>
              </a:rPr>
              <a:t>eligible</a:t>
            </a:r>
            <a:r>
              <a:rPr lang="hu-HU" sz="2000" b="1" dirty="0">
                <a:latin typeface="+mj-lt"/>
              </a:rPr>
              <a:t>? </a:t>
            </a:r>
            <a:r>
              <a:rPr lang="hu-HU" sz="2000" i="1" dirty="0">
                <a:latin typeface="+mj-lt"/>
              </a:rPr>
              <a:t>(Main </a:t>
            </a:r>
            <a:r>
              <a:rPr lang="hu-HU" sz="2000" i="1" dirty="0" err="1">
                <a:latin typeface="+mj-lt"/>
              </a:rPr>
              <a:t>rules</a:t>
            </a:r>
            <a:r>
              <a:rPr lang="hu-HU" sz="2000" i="1" dirty="0">
                <a:latin typeface="+mj-lt"/>
              </a:rPr>
              <a:t>)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sz="2000" dirty="0" err="1">
                <a:latin typeface="+mj-lt"/>
              </a:rPr>
              <a:t>Students</a:t>
            </a:r>
            <a:r>
              <a:rPr lang="hu-HU" sz="2000" dirty="0">
                <a:latin typeface="+mj-lt"/>
              </a:rPr>
              <a:t> </a:t>
            </a:r>
            <a:r>
              <a:rPr lang="hu-HU" sz="2000" dirty="0" err="1">
                <a:latin typeface="+mj-lt"/>
              </a:rPr>
              <a:t>admitted</a:t>
            </a:r>
            <a:r>
              <a:rPr lang="hu-HU" sz="2000" dirty="0">
                <a:latin typeface="+mj-lt"/>
              </a:rPr>
              <a:t> </a:t>
            </a:r>
            <a:r>
              <a:rPr lang="hu-HU" sz="2000" dirty="0" err="1">
                <a:latin typeface="+mj-lt"/>
              </a:rPr>
              <a:t>through</a:t>
            </a:r>
            <a:r>
              <a:rPr lang="hu-HU" sz="2000" dirty="0">
                <a:latin typeface="+mj-lt"/>
              </a:rPr>
              <a:t> </a:t>
            </a:r>
            <a:r>
              <a:rPr lang="hu-HU" sz="2000" dirty="0" err="1">
                <a:latin typeface="+mj-lt"/>
              </a:rPr>
              <a:t>the</a:t>
            </a:r>
            <a:r>
              <a:rPr lang="hu-HU" sz="2000" dirty="0">
                <a:latin typeface="+mj-lt"/>
              </a:rPr>
              <a:t> </a:t>
            </a:r>
            <a:r>
              <a:rPr lang="hu-HU" sz="2000" dirty="0" err="1">
                <a:latin typeface="+mj-lt"/>
              </a:rPr>
              <a:t>central</a:t>
            </a:r>
            <a:r>
              <a:rPr lang="hu-HU" sz="2000" dirty="0">
                <a:latin typeface="+mj-lt"/>
              </a:rPr>
              <a:t> </a:t>
            </a:r>
            <a:r>
              <a:rPr lang="hu-HU" sz="2000" dirty="0" err="1">
                <a:latin typeface="+mj-lt"/>
              </a:rPr>
              <a:t>admission</a:t>
            </a:r>
            <a:r>
              <a:rPr lang="hu-HU" sz="2000" dirty="0">
                <a:latin typeface="+mj-lt"/>
              </a:rPr>
              <a:t> </a:t>
            </a:r>
            <a:r>
              <a:rPr lang="hu-HU" sz="2000" dirty="0" err="1">
                <a:latin typeface="+mj-lt"/>
              </a:rPr>
              <a:t>procedure</a:t>
            </a:r>
            <a:r>
              <a:rPr lang="hu-HU" sz="2000" dirty="0">
                <a:latin typeface="+mj-lt"/>
              </a:rPr>
              <a:t> –in </a:t>
            </a:r>
            <a:r>
              <a:rPr lang="hu-HU" sz="2000" dirty="0" err="1">
                <a:latin typeface="+mj-lt"/>
              </a:rPr>
              <a:t>case</a:t>
            </a:r>
            <a:r>
              <a:rPr lang="hu-HU" sz="2000" dirty="0">
                <a:latin typeface="+mj-lt"/>
              </a:rPr>
              <a:t> of a program </a:t>
            </a:r>
            <a:r>
              <a:rPr lang="hu-HU" sz="2000" dirty="0" err="1">
                <a:latin typeface="+mj-lt"/>
              </a:rPr>
              <a:t>advertising</a:t>
            </a:r>
            <a:r>
              <a:rPr lang="hu-HU" sz="2000" dirty="0">
                <a:latin typeface="+mj-lt"/>
              </a:rPr>
              <a:t> Corvinus </a:t>
            </a:r>
            <a:r>
              <a:rPr lang="hu-HU" sz="2000" dirty="0" err="1">
                <a:latin typeface="+mj-lt"/>
              </a:rPr>
              <a:t>Scholarship</a:t>
            </a:r>
            <a:endParaRPr lang="hu-HU" sz="2000" dirty="0">
              <a:latin typeface="+mj-lt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sz="2000" dirty="0">
                <a:latin typeface="+mj-lt"/>
              </a:rPr>
              <a:t>The </a:t>
            </a:r>
            <a:r>
              <a:rPr lang="hu-HU" sz="2000" dirty="0" err="1">
                <a:latin typeface="+mj-lt"/>
              </a:rPr>
              <a:t>number</a:t>
            </a:r>
            <a:r>
              <a:rPr lang="hu-HU" sz="2000" dirty="0">
                <a:latin typeface="+mj-lt"/>
              </a:rPr>
              <a:t> of </a:t>
            </a:r>
            <a:r>
              <a:rPr lang="hu-HU" sz="2000" dirty="0" err="1">
                <a:latin typeface="+mj-lt"/>
              </a:rPr>
              <a:t>credits</a:t>
            </a:r>
            <a:r>
              <a:rPr lang="hu-HU" sz="2000" dirty="0">
                <a:latin typeface="+mj-lt"/>
              </a:rPr>
              <a:t> in </a:t>
            </a:r>
            <a:r>
              <a:rPr lang="hu-HU" sz="2000" dirty="0" err="1">
                <a:latin typeface="+mj-lt"/>
              </a:rPr>
              <a:t>the</a:t>
            </a:r>
            <a:r>
              <a:rPr lang="hu-HU" sz="2000" dirty="0">
                <a:latin typeface="+mj-lt"/>
              </a:rPr>
              <a:t> last </a:t>
            </a:r>
            <a:r>
              <a:rPr lang="hu-HU" sz="2000" dirty="0" err="1">
                <a:latin typeface="+mj-lt"/>
              </a:rPr>
              <a:t>two</a:t>
            </a:r>
            <a:r>
              <a:rPr lang="hu-HU" sz="2000" dirty="0">
                <a:latin typeface="+mj-lt"/>
              </a:rPr>
              <a:t> ACTIVE </a:t>
            </a:r>
            <a:r>
              <a:rPr lang="hu-HU" sz="2000" dirty="0" err="1">
                <a:latin typeface="+mj-lt"/>
              </a:rPr>
              <a:t>semesters</a:t>
            </a:r>
            <a:r>
              <a:rPr lang="hu-HU" sz="2000" dirty="0">
                <a:latin typeface="+mj-lt"/>
              </a:rPr>
              <a:t>: </a:t>
            </a:r>
            <a:r>
              <a:rPr lang="hu-HU" sz="2000" b="1" dirty="0">
                <a:latin typeface="+mj-lt"/>
              </a:rPr>
              <a:t>a minimum of 46 </a:t>
            </a:r>
            <a:r>
              <a:rPr lang="hu-HU" sz="2000" b="1" dirty="0" err="1">
                <a:latin typeface="+mj-lt"/>
              </a:rPr>
              <a:t>credits</a:t>
            </a:r>
            <a:endParaRPr lang="hu-HU" sz="2000" b="1" dirty="0">
              <a:latin typeface="+mj-lt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sz="2000" dirty="0">
                <a:latin typeface="+mj-lt"/>
              </a:rPr>
              <a:t>The </a:t>
            </a:r>
            <a:r>
              <a:rPr lang="hu-HU" sz="2000" dirty="0" err="1">
                <a:latin typeface="+mj-lt"/>
              </a:rPr>
              <a:t>average</a:t>
            </a:r>
            <a:r>
              <a:rPr lang="hu-HU" sz="2000" dirty="0">
                <a:latin typeface="+mj-lt"/>
              </a:rPr>
              <a:t> of </a:t>
            </a:r>
            <a:r>
              <a:rPr lang="hu-HU" sz="2000" dirty="0" err="1">
                <a:latin typeface="+mj-lt"/>
              </a:rPr>
              <a:t>the</a:t>
            </a:r>
            <a:r>
              <a:rPr lang="hu-HU" sz="2000" dirty="0">
                <a:latin typeface="+mj-lt"/>
              </a:rPr>
              <a:t> GPA of </a:t>
            </a:r>
            <a:r>
              <a:rPr lang="hu-HU" sz="2000" dirty="0" err="1">
                <a:latin typeface="+mj-lt"/>
              </a:rPr>
              <a:t>the</a:t>
            </a:r>
            <a:r>
              <a:rPr lang="hu-HU" sz="2000" dirty="0">
                <a:latin typeface="+mj-lt"/>
              </a:rPr>
              <a:t> last </a:t>
            </a:r>
            <a:r>
              <a:rPr lang="hu-HU" sz="2000" dirty="0" err="1">
                <a:latin typeface="+mj-lt"/>
              </a:rPr>
              <a:t>two</a:t>
            </a:r>
            <a:r>
              <a:rPr lang="hu-HU" sz="2000" dirty="0">
                <a:latin typeface="+mj-lt"/>
              </a:rPr>
              <a:t> ACTIVE </a:t>
            </a:r>
            <a:r>
              <a:rPr lang="hu-HU" sz="2000" dirty="0" err="1">
                <a:latin typeface="+mj-lt"/>
              </a:rPr>
              <a:t>semesters</a:t>
            </a:r>
            <a:r>
              <a:rPr lang="hu-HU" sz="2000" dirty="0">
                <a:latin typeface="+mj-lt"/>
              </a:rPr>
              <a:t>: </a:t>
            </a:r>
            <a:r>
              <a:rPr lang="hu-HU" sz="2000" b="1" dirty="0">
                <a:latin typeface="+mj-lt"/>
              </a:rPr>
              <a:t>min. 3,80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hu-HU" sz="2000" dirty="0">
              <a:latin typeface="+mj-lt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E66CBF-419D-8919-4517-A45D2F142B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3">
            <a:extLst>
              <a:ext uri="{FF2B5EF4-FFF2-40B4-BE49-F238E27FC236}">
                <a16:creationId xmlns:a16="http://schemas.microsoft.com/office/drawing/2014/main" id="{5040ACD0-11F6-6A82-CE6D-EAD3B7EFCA94}"/>
              </a:ext>
            </a:extLst>
          </p:cNvPr>
          <p:cNvSpPr txBox="1">
            <a:spLocks/>
          </p:cNvSpPr>
          <p:nvPr/>
        </p:nvSpPr>
        <p:spPr>
          <a:xfrm>
            <a:off x="256011" y="1470810"/>
            <a:ext cx="11462546" cy="14419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33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hu-HU" sz="2000" b="1" dirty="0">
                <a:latin typeface="+mj-lt"/>
              </a:rPr>
              <a:t>Main </a:t>
            </a:r>
            <a:r>
              <a:rPr lang="hu-HU" sz="2000" b="1" dirty="0" err="1">
                <a:latin typeface="+mj-lt"/>
              </a:rPr>
              <a:t>themes</a:t>
            </a:r>
            <a:r>
              <a:rPr lang="hu-HU" sz="2000" dirty="0">
                <a:latin typeface="+mj-lt"/>
              </a:rPr>
              <a:t>: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sz="2000" dirty="0">
                <a:latin typeface="+mj-lt"/>
              </a:rPr>
              <a:t>Duration of </a:t>
            </a:r>
            <a:r>
              <a:rPr lang="hu-HU" sz="2000" dirty="0" err="1">
                <a:latin typeface="+mj-lt"/>
              </a:rPr>
              <a:t>the</a:t>
            </a:r>
            <a:r>
              <a:rPr lang="hu-HU" sz="2000" dirty="0">
                <a:latin typeface="+mj-lt"/>
              </a:rPr>
              <a:t> </a:t>
            </a:r>
            <a:r>
              <a:rPr lang="hu-HU" sz="2000" dirty="0" err="1">
                <a:latin typeface="+mj-lt"/>
              </a:rPr>
              <a:t>training</a:t>
            </a:r>
            <a:r>
              <a:rPr lang="hu-HU" sz="2000" dirty="0">
                <a:latin typeface="+mj-lt"/>
              </a:rPr>
              <a:t> program – TOR (</a:t>
            </a:r>
            <a:r>
              <a:rPr lang="hu-HU" sz="2000" dirty="0" err="1">
                <a:latin typeface="+mj-lt"/>
              </a:rPr>
              <a:t>according</a:t>
            </a:r>
            <a:r>
              <a:rPr lang="hu-HU" sz="2000" dirty="0">
                <a:latin typeface="+mj-lt"/>
              </a:rPr>
              <a:t> </a:t>
            </a:r>
            <a:r>
              <a:rPr lang="hu-HU" sz="2000" dirty="0" err="1">
                <a:latin typeface="+mj-lt"/>
              </a:rPr>
              <a:t>to</a:t>
            </a:r>
            <a:r>
              <a:rPr lang="hu-HU" sz="2000" dirty="0">
                <a:latin typeface="+mj-lt"/>
              </a:rPr>
              <a:t> </a:t>
            </a:r>
            <a:r>
              <a:rPr lang="hu-HU" sz="2000" b="1" dirty="0" err="1">
                <a:latin typeface="+mj-lt"/>
              </a:rPr>
              <a:t>Training</a:t>
            </a:r>
            <a:r>
              <a:rPr lang="hu-HU" sz="2000" b="1" dirty="0">
                <a:latin typeface="+mj-lt"/>
              </a:rPr>
              <a:t> </a:t>
            </a:r>
            <a:r>
              <a:rPr lang="hu-HU" sz="2000" b="1" dirty="0" err="1">
                <a:latin typeface="+mj-lt"/>
              </a:rPr>
              <a:t>Outcome</a:t>
            </a:r>
            <a:r>
              <a:rPr lang="hu-HU" sz="2000" b="1" dirty="0">
                <a:latin typeface="+mj-lt"/>
              </a:rPr>
              <a:t> </a:t>
            </a:r>
            <a:r>
              <a:rPr lang="hu-HU" sz="2000" b="1" dirty="0" err="1">
                <a:latin typeface="+mj-lt"/>
              </a:rPr>
              <a:t>Requirements</a:t>
            </a:r>
            <a:r>
              <a:rPr lang="hu-HU" sz="2000" dirty="0">
                <a:latin typeface="+mj-lt"/>
              </a:rPr>
              <a:t>)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sz="2000" dirty="0" err="1">
                <a:latin typeface="+mj-lt"/>
              </a:rPr>
              <a:t>Semester</a:t>
            </a:r>
            <a:r>
              <a:rPr lang="hu-HU" sz="2000" dirty="0">
                <a:latin typeface="+mj-lt"/>
              </a:rPr>
              <a:t> Abroad: </a:t>
            </a:r>
            <a:r>
              <a:rPr lang="hu-HU" sz="2000" dirty="0" err="1">
                <a:latin typeface="+mj-lt"/>
              </a:rPr>
              <a:t>need</a:t>
            </a:r>
            <a:r>
              <a:rPr lang="hu-HU" sz="2000" dirty="0">
                <a:latin typeface="+mj-lt"/>
              </a:rPr>
              <a:t> </a:t>
            </a:r>
            <a:r>
              <a:rPr lang="hu-HU" sz="2000" dirty="0" err="1">
                <a:latin typeface="+mj-lt"/>
              </a:rPr>
              <a:t>to</a:t>
            </a:r>
            <a:r>
              <a:rPr lang="hu-HU" sz="2000" dirty="0">
                <a:latin typeface="+mj-lt"/>
              </a:rPr>
              <a:t> </a:t>
            </a:r>
            <a:r>
              <a:rPr lang="hu-HU" sz="2000" dirty="0" err="1">
                <a:latin typeface="+mj-lt"/>
              </a:rPr>
              <a:t>register</a:t>
            </a:r>
            <a:r>
              <a:rPr lang="hu-HU" sz="2000" dirty="0">
                <a:latin typeface="+mj-lt"/>
              </a:rPr>
              <a:t> </a:t>
            </a:r>
            <a:r>
              <a:rPr lang="hu-HU" sz="2000" dirty="0" err="1">
                <a:latin typeface="+mj-lt"/>
              </a:rPr>
              <a:t>for</a:t>
            </a:r>
            <a:r>
              <a:rPr lang="hu-HU" sz="2000" dirty="0">
                <a:latin typeface="+mj-lt"/>
              </a:rPr>
              <a:t> ”</a:t>
            </a:r>
            <a:r>
              <a:rPr lang="hu-HU" sz="2000" dirty="0" err="1">
                <a:latin typeface="+mj-lt"/>
              </a:rPr>
              <a:t>Semester</a:t>
            </a:r>
            <a:r>
              <a:rPr lang="hu-HU" sz="2000" dirty="0">
                <a:latin typeface="+mj-lt"/>
              </a:rPr>
              <a:t> Abroad” </a:t>
            </a:r>
            <a:r>
              <a:rPr lang="hu-HU" sz="2000" dirty="0" err="1">
                <a:latin typeface="+mj-lt"/>
              </a:rPr>
              <a:t>course</a:t>
            </a:r>
            <a:r>
              <a:rPr lang="hu-HU" sz="2000" dirty="0">
                <a:latin typeface="+mj-lt"/>
              </a:rPr>
              <a:t>!</a:t>
            </a:r>
            <a:endParaRPr lang="hu-HU" dirty="0">
              <a:latin typeface="+mj-lt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hu-HU" sz="2000" dirty="0">
              <a:latin typeface="+mj-lt"/>
            </a:endParaRP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BE8A0BDE-C729-D6A7-28F9-98BF13078C37}"/>
              </a:ext>
            </a:extLst>
          </p:cNvPr>
          <p:cNvSpPr txBox="1"/>
          <p:nvPr/>
        </p:nvSpPr>
        <p:spPr>
          <a:xfrm>
            <a:off x="213082" y="2824317"/>
            <a:ext cx="5779008" cy="3447098"/>
          </a:xfrm>
          <a:prstGeom prst="rect">
            <a:avLst/>
          </a:prstGeom>
        </p:spPr>
        <p:txBody>
          <a:bodyPr wrap="square" lIns="0" tIns="0" rIns="0" bIns="0" rtlCol="0" anchor="b" anchorCtr="0">
            <a:spAutoFit/>
          </a:bodyPr>
          <a:lstStyle/>
          <a:p>
            <a:pPr>
              <a:spcBef>
                <a:spcPts val="600"/>
              </a:spcBef>
            </a:pPr>
            <a:r>
              <a:rPr lang="hu-HU" sz="2000" dirty="0" err="1">
                <a:solidFill>
                  <a:srgbClr val="FF0000"/>
                </a:solidFill>
                <a:latin typeface="+mj-lt"/>
              </a:rPr>
              <a:t>Number</a:t>
            </a:r>
            <a:r>
              <a:rPr lang="hu-HU" sz="2000" dirty="0">
                <a:solidFill>
                  <a:srgbClr val="FF0000"/>
                </a:solidFill>
                <a:latin typeface="+mj-lt"/>
              </a:rPr>
              <a:t> of </a:t>
            </a:r>
            <a:r>
              <a:rPr lang="hu-HU" sz="2000" dirty="0" err="1">
                <a:solidFill>
                  <a:srgbClr val="FF0000"/>
                </a:solidFill>
                <a:latin typeface="+mj-lt"/>
              </a:rPr>
              <a:t>funded</a:t>
            </a:r>
            <a:r>
              <a:rPr lang="hu-HU" sz="2000" dirty="0">
                <a:solidFill>
                  <a:srgbClr val="FF0000"/>
                </a:solidFill>
                <a:latin typeface="+mj-lt"/>
              </a:rPr>
              <a:t> </a:t>
            </a:r>
            <a:r>
              <a:rPr lang="hu-HU" sz="2000" dirty="0" err="1">
                <a:solidFill>
                  <a:srgbClr val="FF0000"/>
                </a:solidFill>
                <a:latin typeface="+mj-lt"/>
              </a:rPr>
              <a:t>semesters</a:t>
            </a:r>
            <a:endParaRPr lang="hu-HU" sz="2000" dirty="0">
              <a:solidFill>
                <a:srgbClr val="FF0000"/>
              </a:solidFill>
              <a:latin typeface="+mj-lt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dirty="0" err="1">
                <a:latin typeface="+mj-lt"/>
              </a:rPr>
              <a:t>Bachelor</a:t>
            </a:r>
            <a:r>
              <a:rPr lang="hu-HU" dirty="0">
                <a:latin typeface="+mj-lt"/>
              </a:rPr>
              <a:t>, Master and </a:t>
            </a:r>
            <a:r>
              <a:rPr lang="hu-HU" dirty="0" err="1">
                <a:latin typeface="+mj-lt"/>
              </a:rPr>
              <a:t>two-cycle</a:t>
            </a:r>
            <a:r>
              <a:rPr lang="hu-HU" dirty="0">
                <a:latin typeface="+mj-lt"/>
              </a:rPr>
              <a:t> and </a:t>
            </a:r>
            <a:r>
              <a:rPr lang="hu-HU" dirty="0" err="1">
                <a:latin typeface="+mj-lt"/>
              </a:rPr>
              <a:t>single</a:t>
            </a:r>
            <a:r>
              <a:rPr lang="hu-HU" dirty="0">
                <a:latin typeface="+mj-lt"/>
              </a:rPr>
              <a:t> </a:t>
            </a:r>
            <a:r>
              <a:rPr lang="hu-HU" dirty="0" err="1">
                <a:latin typeface="+mj-lt"/>
              </a:rPr>
              <a:t>cycle</a:t>
            </a:r>
            <a:r>
              <a:rPr lang="hu-HU" dirty="0">
                <a:latin typeface="+mj-lt"/>
              </a:rPr>
              <a:t> </a:t>
            </a:r>
            <a:r>
              <a:rPr lang="hu-HU" dirty="0" err="1">
                <a:latin typeface="+mj-lt"/>
              </a:rPr>
              <a:t>programs</a:t>
            </a:r>
            <a:r>
              <a:rPr lang="hu-HU" dirty="0">
                <a:latin typeface="+mj-lt"/>
              </a:rPr>
              <a:t>: TOR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dirty="0">
                <a:latin typeface="+mj-lt"/>
              </a:rPr>
              <a:t>In </a:t>
            </a:r>
            <a:r>
              <a:rPr lang="hu-HU" dirty="0" err="1">
                <a:latin typeface="+mj-lt"/>
              </a:rPr>
              <a:t>case</a:t>
            </a:r>
            <a:r>
              <a:rPr lang="hu-HU" dirty="0">
                <a:latin typeface="+mj-lt"/>
              </a:rPr>
              <a:t> of </a:t>
            </a:r>
            <a:r>
              <a:rPr lang="hu-HU" dirty="0" err="1">
                <a:latin typeface="+mj-lt"/>
              </a:rPr>
              <a:t>students</a:t>
            </a:r>
            <a:r>
              <a:rPr lang="hu-HU" dirty="0">
                <a:latin typeface="+mj-lt"/>
              </a:rPr>
              <a:t> </a:t>
            </a:r>
            <a:r>
              <a:rPr lang="hu-HU" dirty="0" err="1">
                <a:latin typeface="+mj-lt"/>
              </a:rPr>
              <a:t>registered</a:t>
            </a:r>
            <a:r>
              <a:rPr lang="hu-HU" dirty="0">
                <a:latin typeface="+mj-lt"/>
              </a:rPr>
              <a:t> </a:t>
            </a:r>
            <a:r>
              <a:rPr lang="hu-HU" dirty="0" err="1">
                <a:latin typeface="+mj-lt"/>
              </a:rPr>
              <a:t>at</a:t>
            </a:r>
            <a:r>
              <a:rPr lang="hu-HU" dirty="0">
                <a:latin typeface="+mj-lt"/>
              </a:rPr>
              <a:t> </a:t>
            </a:r>
            <a:r>
              <a:rPr lang="hu-HU" dirty="0" err="1">
                <a:latin typeface="+mj-lt"/>
              </a:rPr>
              <a:t>the</a:t>
            </a:r>
            <a:r>
              <a:rPr lang="hu-HU" dirty="0">
                <a:latin typeface="+mj-lt"/>
              </a:rPr>
              <a:t> Disability </a:t>
            </a:r>
            <a:r>
              <a:rPr lang="hu-HU" dirty="0" err="1">
                <a:latin typeface="+mj-lt"/>
              </a:rPr>
              <a:t>Committee</a:t>
            </a:r>
            <a:r>
              <a:rPr lang="hu-HU" dirty="0">
                <a:latin typeface="+mj-lt"/>
              </a:rPr>
              <a:t>, </a:t>
            </a:r>
            <a:r>
              <a:rPr lang="hu-HU" dirty="0" err="1">
                <a:latin typeface="+mj-lt"/>
              </a:rPr>
              <a:t>Bachelor</a:t>
            </a:r>
            <a:r>
              <a:rPr lang="hu-HU" dirty="0">
                <a:latin typeface="+mj-lt"/>
              </a:rPr>
              <a:t> and Master </a:t>
            </a:r>
            <a:r>
              <a:rPr lang="hu-HU" dirty="0" err="1">
                <a:latin typeface="+mj-lt"/>
              </a:rPr>
              <a:t>programs</a:t>
            </a:r>
            <a:r>
              <a:rPr lang="hu-HU" dirty="0">
                <a:latin typeface="+mj-lt"/>
              </a:rPr>
              <a:t>: + 1 </a:t>
            </a:r>
            <a:r>
              <a:rPr lang="hu-HU" dirty="0" err="1">
                <a:latin typeface="+mj-lt"/>
              </a:rPr>
              <a:t>semester</a:t>
            </a:r>
            <a:r>
              <a:rPr lang="hu-HU" dirty="0">
                <a:latin typeface="+mj-lt"/>
              </a:rPr>
              <a:t>, </a:t>
            </a:r>
            <a:r>
              <a:rPr lang="hu-HU" dirty="0" err="1">
                <a:latin typeface="+mj-lt"/>
              </a:rPr>
              <a:t>single</a:t>
            </a:r>
            <a:r>
              <a:rPr lang="hu-HU" dirty="0">
                <a:latin typeface="+mj-lt"/>
              </a:rPr>
              <a:t> </a:t>
            </a:r>
            <a:r>
              <a:rPr lang="hu-HU" dirty="0" err="1">
                <a:latin typeface="+mj-lt"/>
              </a:rPr>
              <a:t>cycle</a:t>
            </a:r>
            <a:r>
              <a:rPr lang="hu-HU" dirty="0">
                <a:latin typeface="+mj-lt"/>
              </a:rPr>
              <a:t> </a:t>
            </a:r>
            <a:r>
              <a:rPr lang="hu-HU" dirty="0" err="1">
                <a:latin typeface="+mj-lt"/>
              </a:rPr>
              <a:t>training</a:t>
            </a:r>
            <a:r>
              <a:rPr lang="hu-HU" dirty="0">
                <a:latin typeface="+mj-lt"/>
              </a:rPr>
              <a:t> program: +2 </a:t>
            </a:r>
            <a:r>
              <a:rPr lang="hu-HU" dirty="0" err="1">
                <a:latin typeface="+mj-lt"/>
              </a:rPr>
              <a:t>semesters</a:t>
            </a:r>
            <a:endParaRPr lang="hu-HU" dirty="0">
              <a:latin typeface="+mj-lt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dirty="0">
                <a:latin typeface="+mj-lt"/>
              </a:rPr>
              <a:t>BUT: </a:t>
            </a:r>
            <a:r>
              <a:rPr lang="hu-HU" dirty="0" err="1">
                <a:latin typeface="+mj-lt"/>
              </a:rPr>
              <a:t>funding</a:t>
            </a:r>
            <a:r>
              <a:rPr lang="hu-HU" dirty="0">
                <a:latin typeface="+mj-lt"/>
              </a:rPr>
              <a:t> </a:t>
            </a:r>
            <a:r>
              <a:rPr lang="hu-HU" dirty="0" err="1">
                <a:latin typeface="+mj-lt"/>
              </a:rPr>
              <a:t>period</a:t>
            </a:r>
            <a:r>
              <a:rPr lang="hu-HU" dirty="0">
                <a:latin typeface="+mj-lt"/>
              </a:rPr>
              <a:t> </a:t>
            </a:r>
            <a:r>
              <a:rPr lang="hu-HU" dirty="0" err="1">
                <a:latin typeface="+mj-lt"/>
              </a:rPr>
              <a:t>can</a:t>
            </a:r>
            <a:r>
              <a:rPr lang="hu-HU" dirty="0">
                <a:latin typeface="+mj-lt"/>
              </a:rPr>
              <a:t> be </a:t>
            </a:r>
            <a:r>
              <a:rPr lang="hu-HU" dirty="0" err="1">
                <a:latin typeface="+mj-lt"/>
              </a:rPr>
              <a:t>extended</a:t>
            </a:r>
            <a:r>
              <a:rPr lang="hu-HU" dirty="0">
                <a:latin typeface="+mj-lt"/>
              </a:rPr>
              <a:t> </a:t>
            </a:r>
            <a:r>
              <a:rPr lang="hu-HU" dirty="0" err="1">
                <a:latin typeface="+mj-lt"/>
              </a:rPr>
              <a:t>by</a:t>
            </a:r>
            <a:r>
              <a:rPr lang="hu-HU" dirty="0">
                <a:latin typeface="+mj-lt"/>
              </a:rPr>
              <a:t> </a:t>
            </a:r>
            <a:r>
              <a:rPr lang="hu-HU" dirty="0" err="1">
                <a:latin typeface="+mj-lt"/>
              </a:rPr>
              <a:t>submitting</a:t>
            </a:r>
            <a:r>
              <a:rPr lang="hu-HU" dirty="0">
                <a:latin typeface="+mj-lt"/>
              </a:rPr>
              <a:t> a REQUEST(!)</a:t>
            </a:r>
          </a:p>
          <a:p>
            <a:pPr lvl="1">
              <a:spcBef>
                <a:spcPts val="600"/>
              </a:spcBef>
            </a:pPr>
            <a:r>
              <a:rPr lang="hu-HU" sz="1600" dirty="0" err="1">
                <a:latin typeface="+mj-lt"/>
              </a:rPr>
              <a:t>Due</a:t>
            </a:r>
            <a:r>
              <a:rPr lang="hu-HU" sz="1600" dirty="0">
                <a:latin typeface="+mj-lt"/>
              </a:rPr>
              <a:t> </a:t>
            </a:r>
            <a:r>
              <a:rPr lang="hu-HU" sz="1600" dirty="0" err="1">
                <a:latin typeface="+mj-lt"/>
              </a:rPr>
              <a:t>to</a:t>
            </a:r>
            <a:r>
              <a:rPr lang="hu-HU" sz="1600" dirty="0">
                <a:latin typeface="+mj-lt"/>
              </a:rPr>
              <a:t> </a:t>
            </a:r>
            <a:r>
              <a:rPr lang="hu-HU" sz="1600" dirty="0" err="1">
                <a:latin typeface="+mj-lt"/>
              </a:rPr>
              <a:t>participation</a:t>
            </a:r>
            <a:r>
              <a:rPr lang="hu-HU" sz="1600" dirty="0">
                <a:latin typeface="+mj-lt"/>
              </a:rPr>
              <a:t> in an </a:t>
            </a:r>
            <a:r>
              <a:rPr lang="hu-HU" sz="1600" dirty="0" err="1">
                <a:latin typeface="+mj-lt"/>
              </a:rPr>
              <a:t>exchange</a:t>
            </a:r>
            <a:r>
              <a:rPr lang="hu-HU" sz="1600" dirty="0">
                <a:latin typeface="+mj-lt"/>
              </a:rPr>
              <a:t> </a:t>
            </a:r>
            <a:r>
              <a:rPr lang="hu-HU" sz="1600" dirty="0" err="1">
                <a:latin typeface="+mj-lt"/>
              </a:rPr>
              <a:t>programme</a:t>
            </a:r>
            <a:r>
              <a:rPr lang="hu-HU" sz="1600" dirty="0">
                <a:latin typeface="+mj-lt"/>
              </a:rPr>
              <a:t> </a:t>
            </a:r>
            <a:r>
              <a:rPr lang="hu-HU" sz="1600" dirty="0" err="1">
                <a:latin typeface="+mj-lt"/>
              </a:rPr>
              <a:t>abroad</a:t>
            </a:r>
            <a:endParaRPr lang="hu-HU" sz="1600" dirty="0">
              <a:latin typeface="+mj-lt"/>
            </a:endParaRPr>
          </a:p>
          <a:p>
            <a:pPr marL="742950" lvl="1" indent="-285750">
              <a:spcBef>
                <a:spcPts val="600"/>
              </a:spcBef>
              <a:buFont typeface="Wingdings" panose="020B0604020202020204" pitchFamily="34" charset="0"/>
              <a:buChar char="ü"/>
            </a:pPr>
            <a:r>
              <a:rPr lang="hu-HU" sz="1600" dirty="0" err="1">
                <a:latin typeface="+mj-lt"/>
              </a:rPr>
              <a:t>Can</a:t>
            </a:r>
            <a:r>
              <a:rPr lang="hu-HU" sz="1600" dirty="0">
                <a:latin typeface="+mj-lt"/>
              </a:rPr>
              <a:t> be </a:t>
            </a:r>
            <a:r>
              <a:rPr lang="hu-HU" sz="1600" dirty="0" err="1">
                <a:latin typeface="+mj-lt"/>
              </a:rPr>
              <a:t>submitted</a:t>
            </a:r>
            <a:r>
              <a:rPr lang="hu-HU" sz="1600" dirty="0">
                <a:latin typeface="+mj-lt"/>
              </a:rPr>
              <a:t> </a:t>
            </a:r>
            <a:r>
              <a:rPr lang="hu-HU" sz="1600" dirty="0" err="1">
                <a:latin typeface="+mj-lt"/>
              </a:rPr>
              <a:t>till</a:t>
            </a:r>
            <a:r>
              <a:rPr lang="hu-HU" sz="1600" dirty="0">
                <a:latin typeface="+mj-lt"/>
              </a:rPr>
              <a:t> last </a:t>
            </a:r>
            <a:r>
              <a:rPr lang="hu-HU" sz="1600" dirty="0" err="1">
                <a:latin typeface="+mj-lt"/>
              </a:rPr>
              <a:t>day</a:t>
            </a:r>
            <a:r>
              <a:rPr lang="hu-HU" sz="1600" dirty="0">
                <a:latin typeface="+mj-lt"/>
              </a:rPr>
              <a:t> of </a:t>
            </a:r>
            <a:r>
              <a:rPr lang="hu-HU" sz="1600" dirty="0" err="1">
                <a:latin typeface="+mj-lt"/>
              </a:rPr>
              <a:t>the</a:t>
            </a:r>
            <a:r>
              <a:rPr lang="hu-HU" sz="1600" dirty="0">
                <a:latin typeface="+mj-lt"/>
              </a:rPr>
              <a:t> </a:t>
            </a:r>
            <a:r>
              <a:rPr lang="hu-HU" sz="1600" dirty="0" err="1">
                <a:latin typeface="+mj-lt"/>
              </a:rPr>
              <a:t>preceding</a:t>
            </a:r>
            <a:r>
              <a:rPr lang="hu-HU" sz="1600" dirty="0">
                <a:latin typeface="+mj-lt"/>
              </a:rPr>
              <a:t> </a:t>
            </a:r>
            <a:r>
              <a:rPr lang="hu-HU" sz="1600" dirty="0" err="1">
                <a:latin typeface="+mj-lt"/>
              </a:rPr>
              <a:t>semester</a:t>
            </a:r>
            <a:endParaRPr lang="hu-HU" sz="1600" dirty="0">
              <a:latin typeface="+mj-lt"/>
            </a:endParaRPr>
          </a:p>
          <a:p>
            <a:pPr marL="742950" lvl="1" indent="-285750">
              <a:spcBef>
                <a:spcPts val="600"/>
              </a:spcBef>
              <a:buFont typeface="Wingdings" panose="020B0604020202020204" pitchFamily="34" charset="0"/>
              <a:buChar char="ü"/>
            </a:pPr>
            <a:r>
              <a:rPr lang="hu-HU" sz="1600" dirty="0">
                <a:latin typeface="+mj-lt"/>
              </a:rPr>
              <a:t>5% of </a:t>
            </a:r>
            <a:r>
              <a:rPr lang="hu-HU" sz="1600" dirty="0" err="1">
                <a:latin typeface="+mj-lt"/>
              </a:rPr>
              <a:t>the</a:t>
            </a:r>
            <a:r>
              <a:rPr lang="hu-HU" sz="1600" dirty="0">
                <a:latin typeface="+mj-lt"/>
              </a:rPr>
              <a:t> minimum </a:t>
            </a:r>
            <a:r>
              <a:rPr lang="hu-HU" sz="1600" dirty="0" err="1">
                <a:latin typeface="+mj-lt"/>
              </a:rPr>
              <a:t>wage</a:t>
            </a:r>
            <a:endParaRPr lang="hu-HU" dirty="0">
              <a:latin typeface="+mj-lt"/>
              <a:cs typeface="Arial"/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D02EB209-4C97-C7D7-134A-6F493AC34B15}"/>
              </a:ext>
            </a:extLst>
          </p:cNvPr>
          <p:cNvSpPr txBox="1"/>
          <p:nvPr/>
        </p:nvSpPr>
        <p:spPr>
          <a:xfrm>
            <a:off x="6089973" y="2754035"/>
            <a:ext cx="5929062" cy="358559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600"/>
              </a:spcBef>
            </a:pPr>
            <a:r>
              <a:rPr lang="hu-HU" sz="2000" dirty="0" err="1">
                <a:solidFill>
                  <a:srgbClr val="FF0000"/>
                </a:solidFill>
                <a:latin typeface="+mj-lt"/>
              </a:rPr>
              <a:t>Eligibility</a:t>
            </a:r>
            <a:r>
              <a:rPr lang="hu-HU" sz="2000" dirty="0">
                <a:solidFill>
                  <a:srgbClr val="FF0000"/>
                </a:solidFill>
                <a:latin typeface="+mj-lt"/>
              </a:rPr>
              <a:t> </a:t>
            </a:r>
            <a:r>
              <a:rPr lang="hu-HU" sz="2000" dirty="0" err="1">
                <a:solidFill>
                  <a:srgbClr val="FF0000"/>
                </a:solidFill>
                <a:latin typeface="+mj-lt"/>
              </a:rPr>
              <a:t>period</a:t>
            </a:r>
            <a:endParaRPr lang="hu-HU" sz="2000" dirty="0">
              <a:solidFill>
                <a:srgbClr val="FF0000"/>
              </a:solidFill>
              <a:latin typeface="+mj-lt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dirty="0" err="1">
                <a:latin typeface="+mj-lt"/>
              </a:rPr>
              <a:t>Bachelor</a:t>
            </a:r>
            <a:r>
              <a:rPr lang="hu-HU" dirty="0">
                <a:latin typeface="+mj-lt"/>
              </a:rPr>
              <a:t> and Master </a:t>
            </a:r>
            <a:r>
              <a:rPr lang="hu-HU" dirty="0" err="1">
                <a:latin typeface="+mj-lt"/>
              </a:rPr>
              <a:t>programs</a:t>
            </a:r>
            <a:r>
              <a:rPr lang="hu-HU" dirty="0">
                <a:latin typeface="+mj-lt"/>
              </a:rPr>
              <a:t>: TOR + 1 </a:t>
            </a:r>
            <a:r>
              <a:rPr lang="hu-HU" dirty="0" err="1">
                <a:latin typeface="+mj-lt"/>
              </a:rPr>
              <a:t>semester</a:t>
            </a:r>
            <a:endParaRPr lang="hu-HU" dirty="0">
              <a:latin typeface="+mj-lt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dirty="0" err="1">
                <a:latin typeface="+mj-lt"/>
              </a:rPr>
              <a:t>Single</a:t>
            </a:r>
            <a:r>
              <a:rPr lang="hu-HU" dirty="0">
                <a:latin typeface="+mj-lt"/>
              </a:rPr>
              <a:t> </a:t>
            </a:r>
            <a:r>
              <a:rPr lang="hu-HU" dirty="0" err="1">
                <a:latin typeface="+mj-lt"/>
              </a:rPr>
              <a:t>cycle</a:t>
            </a:r>
            <a:r>
              <a:rPr lang="hu-HU" dirty="0">
                <a:latin typeface="+mj-lt"/>
              </a:rPr>
              <a:t> </a:t>
            </a:r>
            <a:r>
              <a:rPr lang="hu-HU" dirty="0" err="1">
                <a:latin typeface="+mj-lt"/>
              </a:rPr>
              <a:t>training</a:t>
            </a:r>
            <a:r>
              <a:rPr lang="hu-HU" dirty="0">
                <a:latin typeface="+mj-lt"/>
              </a:rPr>
              <a:t> program: TOR + 2 </a:t>
            </a:r>
            <a:r>
              <a:rPr lang="hu-HU" dirty="0" err="1">
                <a:latin typeface="+mj-lt"/>
              </a:rPr>
              <a:t>semesters</a:t>
            </a:r>
            <a:endParaRPr lang="hu-HU" dirty="0">
              <a:latin typeface="+mj-lt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dirty="0" err="1">
                <a:latin typeface="+mj-lt"/>
              </a:rPr>
              <a:t>students</a:t>
            </a:r>
            <a:r>
              <a:rPr lang="hu-HU" dirty="0">
                <a:latin typeface="+mj-lt"/>
              </a:rPr>
              <a:t> </a:t>
            </a:r>
            <a:r>
              <a:rPr lang="hu-HU" dirty="0" err="1">
                <a:latin typeface="+mj-lt"/>
              </a:rPr>
              <a:t>registered</a:t>
            </a:r>
            <a:r>
              <a:rPr lang="hu-HU" dirty="0">
                <a:latin typeface="+mj-lt"/>
              </a:rPr>
              <a:t> </a:t>
            </a:r>
            <a:r>
              <a:rPr lang="hu-HU" dirty="0" err="1">
                <a:latin typeface="+mj-lt"/>
              </a:rPr>
              <a:t>at</a:t>
            </a:r>
            <a:r>
              <a:rPr lang="hu-HU" dirty="0">
                <a:latin typeface="+mj-lt"/>
              </a:rPr>
              <a:t> </a:t>
            </a:r>
            <a:r>
              <a:rPr lang="hu-HU" dirty="0" err="1">
                <a:latin typeface="+mj-lt"/>
              </a:rPr>
              <a:t>the</a:t>
            </a:r>
            <a:r>
              <a:rPr lang="hu-HU" dirty="0">
                <a:latin typeface="+mj-lt"/>
              </a:rPr>
              <a:t> </a:t>
            </a:r>
            <a:r>
              <a:rPr lang="hu-HU" dirty="0" err="1">
                <a:latin typeface="+mj-lt"/>
              </a:rPr>
              <a:t>Disability</a:t>
            </a:r>
            <a:r>
              <a:rPr lang="hu-HU" dirty="0">
                <a:latin typeface="+mj-lt"/>
              </a:rPr>
              <a:t> </a:t>
            </a:r>
            <a:r>
              <a:rPr lang="hu-HU" dirty="0" err="1">
                <a:latin typeface="+mj-lt"/>
              </a:rPr>
              <a:t>Committee</a:t>
            </a:r>
            <a:r>
              <a:rPr lang="hu-HU" dirty="0">
                <a:latin typeface="+mj-lt"/>
              </a:rPr>
              <a:t>: </a:t>
            </a:r>
            <a:br>
              <a:rPr lang="hu-HU" dirty="0">
                <a:latin typeface="+mj-lt"/>
              </a:rPr>
            </a:br>
            <a:r>
              <a:rPr lang="hu-HU" dirty="0">
                <a:latin typeface="+mj-lt"/>
              </a:rPr>
              <a:t>TOR*2</a:t>
            </a:r>
          </a:p>
          <a:p>
            <a:pPr marL="285750" indent="-285750">
              <a:spcBef>
                <a:spcPts val="600"/>
              </a:spcBef>
              <a:buFont typeface="Arial,Sans-Serif" panose="020B0604020202020204" pitchFamily="34" charset="0"/>
              <a:buChar char="•"/>
            </a:pPr>
            <a:r>
              <a:rPr lang="hu-HU" dirty="0">
                <a:latin typeface="+mj-lt"/>
              </a:rPr>
              <a:t>BUT: </a:t>
            </a:r>
            <a:r>
              <a:rPr lang="hu-HU" dirty="0" err="1">
                <a:latin typeface="+mj-lt"/>
              </a:rPr>
              <a:t>funding</a:t>
            </a:r>
            <a:r>
              <a:rPr lang="hu-HU" dirty="0">
                <a:latin typeface="+mj-lt"/>
              </a:rPr>
              <a:t> </a:t>
            </a:r>
            <a:r>
              <a:rPr lang="hu-HU" dirty="0" err="1">
                <a:latin typeface="+mj-lt"/>
              </a:rPr>
              <a:t>period</a:t>
            </a:r>
            <a:r>
              <a:rPr lang="hu-HU" dirty="0">
                <a:latin typeface="+mj-lt"/>
              </a:rPr>
              <a:t> </a:t>
            </a:r>
            <a:r>
              <a:rPr lang="hu-HU" dirty="0" err="1">
                <a:latin typeface="+mj-lt"/>
              </a:rPr>
              <a:t>can</a:t>
            </a:r>
            <a:r>
              <a:rPr lang="hu-HU" dirty="0">
                <a:latin typeface="+mj-lt"/>
              </a:rPr>
              <a:t> be </a:t>
            </a:r>
            <a:r>
              <a:rPr lang="hu-HU" dirty="0" err="1">
                <a:latin typeface="+mj-lt"/>
              </a:rPr>
              <a:t>extended</a:t>
            </a:r>
            <a:r>
              <a:rPr lang="hu-HU" dirty="0">
                <a:latin typeface="+mj-lt"/>
              </a:rPr>
              <a:t> </a:t>
            </a:r>
            <a:r>
              <a:rPr lang="hu-HU" dirty="0" err="1">
                <a:latin typeface="+mj-lt"/>
              </a:rPr>
              <a:t>by</a:t>
            </a:r>
            <a:r>
              <a:rPr lang="hu-HU" dirty="0">
                <a:latin typeface="+mj-lt"/>
              </a:rPr>
              <a:t> </a:t>
            </a:r>
            <a:r>
              <a:rPr lang="hu-HU" dirty="0" err="1">
                <a:latin typeface="+mj-lt"/>
              </a:rPr>
              <a:t>submitting</a:t>
            </a:r>
            <a:r>
              <a:rPr lang="hu-HU" dirty="0">
                <a:latin typeface="+mj-lt"/>
              </a:rPr>
              <a:t> a REQUEST(!)</a:t>
            </a:r>
            <a:endParaRPr lang="en-US" dirty="0">
              <a:latin typeface="+mj-lt"/>
            </a:endParaRPr>
          </a:p>
          <a:p>
            <a:pPr marL="742950" lvl="1" indent="-285750">
              <a:spcBef>
                <a:spcPts val="600"/>
              </a:spcBef>
              <a:buFont typeface="Wingdings" panose="020B0604020202020204" pitchFamily="34" charset="0"/>
              <a:buChar char="ü"/>
            </a:pPr>
            <a:r>
              <a:rPr lang="hu-HU" sz="1600" dirty="0" err="1">
                <a:latin typeface="+mj-lt"/>
              </a:rPr>
              <a:t>Due</a:t>
            </a:r>
            <a:r>
              <a:rPr lang="hu-HU" sz="1600" dirty="0">
                <a:latin typeface="+mj-lt"/>
              </a:rPr>
              <a:t> </a:t>
            </a:r>
            <a:r>
              <a:rPr lang="hu-HU" sz="1600" dirty="0" err="1">
                <a:latin typeface="+mj-lt"/>
              </a:rPr>
              <a:t>to</a:t>
            </a:r>
            <a:r>
              <a:rPr lang="hu-HU" sz="1600" dirty="0">
                <a:latin typeface="+mj-lt"/>
              </a:rPr>
              <a:t> </a:t>
            </a:r>
            <a:r>
              <a:rPr lang="hu-HU" sz="1600" dirty="0" err="1">
                <a:latin typeface="+mj-lt"/>
              </a:rPr>
              <a:t>participation</a:t>
            </a:r>
            <a:r>
              <a:rPr lang="hu-HU" sz="1600" dirty="0">
                <a:latin typeface="+mj-lt"/>
              </a:rPr>
              <a:t> in a </a:t>
            </a:r>
            <a:r>
              <a:rPr lang="hu-HU" sz="1600" dirty="0" err="1">
                <a:latin typeface="+mj-lt"/>
              </a:rPr>
              <a:t>foreign</a:t>
            </a:r>
            <a:r>
              <a:rPr lang="hu-HU" sz="1600" dirty="0">
                <a:latin typeface="+mj-lt"/>
              </a:rPr>
              <a:t> </a:t>
            </a:r>
            <a:r>
              <a:rPr lang="hu-HU" sz="1600" dirty="0" err="1">
                <a:latin typeface="+mj-lt"/>
              </a:rPr>
              <a:t>exchange</a:t>
            </a:r>
            <a:r>
              <a:rPr lang="hu-HU" sz="1600" dirty="0">
                <a:latin typeface="+mj-lt"/>
              </a:rPr>
              <a:t> program </a:t>
            </a:r>
            <a:r>
              <a:rPr lang="hu-HU" sz="1600" dirty="0" err="1">
                <a:latin typeface="+mj-lt"/>
              </a:rPr>
              <a:t>abroad</a:t>
            </a:r>
            <a:r>
              <a:rPr lang="hu-HU" sz="1600" dirty="0">
                <a:latin typeface="+mj-lt"/>
              </a:rPr>
              <a:t>  </a:t>
            </a:r>
            <a:r>
              <a:rPr lang="hu-HU" sz="1600" dirty="0" err="1">
                <a:latin typeface="+mj-lt"/>
              </a:rPr>
              <a:t>or</a:t>
            </a:r>
            <a:r>
              <a:rPr lang="hu-HU" sz="1600" dirty="0">
                <a:latin typeface="+mj-lt"/>
              </a:rPr>
              <a:t> </a:t>
            </a:r>
            <a:r>
              <a:rPr lang="hu-HU" sz="1600" dirty="0" err="1">
                <a:solidFill>
                  <a:srgbClr val="0070C0"/>
                </a:solidFill>
                <a:latin typeface="+mj-lt"/>
              </a:rPr>
              <a:t>illness</a:t>
            </a:r>
            <a:r>
              <a:rPr lang="hu-HU" sz="1600" dirty="0">
                <a:solidFill>
                  <a:srgbClr val="0070C0"/>
                </a:solidFill>
                <a:latin typeface="+mj-lt"/>
              </a:rPr>
              <a:t> </a:t>
            </a:r>
            <a:r>
              <a:rPr lang="hu-HU" sz="1600" dirty="0" err="1">
                <a:solidFill>
                  <a:srgbClr val="0070C0"/>
                </a:solidFill>
                <a:latin typeface="+mj-lt"/>
              </a:rPr>
              <a:t>or</a:t>
            </a:r>
            <a:r>
              <a:rPr lang="hu-HU" sz="1600" dirty="0">
                <a:solidFill>
                  <a:srgbClr val="0070C0"/>
                </a:solidFill>
                <a:latin typeface="+mj-lt"/>
              </a:rPr>
              <a:t> </a:t>
            </a:r>
            <a:r>
              <a:rPr lang="hu-HU" sz="1600" dirty="0" err="1">
                <a:solidFill>
                  <a:srgbClr val="0070C0"/>
                </a:solidFill>
                <a:latin typeface="+mj-lt"/>
              </a:rPr>
              <a:t>childbirth</a:t>
            </a:r>
            <a:endParaRPr lang="hu-HU" sz="1600" dirty="0">
              <a:latin typeface="+mj-lt"/>
            </a:endParaRPr>
          </a:p>
          <a:p>
            <a:pPr marL="742950" lvl="1" indent="-285750">
              <a:spcBef>
                <a:spcPts val="600"/>
              </a:spcBef>
              <a:buFont typeface="Wingdings" panose="020B0604020202020204" pitchFamily="34" charset="0"/>
              <a:buChar char="ü"/>
            </a:pPr>
            <a:r>
              <a:rPr lang="hu-HU" sz="1600" dirty="0" err="1">
                <a:latin typeface="+mj-lt"/>
              </a:rPr>
              <a:t>Can</a:t>
            </a:r>
            <a:r>
              <a:rPr lang="hu-HU" sz="1600" dirty="0">
                <a:latin typeface="+mj-lt"/>
              </a:rPr>
              <a:t> be </a:t>
            </a:r>
            <a:r>
              <a:rPr lang="hu-HU" sz="1600" dirty="0" err="1">
                <a:latin typeface="+mj-lt"/>
              </a:rPr>
              <a:t>submitted</a:t>
            </a:r>
            <a:r>
              <a:rPr lang="hu-HU" sz="1600" dirty="0">
                <a:latin typeface="+mj-lt"/>
              </a:rPr>
              <a:t> </a:t>
            </a:r>
            <a:r>
              <a:rPr lang="hu-HU" sz="1600" dirty="0" err="1">
                <a:latin typeface="+mj-lt"/>
              </a:rPr>
              <a:t>till</a:t>
            </a:r>
            <a:r>
              <a:rPr lang="hu-HU" sz="1600" dirty="0">
                <a:latin typeface="+mj-lt"/>
              </a:rPr>
              <a:t> last </a:t>
            </a:r>
            <a:r>
              <a:rPr lang="hu-HU" sz="1600" dirty="0" err="1">
                <a:latin typeface="+mj-lt"/>
              </a:rPr>
              <a:t>day</a:t>
            </a:r>
            <a:r>
              <a:rPr lang="hu-HU" sz="1600" dirty="0">
                <a:latin typeface="+mj-lt"/>
              </a:rPr>
              <a:t> of </a:t>
            </a:r>
            <a:r>
              <a:rPr lang="hu-HU" sz="1600" dirty="0" err="1">
                <a:latin typeface="+mj-lt"/>
              </a:rPr>
              <a:t>the</a:t>
            </a:r>
            <a:r>
              <a:rPr lang="hu-HU" sz="1600" dirty="0">
                <a:latin typeface="+mj-lt"/>
              </a:rPr>
              <a:t> </a:t>
            </a:r>
            <a:r>
              <a:rPr lang="hu-HU" sz="1600" dirty="0" err="1">
                <a:latin typeface="+mj-lt"/>
              </a:rPr>
              <a:t>preceding</a:t>
            </a:r>
            <a:r>
              <a:rPr lang="hu-HU" sz="1600" dirty="0">
                <a:latin typeface="+mj-lt"/>
              </a:rPr>
              <a:t> </a:t>
            </a:r>
            <a:r>
              <a:rPr lang="hu-HU" sz="1600" dirty="0" err="1">
                <a:latin typeface="+mj-lt"/>
              </a:rPr>
              <a:t>semester</a:t>
            </a:r>
            <a:endParaRPr lang="hu-HU" sz="1600" dirty="0">
              <a:latin typeface="+mj-lt"/>
            </a:endParaRPr>
          </a:p>
          <a:p>
            <a:pPr marL="742950" lvl="1" indent="-285750">
              <a:spcBef>
                <a:spcPts val="600"/>
              </a:spcBef>
              <a:buFont typeface="Wingdings" panose="020B0604020202020204" pitchFamily="34" charset="0"/>
              <a:buChar char="ü"/>
            </a:pPr>
            <a:r>
              <a:rPr lang="hu-HU" sz="1600" dirty="0">
                <a:latin typeface="+mj-lt"/>
              </a:rPr>
              <a:t>5% of </a:t>
            </a:r>
            <a:r>
              <a:rPr lang="hu-HU" sz="1600" dirty="0" err="1">
                <a:latin typeface="+mj-lt"/>
              </a:rPr>
              <a:t>the</a:t>
            </a:r>
            <a:r>
              <a:rPr lang="hu-HU" sz="1600" dirty="0">
                <a:latin typeface="+mj-lt"/>
              </a:rPr>
              <a:t> minimum </a:t>
            </a:r>
            <a:r>
              <a:rPr lang="hu-HU" sz="1600" dirty="0" err="1">
                <a:latin typeface="+mj-lt"/>
              </a:rPr>
              <a:t>wage</a:t>
            </a:r>
            <a:endParaRPr lang="hu-HU" sz="2000" b="1" dirty="0">
              <a:latin typeface="+mj-lt"/>
            </a:endParaRPr>
          </a:p>
        </p:txBody>
      </p:sp>
      <p:sp>
        <p:nvSpPr>
          <p:cNvPr id="6" name="Alcím 1">
            <a:extLst>
              <a:ext uri="{FF2B5EF4-FFF2-40B4-BE49-F238E27FC236}">
                <a16:creationId xmlns:a16="http://schemas.microsoft.com/office/drawing/2014/main" id="{59208EAA-A4FC-2BB7-C651-9AF5731B79E1}"/>
              </a:ext>
            </a:extLst>
          </p:cNvPr>
          <p:cNvSpPr txBox="1">
            <a:spLocks/>
          </p:cNvSpPr>
          <p:nvPr/>
        </p:nvSpPr>
        <p:spPr>
          <a:xfrm>
            <a:off x="338347" y="586585"/>
            <a:ext cx="11349037" cy="5718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33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600"/>
              </a:spcBef>
              <a:buNone/>
            </a:pPr>
            <a:r>
              <a:rPr lang="hu-HU" sz="2800" b="1" dirty="0">
                <a:solidFill>
                  <a:schemeClr val="accent1"/>
                </a:solidFill>
                <a:latin typeface="+mj-lt"/>
                <a:cs typeface="+mn-cs"/>
              </a:rPr>
              <a:t>Main </a:t>
            </a:r>
            <a:r>
              <a:rPr lang="hu-HU" sz="2800" b="1" dirty="0" err="1">
                <a:solidFill>
                  <a:schemeClr val="accent1"/>
                </a:solidFill>
                <a:latin typeface="+mj-lt"/>
                <a:cs typeface="+mn-cs"/>
              </a:rPr>
              <a:t>rules</a:t>
            </a:r>
            <a:r>
              <a:rPr lang="hu-HU" sz="2800" b="1" dirty="0">
                <a:solidFill>
                  <a:schemeClr val="accent1"/>
                </a:solidFill>
                <a:latin typeface="+mj-lt"/>
                <a:cs typeface="+mn-cs"/>
              </a:rPr>
              <a:t> of Corvinus </a:t>
            </a:r>
            <a:r>
              <a:rPr lang="hu-HU" sz="2800" b="1" dirty="0" err="1">
                <a:solidFill>
                  <a:schemeClr val="accent1"/>
                </a:solidFill>
                <a:latin typeface="+mj-lt"/>
                <a:cs typeface="+mn-cs"/>
              </a:rPr>
              <a:t>Scholarship</a:t>
            </a:r>
            <a:endParaRPr lang="hu-HU" sz="2800" b="1" dirty="0">
              <a:solidFill>
                <a:schemeClr val="accent1"/>
              </a:solidFill>
              <a:latin typeface="+mj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682566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85B794-2563-EE72-82FC-FD13C2927C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cím 1">
            <a:extLst>
              <a:ext uri="{FF2B5EF4-FFF2-40B4-BE49-F238E27FC236}">
                <a16:creationId xmlns:a16="http://schemas.microsoft.com/office/drawing/2014/main" id="{50F90069-EEA2-3969-2EC1-6EE6E680A581}"/>
              </a:ext>
            </a:extLst>
          </p:cNvPr>
          <p:cNvSpPr txBox="1">
            <a:spLocks/>
          </p:cNvSpPr>
          <p:nvPr/>
        </p:nvSpPr>
        <p:spPr>
          <a:xfrm>
            <a:off x="275302" y="576244"/>
            <a:ext cx="11349037" cy="5718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33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600"/>
              </a:spcBef>
              <a:buNone/>
            </a:pPr>
            <a:r>
              <a:rPr lang="hu-HU" sz="2800" b="1" dirty="0">
                <a:solidFill>
                  <a:schemeClr val="accent1"/>
                </a:solidFill>
                <a:latin typeface="+mj-lt"/>
                <a:cs typeface="+mn-cs"/>
              </a:rPr>
              <a:t>Main </a:t>
            </a:r>
            <a:r>
              <a:rPr lang="hu-HU" sz="2800" b="1" dirty="0" err="1">
                <a:solidFill>
                  <a:schemeClr val="accent1"/>
                </a:solidFill>
                <a:latin typeface="+mj-lt"/>
                <a:cs typeface="+mn-cs"/>
              </a:rPr>
              <a:t>rules</a:t>
            </a:r>
            <a:r>
              <a:rPr lang="hu-HU" sz="2800" b="1" dirty="0">
                <a:solidFill>
                  <a:schemeClr val="accent1"/>
                </a:solidFill>
                <a:latin typeface="+mj-lt"/>
                <a:cs typeface="+mn-cs"/>
              </a:rPr>
              <a:t> of Corvinus </a:t>
            </a:r>
            <a:r>
              <a:rPr lang="hu-HU" sz="2800" b="1" dirty="0" err="1">
                <a:solidFill>
                  <a:schemeClr val="accent1"/>
                </a:solidFill>
                <a:latin typeface="+mj-lt"/>
                <a:cs typeface="+mn-cs"/>
              </a:rPr>
              <a:t>Scholarship</a:t>
            </a:r>
            <a:endParaRPr lang="hu-HU" sz="2800" b="1" dirty="0">
              <a:solidFill>
                <a:schemeClr val="accent1"/>
              </a:solidFill>
              <a:latin typeface="+mj-lt"/>
              <a:cs typeface="+mn-cs"/>
            </a:endParaRPr>
          </a:p>
        </p:txBody>
      </p:sp>
      <p:sp>
        <p:nvSpPr>
          <p:cNvPr id="3" name="Tartalom helye 3">
            <a:extLst>
              <a:ext uri="{FF2B5EF4-FFF2-40B4-BE49-F238E27FC236}">
                <a16:creationId xmlns:a16="http://schemas.microsoft.com/office/drawing/2014/main" id="{629FCAFA-B749-8E0E-6E98-C93BA7436E54}"/>
              </a:ext>
            </a:extLst>
          </p:cNvPr>
          <p:cNvSpPr txBox="1">
            <a:spLocks/>
          </p:cNvSpPr>
          <p:nvPr/>
        </p:nvSpPr>
        <p:spPr>
          <a:xfrm>
            <a:off x="275302" y="1312790"/>
            <a:ext cx="11495216" cy="535817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33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hu-HU" sz="1600" b="1" dirty="0" err="1">
                <a:latin typeface="+mj-lt"/>
              </a:rPr>
              <a:t>Repayment</a:t>
            </a:r>
            <a:r>
              <a:rPr lang="hu-HU" sz="1600" b="1" dirty="0">
                <a:latin typeface="+mj-lt"/>
              </a:rPr>
              <a:t> </a:t>
            </a:r>
            <a:r>
              <a:rPr lang="hu-HU" sz="1600" b="1" dirty="0" err="1">
                <a:latin typeface="+mj-lt"/>
              </a:rPr>
              <a:t>obligation</a:t>
            </a:r>
            <a:r>
              <a:rPr lang="hu-HU" sz="1600" b="1" dirty="0">
                <a:latin typeface="+mj-lt"/>
              </a:rPr>
              <a:t> of </a:t>
            </a:r>
            <a:r>
              <a:rPr lang="hu-HU" sz="1600" b="1" dirty="0" err="1">
                <a:latin typeface="+mj-lt"/>
              </a:rPr>
              <a:t>the</a:t>
            </a:r>
            <a:r>
              <a:rPr lang="hu-HU" sz="1600" b="1" dirty="0">
                <a:latin typeface="+mj-lt"/>
              </a:rPr>
              <a:t> </a:t>
            </a:r>
            <a:r>
              <a:rPr lang="hu-HU" sz="1600" b="1" dirty="0" err="1">
                <a:latin typeface="+mj-lt"/>
              </a:rPr>
              <a:t>scholarship</a:t>
            </a:r>
            <a:r>
              <a:rPr lang="hu-HU" sz="1600" b="1" dirty="0">
                <a:latin typeface="+mj-lt"/>
              </a:rPr>
              <a:t> in </a:t>
            </a:r>
            <a:r>
              <a:rPr lang="hu-HU" sz="1600" b="1" dirty="0" err="1">
                <a:latin typeface="+mj-lt"/>
              </a:rPr>
              <a:t>the</a:t>
            </a:r>
            <a:r>
              <a:rPr lang="hu-HU" sz="1600" b="1" dirty="0">
                <a:latin typeface="+mj-lt"/>
              </a:rPr>
              <a:t> </a:t>
            </a:r>
            <a:r>
              <a:rPr lang="hu-HU" sz="1600" b="1" dirty="0" err="1">
                <a:latin typeface="+mj-lt"/>
              </a:rPr>
              <a:t>following</a:t>
            </a:r>
            <a:r>
              <a:rPr lang="hu-HU" sz="1600" b="1" dirty="0">
                <a:latin typeface="+mj-lt"/>
              </a:rPr>
              <a:t> </a:t>
            </a:r>
            <a:r>
              <a:rPr lang="hu-HU" sz="1600" b="1" dirty="0" err="1">
                <a:latin typeface="+mj-lt"/>
              </a:rPr>
              <a:t>cases</a:t>
            </a:r>
            <a:r>
              <a:rPr lang="hu-HU" sz="1600" b="1" dirty="0">
                <a:latin typeface="+mj-lt"/>
              </a:rPr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1600" dirty="0">
                <a:latin typeface="+mj-lt"/>
              </a:rPr>
              <a:t> The </a:t>
            </a:r>
            <a:r>
              <a:rPr lang="hu-HU" sz="1600" dirty="0" err="1">
                <a:latin typeface="+mj-lt"/>
              </a:rPr>
              <a:t>student</a:t>
            </a:r>
            <a:r>
              <a:rPr lang="hu-HU" sz="1600" dirty="0">
                <a:latin typeface="+mj-lt"/>
              </a:rPr>
              <a:t> </a:t>
            </a:r>
            <a:r>
              <a:rPr lang="hu-HU" sz="1600" dirty="0" err="1">
                <a:latin typeface="+mj-lt"/>
              </a:rPr>
              <a:t>does</a:t>
            </a:r>
            <a:r>
              <a:rPr lang="hu-HU" sz="1600" dirty="0">
                <a:latin typeface="+mj-lt"/>
              </a:rPr>
              <a:t> </a:t>
            </a:r>
            <a:r>
              <a:rPr lang="hu-HU" sz="1600" dirty="0" err="1">
                <a:latin typeface="+mj-lt"/>
              </a:rPr>
              <a:t>not</a:t>
            </a:r>
            <a:r>
              <a:rPr lang="hu-HU" sz="1600" dirty="0">
                <a:latin typeface="+mj-lt"/>
              </a:rPr>
              <a:t> </a:t>
            </a:r>
            <a:r>
              <a:rPr lang="hu-HU" sz="1600" dirty="0" err="1">
                <a:latin typeface="+mj-lt"/>
              </a:rPr>
              <a:t>obtain</a:t>
            </a:r>
            <a:r>
              <a:rPr lang="hu-HU" sz="1600" dirty="0">
                <a:latin typeface="+mj-lt"/>
              </a:rPr>
              <a:t> a diploma </a:t>
            </a:r>
            <a:r>
              <a:rPr lang="hu-HU" sz="1600" dirty="0" err="1">
                <a:latin typeface="+mj-lt"/>
              </a:rPr>
              <a:t>on</a:t>
            </a:r>
            <a:r>
              <a:rPr lang="hu-HU" sz="1600" dirty="0">
                <a:latin typeface="+mj-lt"/>
              </a:rPr>
              <a:t> a </a:t>
            </a:r>
            <a:r>
              <a:rPr lang="hu-HU" sz="1600" dirty="0" err="1">
                <a:latin typeface="+mj-lt"/>
              </a:rPr>
              <a:t>given</a:t>
            </a:r>
            <a:r>
              <a:rPr lang="hu-HU" sz="1600" dirty="0">
                <a:latin typeface="+mj-lt"/>
              </a:rPr>
              <a:t> </a:t>
            </a:r>
            <a:r>
              <a:rPr lang="hu-HU" sz="1600" dirty="0" err="1">
                <a:latin typeface="+mj-lt"/>
              </a:rPr>
              <a:t>academic</a:t>
            </a:r>
            <a:r>
              <a:rPr lang="hu-HU" sz="1600" dirty="0">
                <a:latin typeface="+mj-lt"/>
              </a:rPr>
              <a:t> </a:t>
            </a:r>
            <a:r>
              <a:rPr lang="hu-HU" sz="1600" dirty="0" err="1">
                <a:latin typeface="+mj-lt"/>
              </a:rPr>
              <a:t>level</a:t>
            </a:r>
            <a:r>
              <a:rPr lang="hu-HU" sz="1600" dirty="0">
                <a:latin typeface="+mj-lt"/>
              </a:rPr>
              <a:t> </a:t>
            </a:r>
            <a:r>
              <a:rPr lang="hu-HU" sz="1600" dirty="0" err="1">
                <a:latin typeface="+mj-lt"/>
              </a:rPr>
              <a:t>during</a:t>
            </a:r>
            <a:r>
              <a:rPr lang="hu-HU" sz="1600" dirty="0">
                <a:latin typeface="+mj-lt"/>
              </a:rPr>
              <a:t> TOR * 2 (</a:t>
            </a:r>
            <a:r>
              <a:rPr lang="hu-HU" sz="1600" dirty="0" err="1">
                <a:latin typeface="+mj-lt"/>
                <a:ea typeface="+mj-lt"/>
                <a:cs typeface="+mj-lt"/>
              </a:rPr>
              <a:t>within</a:t>
            </a:r>
            <a:r>
              <a:rPr lang="hu-HU" sz="1600" dirty="0">
                <a:latin typeface="+mj-lt"/>
                <a:ea typeface="+mj-lt"/>
                <a:cs typeface="+mj-lt"/>
              </a:rPr>
              <a:t> </a:t>
            </a:r>
            <a:r>
              <a:rPr lang="hu-HU" sz="1600" dirty="0" err="1">
                <a:latin typeface="+mj-lt"/>
                <a:ea typeface="+mj-lt"/>
                <a:cs typeface="+mj-lt"/>
              </a:rPr>
              <a:t>twice</a:t>
            </a:r>
            <a:r>
              <a:rPr lang="hu-HU" sz="1600" dirty="0">
                <a:latin typeface="+mj-lt"/>
                <a:ea typeface="+mj-lt"/>
                <a:cs typeface="+mj-lt"/>
              </a:rPr>
              <a:t> </a:t>
            </a:r>
            <a:r>
              <a:rPr lang="hu-HU" sz="1600" dirty="0" err="1">
                <a:latin typeface="+mj-lt"/>
                <a:ea typeface="+mj-lt"/>
                <a:cs typeface="+mj-lt"/>
              </a:rPr>
              <a:t>the</a:t>
            </a:r>
            <a:r>
              <a:rPr lang="hu-HU" sz="1600" dirty="0">
                <a:latin typeface="+mj-lt"/>
                <a:ea typeface="+mj-lt"/>
                <a:cs typeface="+mj-lt"/>
              </a:rPr>
              <a:t> </a:t>
            </a:r>
            <a:r>
              <a:rPr lang="hu-HU" sz="1600" dirty="0" err="1">
                <a:latin typeface="+mj-lt"/>
                <a:ea typeface="+mj-lt"/>
                <a:cs typeface="+mj-lt"/>
              </a:rPr>
              <a:t>programme</a:t>
            </a:r>
            <a:r>
              <a:rPr lang="hu-HU" sz="1600" dirty="0">
                <a:latin typeface="+mj-lt"/>
                <a:ea typeface="+mj-lt"/>
                <a:cs typeface="+mj-lt"/>
              </a:rPr>
              <a:t> </a:t>
            </a:r>
            <a:r>
              <a:rPr lang="hu-HU" sz="1600" dirty="0" err="1">
                <a:latin typeface="+mj-lt"/>
                <a:ea typeface="+mj-lt"/>
                <a:cs typeface="+mj-lt"/>
              </a:rPr>
              <a:t>duration</a:t>
            </a:r>
            <a:r>
              <a:rPr lang="hu-HU" sz="1600" dirty="0">
                <a:latin typeface="+mj-lt"/>
              </a:rPr>
              <a:t>),</a:t>
            </a:r>
            <a:endParaRPr lang="hu-HU" sz="1400" dirty="0">
              <a:latin typeface="+mj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hu-HU" sz="1600" dirty="0">
                <a:latin typeface="+mj-lt"/>
              </a:rPr>
              <a:t> The </a:t>
            </a:r>
            <a:r>
              <a:rPr lang="hu-HU" sz="1600" dirty="0" err="1">
                <a:latin typeface="+mj-lt"/>
              </a:rPr>
              <a:t>student</a:t>
            </a:r>
            <a:r>
              <a:rPr lang="hu-HU" sz="1600" dirty="0">
                <a:latin typeface="+mj-lt"/>
              </a:rPr>
              <a:t> </a:t>
            </a:r>
            <a:r>
              <a:rPr lang="hu-HU" sz="1600" dirty="0" err="1">
                <a:latin typeface="+mj-lt"/>
              </a:rPr>
              <a:t>declares</a:t>
            </a:r>
            <a:r>
              <a:rPr lang="hu-HU" sz="1600" dirty="0">
                <a:latin typeface="+mj-lt"/>
              </a:rPr>
              <a:t> </a:t>
            </a:r>
            <a:r>
              <a:rPr lang="hu-HU" sz="1600" dirty="0" err="1">
                <a:latin typeface="+mj-lt"/>
              </a:rPr>
              <a:t>the</a:t>
            </a:r>
            <a:r>
              <a:rPr lang="hu-HU" sz="1600" dirty="0">
                <a:latin typeface="+mj-lt"/>
              </a:rPr>
              <a:t> </a:t>
            </a:r>
            <a:r>
              <a:rPr lang="hu-HU" sz="1600" dirty="0" err="1">
                <a:latin typeface="+mj-lt"/>
              </a:rPr>
              <a:t>termination</a:t>
            </a:r>
            <a:r>
              <a:rPr lang="hu-HU" sz="1600" dirty="0">
                <a:latin typeface="+mj-lt"/>
              </a:rPr>
              <a:t> of </a:t>
            </a:r>
            <a:r>
              <a:rPr lang="hu-HU" sz="1600" dirty="0" err="1">
                <a:latin typeface="+mj-lt"/>
              </a:rPr>
              <a:t>his</a:t>
            </a:r>
            <a:r>
              <a:rPr lang="hu-HU" sz="1600" dirty="0">
                <a:latin typeface="+mj-lt"/>
              </a:rPr>
              <a:t>/</a:t>
            </a:r>
            <a:r>
              <a:rPr lang="hu-HU" sz="1600" dirty="0" err="1">
                <a:latin typeface="+mj-lt"/>
              </a:rPr>
              <a:t>her</a:t>
            </a:r>
            <a:r>
              <a:rPr lang="hu-HU" sz="1600" dirty="0">
                <a:latin typeface="+mj-lt"/>
              </a:rPr>
              <a:t> </a:t>
            </a:r>
            <a:r>
              <a:rPr lang="hu-HU" sz="1600" dirty="0" err="1">
                <a:latin typeface="+mj-lt"/>
              </a:rPr>
              <a:t>student</a:t>
            </a:r>
            <a:r>
              <a:rPr lang="hu-HU" sz="1600" dirty="0">
                <a:latin typeface="+mj-lt"/>
              </a:rPr>
              <a:t> status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hu-HU" sz="1600" dirty="0">
              <a:latin typeface="+mj-lt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hu-HU" sz="1600" b="1" dirty="0" err="1">
                <a:latin typeface="+mj-lt"/>
              </a:rPr>
              <a:t>Opportunities</a:t>
            </a:r>
            <a:r>
              <a:rPr lang="hu-HU" sz="1600" b="1" dirty="0">
                <a:latin typeface="+mj-lt"/>
              </a:rPr>
              <a:t> </a:t>
            </a:r>
            <a:r>
              <a:rPr lang="hu-HU" sz="1600" b="1" dirty="0" err="1">
                <a:latin typeface="+mj-lt"/>
              </a:rPr>
              <a:t>for</a:t>
            </a:r>
            <a:r>
              <a:rPr lang="hu-HU" sz="1600" b="1" dirty="0">
                <a:latin typeface="+mj-lt"/>
              </a:rPr>
              <a:t> </a:t>
            </a:r>
            <a:r>
              <a:rPr lang="hu-HU" sz="1600" b="1" dirty="0" err="1">
                <a:latin typeface="+mj-lt"/>
              </a:rPr>
              <a:t>repayment</a:t>
            </a:r>
            <a:r>
              <a:rPr lang="hu-HU" sz="1600" b="1" dirty="0">
                <a:latin typeface="+mj-lt"/>
              </a:rPr>
              <a:t> </a:t>
            </a:r>
            <a:r>
              <a:rPr lang="hu-HU" sz="1600" b="1" dirty="0" err="1">
                <a:latin typeface="+mj-lt"/>
              </a:rPr>
              <a:t>facilitation</a:t>
            </a:r>
            <a:endParaRPr lang="hu-HU" sz="1600" b="1" dirty="0">
              <a:latin typeface="+mj-lt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sz="1600" dirty="0" err="1">
                <a:latin typeface="+mj-lt"/>
              </a:rPr>
              <a:t>By</a:t>
            </a:r>
            <a:r>
              <a:rPr lang="hu-HU" sz="1600" dirty="0">
                <a:latin typeface="+mj-lt"/>
              </a:rPr>
              <a:t> </a:t>
            </a:r>
            <a:r>
              <a:rPr lang="hu-HU" sz="1600" dirty="0" err="1">
                <a:latin typeface="+mj-lt"/>
              </a:rPr>
              <a:t>submitting</a:t>
            </a:r>
            <a:r>
              <a:rPr lang="hu-HU" sz="1600" dirty="0">
                <a:latin typeface="+mj-lt"/>
              </a:rPr>
              <a:t> an Equity </a:t>
            </a:r>
            <a:r>
              <a:rPr lang="hu-HU" sz="1600" dirty="0" err="1">
                <a:latin typeface="+mj-lt"/>
              </a:rPr>
              <a:t>request</a:t>
            </a:r>
            <a:r>
              <a:rPr lang="hu-HU" sz="1600" dirty="0">
                <a:latin typeface="+mj-lt"/>
              </a:rPr>
              <a:t>: </a:t>
            </a:r>
            <a:r>
              <a:rPr lang="hu-HU" sz="1600" dirty="0" err="1">
                <a:latin typeface="+mj-lt"/>
              </a:rPr>
              <a:t>requesting</a:t>
            </a:r>
            <a:r>
              <a:rPr lang="hu-HU" sz="1600" dirty="0">
                <a:latin typeface="+mj-lt"/>
              </a:rPr>
              <a:t> </a:t>
            </a:r>
            <a:r>
              <a:rPr lang="hu-HU" sz="1600" dirty="0" err="1">
                <a:latin typeface="+mj-lt"/>
              </a:rPr>
              <a:t>for</a:t>
            </a:r>
            <a:r>
              <a:rPr lang="hu-HU" sz="1600" dirty="0">
                <a:latin typeface="+mj-lt"/>
              </a:rPr>
              <a:t> </a:t>
            </a:r>
            <a:r>
              <a:rPr lang="hu-HU" sz="1600" dirty="0" err="1">
                <a:latin typeface="+mj-lt"/>
              </a:rPr>
              <a:t>payment</a:t>
            </a:r>
            <a:r>
              <a:rPr lang="hu-HU" sz="1600" dirty="0">
                <a:latin typeface="+mj-lt"/>
              </a:rPr>
              <a:t> in </a:t>
            </a:r>
            <a:r>
              <a:rPr lang="hu-HU" sz="1600" dirty="0" err="1">
                <a:latin typeface="+mj-lt"/>
              </a:rPr>
              <a:t>installments</a:t>
            </a:r>
            <a:endParaRPr lang="hu-HU" sz="1600" dirty="0">
              <a:latin typeface="+mj-lt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sz="1600" dirty="0">
                <a:latin typeface="+mj-lt"/>
              </a:rPr>
              <a:t>In </a:t>
            </a:r>
            <a:r>
              <a:rPr lang="hu-HU" sz="1600" dirty="0" err="1">
                <a:latin typeface="+mj-lt"/>
              </a:rPr>
              <a:t>particulary</a:t>
            </a:r>
            <a:r>
              <a:rPr lang="hu-HU" sz="1600" dirty="0">
                <a:latin typeface="+mj-lt"/>
              </a:rPr>
              <a:t> </a:t>
            </a:r>
            <a:r>
              <a:rPr lang="hu-HU" sz="1600" dirty="0" err="1">
                <a:latin typeface="+mj-lt"/>
              </a:rPr>
              <a:t>justifiable</a:t>
            </a:r>
            <a:r>
              <a:rPr lang="hu-HU" sz="1600" dirty="0">
                <a:latin typeface="+mj-lt"/>
              </a:rPr>
              <a:t> </a:t>
            </a:r>
            <a:r>
              <a:rPr lang="hu-HU" sz="1600" dirty="0" err="1">
                <a:latin typeface="+mj-lt"/>
              </a:rPr>
              <a:t>circumstances</a:t>
            </a:r>
            <a:r>
              <a:rPr lang="hu-HU" sz="1600" dirty="0">
                <a:latin typeface="+mj-lt"/>
              </a:rPr>
              <a:t>: </a:t>
            </a:r>
            <a:r>
              <a:rPr lang="hu-HU" sz="1600" dirty="0" err="1">
                <a:latin typeface="+mj-lt"/>
              </a:rPr>
              <a:t>the</a:t>
            </a:r>
            <a:r>
              <a:rPr lang="hu-HU" sz="1600" dirty="0">
                <a:latin typeface="+mj-lt"/>
              </a:rPr>
              <a:t> </a:t>
            </a:r>
            <a:r>
              <a:rPr lang="hu-HU" sz="1600" dirty="0" err="1">
                <a:latin typeface="+mj-lt"/>
              </a:rPr>
              <a:t>possibility</a:t>
            </a:r>
            <a:r>
              <a:rPr lang="hu-HU" sz="1600" dirty="0">
                <a:latin typeface="+mj-lt"/>
              </a:rPr>
              <a:t> </a:t>
            </a:r>
            <a:r>
              <a:rPr lang="hu-HU" sz="1600" dirty="0" err="1">
                <a:latin typeface="+mj-lt"/>
              </a:rPr>
              <a:t>to</a:t>
            </a:r>
            <a:r>
              <a:rPr lang="hu-HU" sz="1600" dirty="0">
                <a:latin typeface="+mj-lt"/>
              </a:rPr>
              <a:t> </a:t>
            </a:r>
            <a:r>
              <a:rPr lang="hu-HU" sz="1600" dirty="0" err="1">
                <a:latin typeface="+mj-lt"/>
              </a:rPr>
              <a:t>reduce</a:t>
            </a:r>
            <a:r>
              <a:rPr lang="hu-HU" sz="1600" dirty="0">
                <a:latin typeface="+mj-lt"/>
              </a:rPr>
              <a:t> </a:t>
            </a:r>
            <a:r>
              <a:rPr lang="hu-HU" sz="1600" dirty="0" err="1">
                <a:latin typeface="+mj-lt"/>
              </a:rPr>
              <a:t>payment</a:t>
            </a:r>
            <a:r>
              <a:rPr lang="hu-HU" sz="1600" dirty="0">
                <a:latin typeface="+mj-lt"/>
              </a:rPr>
              <a:t> </a:t>
            </a:r>
            <a:r>
              <a:rPr lang="hu-HU" sz="1600" dirty="0" err="1">
                <a:latin typeface="+mj-lt"/>
              </a:rPr>
              <a:t>obligation</a:t>
            </a:r>
            <a:endParaRPr lang="hu-HU" sz="1600" dirty="0">
              <a:latin typeface="+mj-lt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hu-HU" sz="1600" dirty="0">
              <a:latin typeface="+mj-lt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hu-HU" sz="1600" b="1" dirty="0">
                <a:latin typeface="+mj-lt"/>
              </a:rPr>
              <a:t>In </a:t>
            </a:r>
            <a:r>
              <a:rPr lang="hu-HU" sz="1600" b="1" dirty="0" err="1">
                <a:latin typeface="+mj-lt"/>
              </a:rPr>
              <a:t>case</a:t>
            </a:r>
            <a:r>
              <a:rPr lang="hu-HU" sz="1600" b="1" dirty="0">
                <a:latin typeface="+mj-lt"/>
              </a:rPr>
              <a:t> of </a:t>
            </a:r>
            <a:r>
              <a:rPr lang="hu-HU" sz="1600" b="1" dirty="0" err="1">
                <a:latin typeface="+mj-lt"/>
              </a:rPr>
              <a:t>establishing</a:t>
            </a:r>
            <a:r>
              <a:rPr lang="hu-HU" sz="1600" b="1" dirty="0">
                <a:latin typeface="+mj-lt"/>
              </a:rPr>
              <a:t> a </a:t>
            </a:r>
            <a:r>
              <a:rPr lang="hu-HU" sz="1600" b="1" dirty="0" err="1">
                <a:latin typeface="+mj-lt"/>
              </a:rPr>
              <a:t>new</a:t>
            </a:r>
            <a:r>
              <a:rPr lang="hu-HU" sz="1600" b="1" dirty="0">
                <a:latin typeface="+mj-lt"/>
              </a:rPr>
              <a:t> </a:t>
            </a:r>
            <a:r>
              <a:rPr lang="hu-HU" sz="1600" b="1" dirty="0" err="1">
                <a:latin typeface="+mj-lt"/>
              </a:rPr>
              <a:t>student</a:t>
            </a:r>
            <a:r>
              <a:rPr lang="hu-HU" sz="1600" b="1" dirty="0">
                <a:latin typeface="+mj-lt"/>
              </a:rPr>
              <a:t> status again </a:t>
            </a:r>
            <a:r>
              <a:rPr lang="hu-HU" sz="1600" b="1" dirty="0" err="1">
                <a:latin typeface="+mj-lt"/>
              </a:rPr>
              <a:t>on</a:t>
            </a:r>
            <a:r>
              <a:rPr lang="hu-HU" sz="1600" b="1" dirty="0">
                <a:latin typeface="+mj-lt"/>
              </a:rPr>
              <a:t> </a:t>
            </a:r>
            <a:r>
              <a:rPr lang="hu-HU" sz="1600" b="1" dirty="0" err="1">
                <a:latin typeface="+mj-lt"/>
              </a:rPr>
              <a:t>the</a:t>
            </a:r>
            <a:r>
              <a:rPr lang="hu-HU" sz="1600" b="1" dirty="0">
                <a:latin typeface="+mj-lt"/>
              </a:rPr>
              <a:t> </a:t>
            </a:r>
            <a:r>
              <a:rPr lang="hu-HU" sz="1600" b="1" dirty="0" err="1">
                <a:latin typeface="+mj-lt"/>
              </a:rPr>
              <a:t>same</a:t>
            </a:r>
            <a:r>
              <a:rPr lang="hu-HU" sz="1600" b="1" dirty="0">
                <a:latin typeface="+mj-lt"/>
              </a:rPr>
              <a:t> </a:t>
            </a:r>
            <a:r>
              <a:rPr lang="hu-HU" sz="1600" b="1" dirty="0" err="1">
                <a:latin typeface="+mj-lt"/>
              </a:rPr>
              <a:t>training</a:t>
            </a:r>
            <a:r>
              <a:rPr lang="hu-HU" sz="1600" b="1" dirty="0">
                <a:latin typeface="+mj-lt"/>
              </a:rPr>
              <a:t> program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sz="1600" dirty="0">
                <a:latin typeface="+mj-lt"/>
              </a:rPr>
              <a:t>No </a:t>
            </a:r>
            <a:r>
              <a:rPr lang="hu-HU" sz="1600" dirty="0" err="1">
                <a:latin typeface="+mj-lt"/>
              </a:rPr>
              <a:t>opportunity</a:t>
            </a:r>
            <a:r>
              <a:rPr lang="hu-HU" sz="1600" dirty="0">
                <a:latin typeface="+mj-lt"/>
              </a:rPr>
              <a:t> </a:t>
            </a:r>
            <a:r>
              <a:rPr lang="hu-HU" sz="1600" dirty="0" err="1">
                <a:latin typeface="+mj-lt"/>
              </a:rPr>
              <a:t>for</a:t>
            </a:r>
            <a:r>
              <a:rPr lang="hu-HU" sz="1600" dirty="0">
                <a:latin typeface="+mj-lt"/>
              </a:rPr>
              <a:t> </a:t>
            </a:r>
            <a:r>
              <a:rPr lang="hu-HU" sz="1600" dirty="0" err="1">
                <a:latin typeface="+mj-lt"/>
              </a:rPr>
              <a:t>receiving</a:t>
            </a:r>
            <a:r>
              <a:rPr lang="hu-HU" sz="1600" dirty="0">
                <a:latin typeface="+mj-lt"/>
              </a:rPr>
              <a:t> Corvinus </a:t>
            </a:r>
            <a:r>
              <a:rPr lang="hu-HU" sz="1600" dirty="0" err="1">
                <a:latin typeface="+mj-lt"/>
              </a:rPr>
              <a:t>Scholarship</a:t>
            </a:r>
            <a:r>
              <a:rPr lang="hu-HU" sz="1600" dirty="0">
                <a:latin typeface="+mj-lt"/>
              </a:rPr>
              <a:t> </a:t>
            </a:r>
            <a:r>
              <a:rPr lang="hu-HU" sz="1600" dirty="0" err="1">
                <a:latin typeface="+mj-lt"/>
              </a:rPr>
              <a:t>if</a:t>
            </a:r>
            <a:r>
              <a:rPr lang="hu-HU" sz="1600" dirty="0">
                <a:latin typeface="+mj-lt"/>
              </a:rPr>
              <a:t> </a:t>
            </a:r>
            <a:r>
              <a:rPr lang="hu-HU" sz="1600" dirty="0" err="1">
                <a:latin typeface="+mj-lt"/>
              </a:rPr>
              <a:t>the</a:t>
            </a:r>
            <a:r>
              <a:rPr lang="hu-HU" sz="1600" dirty="0">
                <a:latin typeface="+mj-lt"/>
              </a:rPr>
              <a:t> </a:t>
            </a:r>
            <a:r>
              <a:rPr lang="hu-HU" sz="1600" dirty="0" err="1">
                <a:latin typeface="+mj-lt"/>
              </a:rPr>
              <a:t>student's</a:t>
            </a:r>
            <a:r>
              <a:rPr lang="hu-HU" sz="1600" dirty="0">
                <a:latin typeface="+mj-lt"/>
              </a:rPr>
              <a:t> </a:t>
            </a:r>
            <a:r>
              <a:rPr lang="hu-HU" sz="1600" dirty="0" err="1">
                <a:latin typeface="+mj-lt"/>
              </a:rPr>
              <a:t>previous</a:t>
            </a:r>
            <a:r>
              <a:rPr lang="hu-HU" sz="1600" dirty="0">
                <a:latin typeface="+mj-lt"/>
              </a:rPr>
              <a:t> </a:t>
            </a:r>
            <a:r>
              <a:rPr lang="hu-HU" sz="1600" dirty="0" err="1">
                <a:latin typeface="+mj-lt"/>
              </a:rPr>
              <a:t>student</a:t>
            </a:r>
            <a:r>
              <a:rPr lang="hu-HU" sz="1600" dirty="0">
                <a:latin typeface="+mj-lt"/>
              </a:rPr>
              <a:t> status (</a:t>
            </a:r>
            <a:r>
              <a:rPr lang="hu-HU" sz="1600" dirty="0" err="1">
                <a:latin typeface="+mj-lt"/>
              </a:rPr>
              <a:t>on</a:t>
            </a:r>
            <a:r>
              <a:rPr lang="hu-HU" sz="1600" dirty="0">
                <a:latin typeface="+mj-lt"/>
              </a:rPr>
              <a:t> </a:t>
            </a:r>
            <a:r>
              <a:rPr lang="hu-HU" sz="1600" dirty="0" err="1">
                <a:latin typeface="+mj-lt"/>
              </a:rPr>
              <a:t>the</a:t>
            </a:r>
            <a:r>
              <a:rPr lang="hu-HU" sz="1600" dirty="0">
                <a:latin typeface="+mj-lt"/>
              </a:rPr>
              <a:t> </a:t>
            </a:r>
            <a:r>
              <a:rPr lang="hu-HU" sz="1600" dirty="0" err="1">
                <a:latin typeface="+mj-lt"/>
              </a:rPr>
              <a:t>same</a:t>
            </a:r>
            <a:r>
              <a:rPr lang="hu-HU" sz="1600" dirty="0">
                <a:latin typeface="+mj-lt"/>
              </a:rPr>
              <a:t> </a:t>
            </a:r>
            <a:r>
              <a:rPr lang="hu-HU" sz="1600" dirty="0" err="1">
                <a:latin typeface="+mj-lt"/>
              </a:rPr>
              <a:t>academic</a:t>
            </a:r>
            <a:r>
              <a:rPr lang="hu-HU" sz="1600" dirty="0">
                <a:latin typeface="+mj-lt"/>
              </a:rPr>
              <a:t> </a:t>
            </a:r>
            <a:r>
              <a:rPr lang="hu-HU" sz="1600" dirty="0" err="1">
                <a:latin typeface="+mj-lt"/>
              </a:rPr>
              <a:t>level</a:t>
            </a:r>
            <a:r>
              <a:rPr lang="hu-HU" sz="1600" dirty="0">
                <a:latin typeface="+mj-lt"/>
              </a:rPr>
              <a:t>) </a:t>
            </a:r>
            <a:r>
              <a:rPr lang="hu-HU" sz="1600" dirty="0" err="1">
                <a:latin typeface="+mj-lt"/>
              </a:rPr>
              <a:t>was</a:t>
            </a:r>
            <a:r>
              <a:rPr lang="hu-HU" sz="1600" dirty="0">
                <a:latin typeface="+mj-lt"/>
              </a:rPr>
              <a:t> </a:t>
            </a:r>
            <a:r>
              <a:rPr lang="hu-HU" sz="1600" dirty="0" err="1">
                <a:latin typeface="+mj-lt"/>
              </a:rPr>
              <a:t>terminated</a:t>
            </a:r>
            <a:r>
              <a:rPr lang="hu-HU" sz="1600" dirty="0">
                <a:latin typeface="+mj-lt"/>
              </a:rPr>
              <a:t> </a:t>
            </a:r>
            <a:r>
              <a:rPr lang="hu-HU" sz="1600" dirty="0" err="1">
                <a:latin typeface="+mj-lt"/>
              </a:rPr>
              <a:t>through</a:t>
            </a:r>
            <a:r>
              <a:rPr lang="hu-HU" sz="1600" dirty="0">
                <a:latin typeface="+mj-lt"/>
              </a:rPr>
              <a:t> </a:t>
            </a:r>
            <a:r>
              <a:rPr lang="hu-HU" sz="1600" dirty="0" err="1">
                <a:latin typeface="+mj-lt"/>
              </a:rPr>
              <a:t>his</a:t>
            </a:r>
            <a:r>
              <a:rPr lang="hu-HU" sz="1600" dirty="0">
                <a:latin typeface="+mj-lt"/>
              </a:rPr>
              <a:t>/</a:t>
            </a:r>
            <a:r>
              <a:rPr lang="hu-HU" sz="1600" dirty="0" err="1">
                <a:latin typeface="+mj-lt"/>
              </a:rPr>
              <a:t>her</a:t>
            </a:r>
            <a:r>
              <a:rPr lang="hu-HU" sz="1600" dirty="0">
                <a:latin typeface="+mj-lt"/>
              </a:rPr>
              <a:t> </a:t>
            </a:r>
            <a:r>
              <a:rPr lang="hu-HU" sz="1600" dirty="0" err="1">
                <a:latin typeface="+mj-lt"/>
              </a:rPr>
              <a:t>own</a:t>
            </a:r>
            <a:r>
              <a:rPr lang="hu-HU" sz="1600" dirty="0">
                <a:latin typeface="+mj-lt"/>
              </a:rPr>
              <a:t> fault </a:t>
            </a:r>
            <a:endParaRPr lang="hu-HU" sz="1400" dirty="0">
              <a:latin typeface="+mj-lt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hu-HU" sz="1600" dirty="0">
              <a:latin typeface="+mj-lt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hu-HU" sz="1600" b="1" dirty="0">
                <a:latin typeface="+mj-lt"/>
              </a:rPr>
              <a:t>In </a:t>
            </a:r>
            <a:r>
              <a:rPr lang="hu-HU" sz="1600" b="1" dirty="0" err="1">
                <a:latin typeface="+mj-lt"/>
              </a:rPr>
              <a:t>case</a:t>
            </a:r>
            <a:r>
              <a:rPr lang="hu-HU" sz="1600" b="1" dirty="0">
                <a:latin typeface="+mj-lt"/>
              </a:rPr>
              <a:t> of parallel </a:t>
            </a:r>
            <a:r>
              <a:rPr lang="hu-HU" sz="1600" b="1" dirty="0" err="1">
                <a:latin typeface="+mj-lt"/>
              </a:rPr>
              <a:t>training</a:t>
            </a:r>
            <a:endParaRPr lang="hu-HU" sz="1600" b="1" dirty="0">
              <a:latin typeface="+mj-lt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sz="1600" dirty="0" err="1">
                <a:latin typeface="+mj-lt"/>
              </a:rPr>
              <a:t>Only</a:t>
            </a:r>
            <a:r>
              <a:rPr lang="hu-HU" sz="1600" dirty="0">
                <a:latin typeface="+mj-lt"/>
              </a:rPr>
              <a:t> </a:t>
            </a:r>
            <a:r>
              <a:rPr lang="hu-HU" sz="1600" dirty="0" err="1">
                <a:latin typeface="+mj-lt"/>
              </a:rPr>
              <a:t>one</a:t>
            </a:r>
            <a:r>
              <a:rPr lang="hu-HU" sz="1600" dirty="0">
                <a:latin typeface="+mj-lt"/>
              </a:rPr>
              <a:t> </a:t>
            </a:r>
            <a:r>
              <a:rPr lang="hu-HU" sz="1600" dirty="0" err="1">
                <a:latin typeface="+mj-lt"/>
              </a:rPr>
              <a:t>training</a:t>
            </a:r>
            <a:r>
              <a:rPr lang="hu-HU" sz="1600" dirty="0">
                <a:latin typeface="+mj-lt"/>
              </a:rPr>
              <a:t> program </a:t>
            </a:r>
            <a:r>
              <a:rPr lang="hu-HU" sz="1600" dirty="0" err="1">
                <a:latin typeface="+mj-lt"/>
              </a:rPr>
              <a:t>at</a:t>
            </a:r>
            <a:r>
              <a:rPr lang="hu-HU" sz="1600" dirty="0">
                <a:latin typeface="+mj-lt"/>
              </a:rPr>
              <a:t> a </a:t>
            </a:r>
            <a:r>
              <a:rPr lang="hu-HU" sz="1600" dirty="0" err="1">
                <a:latin typeface="+mj-lt"/>
              </a:rPr>
              <a:t>time</a:t>
            </a:r>
            <a:r>
              <a:rPr lang="hu-HU" sz="1600" dirty="0">
                <a:latin typeface="+mj-lt"/>
              </a:rPr>
              <a:t> </a:t>
            </a:r>
            <a:r>
              <a:rPr lang="hu-HU" sz="1600" dirty="0" err="1">
                <a:latin typeface="+mj-lt"/>
              </a:rPr>
              <a:t>can</a:t>
            </a:r>
            <a:r>
              <a:rPr lang="hu-HU" sz="1600" dirty="0">
                <a:latin typeface="+mj-lt"/>
              </a:rPr>
              <a:t> be </a:t>
            </a:r>
            <a:r>
              <a:rPr lang="hu-HU" sz="1600" dirty="0" err="1">
                <a:latin typeface="+mj-lt"/>
              </a:rPr>
              <a:t>funded</a:t>
            </a:r>
            <a:r>
              <a:rPr lang="hu-HU" sz="1600" dirty="0">
                <a:latin typeface="+mj-lt"/>
              </a:rPr>
              <a:t> </a:t>
            </a:r>
            <a:r>
              <a:rPr lang="hu-HU" sz="1600" dirty="0" err="1">
                <a:latin typeface="+mj-lt"/>
              </a:rPr>
              <a:t>by</a:t>
            </a:r>
            <a:r>
              <a:rPr lang="hu-HU" sz="1600" dirty="0">
                <a:latin typeface="+mj-lt"/>
              </a:rPr>
              <a:t> Corvinus </a:t>
            </a:r>
            <a:r>
              <a:rPr lang="hu-HU" sz="1600" dirty="0" err="1">
                <a:latin typeface="+mj-lt"/>
              </a:rPr>
              <a:t>Scholarship</a:t>
            </a:r>
            <a:r>
              <a:rPr lang="hu-HU" sz="1600" dirty="0">
                <a:latin typeface="+mj-lt"/>
              </a:rPr>
              <a:t> </a:t>
            </a:r>
          </a:p>
          <a:p>
            <a:pPr>
              <a:spcBef>
                <a:spcPts val="600"/>
              </a:spcBef>
            </a:pPr>
            <a:endParaRPr lang="hu-HU" sz="1600" dirty="0">
              <a:latin typeface="+mj-lt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hu-HU" sz="1600" dirty="0">
                <a:latin typeface="+mj-lt"/>
              </a:rPr>
              <a:t>More </a:t>
            </a:r>
            <a:r>
              <a:rPr lang="hu-HU" sz="1600" dirty="0" err="1">
                <a:latin typeface="+mj-lt"/>
              </a:rPr>
              <a:t>information</a:t>
            </a:r>
            <a:r>
              <a:rPr lang="hu-HU" sz="1600" dirty="0">
                <a:latin typeface="+mj-lt"/>
              </a:rPr>
              <a:t> </a:t>
            </a:r>
            <a:r>
              <a:rPr lang="hu-HU" sz="1600" dirty="0" err="1">
                <a:latin typeface="+mj-lt"/>
              </a:rPr>
              <a:t>on</a:t>
            </a:r>
            <a:r>
              <a:rPr lang="hu-HU" sz="1600" dirty="0">
                <a:latin typeface="+mj-lt"/>
              </a:rPr>
              <a:t> </a:t>
            </a:r>
            <a:r>
              <a:rPr lang="hu-HU" sz="1600" dirty="0" err="1">
                <a:latin typeface="+mj-lt"/>
              </a:rPr>
              <a:t>our</a:t>
            </a:r>
            <a:r>
              <a:rPr lang="hu-HU" sz="1600" dirty="0">
                <a:latin typeface="+mj-lt"/>
              </a:rPr>
              <a:t> website</a:t>
            </a:r>
            <a:r>
              <a:rPr lang="hu-HU" sz="1600" dirty="0">
                <a:solidFill>
                  <a:srgbClr val="0070C0"/>
                </a:solidFill>
                <a:latin typeface="+mj-lt"/>
              </a:rPr>
              <a:t>: </a:t>
            </a:r>
            <a:r>
              <a:rPr lang="hu-HU" sz="1600" dirty="0">
                <a:solidFill>
                  <a:srgbClr val="0070C0"/>
                </a:solidFill>
                <a:latin typeface="+mj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https://www.uni-corvinus.hu/main-page/life-at-corvinus/scholarship/corvinus-scholarship/?lang=en</a:t>
            </a:r>
            <a:endParaRPr lang="hu-HU" sz="1400" dirty="0">
              <a:solidFill>
                <a:srgbClr val="0070C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3376754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3DCE0B-C0D0-21BA-E5FD-72F4537914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lcím 1">
            <a:extLst>
              <a:ext uri="{FF2B5EF4-FFF2-40B4-BE49-F238E27FC236}">
                <a16:creationId xmlns:a16="http://schemas.microsoft.com/office/drawing/2014/main" id="{E60449FF-E9AE-C140-2FED-00FBF42DFA09}"/>
              </a:ext>
            </a:extLst>
          </p:cNvPr>
          <p:cNvSpPr txBox="1">
            <a:spLocks/>
          </p:cNvSpPr>
          <p:nvPr/>
        </p:nvSpPr>
        <p:spPr>
          <a:xfrm>
            <a:off x="452762" y="470517"/>
            <a:ext cx="5175682" cy="5921405"/>
          </a:xfrm>
          <a:prstGeom prst="rect">
            <a:avLst/>
          </a:prstGeom>
        </p:spPr>
        <p:txBody>
          <a:bodyPr vert="horz" lIns="91440" tIns="45720" rIns="91440" bIns="45720" rtlCol="0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4"/>
              </a:buClr>
              <a:buFontTx/>
              <a:buNone/>
              <a:defRPr sz="24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Tx/>
              <a:buNone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Tx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Tx/>
              <a:buNone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Tx/>
              <a:buNone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fontAlgn="auto">
              <a:spcBef>
                <a:spcPct val="20000"/>
              </a:spcBef>
              <a:spcAft>
                <a:spcPts val="0"/>
              </a:spcAft>
              <a:buClr>
                <a:srgbClr val="F5C832"/>
              </a:buClr>
              <a:buSzTx/>
              <a:tabLst/>
              <a:defRPr/>
            </a:pPr>
            <a:endParaRPr lang="hu-HU" sz="1200" b="1" dirty="0">
              <a:solidFill>
                <a:srgbClr val="000000"/>
              </a:solidFill>
              <a:latin typeface="Arial"/>
              <a:cs typeface="Calibri"/>
            </a:endParaRPr>
          </a:p>
          <a:p>
            <a:pPr marR="0" lvl="0" fontAlgn="auto">
              <a:spcBef>
                <a:spcPct val="20000"/>
              </a:spcBef>
              <a:spcAft>
                <a:spcPts val="0"/>
              </a:spcAft>
              <a:buClr>
                <a:srgbClr val="F5C832"/>
              </a:buClr>
              <a:buSzTx/>
              <a:tabLst/>
              <a:defRPr/>
            </a:pPr>
            <a:endParaRPr lang="hu-HU" sz="1200" b="1" dirty="0">
              <a:solidFill>
                <a:srgbClr val="000000"/>
              </a:solidFill>
              <a:latin typeface="Arial"/>
              <a:cs typeface="Calibri"/>
            </a:endParaRPr>
          </a:p>
          <a:p>
            <a:pPr marR="0" lvl="0" fontAlgn="auto">
              <a:spcBef>
                <a:spcPct val="20000"/>
              </a:spcBef>
              <a:spcAft>
                <a:spcPts val="0"/>
              </a:spcAft>
              <a:buClr>
                <a:srgbClr val="F5C832"/>
              </a:buClr>
              <a:buSzTx/>
              <a:tabLst/>
              <a:defRPr/>
            </a:pPr>
            <a:endParaRPr lang="hu-HU" sz="1200" b="1" dirty="0">
              <a:solidFill>
                <a:srgbClr val="000000"/>
              </a:solidFill>
              <a:latin typeface="Arial"/>
              <a:cs typeface="Calibri"/>
            </a:endParaRPr>
          </a:p>
          <a:p>
            <a:pPr marR="0" lvl="0" fontAlgn="auto">
              <a:spcBef>
                <a:spcPct val="20000"/>
              </a:spcBef>
              <a:spcAft>
                <a:spcPts val="0"/>
              </a:spcAft>
              <a:buClr>
                <a:srgbClr val="F5C832"/>
              </a:buClr>
              <a:buSzTx/>
              <a:tabLst/>
              <a:defRPr/>
            </a:pPr>
            <a:endParaRPr lang="hu-HU" sz="1200" b="1" dirty="0">
              <a:solidFill>
                <a:srgbClr val="000000"/>
              </a:solidFill>
              <a:latin typeface="Arial"/>
              <a:cs typeface="Calibri"/>
            </a:endParaRPr>
          </a:p>
          <a:p>
            <a:pPr>
              <a:spcBef>
                <a:spcPct val="20000"/>
              </a:spcBef>
              <a:buClr>
                <a:srgbClr val="F5C832"/>
              </a:buClr>
              <a:defRPr/>
            </a:pPr>
            <a:endParaRPr lang="hu-HU" sz="3200" b="1" dirty="0"/>
          </a:p>
          <a:p>
            <a:pPr>
              <a:spcBef>
                <a:spcPct val="20000"/>
              </a:spcBef>
              <a:buClr>
                <a:srgbClr val="F5C832"/>
              </a:buClr>
              <a:defRPr/>
            </a:pPr>
            <a:endParaRPr lang="hu-HU" sz="3200" b="1" dirty="0"/>
          </a:p>
          <a:p>
            <a:pPr algn="ctr">
              <a:spcBef>
                <a:spcPct val="20000"/>
              </a:spcBef>
              <a:buClr>
                <a:srgbClr val="F5C832"/>
              </a:buClr>
              <a:defRPr/>
            </a:pPr>
            <a:r>
              <a:rPr lang="hu-HU" sz="3200" b="1" dirty="0"/>
              <a:t>5. </a:t>
            </a:r>
            <a:r>
              <a:rPr lang="en-US" sz="3200" b="1" kern="1400" dirty="0">
                <a:latin typeface="Georgia" panose="02040502050405020303" pitchFamily="18" charset="0"/>
                <a:cs typeface="Times New Roman" panose="02020603050405020304" pitchFamily="18" charset="0"/>
              </a:rPr>
              <a:t>Study</a:t>
            </a:r>
            <a:r>
              <a:rPr lang="hu-HU" sz="3200" b="1" kern="1400" dirty="0">
                <a:latin typeface="Georgia" panose="02040502050405020303" pitchFamily="18" charset="0"/>
                <a:cs typeface="Times New Roman" panose="02020603050405020304" pitchFamily="18" charset="0"/>
              </a:rPr>
              <a:t>, </a:t>
            </a:r>
            <a:r>
              <a:rPr lang="hu-HU" sz="3200" b="1" kern="1400" dirty="0" err="1">
                <a:latin typeface="Georgia" panose="02040502050405020303" pitchFamily="18" charset="0"/>
                <a:cs typeface="Times New Roman" panose="02020603050405020304" pitchFamily="18" charset="0"/>
              </a:rPr>
              <a:t>Neptun</a:t>
            </a:r>
            <a:r>
              <a:rPr lang="hu-HU" sz="3200" b="1" kern="1400" dirty="0">
                <a:latin typeface="Georgia" panose="02040502050405020303" pitchFamily="18" charset="0"/>
                <a:cs typeface="Times New Roman" panose="02020603050405020304" pitchFamily="18" charset="0"/>
              </a:rPr>
              <a:t>, Student ID</a:t>
            </a:r>
            <a:r>
              <a:rPr lang="en-US" sz="3200" b="1" kern="1400" dirty="0">
                <a:latin typeface="Georgia" panose="02040502050405020303" pitchFamily="18" charset="0"/>
                <a:cs typeface="Times New Roman" panose="02020603050405020304" pitchFamily="18" charset="0"/>
              </a:rPr>
              <a:t> and </a:t>
            </a:r>
            <a:r>
              <a:rPr lang="hu-HU" sz="3200" b="1" kern="1400" dirty="0">
                <a:latin typeface="Georgia" panose="02040502050405020303" pitchFamily="18" charset="0"/>
                <a:cs typeface="Times New Roman" panose="02020603050405020304" pitchFamily="18" charset="0"/>
              </a:rPr>
              <a:t>F</a:t>
            </a:r>
            <a:r>
              <a:rPr lang="en-US" sz="3200" b="1" kern="1400" dirty="0" err="1">
                <a:latin typeface="Georgia" panose="02040502050405020303" pitchFamily="18" charset="0"/>
                <a:cs typeface="Times New Roman" panose="02020603050405020304" pitchFamily="18" charset="0"/>
              </a:rPr>
              <a:t>inancial</a:t>
            </a:r>
            <a:r>
              <a:rPr lang="en-US" sz="3200" b="1" kern="1400" dirty="0"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hu-HU" sz="3200" b="1" dirty="0" err="1"/>
              <a:t>administration</a:t>
            </a:r>
            <a:endParaRPr lang="hu-HU" sz="3200" b="1" dirty="0"/>
          </a:p>
          <a:p>
            <a:pPr marR="0" lvl="0" fontAlgn="auto">
              <a:spcBef>
                <a:spcPct val="20000"/>
              </a:spcBef>
              <a:spcAft>
                <a:spcPts val="0"/>
              </a:spcAft>
              <a:buClr>
                <a:srgbClr val="F5C832"/>
              </a:buClr>
              <a:buSzTx/>
              <a:tabLst/>
              <a:defRPr/>
            </a:pPr>
            <a:endParaRPr kumimoji="0" lang="hu-HU" sz="1200" b="1" i="0" u="none" strike="noStrike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7555412"/>
      </p:ext>
    </p:extLst>
  </p:cSld>
  <p:clrMapOvr>
    <a:masterClrMapping/>
  </p:clrMapOvr>
  <p:transition spd="slow">
    <p:cover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2BD605-A780-A238-D982-B7666D8F88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cím 1">
            <a:extLst>
              <a:ext uri="{FF2B5EF4-FFF2-40B4-BE49-F238E27FC236}">
                <a16:creationId xmlns:a16="http://schemas.microsoft.com/office/drawing/2014/main" id="{381AC0B1-F3E6-3B7E-356E-E8FC608043D7}"/>
              </a:ext>
            </a:extLst>
          </p:cNvPr>
          <p:cNvSpPr txBox="1">
            <a:spLocks/>
          </p:cNvSpPr>
          <p:nvPr/>
        </p:nvSpPr>
        <p:spPr>
          <a:xfrm>
            <a:off x="475254" y="512412"/>
            <a:ext cx="9352893" cy="65204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33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hu-HU" sz="2400" b="1" dirty="0" err="1">
                <a:latin typeface="+mj-lt"/>
              </a:rPr>
              <a:t>Location</a:t>
            </a:r>
            <a:r>
              <a:rPr lang="hu-HU" sz="2400" b="1" dirty="0">
                <a:latin typeface="+mj-lt"/>
              </a:rPr>
              <a:t> of </a:t>
            </a:r>
            <a:r>
              <a:rPr lang="hu-HU" sz="2400" b="1" dirty="0" err="1">
                <a:latin typeface="+mj-lt"/>
              </a:rPr>
              <a:t>your</a:t>
            </a:r>
            <a:r>
              <a:rPr lang="hu-HU" sz="2400" b="1" dirty="0">
                <a:latin typeface="+mj-lt"/>
              </a:rPr>
              <a:t> </a:t>
            </a:r>
            <a:r>
              <a:rPr lang="hu-HU" sz="2400" b="1" dirty="0" err="1">
                <a:latin typeface="+mj-lt"/>
              </a:rPr>
              <a:t>study</a:t>
            </a:r>
            <a:r>
              <a:rPr lang="hu-HU" sz="2400" b="1" dirty="0">
                <a:latin typeface="+mj-lt"/>
              </a:rPr>
              <a:t> </a:t>
            </a:r>
            <a:r>
              <a:rPr lang="hu-HU" sz="2400" b="1" dirty="0" err="1">
                <a:latin typeface="+mj-lt"/>
              </a:rPr>
              <a:t>system</a:t>
            </a:r>
            <a:r>
              <a:rPr lang="hu-HU" sz="2400" b="1" dirty="0">
                <a:latin typeface="+mj-lt"/>
              </a:rPr>
              <a:t> and </a:t>
            </a:r>
            <a:r>
              <a:rPr lang="hu-HU" sz="2400" b="1" dirty="0" err="1">
                <a:latin typeface="+mj-lt"/>
              </a:rPr>
              <a:t>your</a:t>
            </a:r>
            <a:r>
              <a:rPr lang="hu-HU" sz="2400" b="1" dirty="0">
                <a:latin typeface="+mj-lt"/>
              </a:rPr>
              <a:t> </a:t>
            </a:r>
            <a:r>
              <a:rPr lang="hu-HU" sz="2400" b="1" dirty="0" err="1">
                <a:latin typeface="+mj-lt"/>
              </a:rPr>
              <a:t>finances</a:t>
            </a:r>
            <a:r>
              <a:rPr lang="hu-HU" sz="2400" b="1" dirty="0">
                <a:latin typeface="+mj-lt"/>
              </a:rPr>
              <a:t>: </a:t>
            </a:r>
            <a:r>
              <a:rPr lang="hu-HU" sz="2400" b="1" dirty="0">
                <a:solidFill>
                  <a:srgbClr val="0070C0"/>
                </a:solidFill>
                <a:latin typeface="+mj-lt"/>
              </a:rPr>
              <a:t>NEPTUN </a:t>
            </a: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D50E36C2-13CF-8CFE-4EB4-D6271B8B3B69}"/>
              </a:ext>
            </a:extLst>
          </p:cNvPr>
          <p:cNvSpPr txBox="1"/>
          <p:nvPr/>
        </p:nvSpPr>
        <p:spPr>
          <a:xfrm>
            <a:off x="168167" y="2435566"/>
            <a:ext cx="3878320" cy="872868"/>
          </a:xfrm>
          <a:prstGeom prst="rect">
            <a:avLst/>
          </a:prstGeom>
          <a:solidFill>
            <a:srgbClr val="0ACD5A"/>
          </a:solidFill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spcAft>
                <a:spcPts val="600"/>
              </a:spcAft>
            </a:pPr>
            <a:r>
              <a:rPr lang="hu-HU" b="1" dirty="0" err="1">
                <a:solidFill>
                  <a:schemeClr val="bg1"/>
                </a:solidFill>
                <a:latin typeface="+mj-lt"/>
              </a:rPr>
              <a:t>All</a:t>
            </a:r>
            <a:r>
              <a:rPr lang="hu-HU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hu-HU" b="1" dirty="0" err="1">
                <a:solidFill>
                  <a:schemeClr val="bg1"/>
                </a:solidFill>
                <a:latin typeface="+mj-lt"/>
              </a:rPr>
              <a:t>official</a:t>
            </a:r>
            <a:r>
              <a:rPr lang="hu-HU" sz="18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hu-HU" sz="1800" b="1" dirty="0" err="1">
                <a:solidFill>
                  <a:schemeClr val="bg1"/>
                </a:solidFill>
                <a:latin typeface="+mj-lt"/>
              </a:rPr>
              <a:t>questions</a:t>
            </a:r>
            <a:r>
              <a:rPr lang="hu-HU" sz="18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hu-HU" sz="1800" b="1" dirty="0" err="1">
                <a:solidFill>
                  <a:schemeClr val="bg1"/>
                </a:solidFill>
                <a:latin typeface="+mj-lt"/>
              </a:rPr>
              <a:t>will</a:t>
            </a:r>
            <a:r>
              <a:rPr lang="hu-HU" sz="1800" b="1" dirty="0">
                <a:solidFill>
                  <a:schemeClr val="bg1"/>
                </a:solidFill>
                <a:latin typeface="+mj-lt"/>
              </a:rPr>
              <a:t> be </a:t>
            </a:r>
            <a:r>
              <a:rPr lang="hu-HU" sz="1800" b="1" dirty="0" err="1">
                <a:solidFill>
                  <a:schemeClr val="bg1"/>
                </a:solidFill>
                <a:latin typeface="+mj-lt"/>
              </a:rPr>
              <a:t>answered</a:t>
            </a:r>
            <a:r>
              <a:rPr lang="hu-HU" sz="1800" b="1" dirty="0">
                <a:solidFill>
                  <a:schemeClr val="bg1"/>
                </a:solidFill>
                <a:latin typeface="+mj-lt"/>
              </a:rPr>
              <a:t> HERE!</a:t>
            </a:r>
            <a:endParaRPr lang="en-US" sz="1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2B5A0056-C730-3B3A-A869-E5CF883AAFDA}"/>
              </a:ext>
            </a:extLst>
          </p:cNvPr>
          <p:cNvSpPr txBox="1"/>
          <p:nvPr/>
        </p:nvSpPr>
        <p:spPr>
          <a:xfrm>
            <a:off x="792854" y="4481437"/>
            <a:ext cx="2873798" cy="1780809"/>
          </a:xfrm>
          <a:prstGeom prst="rect">
            <a:avLst/>
          </a:prstGeom>
          <a:solidFill>
            <a:schemeClr val="bg2"/>
          </a:solidFill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0" lvl="0" defTabSz="106680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hu-HU" sz="1800" b="1" kern="1200" dirty="0" err="1">
                <a:solidFill>
                  <a:srgbClr val="000000"/>
                </a:solidFill>
                <a:latin typeface="+mj-lt"/>
              </a:rPr>
              <a:t>Check</a:t>
            </a:r>
            <a:r>
              <a:rPr lang="hu-HU" sz="1800" b="1" kern="1200" dirty="0">
                <a:solidFill>
                  <a:srgbClr val="000000"/>
                </a:solidFill>
                <a:latin typeface="+mj-lt"/>
              </a:rPr>
              <a:t> </a:t>
            </a:r>
            <a:r>
              <a:rPr lang="hu-HU" sz="1800" b="1" kern="1200" dirty="0" err="1">
                <a:solidFill>
                  <a:srgbClr val="000000"/>
                </a:solidFill>
                <a:latin typeface="+mj-lt"/>
              </a:rPr>
              <a:t>your</a:t>
            </a:r>
            <a:r>
              <a:rPr lang="hu-HU" sz="1800" b="1" kern="1200" dirty="0">
                <a:solidFill>
                  <a:srgbClr val="000000"/>
                </a:solidFill>
                <a:latin typeface="+mj-lt"/>
              </a:rPr>
              <a:t> Neptun </a:t>
            </a:r>
            <a:r>
              <a:rPr lang="hu-HU" b="1" dirty="0" err="1">
                <a:solidFill>
                  <a:srgbClr val="000000"/>
                </a:solidFill>
                <a:latin typeface="+mj-lt"/>
              </a:rPr>
              <a:t>messages</a:t>
            </a:r>
            <a:r>
              <a:rPr lang="hu-HU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hu-HU" b="1" dirty="0" err="1">
                <a:solidFill>
                  <a:srgbClr val="000000"/>
                </a:solidFill>
                <a:latin typeface="+mj-lt"/>
              </a:rPr>
              <a:t>regularly</a:t>
            </a:r>
            <a:endParaRPr lang="hu-HU" sz="1800" b="1" kern="1200" dirty="0">
              <a:solidFill>
                <a:srgbClr val="000000"/>
              </a:solidFill>
              <a:latin typeface="+mj-lt"/>
            </a:endParaRPr>
          </a:p>
          <a:p>
            <a:pPr marL="0" lvl="0" defTabSz="106680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hu-HU" sz="1800" b="1" kern="1200" dirty="0">
                <a:solidFill>
                  <a:srgbClr val="000000"/>
                </a:solidFill>
                <a:latin typeface="+mj-lt"/>
              </a:rPr>
              <a:t>(</a:t>
            </a:r>
            <a:r>
              <a:rPr lang="hu-HU" b="1" dirty="0" err="1">
                <a:solidFill>
                  <a:srgbClr val="000000"/>
                </a:solidFill>
                <a:latin typeface="+mj-lt"/>
              </a:rPr>
              <a:t>do</a:t>
            </a:r>
            <a:r>
              <a:rPr lang="hu-HU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hu-HU" b="1" dirty="0" err="1">
                <a:solidFill>
                  <a:srgbClr val="000000"/>
                </a:solidFill>
                <a:latin typeface="+mj-lt"/>
              </a:rPr>
              <a:t>not</a:t>
            </a:r>
            <a:r>
              <a:rPr lang="hu-HU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hu-HU" b="1" dirty="0" err="1">
                <a:solidFill>
                  <a:srgbClr val="000000"/>
                </a:solidFill>
                <a:latin typeface="+mj-lt"/>
              </a:rPr>
              <a:t>just</a:t>
            </a:r>
            <a:r>
              <a:rPr lang="hu-HU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hu-HU" b="1" dirty="0" err="1">
                <a:solidFill>
                  <a:srgbClr val="000000"/>
                </a:solidFill>
                <a:latin typeface="+mj-lt"/>
              </a:rPr>
              <a:t>read</a:t>
            </a:r>
            <a:r>
              <a:rPr lang="hu-HU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hu-HU" b="1" dirty="0" err="1">
                <a:solidFill>
                  <a:srgbClr val="000000"/>
                </a:solidFill>
                <a:latin typeface="+mj-lt"/>
              </a:rPr>
              <a:t>them</a:t>
            </a:r>
            <a:r>
              <a:rPr lang="hu-HU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hu-HU" b="1" dirty="0" err="1">
                <a:solidFill>
                  <a:srgbClr val="000000"/>
                </a:solidFill>
                <a:latin typeface="+mj-lt"/>
              </a:rPr>
              <a:t>as</a:t>
            </a:r>
            <a:r>
              <a:rPr lang="hu-HU" sz="1800" b="1" kern="1200" dirty="0">
                <a:solidFill>
                  <a:srgbClr val="000000"/>
                </a:solidFill>
                <a:latin typeface="+mj-lt"/>
              </a:rPr>
              <a:t> e-</a:t>
            </a:r>
            <a:r>
              <a:rPr lang="hu-HU" sz="1800" b="1" kern="1200" dirty="0" err="1">
                <a:solidFill>
                  <a:srgbClr val="000000"/>
                </a:solidFill>
                <a:latin typeface="+mj-lt"/>
              </a:rPr>
              <a:t>mails</a:t>
            </a:r>
            <a:r>
              <a:rPr lang="hu-HU" sz="1800" b="1" kern="1200" dirty="0">
                <a:solidFill>
                  <a:srgbClr val="000000"/>
                </a:solidFill>
                <a:latin typeface="+mj-lt"/>
              </a:rPr>
              <a:t>!)</a:t>
            </a:r>
            <a:endParaRPr lang="en-US" sz="1800" b="1" kern="12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DCE077EF-FA6A-DB9C-F180-B69B60566847}"/>
              </a:ext>
            </a:extLst>
          </p:cNvPr>
          <p:cNvSpPr txBox="1"/>
          <p:nvPr/>
        </p:nvSpPr>
        <p:spPr>
          <a:xfrm>
            <a:off x="4269827" y="1549612"/>
            <a:ext cx="7754006" cy="3291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hu-HU" dirty="0" err="1">
                <a:solidFill>
                  <a:srgbClr val="FF0000"/>
                </a:solidFill>
                <a:latin typeface="+mj-lt"/>
              </a:rPr>
              <a:t>Enrollment</a:t>
            </a:r>
            <a:r>
              <a:rPr lang="hu-HU" dirty="0">
                <a:solidFill>
                  <a:srgbClr val="FF0000"/>
                </a:solidFill>
                <a:latin typeface="+mj-lt"/>
              </a:rPr>
              <a:t>, </a:t>
            </a:r>
            <a:r>
              <a:rPr lang="hu-HU" dirty="0" err="1">
                <a:solidFill>
                  <a:srgbClr val="FF0000"/>
                </a:solidFill>
                <a:latin typeface="+mj-lt"/>
              </a:rPr>
              <a:t>subject</a:t>
            </a:r>
            <a:r>
              <a:rPr lang="hu-HU" dirty="0">
                <a:solidFill>
                  <a:srgbClr val="FF0000"/>
                </a:solidFill>
                <a:latin typeface="+mj-lt"/>
              </a:rPr>
              <a:t> </a:t>
            </a:r>
            <a:r>
              <a:rPr lang="hu-HU" dirty="0" err="1">
                <a:solidFill>
                  <a:srgbClr val="FF0000"/>
                </a:solidFill>
                <a:latin typeface="+mj-lt"/>
              </a:rPr>
              <a:t>registration</a:t>
            </a:r>
            <a:r>
              <a:rPr lang="hu-HU" dirty="0">
                <a:solidFill>
                  <a:srgbClr val="FF0000"/>
                </a:solidFill>
                <a:latin typeface="+mj-lt"/>
              </a:rPr>
              <a:t>/</a:t>
            </a:r>
            <a:r>
              <a:rPr lang="hu-HU" dirty="0" err="1">
                <a:solidFill>
                  <a:srgbClr val="FF0000"/>
                </a:solidFill>
                <a:latin typeface="+mj-lt"/>
              </a:rPr>
              <a:t>deregistration</a:t>
            </a:r>
            <a:r>
              <a:rPr lang="hu-HU" dirty="0">
                <a:solidFill>
                  <a:srgbClr val="FF0000"/>
                </a:solidFill>
                <a:latin typeface="+mj-lt"/>
              </a:rPr>
              <a:t>, </a:t>
            </a:r>
            <a:r>
              <a:rPr lang="hu-HU" dirty="0" err="1">
                <a:solidFill>
                  <a:srgbClr val="FF0000"/>
                </a:solidFill>
                <a:latin typeface="+mj-lt"/>
              </a:rPr>
              <a:t>exam</a:t>
            </a:r>
            <a:r>
              <a:rPr lang="hu-HU" dirty="0">
                <a:solidFill>
                  <a:srgbClr val="FF0000"/>
                </a:solidFill>
                <a:latin typeface="+mj-lt"/>
              </a:rPr>
              <a:t> </a:t>
            </a:r>
            <a:r>
              <a:rPr lang="hu-HU" dirty="0" err="1">
                <a:solidFill>
                  <a:srgbClr val="FF0000"/>
                </a:solidFill>
                <a:latin typeface="+mj-lt"/>
              </a:rPr>
              <a:t>registration</a:t>
            </a:r>
            <a:r>
              <a:rPr lang="hu-HU" dirty="0">
                <a:solidFill>
                  <a:srgbClr val="FF0000"/>
                </a:solidFill>
                <a:latin typeface="+mj-lt"/>
              </a:rPr>
              <a:t>, </a:t>
            </a:r>
            <a:r>
              <a:rPr lang="hu-HU" dirty="0" err="1">
                <a:solidFill>
                  <a:srgbClr val="FF0000"/>
                </a:solidFill>
                <a:latin typeface="+mj-lt"/>
              </a:rPr>
              <a:t>grades</a:t>
            </a:r>
            <a:r>
              <a:rPr lang="hu-HU" dirty="0">
                <a:solidFill>
                  <a:srgbClr val="FF0000"/>
                </a:solidFill>
                <a:latin typeface="+mj-lt"/>
              </a:rPr>
              <a:t>, </a:t>
            </a:r>
            <a:endParaRPr lang="en-US" dirty="0">
              <a:solidFill>
                <a:srgbClr val="FF0000"/>
              </a:solidFill>
              <a:latin typeface="+mj-lt"/>
            </a:endParaRPr>
          </a:p>
          <a:p>
            <a:pPr lvl="0">
              <a:lnSpc>
                <a:spcPct val="150000"/>
              </a:lnSpc>
            </a:pPr>
            <a:r>
              <a:rPr lang="hu-HU" dirty="0" err="1">
                <a:solidFill>
                  <a:srgbClr val="FF0000"/>
                </a:solidFill>
                <a:latin typeface="+mj-lt"/>
              </a:rPr>
              <a:t>Request</a:t>
            </a:r>
            <a:r>
              <a:rPr lang="hu-HU" dirty="0">
                <a:solidFill>
                  <a:srgbClr val="FF0000"/>
                </a:solidFill>
                <a:latin typeface="+mj-lt"/>
              </a:rPr>
              <a:t> </a:t>
            </a:r>
            <a:r>
              <a:rPr lang="hu-HU" dirty="0" err="1">
                <a:solidFill>
                  <a:srgbClr val="FF0000"/>
                </a:solidFill>
                <a:latin typeface="+mj-lt"/>
              </a:rPr>
              <a:t>submission</a:t>
            </a:r>
            <a:r>
              <a:rPr lang="hu-HU" dirty="0">
                <a:solidFill>
                  <a:srgbClr val="FF0000"/>
                </a:solidFill>
                <a:latin typeface="+mj-lt"/>
              </a:rPr>
              <a:t> </a:t>
            </a:r>
            <a:r>
              <a:rPr lang="hu-HU" dirty="0" err="1">
                <a:solidFill>
                  <a:srgbClr val="FF0000"/>
                </a:solidFill>
                <a:latin typeface="+mj-lt"/>
              </a:rPr>
              <a:t>opportunities</a:t>
            </a:r>
            <a:endParaRPr lang="hu-HU" dirty="0">
              <a:solidFill>
                <a:srgbClr val="FF0000"/>
              </a:solidFill>
              <a:latin typeface="+mj-lt"/>
            </a:endParaRPr>
          </a:p>
          <a:p>
            <a:pPr lvl="0">
              <a:lnSpc>
                <a:spcPct val="150000"/>
              </a:lnSpc>
            </a:pPr>
            <a:r>
              <a:rPr lang="hu-HU" sz="1600" dirty="0">
                <a:latin typeface="+mj-lt"/>
              </a:rPr>
              <a:t>Student </a:t>
            </a:r>
            <a:r>
              <a:rPr lang="hu-HU" sz="1600" dirty="0" err="1">
                <a:latin typeface="+mj-lt"/>
              </a:rPr>
              <a:t>requests</a:t>
            </a:r>
            <a:r>
              <a:rPr lang="hu-HU" sz="1600" dirty="0">
                <a:latin typeface="+mj-lt"/>
              </a:rPr>
              <a:t> </a:t>
            </a:r>
            <a:r>
              <a:rPr lang="hu-HU" sz="1600" b="1" u="sng" dirty="0">
                <a:latin typeface="+mj-lt"/>
              </a:rPr>
              <a:t>(</a:t>
            </a:r>
            <a:r>
              <a:rPr lang="hu-HU" sz="1600" b="1" u="sng" dirty="0" err="1">
                <a:latin typeface="+mj-lt"/>
              </a:rPr>
              <a:t>general</a:t>
            </a:r>
            <a:r>
              <a:rPr lang="hu-HU" sz="1600" b="1" u="sng" dirty="0">
                <a:latin typeface="+mj-lt"/>
              </a:rPr>
              <a:t>)</a:t>
            </a:r>
            <a:r>
              <a:rPr lang="hu-HU" sz="1600" dirty="0">
                <a:latin typeface="+mj-lt"/>
                <a:sym typeface="Symbol" panose="05050102010706020507" pitchFamily="18" charset="2"/>
              </a:rPr>
              <a:t></a:t>
            </a:r>
            <a:r>
              <a:rPr lang="hu-HU" sz="1600" dirty="0">
                <a:latin typeface="+mj-lt"/>
              </a:rPr>
              <a:t> </a:t>
            </a:r>
            <a:r>
              <a:rPr lang="hu-HU" sz="1600" dirty="0" err="1">
                <a:latin typeface="+mj-lt"/>
              </a:rPr>
              <a:t>Administration</a:t>
            </a:r>
            <a:r>
              <a:rPr lang="hu-HU" sz="1600" dirty="0">
                <a:latin typeface="+mj-lt"/>
              </a:rPr>
              <a:t>/</a:t>
            </a:r>
            <a:r>
              <a:rPr lang="hu-HU" sz="1600" dirty="0" err="1">
                <a:latin typeface="+mj-lt"/>
              </a:rPr>
              <a:t>Requests</a:t>
            </a:r>
            <a:r>
              <a:rPr lang="hu-HU" sz="1600" dirty="0">
                <a:latin typeface="+mj-lt"/>
              </a:rPr>
              <a:t>/ „</a:t>
            </a:r>
            <a:r>
              <a:rPr lang="hu-HU" sz="1600" dirty="0" err="1">
                <a:latin typeface="+mj-lt"/>
              </a:rPr>
              <a:t>request</a:t>
            </a:r>
            <a:r>
              <a:rPr lang="hu-HU" sz="1600" dirty="0">
                <a:latin typeface="+mj-lt"/>
              </a:rPr>
              <a:t> </a:t>
            </a:r>
            <a:r>
              <a:rPr lang="hu-HU" sz="1600" dirty="0" err="1">
                <a:latin typeface="+mj-lt"/>
              </a:rPr>
              <a:t>fill</a:t>
            </a:r>
            <a:r>
              <a:rPr lang="hu-HU" sz="1600" dirty="0">
                <a:latin typeface="+mj-lt"/>
              </a:rPr>
              <a:t>” </a:t>
            </a:r>
            <a:r>
              <a:rPr lang="hu-HU" sz="1600" dirty="0" err="1">
                <a:latin typeface="+mj-lt"/>
              </a:rPr>
              <a:t>menu</a:t>
            </a:r>
            <a:endParaRPr lang="en-US" sz="1600" dirty="0">
              <a:latin typeface="+mj-lt"/>
            </a:endParaRPr>
          </a:p>
          <a:p>
            <a:pPr marL="742950" lvl="1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hu-HU" sz="1600" dirty="0" err="1">
                <a:latin typeface="+mj-lt"/>
              </a:rPr>
              <a:t>Subjects</a:t>
            </a:r>
            <a:r>
              <a:rPr lang="hu-HU" sz="1600" dirty="0">
                <a:latin typeface="+mj-lt"/>
              </a:rPr>
              <a:t> </a:t>
            </a:r>
            <a:r>
              <a:rPr lang="hu-HU" sz="1600" dirty="0">
                <a:latin typeface="+mj-lt"/>
                <a:sym typeface="Symbol" panose="05050102010706020507" pitchFamily="18" charset="2"/>
              </a:rPr>
              <a:t></a:t>
            </a:r>
            <a:r>
              <a:rPr lang="hu-HU" sz="1600" dirty="0">
                <a:latin typeface="+mj-lt"/>
              </a:rPr>
              <a:t> </a:t>
            </a:r>
            <a:r>
              <a:rPr lang="hu-HU" sz="1600" dirty="0" err="1">
                <a:latin typeface="+mj-lt"/>
              </a:rPr>
              <a:t>Subject</a:t>
            </a:r>
            <a:r>
              <a:rPr lang="hu-HU" sz="1600" dirty="0">
                <a:latin typeface="+mj-lt"/>
              </a:rPr>
              <a:t> </a:t>
            </a:r>
            <a:r>
              <a:rPr lang="hu-HU" sz="1600" dirty="0" err="1">
                <a:latin typeface="+mj-lt"/>
              </a:rPr>
              <a:t>related</a:t>
            </a:r>
            <a:r>
              <a:rPr lang="hu-HU" sz="1600" dirty="0">
                <a:latin typeface="+mj-lt"/>
              </a:rPr>
              <a:t> </a:t>
            </a:r>
            <a:r>
              <a:rPr lang="hu-HU" sz="1600" dirty="0" err="1">
                <a:latin typeface="+mj-lt"/>
              </a:rPr>
              <a:t>requests</a:t>
            </a:r>
            <a:endParaRPr lang="en-US" sz="1600" dirty="0">
              <a:latin typeface="+mj-lt"/>
            </a:endParaRPr>
          </a:p>
          <a:p>
            <a:pPr marL="742950" lvl="1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hu-HU" sz="1600" dirty="0" err="1">
                <a:latin typeface="+mj-lt"/>
              </a:rPr>
              <a:t>Exam</a:t>
            </a:r>
            <a:r>
              <a:rPr lang="hu-HU" sz="1600" dirty="0">
                <a:latin typeface="+mj-lt"/>
              </a:rPr>
              <a:t> </a:t>
            </a:r>
            <a:r>
              <a:rPr lang="hu-HU" sz="1600" dirty="0" err="1">
                <a:latin typeface="+mj-lt"/>
              </a:rPr>
              <a:t>related</a:t>
            </a:r>
            <a:r>
              <a:rPr lang="hu-HU" sz="1600" dirty="0">
                <a:latin typeface="+mj-lt"/>
              </a:rPr>
              <a:t> </a:t>
            </a:r>
            <a:r>
              <a:rPr lang="hu-HU" sz="1600" dirty="0">
                <a:latin typeface="+mj-lt"/>
                <a:sym typeface="Symbol" panose="05050102010706020507" pitchFamily="18" charset="2"/>
              </a:rPr>
              <a:t></a:t>
            </a:r>
            <a:r>
              <a:rPr lang="hu-HU" sz="1600" dirty="0">
                <a:latin typeface="+mj-lt"/>
              </a:rPr>
              <a:t> </a:t>
            </a:r>
            <a:r>
              <a:rPr lang="hu-HU" sz="1600" b="1" u="sng" dirty="0" err="1">
                <a:latin typeface="+mj-lt"/>
              </a:rPr>
              <a:t>Exams</a:t>
            </a:r>
            <a:r>
              <a:rPr lang="hu-HU" sz="1600" dirty="0">
                <a:latin typeface="+mj-lt"/>
              </a:rPr>
              <a:t>/</a:t>
            </a:r>
            <a:r>
              <a:rPr lang="hu-HU" sz="1600" dirty="0" err="1">
                <a:latin typeface="+mj-lt"/>
              </a:rPr>
              <a:t>Taken</a:t>
            </a:r>
            <a:r>
              <a:rPr lang="hu-HU" sz="1600" dirty="0">
                <a:latin typeface="+mj-lt"/>
              </a:rPr>
              <a:t> </a:t>
            </a:r>
            <a:r>
              <a:rPr lang="hu-HU" sz="1600" dirty="0" err="1">
                <a:latin typeface="+mj-lt"/>
              </a:rPr>
              <a:t>exams</a:t>
            </a:r>
            <a:endParaRPr lang="en-US" sz="1600" dirty="0">
              <a:latin typeface="+mj-lt"/>
            </a:endParaRPr>
          </a:p>
          <a:p>
            <a:pPr marL="742950" lvl="1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hu-HU" sz="1600" dirty="0">
                <a:latin typeface="+mj-lt"/>
              </a:rPr>
              <a:t>Financial </a:t>
            </a:r>
            <a:r>
              <a:rPr lang="hu-HU" sz="1600" dirty="0" err="1">
                <a:latin typeface="+mj-lt"/>
              </a:rPr>
              <a:t>item</a:t>
            </a:r>
            <a:r>
              <a:rPr lang="hu-HU" sz="1600" dirty="0">
                <a:latin typeface="+mj-lt"/>
              </a:rPr>
              <a:t> </a:t>
            </a:r>
            <a:r>
              <a:rPr lang="hu-HU" sz="1600" dirty="0" err="1">
                <a:latin typeface="+mj-lt"/>
              </a:rPr>
              <a:t>related</a:t>
            </a:r>
            <a:r>
              <a:rPr lang="hu-HU" sz="1600" dirty="0">
                <a:latin typeface="+mj-lt"/>
              </a:rPr>
              <a:t> </a:t>
            </a:r>
            <a:r>
              <a:rPr lang="hu-HU" sz="1600" dirty="0">
                <a:latin typeface="+mj-lt"/>
                <a:sym typeface="Symbol" panose="05050102010706020507" pitchFamily="18" charset="2"/>
              </a:rPr>
              <a:t></a:t>
            </a:r>
            <a:r>
              <a:rPr lang="hu-HU" sz="1600" dirty="0">
                <a:latin typeface="+mj-lt"/>
              </a:rPr>
              <a:t> </a:t>
            </a:r>
            <a:r>
              <a:rPr lang="hu-HU" sz="1600" b="1" u="sng" dirty="0">
                <a:latin typeface="+mj-lt"/>
              </a:rPr>
              <a:t>Finances</a:t>
            </a:r>
            <a:r>
              <a:rPr lang="hu-HU" sz="1600" dirty="0">
                <a:latin typeface="+mj-lt"/>
              </a:rPr>
              <a:t>/</a:t>
            </a:r>
            <a:r>
              <a:rPr lang="hu-HU" sz="1600" dirty="0" err="1">
                <a:latin typeface="+mj-lt"/>
              </a:rPr>
              <a:t>Payment</a:t>
            </a:r>
            <a:endParaRPr lang="hu-HU" sz="1600" dirty="0">
              <a:latin typeface="+mj-lt"/>
            </a:endParaRPr>
          </a:p>
          <a:p>
            <a:pPr marL="36000" lvl="1">
              <a:lnSpc>
                <a:spcPct val="120000"/>
              </a:lnSpc>
            </a:pPr>
            <a:r>
              <a:rPr lang="hu-HU" dirty="0">
                <a:solidFill>
                  <a:srgbClr val="FF0000"/>
                </a:solidFill>
                <a:latin typeface="+mj-lt"/>
              </a:rPr>
              <a:t>Finances</a:t>
            </a:r>
          </a:p>
          <a:p>
            <a:pPr marL="648000" lvl="1" indent="-144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dirty="0">
                <a:latin typeface="+mj-lt"/>
              </a:rPr>
              <a:t>	</a:t>
            </a:r>
            <a:r>
              <a:rPr lang="hu-HU" sz="1600" dirty="0">
                <a:latin typeface="+mj-lt"/>
              </a:rPr>
              <a:t>Neptun/Finances/</a:t>
            </a:r>
            <a:r>
              <a:rPr lang="hu-HU" sz="1600" dirty="0" err="1">
                <a:latin typeface="+mj-lt"/>
              </a:rPr>
              <a:t>Scholarship</a:t>
            </a:r>
            <a:r>
              <a:rPr lang="hu-HU" sz="1600" dirty="0">
                <a:latin typeface="+mj-lt"/>
              </a:rPr>
              <a:t>, </a:t>
            </a:r>
            <a:r>
              <a:rPr lang="hu-HU" sz="1600" dirty="0" err="1">
                <a:latin typeface="+mj-lt"/>
              </a:rPr>
              <a:t>payouts</a:t>
            </a:r>
            <a:endParaRPr lang="hu-HU" sz="1600" dirty="0">
              <a:latin typeface="+mj-lt"/>
            </a:endParaRPr>
          </a:p>
          <a:p>
            <a:pPr marL="648000" lvl="1" indent="-144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1600" dirty="0">
                <a:latin typeface="+mj-lt"/>
              </a:rPr>
              <a:t>	Neptun/Finances/</a:t>
            </a:r>
            <a:r>
              <a:rPr lang="hu-HU" sz="1600" dirty="0" err="1">
                <a:latin typeface="+mj-lt"/>
              </a:rPr>
              <a:t>Payment</a:t>
            </a:r>
            <a:endParaRPr lang="hu-HU" sz="1600" dirty="0">
              <a:latin typeface="+mj-lt"/>
            </a:endParaRPr>
          </a:p>
        </p:txBody>
      </p:sp>
      <p:sp>
        <p:nvSpPr>
          <p:cNvPr id="6" name="Téglalap 5">
            <a:extLst>
              <a:ext uri="{FF2B5EF4-FFF2-40B4-BE49-F238E27FC236}">
                <a16:creationId xmlns:a16="http://schemas.microsoft.com/office/drawing/2014/main" id="{E609F9FA-2530-CD59-B516-6DFEF9D00C5C}"/>
              </a:ext>
            </a:extLst>
          </p:cNvPr>
          <p:cNvSpPr/>
          <p:nvPr/>
        </p:nvSpPr>
        <p:spPr>
          <a:xfrm>
            <a:off x="63242" y="4129597"/>
            <a:ext cx="774572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hu-HU" sz="13800" b="1" cap="none" spc="0" dirty="0">
                <a:ln/>
                <a:solidFill>
                  <a:schemeClr val="accent4"/>
                </a:solidFill>
                <a:effectLst/>
              </a:rPr>
              <a:t>!</a:t>
            </a:r>
          </a:p>
        </p:txBody>
      </p:sp>
      <p:sp>
        <p:nvSpPr>
          <p:cNvPr id="7" name="Téglalap 6">
            <a:extLst>
              <a:ext uri="{FF2B5EF4-FFF2-40B4-BE49-F238E27FC236}">
                <a16:creationId xmlns:a16="http://schemas.microsoft.com/office/drawing/2014/main" id="{25897A5C-3A5F-4C39-2119-6C21F5DC04AC}"/>
              </a:ext>
            </a:extLst>
          </p:cNvPr>
          <p:cNvSpPr/>
          <p:nvPr/>
        </p:nvSpPr>
        <p:spPr>
          <a:xfrm>
            <a:off x="3659201" y="4135136"/>
            <a:ext cx="774572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hu-HU" sz="13800" b="1" cap="none" spc="0" dirty="0">
                <a:ln/>
                <a:solidFill>
                  <a:schemeClr val="accent4"/>
                </a:solidFill>
                <a:effectLst/>
              </a:rPr>
              <a:t>!</a:t>
            </a:r>
          </a:p>
        </p:txBody>
      </p:sp>
      <p:pic>
        <p:nvPicPr>
          <p:cNvPr id="9" name="Kép 8" descr="A képen fekete, sötétség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2D26E943-4DF1-9D2C-9372-425D95242C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26045" y="5083375"/>
            <a:ext cx="846646" cy="846646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4735A564-A339-AC73-3E50-59D742D027FF}"/>
              </a:ext>
            </a:extLst>
          </p:cNvPr>
          <p:cNvSpPr txBox="1"/>
          <p:nvPr/>
        </p:nvSpPr>
        <p:spPr>
          <a:xfrm>
            <a:off x="6858000" y="5187175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rgbClr val="2A84D6"/>
                </a:solidFill>
                <a:latin typeface="+mj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Student ID</a:t>
            </a:r>
            <a:endParaRPr lang="hu-HU" dirty="0">
              <a:solidFill>
                <a:srgbClr val="2A84D6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01889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6" presetClass="entr" presetSubtype="32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5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350"/>
                            </p:stCondLst>
                            <p:childTnLst>
                              <p:par>
                                <p:cTn id="57" presetID="26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0" presetClass="path" presetSubtype="0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4.375E-6 -0.00023 L 4.375E-6 0.00046 C 0.00052 -0.0169 0.00156 -0.03982 4.375E-6 -0.05648 C -0.00378 -0.09884 -0.00456 -0.09306 -0.01276 -0.12361 C -0.02774 -0.17847 -0.00183 -0.0919 -0.03373 -0.1963 C -0.03568 -0.20232 -0.03776 -0.2081 -0.03946 -0.21459 C -0.04063 -0.21922 -0.04297 -0.22778 -0.04454 -0.23264 C -0.04766 -0.24213 -0.05586 -0.25556 -0.05821 -0.2581 C -0.06576 -0.26621 -0.06055 -0.26158 -0.06901 -0.2669 C -0.07071 -0.26829 -0.0724 -0.26968 -0.07396 -0.27084 C -0.07787 -0.27222 -0.08164 -0.27315 -0.08555 -0.27431 C -0.10157 -0.27986 -0.08672 -0.27639 -0.10274 -0.27963 C -0.10547 -0.28125 -0.11211 -0.28588 -0.11498 -0.28496 C -0.12344 -0.28403 -0.13178 -0.28148 -0.14024 -0.27963 C -0.15808 -0.2713 -0.15066 -0.27384 -0.1625 -0.27084 C -0.17878 -0.26204 -0.17149 -0.26435 -0.18412 -0.26158 C -0.18646 -0.26065 -0.18894 -0.25903 -0.19128 -0.2581 C -0.19467 -0.25672 -0.19792 -0.25579 -0.20144 -0.2544 C -0.20326 -0.25347 -0.20521 -0.25162 -0.20704 -0.2507 C -0.20873 -0.25023 -0.21055 -0.24977 -0.21211 -0.24884 C -0.21381 -0.24815 -0.2155 -0.24584 -0.21719 -0.24537 C -0.2198 -0.24422 -0.22253 -0.24398 -0.22513 -0.24329 C -0.22748 -0.24121 -0.22982 -0.23773 -0.2323 -0.23634 C -0.23321 -0.23565 -0.23412 -0.23519 -0.23529 -0.23449 C -0.23594 -0.2338 -0.23659 -0.2331 -0.23737 -0.23264 C -0.23855 -0.23195 -0.23972 -0.23148 -0.24089 -0.23056 C -0.24154 -0.23033 -0.24245 -0.2294 -0.2431 -0.22894 C -0.24428 -0.22801 -0.24545 -0.22778 -0.24662 -0.22732 C -0.24766 -0.22639 -0.24857 -0.22593 -0.24961 -0.22523 C -0.25105 -0.22477 -0.25248 -0.22431 -0.25391 -0.22361 C -0.25508 -0.22292 -0.25638 -0.22222 -0.25756 -0.22176 C -0.25977 -0.22084 -0.26224 -0.22037 -0.26472 -0.21991 C -0.27006 -0.21528 -0.26615 -0.21829 -0.2767 -0.21829 L -0.27618 -0.21621 " pathEditMode="relative" rAng="0" ptsTypes="AAAAAAAAAAAAAAAAAAAAAAAAAAAAAAAAAA">
                                      <p:cBhvr>
                                        <p:cTn id="64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02" y="-14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4" grpId="1" animBg="1"/>
      <p:bldP spid="5" grpId="0" uiExpand="1" build="p" bldLvl="3"/>
      <p:bldP spid="6" grpId="0"/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874676-7810-F944-1E50-323EBD022A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cím 1">
            <a:extLst>
              <a:ext uri="{FF2B5EF4-FFF2-40B4-BE49-F238E27FC236}">
                <a16:creationId xmlns:a16="http://schemas.microsoft.com/office/drawing/2014/main" id="{831C50C0-891E-6EEA-67D8-C324830EB7A4}"/>
              </a:ext>
            </a:extLst>
          </p:cNvPr>
          <p:cNvSpPr txBox="1">
            <a:spLocks/>
          </p:cNvSpPr>
          <p:nvPr/>
        </p:nvSpPr>
        <p:spPr>
          <a:xfrm>
            <a:off x="198197" y="638590"/>
            <a:ext cx="11349037" cy="5718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33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hu-HU" b="1" dirty="0">
              <a:latin typeface="+mj-lt"/>
            </a:endParaRPr>
          </a:p>
        </p:txBody>
      </p:sp>
      <p:sp>
        <p:nvSpPr>
          <p:cNvPr id="3" name="Tartalom helye 5">
            <a:extLst>
              <a:ext uri="{FF2B5EF4-FFF2-40B4-BE49-F238E27FC236}">
                <a16:creationId xmlns:a16="http://schemas.microsoft.com/office/drawing/2014/main" id="{D9485F19-37D3-765E-A701-2D1647880480}"/>
              </a:ext>
            </a:extLst>
          </p:cNvPr>
          <p:cNvSpPr txBox="1">
            <a:spLocks/>
          </p:cNvSpPr>
          <p:nvPr/>
        </p:nvSpPr>
        <p:spPr>
          <a:xfrm>
            <a:off x="198197" y="1335249"/>
            <a:ext cx="11593753" cy="488416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33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endParaRPr lang="hu-HU" sz="2000" b="1" dirty="0">
              <a:latin typeface="+mj-lt"/>
            </a:endParaRPr>
          </a:p>
          <a:p>
            <a:pPr marL="285750" indent="-285750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hu-HU" sz="2000" dirty="0">
              <a:latin typeface="+mj-lt"/>
            </a:endParaRPr>
          </a:p>
        </p:txBody>
      </p:sp>
      <p:sp>
        <p:nvSpPr>
          <p:cNvPr id="4" name="Alcím 1">
            <a:extLst>
              <a:ext uri="{FF2B5EF4-FFF2-40B4-BE49-F238E27FC236}">
                <a16:creationId xmlns:a16="http://schemas.microsoft.com/office/drawing/2014/main" id="{8951E754-3A63-C25D-BA6E-37F3E822F28E}"/>
              </a:ext>
            </a:extLst>
          </p:cNvPr>
          <p:cNvSpPr txBox="1">
            <a:spLocks/>
          </p:cNvSpPr>
          <p:nvPr/>
        </p:nvSpPr>
        <p:spPr>
          <a:xfrm>
            <a:off x="198196" y="1562043"/>
            <a:ext cx="11349037" cy="420501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33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hu-HU" sz="1800" dirty="0">
              <a:latin typeface="+mj-lt"/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A4817BE2-F431-D875-CD4F-128EC55787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87759"/>
            <a:ext cx="12192000" cy="5282483"/>
          </a:xfrm>
          <a:prstGeom prst="rect">
            <a:avLst/>
          </a:prstGeom>
        </p:spPr>
      </p:pic>
      <p:sp>
        <p:nvSpPr>
          <p:cNvPr id="6" name="Téglalap 5">
            <a:extLst>
              <a:ext uri="{FF2B5EF4-FFF2-40B4-BE49-F238E27FC236}">
                <a16:creationId xmlns:a16="http://schemas.microsoft.com/office/drawing/2014/main" id="{332EA0B6-5D89-466B-1377-5D68207302C5}"/>
              </a:ext>
            </a:extLst>
          </p:cNvPr>
          <p:cNvSpPr/>
          <p:nvPr/>
        </p:nvSpPr>
        <p:spPr>
          <a:xfrm>
            <a:off x="63373" y="787758"/>
            <a:ext cx="1032262" cy="547491"/>
          </a:xfrm>
          <a:prstGeom prst="rect">
            <a:avLst/>
          </a:prstGeom>
          <a:noFill/>
          <a:ln w="57150">
            <a:solidFill>
              <a:srgbClr val="FF413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Téglalap 6">
            <a:extLst>
              <a:ext uri="{FF2B5EF4-FFF2-40B4-BE49-F238E27FC236}">
                <a16:creationId xmlns:a16="http://schemas.microsoft.com/office/drawing/2014/main" id="{6CE8E841-8C58-160A-9610-378901A22183}"/>
              </a:ext>
            </a:extLst>
          </p:cNvPr>
          <p:cNvSpPr/>
          <p:nvPr/>
        </p:nvSpPr>
        <p:spPr>
          <a:xfrm>
            <a:off x="5995073" y="4021667"/>
            <a:ext cx="659727" cy="429315"/>
          </a:xfrm>
          <a:prstGeom prst="rect">
            <a:avLst/>
          </a:prstGeom>
          <a:noFill/>
          <a:ln w="57150">
            <a:solidFill>
              <a:srgbClr val="FF413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Téglalap 7">
            <a:extLst>
              <a:ext uri="{FF2B5EF4-FFF2-40B4-BE49-F238E27FC236}">
                <a16:creationId xmlns:a16="http://schemas.microsoft.com/office/drawing/2014/main" id="{17FB3999-B34B-2AB5-59DA-25260404C25F}"/>
              </a:ext>
            </a:extLst>
          </p:cNvPr>
          <p:cNvSpPr/>
          <p:nvPr/>
        </p:nvSpPr>
        <p:spPr>
          <a:xfrm>
            <a:off x="161539" y="3235234"/>
            <a:ext cx="1032261" cy="429315"/>
          </a:xfrm>
          <a:prstGeom prst="rect">
            <a:avLst/>
          </a:prstGeom>
          <a:noFill/>
          <a:ln w="57150">
            <a:solidFill>
              <a:srgbClr val="FF413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Téglalap 8">
            <a:extLst>
              <a:ext uri="{FF2B5EF4-FFF2-40B4-BE49-F238E27FC236}">
                <a16:creationId xmlns:a16="http://schemas.microsoft.com/office/drawing/2014/main" id="{D64CA9B5-410C-7DC1-D6FA-9549C3C3C722}"/>
              </a:ext>
            </a:extLst>
          </p:cNvPr>
          <p:cNvSpPr/>
          <p:nvPr/>
        </p:nvSpPr>
        <p:spPr>
          <a:xfrm>
            <a:off x="11303000" y="4563533"/>
            <a:ext cx="488950" cy="429315"/>
          </a:xfrm>
          <a:prstGeom prst="rect">
            <a:avLst/>
          </a:prstGeom>
          <a:noFill/>
          <a:ln w="57150">
            <a:solidFill>
              <a:srgbClr val="FF413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Alcím 1">
            <a:extLst>
              <a:ext uri="{FF2B5EF4-FFF2-40B4-BE49-F238E27FC236}">
                <a16:creationId xmlns:a16="http://schemas.microsoft.com/office/drawing/2014/main" id="{13389475-727C-95E2-A005-EB7EFCA3F2BB}"/>
              </a:ext>
            </a:extLst>
          </p:cNvPr>
          <p:cNvSpPr txBox="1">
            <a:spLocks/>
          </p:cNvSpPr>
          <p:nvPr/>
        </p:nvSpPr>
        <p:spPr>
          <a:xfrm>
            <a:off x="502415" y="199171"/>
            <a:ext cx="9352893" cy="65204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33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hu-HU" sz="2400" b="1" dirty="0" err="1">
                <a:latin typeface="+mj-lt"/>
              </a:rPr>
              <a:t>Registration</a:t>
            </a:r>
            <a:r>
              <a:rPr lang="hu-HU" sz="2400" b="1" dirty="0">
                <a:latin typeface="+mj-lt"/>
              </a:rPr>
              <a:t> </a:t>
            </a:r>
            <a:r>
              <a:rPr lang="hu-HU" sz="2400" b="1" dirty="0" err="1">
                <a:latin typeface="+mj-lt"/>
              </a:rPr>
              <a:t>for</a:t>
            </a:r>
            <a:r>
              <a:rPr lang="hu-HU" sz="2400" b="1" dirty="0">
                <a:latin typeface="+mj-lt"/>
              </a:rPr>
              <a:t> </a:t>
            </a:r>
            <a:r>
              <a:rPr lang="hu-HU" sz="2400" b="1" dirty="0" err="1">
                <a:latin typeface="+mj-lt"/>
              </a:rPr>
              <a:t>courses</a:t>
            </a:r>
            <a:endParaRPr lang="hu-HU" sz="2400" b="1" dirty="0">
              <a:solidFill>
                <a:srgbClr val="0070C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4707134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2">
            <a:extLst>
              <a:ext uri="{FF2B5EF4-FFF2-40B4-BE49-F238E27FC236}">
                <a16:creationId xmlns:a16="http://schemas.microsoft.com/office/drawing/2014/main" id="{5D03F481-051A-8D6E-83E5-F64060C809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7999" y="216000"/>
            <a:ext cx="10440000" cy="676277"/>
          </a:xfrm>
        </p:spPr>
        <p:txBody>
          <a:bodyPr>
            <a:normAutofit fontScale="90000"/>
          </a:bodyPr>
          <a:lstStyle/>
          <a:p>
            <a:pPr algn="ctr"/>
            <a:r>
              <a:rPr lang="hu-HU" dirty="0">
                <a:latin typeface="Georgia"/>
              </a:rPr>
              <a:t>Main </a:t>
            </a:r>
            <a:r>
              <a:rPr lang="en-US" noProof="0" dirty="0">
                <a:latin typeface="Georgia"/>
              </a:rPr>
              <a:t>Topics</a:t>
            </a:r>
            <a:br>
              <a:rPr lang="en-US" noProof="0" dirty="0"/>
            </a:br>
            <a:br>
              <a:rPr lang="hu-HU" dirty="0"/>
            </a:br>
            <a:endParaRPr lang="hu-HU" dirty="0"/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9D59C993-F32F-2AB9-38BC-2F20856AFC9D}"/>
              </a:ext>
            </a:extLst>
          </p:cNvPr>
          <p:cNvSpPr txBox="1"/>
          <p:nvPr/>
        </p:nvSpPr>
        <p:spPr>
          <a:xfrm>
            <a:off x="1031641" y="1287131"/>
            <a:ext cx="10128717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u-HU" sz="2400" b="1" dirty="0">
                <a:latin typeface="Georgia" panose="02040502050405020303" pitchFamily="18" charset="0"/>
                <a:cs typeface="Times New Roman" panose="02020603050405020304" pitchFamily="18" charset="0"/>
              </a:rPr>
              <a:t>1</a:t>
            </a:r>
            <a:r>
              <a:rPr lang="hu-HU" sz="2400" b="1" kern="1400" dirty="0">
                <a:latin typeface="Georgia" panose="02040502050405020303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kern="1400" noProof="0" dirty="0">
                <a:latin typeface="Georgia" panose="02040502050405020303" pitchFamily="18" charset="0"/>
                <a:cs typeface="Times New Roman" panose="02020603050405020304" pitchFamily="18" charset="0"/>
              </a:rPr>
              <a:t>Establishing your student status </a:t>
            </a:r>
            <a:r>
              <a:rPr lang="en-US" sz="2400" kern="1400" noProof="0" dirty="0">
                <a:latin typeface="Georgia" panose="02040502050405020303" pitchFamily="18" charset="0"/>
                <a:cs typeface="Times New Roman" panose="02020603050405020304" pitchFamily="18" charset="0"/>
              </a:rPr>
              <a:t>(conditions and acts without which you cannot establish your student status )</a:t>
            </a:r>
          </a:p>
          <a:p>
            <a:pPr>
              <a:lnSpc>
                <a:spcPct val="150000"/>
              </a:lnSpc>
            </a:pPr>
            <a:r>
              <a:rPr lang="en-US" sz="2400" b="1" kern="1400" noProof="0" dirty="0">
                <a:latin typeface="Georgia" panose="02040502050405020303" pitchFamily="18" charset="0"/>
                <a:cs typeface="Times New Roman" panose="02020603050405020304" pitchFamily="18" charset="0"/>
              </a:rPr>
              <a:t>2. About courses, training programs</a:t>
            </a:r>
          </a:p>
          <a:p>
            <a:pPr>
              <a:lnSpc>
                <a:spcPct val="150000"/>
              </a:lnSpc>
            </a:pPr>
            <a:r>
              <a:rPr lang="en-US" sz="2400" b="1" kern="1400" noProof="0" dirty="0">
                <a:latin typeface="Georgia" panose="02040502050405020303" pitchFamily="18" charset="0"/>
                <a:cs typeface="Times New Roman" panose="02020603050405020304" pitchFamily="18" charset="0"/>
              </a:rPr>
              <a:t>3. Termination of student status </a:t>
            </a:r>
            <a:r>
              <a:rPr lang="en-US" sz="2400" kern="1400" noProof="0" dirty="0">
                <a:latin typeface="Georgia" panose="02040502050405020303" pitchFamily="18" charset="0"/>
                <a:cs typeface="Times New Roman" panose="02020603050405020304" pitchFamily="18" charset="0"/>
              </a:rPr>
              <a:t>(what to look out for during your studies)</a:t>
            </a:r>
          </a:p>
          <a:p>
            <a:pPr>
              <a:lnSpc>
                <a:spcPct val="150000"/>
              </a:lnSpc>
            </a:pPr>
            <a:r>
              <a:rPr lang="en-US" sz="2400" b="1" kern="1400" noProof="0" dirty="0">
                <a:latin typeface="Georgia" panose="02040502050405020303" pitchFamily="18" charset="0"/>
                <a:cs typeface="Times New Roman" panose="02020603050405020304" pitchFamily="18" charset="0"/>
              </a:rPr>
              <a:t>4. Corvinus Scholarship:  </a:t>
            </a:r>
            <a:r>
              <a:rPr lang="en-US" sz="2400" kern="1400" noProof="0" dirty="0">
                <a:latin typeface="Georgia" panose="02040502050405020303" pitchFamily="18" charset="0"/>
                <a:cs typeface="Times New Roman" panose="02020603050405020304" pitchFamily="18" charset="0"/>
              </a:rPr>
              <a:t>Topics and rules for eligibility and non-eligibility (funded semesters and eligibility period)</a:t>
            </a:r>
          </a:p>
          <a:p>
            <a:pPr>
              <a:lnSpc>
                <a:spcPct val="150000"/>
              </a:lnSpc>
            </a:pPr>
            <a:r>
              <a:rPr lang="en-US" sz="2400" b="1" kern="1400" noProof="0" dirty="0">
                <a:latin typeface="Georgia" panose="02040502050405020303" pitchFamily="18" charset="0"/>
                <a:cs typeface="Times New Roman" panose="02020603050405020304" pitchFamily="18" charset="0"/>
              </a:rPr>
              <a:t>5. Study</a:t>
            </a:r>
            <a:r>
              <a:rPr lang="hu-HU" sz="2400" b="1" kern="1400" noProof="0" dirty="0">
                <a:latin typeface="Georgia" panose="02040502050405020303" pitchFamily="18" charset="0"/>
                <a:cs typeface="Times New Roman" panose="02020603050405020304" pitchFamily="18" charset="0"/>
              </a:rPr>
              <a:t>, </a:t>
            </a:r>
            <a:r>
              <a:rPr lang="hu-HU" sz="2400" b="1" kern="1400" noProof="0" dirty="0" err="1">
                <a:latin typeface="Georgia" panose="02040502050405020303" pitchFamily="18" charset="0"/>
                <a:cs typeface="Times New Roman" panose="02020603050405020304" pitchFamily="18" charset="0"/>
              </a:rPr>
              <a:t>Neptun</a:t>
            </a:r>
            <a:r>
              <a:rPr lang="hu-HU" sz="2400" b="1" kern="1400" noProof="0" dirty="0">
                <a:latin typeface="Georgia" panose="02040502050405020303" pitchFamily="18" charset="0"/>
                <a:cs typeface="Times New Roman" panose="02020603050405020304" pitchFamily="18" charset="0"/>
              </a:rPr>
              <a:t>, Student ID</a:t>
            </a:r>
            <a:r>
              <a:rPr lang="en-US" sz="2400" b="1" kern="1400" noProof="0" dirty="0">
                <a:latin typeface="Georgia" panose="02040502050405020303" pitchFamily="18" charset="0"/>
                <a:cs typeface="Times New Roman" panose="02020603050405020304" pitchFamily="18" charset="0"/>
              </a:rPr>
              <a:t> and </a:t>
            </a:r>
            <a:r>
              <a:rPr lang="hu-HU" sz="2400" b="1" kern="1400" noProof="0" dirty="0">
                <a:latin typeface="Georgia" panose="02040502050405020303" pitchFamily="18" charset="0"/>
                <a:cs typeface="Times New Roman" panose="02020603050405020304" pitchFamily="18" charset="0"/>
              </a:rPr>
              <a:t>F</a:t>
            </a:r>
            <a:r>
              <a:rPr lang="en-US" sz="2400" b="1" kern="1400" noProof="0" dirty="0" err="1">
                <a:latin typeface="Georgia" panose="02040502050405020303" pitchFamily="18" charset="0"/>
                <a:cs typeface="Times New Roman" panose="02020603050405020304" pitchFamily="18" charset="0"/>
              </a:rPr>
              <a:t>inancial</a:t>
            </a:r>
            <a:r>
              <a:rPr lang="en-US" sz="2400" b="1" kern="1400" noProof="0" dirty="0">
                <a:latin typeface="Georgia" panose="02040502050405020303" pitchFamily="18" charset="0"/>
                <a:cs typeface="Times New Roman" panose="02020603050405020304" pitchFamily="18" charset="0"/>
              </a:rPr>
              <a:t> administration</a:t>
            </a:r>
            <a:endParaRPr lang="en-US" sz="1800" b="1" noProof="0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82710567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7F2C0B-F874-6DB5-1B95-18F89148E2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cím 1">
            <a:extLst>
              <a:ext uri="{FF2B5EF4-FFF2-40B4-BE49-F238E27FC236}">
                <a16:creationId xmlns:a16="http://schemas.microsoft.com/office/drawing/2014/main" id="{3B3ECC0D-6CD4-6350-1461-9AB358402889}"/>
              </a:ext>
            </a:extLst>
          </p:cNvPr>
          <p:cNvSpPr txBox="1">
            <a:spLocks/>
          </p:cNvSpPr>
          <p:nvPr/>
        </p:nvSpPr>
        <p:spPr>
          <a:xfrm>
            <a:off x="198197" y="638590"/>
            <a:ext cx="11349037" cy="5718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33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hu-HU" b="1" dirty="0">
              <a:latin typeface="+mj-lt"/>
            </a:endParaRPr>
          </a:p>
        </p:txBody>
      </p:sp>
      <p:sp>
        <p:nvSpPr>
          <p:cNvPr id="3" name="Tartalom helye 5">
            <a:extLst>
              <a:ext uri="{FF2B5EF4-FFF2-40B4-BE49-F238E27FC236}">
                <a16:creationId xmlns:a16="http://schemas.microsoft.com/office/drawing/2014/main" id="{9AFEDA97-6291-DE40-B4CD-71DD8340786D}"/>
              </a:ext>
            </a:extLst>
          </p:cNvPr>
          <p:cNvSpPr txBox="1">
            <a:spLocks/>
          </p:cNvSpPr>
          <p:nvPr/>
        </p:nvSpPr>
        <p:spPr>
          <a:xfrm>
            <a:off x="198197" y="1335249"/>
            <a:ext cx="11593753" cy="488416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33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endParaRPr lang="hu-HU" sz="2000" b="1" dirty="0">
              <a:latin typeface="+mj-lt"/>
            </a:endParaRPr>
          </a:p>
          <a:p>
            <a:pPr marL="285750" indent="-285750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hu-HU" sz="2000" dirty="0">
              <a:latin typeface="+mj-lt"/>
            </a:endParaRPr>
          </a:p>
        </p:txBody>
      </p:sp>
      <p:sp>
        <p:nvSpPr>
          <p:cNvPr id="4" name="Alcím 1">
            <a:extLst>
              <a:ext uri="{FF2B5EF4-FFF2-40B4-BE49-F238E27FC236}">
                <a16:creationId xmlns:a16="http://schemas.microsoft.com/office/drawing/2014/main" id="{9F72108B-6950-6BC3-C6B7-BE4022BAA2BD}"/>
              </a:ext>
            </a:extLst>
          </p:cNvPr>
          <p:cNvSpPr txBox="1">
            <a:spLocks/>
          </p:cNvSpPr>
          <p:nvPr/>
        </p:nvSpPr>
        <p:spPr>
          <a:xfrm>
            <a:off x="198196" y="1562043"/>
            <a:ext cx="11349037" cy="420501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33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hu-HU" sz="1800" dirty="0">
              <a:latin typeface="+mj-lt"/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357B65A0-560C-D33C-46F4-36EB48F987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4112"/>
            <a:ext cx="12192000" cy="5129775"/>
          </a:xfrm>
          <a:prstGeom prst="rect">
            <a:avLst/>
          </a:prstGeom>
        </p:spPr>
      </p:pic>
      <p:sp>
        <p:nvSpPr>
          <p:cNvPr id="6" name="Téglalap 5">
            <a:extLst>
              <a:ext uri="{FF2B5EF4-FFF2-40B4-BE49-F238E27FC236}">
                <a16:creationId xmlns:a16="http://schemas.microsoft.com/office/drawing/2014/main" id="{473379E1-B9AB-8E5A-AC8D-65F37225C585}"/>
              </a:ext>
            </a:extLst>
          </p:cNvPr>
          <p:cNvSpPr/>
          <p:nvPr/>
        </p:nvSpPr>
        <p:spPr>
          <a:xfrm>
            <a:off x="3877735" y="3835401"/>
            <a:ext cx="983976" cy="254000"/>
          </a:xfrm>
          <a:prstGeom prst="rect">
            <a:avLst/>
          </a:prstGeom>
          <a:noFill/>
          <a:ln w="28575">
            <a:solidFill>
              <a:srgbClr val="FF413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Alcím 1">
            <a:extLst>
              <a:ext uri="{FF2B5EF4-FFF2-40B4-BE49-F238E27FC236}">
                <a16:creationId xmlns:a16="http://schemas.microsoft.com/office/drawing/2014/main" id="{AA727846-CB91-41C3-FCDA-EFF96F85F1F7}"/>
              </a:ext>
            </a:extLst>
          </p:cNvPr>
          <p:cNvSpPr txBox="1">
            <a:spLocks/>
          </p:cNvSpPr>
          <p:nvPr/>
        </p:nvSpPr>
        <p:spPr>
          <a:xfrm>
            <a:off x="502415" y="199171"/>
            <a:ext cx="9352893" cy="65204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33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hu-HU" sz="2400" b="1" dirty="0" err="1">
                <a:latin typeface="+mj-lt"/>
              </a:rPr>
              <a:t>Registration</a:t>
            </a:r>
            <a:r>
              <a:rPr lang="hu-HU" sz="2400" b="1" dirty="0">
                <a:latin typeface="+mj-lt"/>
              </a:rPr>
              <a:t> </a:t>
            </a:r>
            <a:r>
              <a:rPr lang="hu-HU" sz="2400" b="1" dirty="0" err="1">
                <a:latin typeface="+mj-lt"/>
              </a:rPr>
              <a:t>for</a:t>
            </a:r>
            <a:r>
              <a:rPr lang="hu-HU" sz="2400" b="1" dirty="0">
                <a:latin typeface="+mj-lt"/>
              </a:rPr>
              <a:t> </a:t>
            </a:r>
            <a:r>
              <a:rPr lang="hu-HU" sz="2400" b="1" dirty="0" err="1">
                <a:latin typeface="+mj-lt"/>
              </a:rPr>
              <a:t>courses</a:t>
            </a:r>
            <a:endParaRPr lang="hu-HU" sz="24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8B0E348D-24A5-89B6-636B-1C7E8BBB0005}"/>
              </a:ext>
            </a:extLst>
          </p:cNvPr>
          <p:cNvSpPr txBox="1"/>
          <p:nvPr/>
        </p:nvSpPr>
        <p:spPr>
          <a:xfrm>
            <a:off x="306113" y="6100153"/>
            <a:ext cx="881990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hu-HU" b="1" dirty="0" err="1">
                <a:latin typeface="Georgia"/>
                <a:cs typeface="Arial"/>
              </a:rPr>
              <a:t>If</a:t>
            </a:r>
            <a:r>
              <a:rPr lang="hu-HU" b="1" dirty="0">
                <a:latin typeface="Georgia"/>
                <a:cs typeface="Arial"/>
              </a:rPr>
              <a:t> </a:t>
            </a:r>
            <a:r>
              <a:rPr lang="hu-HU" b="1" dirty="0" err="1">
                <a:latin typeface="Georgia"/>
                <a:cs typeface="Arial"/>
              </a:rPr>
              <a:t>the</a:t>
            </a:r>
            <a:r>
              <a:rPr lang="hu-HU" b="1" dirty="0">
                <a:latin typeface="Georgia"/>
                <a:cs typeface="Arial"/>
              </a:rPr>
              <a:t> </a:t>
            </a:r>
            <a:r>
              <a:rPr lang="hu-HU" b="1" dirty="0" err="1">
                <a:latin typeface="Georgia"/>
                <a:cs typeface="Arial"/>
              </a:rPr>
              <a:t>course</a:t>
            </a:r>
            <a:r>
              <a:rPr lang="hu-HU" b="1" dirty="0">
                <a:latin typeface="Georgia"/>
                <a:cs typeface="Arial"/>
              </a:rPr>
              <a:t> is </a:t>
            </a:r>
            <a:r>
              <a:rPr lang="hu-HU" b="1" dirty="0" err="1">
                <a:latin typeface="Georgia"/>
                <a:cs typeface="Arial"/>
              </a:rPr>
              <a:t>full</a:t>
            </a:r>
            <a:r>
              <a:rPr lang="hu-HU" b="1" dirty="0">
                <a:latin typeface="Georgia"/>
                <a:cs typeface="Arial"/>
              </a:rPr>
              <a:t>, email </a:t>
            </a:r>
            <a:r>
              <a:rPr lang="hu-HU" b="1" dirty="0" err="1">
                <a:latin typeface="Georgia"/>
                <a:cs typeface="Arial"/>
              </a:rPr>
              <a:t>the</a:t>
            </a:r>
            <a:r>
              <a:rPr lang="hu-HU" b="1" dirty="0">
                <a:latin typeface="Georgia"/>
                <a:cs typeface="Arial"/>
              </a:rPr>
              <a:t> </a:t>
            </a:r>
            <a:r>
              <a:rPr lang="hu-HU" b="1" dirty="0" err="1">
                <a:latin typeface="Georgia"/>
                <a:cs typeface="Arial"/>
              </a:rPr>
              <a:t>department</a:t>
            </a:r>
            <a:r>
              <a:rPr lang="hu-HU" b="1" dirty="0">
                <a:latin typeface="Georgia"/>
                <a:cs typeface="Arial"/>
              </a:rPr>
              <a:t>/</a:t>
            </a:r>
            <a:r>
              <a:rPr lang="hu-HU" b="1" dirty="0" err="1">
                <a:latin typeface="Georgia"/>
                <a:cs typeface="Arial"/>
              </a:rPr>
              <a:t>institute</a:t>
            </a:r>
            <a:r>
              <a:rPr lang="hu-HU" b="1" dirty="0">
                <a:latin typeface="Georgia"/>
                <a:cs typeface="Arial"/>
              </a:rPr>
              <a:t> </a:t>
            </a:r>
            <a:r>
              <a:rPr lang="hu-HU" b="1" dirty="0" err="1">
                <a:latin typeface="Georgia"/>
                <a:cs typeface="Arial"/>
              </a:rPr>
              <a:t>administrator</a:t>
            </a:r>
            <a:r>
              <a:rPr lang="hu-HU" b="1" dirty="0">
                <a:latin typeface="Georgia"/>
                <a:cs typeface="Arial"/>
              </a:rPr>
              <a:t>.</a:t>
            </a:r>
            <a:endParaRPr lang="hu-HU" b="1" dirty="0" err="1">
              <a:latin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51725728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3031C8-FEB2-E591-2B02-04CE49461F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cím 1">
            <a:extLst>
              <a:ext uri="{FF2B5EF4-FFF2-40B4-BE49-F238E27FC236}">
                <a16:creationId xmlns:a16="http://schemas.microsoft.com/office/drawing/2014/main" id="{08B83666-05DB-621F-D54C-08CD1D5ABD3A}"/>
              </a:ext>
            </a:extLst>
          </p:cNvPr>
          <p:cNvSpPr txBox="1">
            <a:spLocks/>
          </p:cNvSpPr>
          <p:nvPr/>
        </p:nvSpPr>
        <p:spPr>
          <a:xfrm>
            <a:off x="198197" y="638590"/>
            <a:ext cx="11349037" cy="5718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33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hu-HU" b="1" dirty="0">
              <a:latin typeface="+mj-lt"/>
            </a:endParaRPr>
          </a:p>
        </p:txBody>
      </p:sp>
      <p:sp>
        <p:nvSpPr>
          <p:cNvPr id="3" name="Tartalom helye 5">
            <a:extLst>
              <a:ext uri="{FF2B5EF4-FFF2-40B4-BE49-F238E27FC236}">
                <a16:creationId xmlns:a16="http://schemas.microsoft.com/office/drawing/2014/main" id="{FAA3D906-501B-79DA-9705-DCD5AA6CD8FC}"/>
              </a:ext>
            </a:extLst>
          </p:cNvPr>
          <p:cNvSpPr txBox="1">
            <a:spLocks/>
          </p:cNvSpPr>
          <p:nvPr/>
        </p:nvSpPr>
        <p:spPr>
          <a:xfrm>
            <a:off x="198197" y="1335249"/>
            <a:ext cx="11593753" cy="488416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33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endParaRPr lang="hu-HU" sz="2000" b="1" dirty="0">
              <a:latin typeface="+mj-lt"/>
            </a:endParaRPr>
          </a:p>
          <a:p>
            <a:pPr marL="285750" indent="-285750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hu-HU" sz="2000" dirty="0">
              <a:latin typeface="+mj-lt"/>
            </a:endParaRPr>
          </a:p>
        </p:txBody>
      </p:sp>
      <p:sp>
        <p:nvSpPr>
          <p:cNvPr id="4" name="Alcím 1">
            <a:extLst>
              <a:ext uri="{FF2B5EF4-FFF2-40B4-BE49-F238E27FC236}">
                <a16:creationId xmlns:a16="http://schemas.microsoft.com/office/drawing/2014/main" id="{794B88A3-51B9-5869-A900-AC10A41646A6}"/>
              </a:ext>
            </a:extLst>
          </p:cNvPr>
          <p:cNvSpPr txBox="1">
            <a:spLocks/>
          </p:cNvSpPr>
          <p:nvPr/>
        </p:nvSpPr>
        <p:spPr>
          <a:xfrm>
            <a:off x="198196" y="1562043"/>
            <a:ext cx="11349037" cy="420501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33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hu-HU" sz="1800" dirty="0">
              <a:latin typeface="+mj-lt"/>
            </a:endParaRP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72665209-1F78-0B4D-03FB-F523C6814C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606" y="360813"/>
            <a:ext cx="10938933" cy="6259934"/>
          </a:xfrm>
          <a:prstGeom prst="rect">
            <a:avLst/>
          </a:prstGeom>
        </p:spPr>
      </p:pic>
      <p:sp>
        <p:nvSpPr>
          <p:cNvPr id="7" name="Téglalap 6">
            <a:extLst>
              <a:ext uri="{FF2B5EF4-FFF2-40B4-BE49-F238E27FC236}">
                <a16:creationId xmlns:a16="http://schemas.microsoft.com/office/drawing/2014/main" id="{0E5E2219-53BE-A7CA-E8A2-E64B28257CB2}"/>
              </a:ext>
            </a:extLst>
          </p:cNvPr>
          <p:cNvSpPr/>
          <p:nvPr/>
        </p:nvSpPr>
        <p:spPr>
          <a:xfrm>
            <a:off x="5626100" y="679912"/>
            <a:ext cx="939800" cy="254000"/>
          </a:xfrm>
          <a:prstGeom prst="rect">
            <a:avLst/>
          </a:prstGeom>
          <a:noFill/>
          <a:ln w="28575">
            <a:solidFill>
              <a:srgbClr val="FF413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Téglalap 7">
            <a:extLst>
              <a:ext uri="{FF2B5EF4-FFF2-40B4-BE49-F238E27FC236}">
                <a16:creationId xmlns:a16="http://schemas.microsoft.com/office/drawing/2014/main" id="{02BA2499-EDB0-1BCE-A0B1-512ECEEE8B28}"/>
              </a:ext>
            </a:extLst>
          </p:cNvPr>
          <p:cNvSpPr/>
          <p:nvPr/>
        </p:nvSpPr>
        <p:spPr>
          <a:xfrm>
            <a:off x="5778500" y="2203910"/>
            <a:ext cx="939800" cy="254000"/>
          </a:xfrm>
          <a:prstGeom prst="rect">
            <a:avLst/>
          </a:prstGeom>
          <a:noFill/>
          <a:ln w="28575">
            <a:solidFill>
              <a:srgbClr val="FF413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Téglalap 8">
            <a:extLst>
              <a:ext uri="{FF2B5EF4-FFF2-40B4-BE49-F238E27FC236}">
                <a16:creationId xmlns:a16="http://schemas.microsoft.com/office/drawing/2014/main" id="{CFDE86A3-9826-4A9D-D902-DE4A6C24AFDC}"/>
              </a:ext>
            </a:extLst>
          </p:cNvPr>
          <p:cNvSpPr/>
          <p:nvPr/>
        </p:nvSpPr>
        <p:spPr>
          <a:xfrm>
            <a:off x="5778500" y="2511290"/>
            <a:ext cx="939800" cy="254000"/>
          </a:xfrm>
          <a:prstGeom prst="rect">
            <a:avLst/>
          </a:prstGeom>
          <a:noFill/>
          <a:ln w="28575">
            <a:solidFill>
              <a:srgbClr val="FF413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477617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DC08D3-E8CA-52EA-7A03-6FA80B2B92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cím 1">
            <a:extLst>
              <a:ext uri="{FF2B5EF4-FFF2-40B4-BE49-F238E27FC236}">
                <a16:creationId xmlns:a16="http://schemas.microsoft.com/office/drawing/2014/main" id="{1B534F83-4202-BED2-1F65-2A13A8CA4226}"/>
              </a:ext>
            </a:extLst>
          </p:cNvPr>
          <p:cNvSpPr txBox="1">
            <a:spLocks/>
          </p:cNvSpPr>
          <p:nvPr/>
        </p:nvSpPr>
        <p:spPr>
          <a:xfrm>
            <a:off x="198197" y="638590"/>
            <a:ext cx="11349037" cy="5718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33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hu-HU" b="1" dirty="0">
              <a:latin typeface="+mj-lt"/>
            </a:endParaRPr>
          </a:p>
        </p:txBody>
      </p:sp>
      <p:sp>
        <p:nvSpPr>
          <p:cNvPr id="3" name="Tartalom helye 5">
            <a:extLst>
              <a:ext uri="{FF2B5EF4-FFF2-40B4-BE49-F238E27FC236}">
                <a16:creationId xmlns:a16="http://schemas.microsoft.com/office/drawing/2014/main" id="{9CAF55EF-BB46-9AE7-805D-B9E38CD0C12D}"/>
              </a:ext>
            </a:extLst>
          </p:cNvPr>
          <p:cNvSpPr txBox="1">
            <a:spLocks/>
          </p:cNvSpPr>
          <p:nvPr/>
        </p:nvSpPr>
        <p:spPr>
          <a:xfrm>
            <a:off x="198197" y="1335249"/>
            <a:ext cx="11593753" cy="488416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33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endParaRPr lang="hu-HU" sz="2000" b="1" dirty="0">
              <a:latin typeface="+mj-lt"/>
            </a:endParaRPr>
          </a:p>
          <a:p>
            <a:pPr marL="285750" indent="-285750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hu-HU" sz="2000" dirty="0">
              <a:latin typeface="+mj-lt"/>
            </a:endParaRPr>
          </a:p>
        </p:txBody>
      </p:sp>
      <p:sp>
        <p:nvSpPr>
          <p:cNvPr id="4" name="Alcím 1">
            <a:extLst>
              <a:ext uri="{FF2B5EF4-FFF2-40B4-BE49-F238E27FC236}">
                <a16:creationId xmlns:a16="http://schemas.microsoft.com/office/drawing/2014/main" id="{1E835711-01C1-07B5-94FE-8B49BD52EBFF}"/>
              </a:ext>
            </a:extLst>
          </p:cNvPr>
          <p:cNvSpPr txBox="1">
            <a:spLocks/>
          </p:cNvSpPr>
          <p:nvPr/>
        </p:nvSpPr>
        <p:spPr>
          <a:xfrm>
            <a:off x="198196" y="1562043"/>
            <a:ext cx="11349037" cy="420501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33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hu-HU" sz="1800" dirty="0">
              <a:latin typeface="+mj-lt"/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18CBDC86-550B-863D-54C2-8B4ADC01C9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02184"/>
            <a:ext cx="12192000" cy="5053631"/>
          </a:xfrm>
          <a:prstGeom prst="rect">
            <a:avLst/>
          </a:prstGeom>
        </p:spPr>
      </p:pic>
      <p:sp>
        <p:nvSpPr>
          <p:cNvPr id="10" name="Téglalap 9">
            <a:extLst>
              <a:ext uri="{FF2B5EF4-FFF2-40B4-BE49-F238E27FC236}">
                <a16:creationId xmlns:a16="http://schemas.microsoft.com/office/drawing/2014/main" id="{0F1A1455-9DDC-CB82-DCE5-74E6A346E661}"/>
              </a:ext>
            </a:extLst>
          </p:cNvPr>
          <p:cNvSpPr/>
          <p:nvPr/>
        </p:nvSpPr>
        <p:spPr>
          <a:xfrm>
            <a:off x="8392160" y="985520"/>
            <a:ext cx="3399790" cy="5718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Téglalap 10">
            <a:extLst>
              <a:ext uri="{FF2B5EF4-FFF2-40B4-BE49-F238E27FC236}">
                <a16:creationId xmlns:a16="http://schemas.microsoft.com/office/drawing/2014/main" id="{4F9E79FF-D002-D8A2-9937-0E73257009FD}"/>
              </a:ext>
            </a:extLst>
          </p:cNvPr>
          <p:cNvSpPr/>
          <p:nvPr/>
        </p:nvSpPr>
        <p:spPr>
          <a:xfrm>
            <a:off x="400050" y="3537548"/>
            <a:ext cx="2404110" cy="739811"/>
          </a:xfrm>
          <a:prstGeom prst="rect">
            <a:avLst/>
          </a:prstGeom>
          <a:noFill/>
          <a:ln w="28575">
            <a:solidFill>
              <a:srgbClr val="FF413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Téglalap 13">
            <a:extLst>
              <a:ext uri="{FF2B5EF4-FFF2-40B4-BE49-F238E27FC236}">
                <a16:creationId xmlns:a16="http://schemas.microsoft.com/office/drawing/2014/main" id="{2745DDBA-783B-E7D4-3494-A913E99050EE}"/>
              </a:ext>
            </a:extLst>
          </p:cNvPr>
          <p:cNvSpPr/>
          <p:nvPr/>
        </p:nvSpPr>
        <p:spPr>
          <a:xfrm>
            <a:off x="198195" y="1870249"/>
            <a:ext cx="2404110" cy="446231"/>
          </a:xfrm>
          <a:prstGeom prst="rect">
            <a:avLst/>
          </a:prstGeom>
          <a:noFill/>
          <a:ln w="57150">
            <a:solidFill>
              <a:srgbClr val="FF413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5668825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B6AED1-B96E-C620-112E-ACC1AAF684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cím 1">
            <a:extLst>
              <a:ext uri="{FF2B5EF4-FFF2-40B4-BE49-F238E27FC236}">
                <a16:creationId xmlns:a16="http://schemas.microsoft.com/office/drawing/2014/main" id="{2E0EBF2D-9E28-C395-86EB-C1B0C5A4EEFF}"/>
              </a:ext>
            </a:extLst>
          </p:cNvPr>
          <p:cNvSpPr txBox="1">
            <a:spLocks/>
          </p:cNvSpPr>
          <p:nvPr/>
        </p:nvSpPr>
        <p:spPr>
          <a:xfrm>
            <a:off x="198197" y="638590"/>
            <a:ext cx="11349037" cy="5718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33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hu-HU" b="1" dirty="0">
              <a:latin typeface="+mj-lt"/>
            </a:endParaRPr>
          </a:p>
        </p:txBody>
      </p:sp>
      <p:sp>
        <p:nvSpPr>
          <p:cNvPr id="3" name="Tartalom helye 5">
            <a:extLst>
              <a:ext uri="{FF2B5EF4-FFF2-40B4-BE49-F238E27FC236}">
                <a16:creationId xmlns:a16="http://schemas.microsoft.com/office/drawing/2014/main" id="{2603EAB4-A97A-E49F-2829-3080E76F1C1B}"/>
              </a:ext>
            </a:extLst>
          </p:cNvPr>
          <p:cNvSpPr txBox="1">
            <a:spLocks/>
          </p:cNvSpPr>
          <p:nvPr/>
        </p:nvSpPr>
        <p:spPr>
          <a:xfrm>
            <a:off x="198197" y="1335249"/>
            <a:ext cx="11593753" cy="488416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33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endParaRPr lang="hu-HU" sz="2000" b="1" dirty="0">
              <a:latin typeface="+mj-lt"/>
            </a:endParaRPr>
          </a:p>
          <a:p>
            <a:pPr marL="285750" indent="-285750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hu-HU" sz="2000" dirty="0">
              <a:latin typeface="+mj-lt"/>
            </a:endParaRPr>
          </a:p>
        </p:txBody>
      </p:sp>
      <p:sp>
        <p:nvSpPr>
          <p:cNvPr id="4" name="Alcím 1">
            <a:extLst>
              <a:ext uri="{FF2B5EF4-FFF2-40B4-BE49-F238E27FC236}">
                <a16:creationId xmlns:a16="http://schemas.microsoft.com/office/drawing/2014/main" id="{AE7ECD52-12BE-96D2-1272-82DA3DCB9ED6}"/>
              </a:ext>
            </a:extLst>
          </p:cNvPr>
          <p:cNvSpPr txBox="1">
            <a:spLocks/>
          </p:cNvSpPr>
          <p:nvPr/>
        </p:nvSpPr>
        <p:spPr>
          <a:xfrm>
            <a:off x="198196" y="1562043"/>
            <a:ext cx="11349037" cy="420501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33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hu-HU" sz="1800" dirty="0">
              <a:latin typeface="+mj-lt"/>
            </a:endParaRP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DB5C89B6-4EE7-DA49-9B65-7F5211BFB4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1292" y="262615"/>
            <a:ext cx="8489416" cy="6332769"/>
          </a:xfrm>
          <a:prstGeom prst="rect">
            <a:avLst/>
          </a:prstGeom>
        </p:spPr>
      </p:pic>
      <p:sp>
        <p:nvSpPr>
          <p:cNvPr id="5" name="Téglalap 4">
            <a:extLst>
              <a:ext uri="{FF2B5EF4-FFF2-40B4-BE49-F238E27FC236}">
                <a16:creationId xmlns:a16="http://schemas.microsoft.com/office/drawing/2014/main" id="{42FD25A7-EA59-2919-170D-4E2DB6ABF892}"/>
              </a:ext>
            </a:extLst>
          </p:cNvPr>
          <p:cNvSpPr/>
          <p:nvPr/>
        </p:nvSpPr>
        <p:spPr>
          <a:xfrm>
            <a:off x="1851292" y="5891915"/>
            <a:ext cx="1172565" cy="319228"/>
          </a:xfrm>
          <a:prstGeom prst="rect">
            <a:avLst/>
          </a:prstGeom>
          <a:noFill/>
          <a:ln w="28575">
            <a:solidFill>
              <a:srgbClr val="FF413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5768956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B6EB09-CD86-8C6E-50FB-6FF9FDCEFE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cím 1">
            <a:extLst>
              <a:ext uri="{FF2B5EF4-FFF2-40B4-BE49-F238E27FC236}">
                <a16:creationId xmlns:a16="http://schemas.microsoft.com/office/drawing/2014/main" id="{6D0EC613-FD80-5BA2-C409-3CF7EB779E78}"/>
              </a:ext>
            </a:extLst>
          </p:cNvPr>
          <p:cNvSpPr txBox="1">
            <a:spLocks/>
          </p:cNvSpPr>
          <p:nvPr/>
        </p:nvSpPr>
        <p:spPr>
          <a:xfrm>
            <a:off x="198197" y="638590"/>
            <a:ext cx="11349037" cy="5718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33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u-HU" b="1" dirty="0" err="1">
                <a:latin typeface="+mj-lt"/>
              </a:rPr>
              <a:t>Managing</a:t>
            </a:r>
            <a:r>
              <a:rPr lang="hu-HU" b="1" dirty="0">
                <a:latin typeface="+mj-lt"/>
              </a:rPr>
              <a:t> </a:t>
            </a:r>
            <a:r>
              <a:rPr lang="hu-HU" b="1" dirty="0" err="1">
                <a:latin typeface="+mj-lt"/>
              </a:rPr>
              <a:t>your</a:t>
            </a:r>
            <a:r>
              <a:rPr lang="hu-HU" b="1" dirty="0">
                <a:latin typeface="+mj-lt"/>
              </a:rPr>
              <a:t> </a:t>
            </a:r>
            <a:r>
              <a:rPr lang="hu-HU" b="1" dirty="0" err="1">
                <a:latin typeface="+mj-lt"/>
              </a:rPr>
              <a:t>finances</a:t>
            </a:r>
            <a:endParaRPr lang="hu-HU" b="1" dirty="0">
              <a:latin typeface="+mj-lt"/>
            </a:endParaRPr>
          </a:p>
        </p:txBody>
      </p:sp>
      <p:sp>
        <p:nvSpPr>
          <p:cNvPr id="3" name="Tartalom helye 5">
            <a:extLst>
              <a:ext uri="{FF2B5EF4-FFF2-40B4-BE49-F238E27FC236}">
                <a16:creationId xmlns:a16="http://schemas.microsoft.com/office/drawing/2014/main" id="{78EE695A-E2E1-7AAC-6C97-80EC12A7B1CB}"/>
              </a:ext>
            </a:extLst>
          </p:cNvPr>
          <p:cNvSpPr txBox="1">
            <a:spLocks/>
          </p:cNvSpPr>
          <p:nvPr/>
        </p:nvSpPr>
        <p:spPr>
          <a:xfrm>
            <a:off x="198197" y="1335249"/>
            <a:ext cx="11593753" cy="488416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33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hu-HU" sz="2000" b="1" dirty="0">
                <a:latin typeface="+mj-lt"/>
              </a:rPr>
              <a:t>In </a:t>
            </a:r>
            <a:r>
              <a:rPr lang="hu-HU" sz="2000" b="1" dirty="0" err="1">
                <a:latin typeface="+mj-lt"/>
              </a:rPr>
              <a:t>the</a:t>
            </a:r>
            <a:r>
              <a:rPr lang="hu-HU" sz="2000" b="1" dirty="0">
                <a:latin typeface="+mj-lt"/>
              </a:rPr>
              <a:t> Neptun </a:t>
            </a:r>
            <a:r>
              <a:rPr lang="hu-HU" sz="2000" b="1" dirty="0" err="1">
                <a:latin typeface="+mj-lt"/>
              </a:rPr>
              <a:t>system</a:t>
            </a:r>
            <a:endParaRPr lang="hu-HU" sz="2000" b="1" dirty="0">
              <a:latin typeface="+mj-lt"/>
            </a:endParaRPr>
          </a:p>
          <a:p>
            <a:pPr lvl="1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sz="1700" dirty="0">
                <a:latin typeface="+mj-lt"/>
              </a:rPr>
              <a:t>Items </a:t>
            </a:r>
            <a:r>
              <a:rPr lang="hu-HU" sz="1700" dirty="0" err="1">
                <a:latin typeface="+mj-lt"/>
              </a:rPr>
              <a:t>that</a:t>
            </a:r>
            <a:r>
              <a:rPr lang="hu-HU" sz="1700" dirty="0">
                <a:latin typeface="+mj-lt"/>
              </a:rPr>
              <a:t> </a:t>
            </a:r>
            <a:r>
              <a:rPr lang="hu-HU" sz="1700" dirty="0" err="1">
                <a:latin typeface="+mj-lt"/>
              </a:rPr>
              <a:t>you</a:t>
            </a:r>
            <a:r>
              <a:rPr lang="hu-HU" sz="1700" dirty="0">
                <a:latin typeface="+mj-lt"/>
              </a:rPr>
              <a:t> </a:t>
            </a:r>
            <a:r>
              <a:rPr lang="hu-HU" sz="1700" dirty="0" err="1">
                <a:latin typeface="+mj-lt"/>
              </a:rPr>
              <a:t>have</a:t>
            </a:r>
            <a:r>
              <a:rPr lang="hu-HU" sz="1700" dirty="0">
                <a:latin typeface="+mj-lt"/>
              </a:rPr>
              <a:t> </a:t>
            </a:r>
            <a:r>
              <a:rPr lang="hu-HU" sz="1700" dirty="0" err="1">
                <a:latin typeface="+mj-lt"/>
              </a:rPr>
              <a:t>to</a:t>
            </a:r>
            <a:r>
              <a:rPr lang="hu-HU" sz="1700" dirty="0">
                <a:latin typeface="+mj-lt"/>
              </a:rPr>
              <a:t> </a:t>
            </a:r>
            <a:r>
              <a:rPr lang="hu-HU" sz="1700" dirty="0" err="1">
                <a:latin typeface="+mj-lt"/>
              </a:rPr>
              <a:t>pay</a:t>
            </a:r>
            <a:r>
              <a:rPr lang="hu-HU" sz="1700" dirty="0">
                <a:latin typeface="+mj-lt"/>
              </a:rPr>
              <a:t> in: Neptun/Finances/</a:t>
            </a:r>
            <a:r>
              <a:rPr lang="hu-HU" sz="1700" dirty="0" err="1">
                <a:latin typeface="+mj-lt"/>
              </a:rPr>
              <a:t>Payment</a:t>
            </a:r>
            <a:endParaRPr lang="hu-HU" sz="1700" dirty="0">
              <a:latin typeface="+mj-lt"/>
            </a:endParaRPr>
          </a:p>
          <a:p>
            <a:pPr lvl="1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sz="1700" dirty="0" err="1">
                <a:latin typeface="+mj-lt"/>
              </a:rPr>
              <a:t>Payment</a:t>
            </a:r>
            <a:r>
              <a:rPr lang="hu-HU" sz="1700" dirty="0">
                <a:latin typeface="+mj-lt"/>
              </a:rPr>
              <a:t> </a:t>
            </a:r>
            <a:r>
              <a:rPr lang="hu-HU" sz="1700" dirty="0" err="1">
                <a:latin typeface="+mj-lt"/>
              </a:rPr>
              <a:t>options</a:t>
            </a:r>
            <a:r>
              <a:rPr lang="hu-HU" sz="1700" dirty="0">
                <a:latin typeface="+mj-lt"/>
              </a:rPr>
              <a:t> – </a:t>
            </a:r>
            <a:r>
              <a:rPr lang="hu-HU" sz="1700" dirty="0" err="1">
                <a:latin typeface="+mj-lt"/>
              </a:rPr>
              <a:t>priority</a:t>
            </a:r>
            <a:r>
              <a:rPr lang="hu-HU" sz="1700" dirty="0">
                <a:latin typeface="+mj-lt"/>
              </a:rPr>
              <a:t> </a:t>
            </a:r>
            <a:r>
              <a:rPr lang="hu-HU" sz="1700" dirty="0" err="1">
                <a:latin typeface="+mj-lt"/>
              </a:rPr>
              <a:t>SimplePay</a:t>
            </a:r>
            <a:r>
              <a:rPr lang="hu-HU" sz="1700" dirty="0">
                <a:latin typeface="+mj-lt"/>
              </a:rPr>
              <a:t> (</a:t>
            </a:r>
            <a:r>
              <a:rPr lang="hu-HU" sz="1700" dirty="0" err="1">
                <a:latin typeface="+mj-lt"/>
              </a:rPr>
              <a:t>e.g.transfer</a:t>
            </a:r>
            <a:r>
              <a:rPr lang="hu-HU" sz="1700" dirty="0">
                <a:latin typeface="+mj-lt"/>
              </a:rPr>
              <a:t> comment: </a:t>
            </a:r>
            <a:r>
              <a:rPr lang="hu-HU" sz="1700" b="1" dirty="0">
                <a:latin typeface="+mj-lt"/>
              </a:rPr>
              <a:t>NK- NEPTUN</a:t>
            </a:r>
            <a:r>
              <a:rPr lang="hu-HU" sz="1700" dirty="0">
                <a:latin typeface="+mj-lt"/>
              </a:rPr>
              <a:t>-</a:t>
            </a:r>
            <a:r>
              <a:rPr lang="hu-HU" sz="1700" dirty="0" err="1">
                <a:latin typeface="+mj-lt"/>
              </a:rPr>
              <a:t>reason</a:t>
            </a:r>
            <a:r>
              <a:rPr lang="hu-HU" sz="1700" dirty="0">
                <a:latin typeface="+mj-lt"/>
              </a:rPr>
              <a:t> </a:t>
            </a:r>
            <a:r>
              <a:rPr lang="hu-HU" sz="1700" dirty="0" err="1">
                <a:latin typeface="+mj-lt"/>
              </a:rPr>
              <a:t>for</a:t>
            </a:r>
            <a:r>
              <a:rPr lang="hu-HU" sz="1700" dirty="0">
                <a:latin typeface="+mj-lt"/>
              </a:rPr>
              <a:t> </a:t>
            </a:r>
            <a:r>
              <a:rPr lang="hu-HU" sz="1700" dirty="0" err="1">
                <a:latin typeface="+mj-lt"/>
              </a:rPr>
              <a:t>payment</a:t>
            </a:r>
            <a:r>
              <a:rPr lang="hu-HU" sz="1700" dirty="0">
                <a:latin typeface="+mj-lt"/>
              </a:rPr>
              <a:t>)</a:t>
            </a:r>
          </a:p>
          <a:p>
            <a:pPr marL="1200150" lvl="2" indent="-285750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sz="1700" dirty="0" err="1">
                <a:latin typeface="+mj-lt"/>
              </a:rPr>
              <a:t>One</a:t>
            </a:r>
            <a:r>
              <a:rPr lang="hu-HU" sz="1700" dirty="0">
                <a:latin typeface="+mj-lt"/>
              </a:rPr>
              <a:t> </a:t>
            </a:r>
            <a:r>
              <a:rPr lang="hu-HU" sz="1700" dirty="0" err="1">
                <a:latin typeface="+mj-lt"/>
              </a:rPr>
              <a:t>transaction</a:t>
            </a:r>
            <a:r>
              <a:rPr lang="hu-HU" sz="1700" dirty="0">
                <a:latin typeface="+mj-lt"/>
              </a:rPr>
              <a:t> </a:t>
            </a:r>
            <a:r>
              <a:rPr lang="hu-HU" sz="1700" dirty="0" err="1">
                <a:latin typeface="+mj-lt"/>
              </a:rPr>
              <a:t>may</a:t>
            </a:r>
            <a:r>
              <a:rPr lang="hu-HU" sz="1700" dirty="0">
                <a:latin typeface="+mj-lt"/>
              </a:rPr>
              <a:t> be </a:t>
            </a:r>
            <a:r>
              <a:rPr lang="hu-HU" sz="1700" dirty="0" err="1">
                <a:latin typeface="+mj-lt"/>
              </a:rPr>
              <a:t>used</a:t>
            </a:r>
            <a:r>
              <a:rPr lang="hu-HU" sz="1700" dirty="0">
                <a:latin typeface="+mj-lt"/>
              </a:rPr>
              <a:t> </a:t>
            </a:r>
            <a:r>
              <a:rPr lang="hu-HU" sz="1700" dirty="0" err="1">
                <a:latin typeface="+mj-lt"/>
              </a:rPr>
              <a:t>to</a:t>
            </a:r>
            <a:r>
              <a:rPr lang="hu-HU" sz="1700" dirty="0">
                <a:latin typeface="+mj-lt"/>
              </a:rPr>
              <a:t> </a:t>
            </a:r>
            <a:r>
              <a:rPr lang="hu-HU" sz="1700" dirty="0" err="1">
                <a:latin typeface="+mj-lt"/>
              </a:rPr>
              <a:t>settle</a:t>
            </a:r>
            <a:r>
              <a:rPr lang="hu-HU" sz="1700" dirty="0">
                <a:latin typeface="+mj-lt"/>
              </a:rPr>
              <a:t> </a:t>
            </a:r>
            <a:r>
              <a:rPr lang="hu-HU" sz="1700" dirty="0" err="1">
                <a:latin typeface="+mj-lt"/>
              </a:rPr>
              <a:t>multiple</a:t>
            </a:r>
            <a:r>
              <a:rPr lang="hu-HU" sz="1700" dirty="0">
                <a:latin typeface="+mj-lt"/>
              </a:rPr>
              <a:t> </a:t>
            </a:r>
            <a:r>
              <a:rPr lang="hu-HU" sz="1700" dirty="0" err="1">
                <a:latin typeface="+mj-lt"/>
              </a:rPr>
              <a:t>items</a:t>
            </a:r>
            <a:r>
              <a:rPr lang="hu-HU" sz="1700" dirty="0">
                <a:latin typeface="+mj-lt"/>
              </a:rPr>
              <a:t>.</a:t>
            </a:r>
          </a:p>
          <a:p>
            <a:pPr marL="1200150" lvl="2" indent="-285750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sz="1700" dirty="0">
                <a:latin typeface="+mj-lt"/>
              </a:rPr>
              <a:t>The </a:t>
            </a:r>
            <a:r>
              <a:rPr lang="hu-HU" sz="1700" dirty="0" err="1">
                <a:latin typeface="+mj-lt"/>
              </a:rPr>
              <a:t>student</a:t>
            </a:r>
            <a:r>
              <a:rPr lang="hu-HU" sz="1700" dirty="0">
                <a:latin typeface="+mj-lt"/>
              </a:rPr>
              <a:t> must </a:t>
            </a:r>
            <a:r>
              <a:rPr lang="hu-HU" sz="1700" dirty="0" err="1">
                <a:latin typeface="+mj-lt"/>
              </a:rPr>
              <a:t>have</a:t>
            </a:r>
            <a:r>
              <a:rPr lang="hu-HU" sz="1700" dirty="0">
                <a:latin typeface="+mj-lt"/>
              </a:rPr>
              <a:t> an email </a:t>
            </a:r>
            <a:r>
              <a:rPr lang="hu-HU" sz="1700" dirty="0" err="1">
                <a:latin typeface="+mj-lt"/>
              </a:rPr>
              <a:t>address</a:t>
            </a:r>
            <a:r>
              <a:rPr lang="hu-HU" sz="1700" dirty="0">
                <a:latin typeface="+mj-lt"/>
              </a:rPr>
              <a:t> </a:t>
            </a:r>
            <a:r>
              <a:rPr lang="hu-HU" sz="1700" dirty="0" err="1">
                <a:latin typeface="+mj-lt"/>
              </a:rPr>
              <a:t>registered</a:t>
            </a:r>
            <a:r>
              <a:rPr lang="hu-HU" sz="1700" dirty="0">
                <a:latin typeface="+mj-lt"/>
              </a:rPr>
              <a:t> in Neptun.</a:t>
            </a:r>
          </a:p>
          <a:p>
            <a:pPr marL="1200150" lvl="2" indent="-285750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sz="1700" dirty="0" err="1">
                <a:latin typeface="+mj-lt"/>
              </a:rPr>
              <a:t>Any</a:t>
            </a:r>
            <a:r>
              <a:rPr lang="hu-HU" sz="1700" dirty="0">
                <a:latin typeface="+mj-lt"/>
              </a:rPr>
              <a:t> </a:t>
            </a:r>
            <a:r>
              <a:rPr lang="hu-HU" sz="1700" dirty="0" err="1">
                <a:latin typeface="+mj-lt"/>
              </a:rPr>
              <a:t>card</a:t>
            </a:r>
            <a:r>
              <a:rPr lang="hu-HU" sz="1700" dirty="0">
                <a:latin typeface="+mj-lt"/>
              </a:rPr>
              <a:t> </a:t>
            </a:r>
            <a:r>
              <a:rPr lang="hu-HU" sz="1700" dirty="0" err="1">
                <a:latin typeface="+mj-lt"/>
              </a:rPr>
              <a:t>suitable</a:t>
            </a:r>
            <a:r>
              <a:rPr lang="hu-HU" sz="1700" dirty="0">
                <a:latin typeface="+mj-lt"/>
              </a:rPr>
              <a:t> </a:t>
            </a:r>
            <a:r>
              <a:rPr lang="hu-HU" sz="1700" dirty="0" err="1">
                <a:latin typeface="+mj-lt"/>
              </a:rPr>
              <a:t>for</a:t>
            </a:r>
            <a:r>
              <a:rPr lang="hu-HU" sz="1700" dirty="0">
                <a:latin typeface="+mj-lt"/>
              </a:rPr>
              <a:t> online </a:t>
            </a:r>
            <a:r>
              <a:rPr lang="hu-HU" sz="1700" dirty="0" err="1">
                <a:latin typeface="+mj-lt"/>
              </a:rPr>
              <a:t>payments</a:t>
            </a:r>
            <a:r>
              <a:rPr lang="hu-HU" sz="1700" dirty="0">
                <a:latin typeface="+mj-lt"/>
              </a:rPr>
              <a:t> </a:t>
            </a:r>
            <a:r>
              <a:rPr lang="hu-HU" sz="1700" dirty="0" err="1">
                <a:latin typeface="+mj-lt"/>
              </a:rPr>
              <a:t>can</a:t>
            </a:r>
            <a:r>
              <a:rPr lang="hu-HU" sz="1700" dirty="0">
                <a:latin typeface="+mj-lt"/>
              </a:rPr>
              <a:t> be </a:t>
            </a:r>
            <a:r>
              <a:rPr lang="hu-HU" sz="1700" dirty="0" err="1">
                <a:latin typeface="+mj-lt"/>
              </a:rPr>
              <a:t>used</a:t>
            </a:r>
            <a:r>
              <a:rPr lang="hu-HU" sz="1700" dirty="0">
                <a:latin typeface="+mj-lt"/>
              </a:rPr>
              <a:t> </a:t>
            </a:r>
            <a:r>
              <a:rPr lang="hu-HU" sz="1700" dirty="0" err="1">
                <a:latin typeface="+mj-lt"/>
              </a:rPr>
              <a:t>without</a:t>
            </a:r>
            <a:r>
              <a:rPr lang="hu-HU" sz="1700" dirty="0">
                <a:latin typeface="+mj-lt"/>
              </a:rPr>
              <a:t> </a:t>
            </a:r>
            <a:r>
              <a:rPr lang="hu-HU" sz="1700" dirty="0" err="1">
                <a:latin typeface="+mj-lt"/>
              </a:rPr>
              <a:t>installing</a:t>
            </a:r>
            <a:r>
              <a:rPr lang="hu-HU" sz="1700" dirty="0">
                <a:latin typeface="+mj-lt"/>
              </a:rPr>
              <a:t> </a:t>
            </a:r>
            <a:r>
              <a:rPr lang="hu-HU" sz="1700" dirty="0" err="1">
                <a:latin typeface="+mj-lt"/>
              </a:rPr>
              <a:t>the</a:t>
            </a:r>
            <a:r>
              <a:rPr lang="hu-HU" sz="1700" dirty="0">
                <a:latin typeface="+mj-lt"/>
              </a:rPr>
              <a:t> </a:t>
            </a:r>
            <a:r>
              <a:rPr lang="hu-HU" sz="1700" dirty="0" err="1">
                <a:latin typeface="+mj-lt"/>
              </a:rPr>
              <a:t>Simple</a:t>
            </a:r>
            <a:r>
              <a:rPr lang="hu-HU" sz="1700" dirty="0">
                <a:latin typeface="+mj-lt"/>
              </a:rPr>
              <a:t> app.</a:t>
            </a:r>
          </a:p>
          <a:p>
            <a:pPr marL="1200150" lvl="2" indent="-285750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sz="1700" dirty="0">
                <a:latin typeface="+mj-lt"/>
              </a:rPr>
              <a:t>The status of </a:t>
            </a:r>
            <a:r>
              <a:rPr lang="hu-HU" sz="1700" dirty="0" err="1">
                <a:latin typeface="+mj-lt"/>
              </a:rPr>
              <a:t>the</a:t>
            </a:r>
            <a:r>
              <a:rPr lang="hu-HU" sz="1700" dirty="0">
                <a:latin typeface="+mj-lt"/>
              </a:rPr>
              <a:t> </a:t>
            </a:r>
            <a:r>
              <a:rPr lang="hu-HU" sz="1700" dirty="0" err="1">
                <a:latin typeface="+mj-lt"/>
              </a:rPr>
              <a:t>item</a:t>
            </a:r>
            <a:r>
              <a:rPr lang="hu-HU" sz="1700" dirty="0">
                <a:latin typeface="+mj-lt"/>
              </a:rPr>
              <a:t> </a:t>
            </a:r>
            <a:r>
              <a:rPr lang="hu-HU" sz="1700" dirty="0" err="1">
                <a:latin typeface="+mj-lt"/>
              </a:rPr>
              <a:t>becomes</a:t>
            </a:r>
            <a:r>
              <a:rPr lang="hu-HU" sz="1700" dirty="0">
                <a:latin typeface="+mj-lt"/>
              </a:rPr>
              <a:t> </a:t>
            </a:r>
            <a:r>
              <a:rPr lang="hu-HU" sz="1700" dirty="0" err="1">
                <a:latin typeface="+mj-lt"/>
              </a:rPr>
              <a:t>settled</a:t>
            </a:r>
            <a:r>
              <a:rPr lang="hu-HU" sz="1700" dirty="0">
                <a:latin typeface="+mj-lt"/>
              </a:rPr>
              <a:t> </a:t>
            </a:r>
            <a:r>
              <a:rPr lang="hu-HU" sz="1700" dirty="0" err="1">
                <a:latin typeface="+mj-lt"/>
              </a:rPr>
              <a:t>immediately</a:t>
            </a:r>
            <a:r>
              <a:rPr lang="hu-HU" sz="1700" dirty="0">
                <a:latin typeface="+mj-lt"/>
              </a:rPr>
              <a:t>.</a:t>
            </a:r>
          </a:p>
          <a:p>
            <a:pPr marL="1200150" lvl="2" indent="-285750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sz="1700" dirty="0">
                <a:latin typeface="+mj-lt"/>
              </a:rPr>
              <a:t>The </a:t>
            </a:r>
            <a:r>
              <a:rPr lang="hu-HU" sz="1700" dirty="0" err="1">
                <a:latin typeface="+mj-lt"/>
              </a:rPr>
              <a:t>student</a:t>
            </a:r>
            <a:r>
              <a:rPr lang="hu-HU" sz="1700" dirty="0">
                <a:latin typeface="+mj-lt"/>
              </a:rPr>
              <a:t> </a:t>
            </a:r>
            <a:r>
              <a:rPr lang="hu-HU" sz="1700" dirty="0" err="1">
                <a:latin typeface="+mj-lt"/>
              </a:rPr>
              <a:t>receives</a:t>
            </a:r>
            <a:r>
              <a:rPr lang="hu-HU" sz="1700" dirty="0">
                <a:latin typeface="+mj-lt"/>
              </a:rPr>
              <a:t> an email </a:t>
            </a:r>
            <a:r>
              <a:rPr lang="hu-HU" sz="1700" dirty="0" err="1">
                <a:latin typeface="+mj-lt"/>
              </a:rPr>
              <a:t>if</a:t>
            </a:r>
            <a:r>
              <a:rPr lang="hu-HU" sz="1700" dirty="0">
                <a:latin typeface="+mj-lt"/>
              </a:rPr>
              <a:t> </a:t>
            </a:r>
            <a:r>
              <a:rPr lang="hu-HU" sz="1700" dirty="0" err="1">
                <a:latin typeface="+mj-lt"/>
              </a:rPr>
              <a:t>the</a:t>
            </a:r>
            <a:r>
              <a:rPr lang="hu-HU" sz="1700" dirty="0">
                <a:latin typeface="+mj-lt"/>
              </a:rPr>
              <a:t> </a:t>
            </a:r>
            <a:r>
              <a:rPr lang="hu-HU" sz="1700" dirty="0" err="1">
                <a:latin typeface="+mj-lt"/>
              </a:rPr>
              <a:t>settlement</a:t>
            </a:r>
            <a:r>
              <a:rPr lang="hu-HU" sz="1700" dirty="0">
                <a:latin typeface="+mj-lt"/>
              </a:rPr>
              <a:t> is </a:t>
            </a:r>
            <a:r>
              <a:rPr lang="hu-HU" sz="1700" dirty="0" err="1">
                <a:latin typeface="+mj-lt"/>
              </a:rPr>
              <a:t>successful</a:t>
            </a:r>
            <a:r>
              <a:rPr lang="hu-HU" sz="1700" dirty="0">
                <a:latin typeface="+mj-lt"/>
              </a:rPr>
              <a:t>.</a:t>
            </a:r>
          </a:p>
          <a:p>
            <a:pPr marL="1200150" lvl="2" indent="-285750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sz="1700" dirty="0" err="1">
                <a:latin typeface="+mj-lt"/>
              </a:rPr>
              <a:t>If</a:t>
            </a:r>
            <a:r>
              <a:rPr lang="hu-HU" sz="1700" dirty="0">
                <a:latin typeface="+mj-lt"/>
              </a:rPr>
              <a:t> </a:t>
            </a:r>
            <a:r>
              <a:rPr lang="hu-HU" sz="1700" dirty="0" err="1">
                <a:latin typeface="+mj-lt"/>
              </a:rPr>
              <a:t>the</a:t>
            </a:r>
            <a:r>
              <a:rPr lang="hu-HU" sz="1700" dirty="0">
                <a:latin typeface="+mj-lt"/>
              </a:rPr>
              <a:t> </a:t>
            </a:r>
            <a:r>
              <a:rPr lang="hu-HU" sz="1700" dirty="0" err="1">
                <a:latin typeface="+mj-lt"/>
              </a:rPr>
              <a:t>settlement</a:t>
            </a:r>
            <a:r>
              <a:rPr lang="hu-HU" sz="1700" dirty="0">
                <a:latin typeface="+mj-lt"/>
              </a:rPr>
              <a:t> is </a:t>
            </a:r>
            <a:r>
              <a:rPr lang="hu-HU" sz="1700" dirty="0" err="1">
                <a:latin typeface="+mj-lt"/>
              </a:rPr>
              <a:t>not</a:t>
            </a:r>
            <a:r>
              <a:rPr lang="hu-HU" sz="1700" dirty="0">
                <a:latin typeface="+mj-lt"/>
              </a:rPr>
              <a:t> </a:t>
            </a:r>
            <a:r>
              <a:rPr lang="hu-HU" sz="1700" dirty="0" err="1">
                <a:latin typeface="+mj-lt"/>
              </a:rPr>
              <a:t>successful</a:t>
            </a:r>
            <a:r>
              <a:rPr lang="hu-HU" sz="1700" dirty="0">
                <a:latin typeface="+mj-lt"/>
              </a:rPr>
              <a:t>, </a:t>
            </a:r>
            <a:r>
              <a:rPr lang="hu-HU" sz="1700" dirty="0" err="1">
                <a:latin typeface="+mj-lt"/>
              </a:rPr>
              <a:t>the</a:t>
            </a:r>
            <a:r>
              <a:rPr lang="hu-HU" sz="1700" dirty="0">
                <a:latin typeface="+mj-lt"/>
              </a:rPr>
              <a:t> </a:t>
            </a:r>
            <a:r>
              <a:rPr lang="hu-HU" sz="1700" dirty="0" err="1">
                <a:latin typeface="+mj-lt"/>
              </a:rPr>
              <a:t>student</a:t>
            </a:r>
            <a:r>
              <a:rPr lang="hu-HU" sz="1700" dirty="0">
                <a:latin typeface="+mj-lt"/>
              </a:rPr>
              <a:t> </a:t>
            </a:r>
            <a:r>
              <a:rPr lang="hu-HU" sz="1700" dirty="0" err="1">
                <a:latin typeface="+mj-lt"/>
              </a:rPr>
              <a:t>may</a:t>
            </a:r>
            <a:r>
              <a:rPr lang="hu-HU" sz="1700" dirty="0">
                <a:latin typeface="+mj-lt"/>
              </a:rPr>
              <a:t> </a:t>
            </a:r>
            <a:r>
              <a:rPr lang="hu-HU" sz="1700" dirty="0" err="1">
                <a:latin typeface="+mj-lt"/>
              </a:rPr>
              <a:t>make</a:t>
            </a:r>
            <a:r>
              <a:rPr lang="hu-HU" sz="1700" dirty="0">
                <a:latin typeface="+mj-lt"/>
              </a:rPr>
              <a:t> </a:t>
            </a:r>
            <a:r>
              <a:rPr lang="hu-HU" sz="1700" dirty="0" err="1">
                <a:latin typeface="+mj-lt"/>
              </a:rPr>
              <a:t>inquiries</a:t>
            </a:r>
            <a:r>
              <a:rPr lang="hu-HU" sz="1700" dirty="0">
                <a:latin typeface="+mj-lt"/>
              </a:rPr>
              <a:t> </a:t>
            </a:r>
            <a:r>
              <a:rPr lang="hu-HU" sz="1700" dirty="0" err="1">
                <a:latin typeface="+mj-lt"/>
              </a:rPr>
              <a:t>at</a:t>
            </a:r>
            <a:r>
              <a:rPr lang="hu-HU" sz="1700" dirty="0">
                <a:latin typeface="+mj-lt"/>
              </a:rPr>
              <a:t> </a:t>
            </a:r>
            <a:r>
              <a:rPr lang="hu-HU" sz="1700" dirty="0" err="1">
                <a:latin typeface="+mj-lt"/>
              </a:rPr>
              <a:t>the</a:t>
            </a:r>
            <a:r>
              <a:rPr lang="hu-HU" sz="1700" dirty="0">
                <a:latin typeface="+mj-lt"/>
              </a:rPr>
              <a:t> </a:t>
            </a:r>
            <a:r>
              <a:rPr lang="hu-HU" sz="1700" dirty="0" err="1">
                <a:latin typeface="+mj-lt"/>
              </a:rPr>
              <a:t>SimplePay</a:t>
            </a:r>
            <a:r>
              <a:rPr lang="hu-HU" sz="1700" dirty="0">
                <a:latin typeface="+mj-lt"/>
              </a:rPr>
              <a:t> </a:t>
            </a:r>
            <a:r>
              <a:rPr lang="hu-HU" sz="1700" dirty="0" err="1">
                <a:latin typeface="+mj-lt"/>
              </a:rPr>
              <a:t>customer</a:t>
            </a:r>
            <a:r>
              <a:rPr lang="hu-HU" sz="1700" dirty="0">
                <a:latin typeface="+mj-lt"/>
              </a:rPr>
              <a:t> service </a:t>
            </a:r>
            <a:r>
              <a:rPr lang="hu-HU" sz="1700" dirty="0" err="1">
                <a:latin typeface="+mj-lt"/>
              </a:rPr>
              <a:t>referencing</a:t>
            </a:r>
            <a:r>
              <a:rPr lang="hu-HU" sz="1700" dirty="0">
                <a:latin typeface="+mj-lt"/>
              </a:rPr>
              <a:t> </a:t>
            </a:r>
            <a:r>
              <a:rPr lang="hu-HU" sz="1700" dirty="0" err="1">
                <a:latin typeface="+mj-lt"/>
              </a:rPr>
              <a:t>the</a:t>
            </a:r>
            <a:r>
              <a:rPr lang="hu-HU" sz="1700" dirty="0">
                <a:latin typeface="+mj-lt"/>
              </a:rPr>
              <a:t> </a:t>
            </a:r>
            <a:r>
              <a:rPr lang="hu-HU" sz="1700" dirty="0" err="1">
                <a:latin typeface="+mj-lt"/>
              </a:rPr>
              <a:t>SimplePay</a:t>
            </a:r>
            <a:r>
              <a:rPr lang="hu-HU" sz="1700" dirty="0">
                <a:latin typeface="+mj-lt"/>
              </a:rPr>
              <a:t> ID.</a:t>
            </a:r>
          </a:p>
          <a:p>
            <a:pPr lvl="2">
              <a:lnSpc>
                <a:spcPct val="110000"/>
              </a:lnSpc>
              <a:spcBef>
                <a:spcPts val="600"/>
              </a:spcBef>
            </a:pPr>
            <a:r>
              <a:rPr lang="hu-HU" sz="1700" dirty="0" err="1">
                <a:latin typeface="+mj-lt"/>
              </a:rPr>
              <a:t>Payout</a:t>
            </a:r>
            <a:r>
              <a:rPr lang="hu-HU" sz="1700" dirty="0">
                <a:latin typeface="+mj-lt"/>
              </a:rPr>
              <a:t> </a:t>
            </a:r>
            <a:r>
              <a:rPr lang="hu-HU" sz="1700" dirty="0" err="1">
                <a:latin typeface="+mj-lt"/>
              </a:rPr>
              <a:t>items</a:t>
            </a:r>
            <a:r>
              <a:rPr lang="hu-HU" sz="1700" dirty="0">
                <a:latin typeface="+mj-lt"/>
              </a:rPr>
              <a:t> (</a:t>
            </a:r>
            <a:r>
              <a:rPr lang="hu-HU" sz="1700" dirty="0" err="1">
                <a:latin typeface="+mj-lt"/>
              </a:rPr>
              <a:t>eg</a:t>
            </a:r>
            <a:r>
              <a:rPr lang="hu-HU" sz="1700" dirty="0">
                <a:latin typeface="+mj-lt"/>
              </a:rPr>
              <a:t>. </a:t>
            </a:r>
            <a:r>
              <a:rPr lang="hu-HU" sz="1700" dirty="0" err="1">
                <a:latin typeface="+mj-lt"/>
              </a:rPr>
              <a:t>scholarships</a:t>
            </a:r>
            <a:r>
              <a:rPr lang="hu-HU" sz="1700" dirty="0">
                <a:latin typeface="+mj-lt"/>
              </a:rPr>
              <a:t>): Neptun/Finances/</a:t>
            </a:r>
            <a:r>
              <a:rPr lang="hu-HU" sz="1700" dirty="0" err="1">
                <a:latin typeface="+mj-lt"/>
              </a:rPr>
              <a:t>Scholarship</a:t>
            </a:r>
            <a:r>
              <a:rPr lang="hu-HU" sz="1700" dirty="0">
                <a:latin typeface="+mj-lt"/>
              </a:rPr>
              <a:t>, </a:t>
            </a:r>
            <a:r>
              <a:rPr lang="hu-HU" sz="1700" dirty="0" err="1">
                <a:latin typeface="+mj-lt"/>
              </a:rPr>
              <a:t>payouts</a:t>
            </a:r>
            <a:endParaRPr lang="hu-HU" sz="1700" dirty="0">
              <a:latin typeface="+mj-lt"/>
            </a:endParaRPr>
          </a:p>
          <a:p>
            <a:pPr marL="285750" indent="-285750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8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You</a:t>
            </a:r>
            <a:r>
              <a:rPr lang="hu-HU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8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can</a:t>
            </a:r>
            <a:r>
              <a:rPr lang="hu-HU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8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find</a:t>
            </a:r>
            <a:r>
              <a:rPr lang="hu-HU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8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information</a:t>
            </a:r>
            <a:r>
              <a:rPr lang="hu-HU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8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on</a:t>
            </a:r>
            <a:r>
              <a:rPr lang="hu-HU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8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hu-HU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8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amount</a:t>
            </a:r>
            <a:r>
              <a:rPr lang="hu-HU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hu-HU" sz="18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university</a:t>
            </a:r>
            <a:r>
              <a:rPr lang="hu-HU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8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fees</a:t>
            </a:r>
            <a:r>
              <a:rPr lang="hu-HU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hu-HU" sz="18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tuition</a:t>
            </a:r>
            <a:r>
              <a:rPr lang="hu-HU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8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fees</a:t>
            </a:r>
            <a:r>
              <a:rPr lang="hu-HU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hu-HU" sz="18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hu-HU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800" dirty="0" err="1">
                <a:latin typeface="+mj-lt"/>
                <a:cs typeface="Times New Roman" panose="02020603050405020304" pitchFamily="18" charset="0"/>
              </a:rPr>
              <a:t>Regulation</a:t>
            </a:r>
            <a:r>
              <a:rPr lang="hu-HU" sz="1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hu-HU" sz="1800" dirty="0" err="1">
                <a:latin typeface="+mj-lt"/>
                <a:cs typeface="Times New Roman" panose="02020603050405020304" pitchFamily="18" charset="0"/>
              </a:rPr>
              <a:t>on</a:t>
            </a:r>
            <a:r>
              <a:rPr lang="hu-HU" sz="1800" dirty="0">
                <a:latin typeface="+mj-lt"/>
                <a:cs typeface="Times New Roman" panose="02020603050405020304" pitchFamily="18" charset="0"/>
              </a:rPr>
              <a:t> Student </a:t>
            </a:r>
            <a:r>
              <a:rPr lang="hu-HU" sz="1800" dirty="0" err="1">
                <a:latin typeface="+mj-lt"/>
                <a:cs typeface="Times New Roman" panose="02020603050405020304" pitchFamily="18" charset="0"/>
              </a:rPr>
              <a:t>Fees</a:t>
            </a:r>
            <a:r>
              <a:rPr lang="hu-HU" sz="1800" dirty="0">
                <a:latin typeface="+mj-lt"/>
                <a:cs typeface="Times New Roman" panose="02020603050405020304" pitchFamily="18" charset="0"/>
              </a:rPr>
              <a:t> and </a:t>
            </a:r>
            <a:r>
              <a:rPr lang="hu-HU" sz="1800" dirty="0" err="1">
                <a:latin typeface="+mj-lt"/>
                <a:cs typeface="Times New Roman" panose="02020603050405020304" pitchFamily="18" charset="0"/>
              </a:rPr>
              <a:t>Benefits</a:t>
            </a:r>
            <a:r>
              <a:rPr lang="hu-HU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8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or</a:t>
            </a:r>
            <a:r>
              <a:rPr lang="hu-HU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8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on</a:t>
            </a:r>
            <a:r>
              <a:rPr lang="hu-HU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8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hu-HU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800" b="1" u="sng" dirty="0" err="1">
                <a:solidFill>
                  <a:srgbClr val="0070C0"/>
                </a:solidFill>
                <a:latin typeface="+mj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</a:t>
            </a:r>
            <a:r>
              <a:rPr lang="hu-HU" sz="1800" b="1" u="sng" dirty="0">
                <a:solidFill>
                  <a:srgbClr val="0070C0"/>
                </a:solidFill>
                <a:latin typeface="+mj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hu-HU" sz="1800" b="1" u="sng" dirty="0" err="1">
                <a:solidFill>
                  <a:srgbClr val="0070C0"/>
                </a:solidFill>
                <a:latin typeface="+mj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it</a:t>
            </a:r>
            <a:r>
              <a:rPr lang="hu-HU" sz="1800" b="1" u="sng" dirty="0">
                <a:solidFill>
                  <a:srgbClr val="0070C0"/>
                </a:solidFill>
                <a:latin typeface="+mj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online </a:t>
            </a:r>
            <a:r>
              <a:rPr lang="hu-HU" sz="1800" dirty="0">
                <a:latin typeface="+mj-lt"/>
                <a:cs typeface="Times New Roman" panose="02020603050405020304" pitchFamily="18" charset="0"/>
              </a:rPr>
              <a:t>platform</a:t>
            </a:r>
            <a:r>
              <a:rPr lang="hu-HU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8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with</a:t>
            </a:r>
            <a:r>
              <a:rPr lang="hu-HU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8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hu-HU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Financial Team (</a:t>
            </a:r>
            <a:r>
              <a:rPr lang="hu-HU" sz="18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finances</a:t>
            </a:r>
            <a:r>
              <a:rPr lang="hu-HU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hu-HU" sz="18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payments</a:t>
            </a:r>
            <a:r>
              <a:rPr lang="hu-HU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hu-HU" sz="18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scholarships</a:t>
            </a:r>
            <a:r>
              <a:rPr lang="hu-HU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285750" indent="-285750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hu-HU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6932371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82D124-D8FD-73A0-442D-D5D65EDF93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cím 1">
            <a:extLst>
              <a:ext uri="{FF2B5EF4-FFF2-40B4-BE49-F238E27FC236}">
                <a16:creationId xmlns:a16="http://schemas.microsoft.com/office/drawing/2014/main" id="{99565900-8233-BACD-6BCF-03BD882138C8}"/>
              </a:ext>
            </a:extLst>
          </p:cNvPr>
          <p:cNvSpPr txBox="1">
            <a:spLocks/>
          </p:cNvSpPr>
          <p:nvPr/>
        </p:nvSpPr>
        <p:spPr>
          <a:xfrm>
            <a:off x="283778" y="1040122"/>
            <a:ext cx="11161987" cy="6520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5C83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5C83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5C832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5C832"/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5C832"/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anose="05000000000000000000" pitchFamily="2" charset="2"/>
              <a:buNone/>
            </a:pPr>
            <a:r>
              <a:rPr lang="hu-HU" sz="2400" b="1" dirty="0"/>
              <a:t>Study </a:t>
            </a:r>
            <a:r>
              <a:rPr lang="hu-HU" sz="2400" b="1" dirty="0" err="1"/>
              <a:t>administration</a:t>
            </a:r>
            <a:r>
              <a:rPr lang="hu-HU" sz="2400" b="1" dirty="0"/>
              <a:t>: in </a:t>
            </a:r>
            <a:r>
              <a:rPr lang="hu-HU" sz="2400" b="1" dirty="0" err="1"/>
              <a:t>person</a:t>
            </a:r>
            <a:r>
              <a:rPr lang="hu-HU" sz="2400" b="1" dirty="0"/>
              <a:t> and </a:t>
            </a:r>
            <a:r>
              <a:rPr lang="hu-HU" sz="2400" b="1" dirty="0" err="1"/>
              <a:t>on</a:t>
            </a:r>
            <a:r>
              <a:rPr lang="hu-HU" sz="2400" b="1" dirty="0"/>
              <a:t> </a:t>
            </a:r>
            <a:r>
              <a:rPr lang="hu-HU" sz="2400" b="1" dirty="0" err="1"/>
              <a:t>the</a:t>
            </a:r>
            <a:r>
              <a:rPr lang="hu-HU" sz="2400" b="1" dirty="0"/>
              <a:t> </a:t>
            </a:r>
            <a:r>
              <a:rPr lang="hu-HU" sz="2400" b="1" u="sng" dirty="0" err="1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</a:t>
            </a:r>
            <a:r>
              <a:rPr lang="hu-HU" sz="2400" b="1" u="sng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hu-HU" sz="2400" b="1" u="sng" dirty="0" err="1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it</a:t>
            </a:r>
            <a:r>
              <a:rPr lang="hu-HU" sz="2400" b="1" u="sng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online</a:t>
            </a:r>
            <a:r>
              <a:rPr lang="hu-HU" sz="2400" b="1" dirty="0"/>
              <a:t>! platform</a:t>
            </a:r>
          </a:p>
        </p:txBody>
      </p:sp>
      <p:sp>
        <p:nvSpPr>
          <p:cNvPr id="3" name="Téglalap: lekerekített 2">
            <a:extLst>
              <a:ext uri="{FF2B5EF4-FFF2-40B4-BE49-F238E27FC236}">
                <a16:creationId xmlns:a16="http://schemas.microsoft.com/office/drawing/2014/main" id="{8DD2987B-2B47-32F8-31BA-C6DFC7E6EEE8}"/>
              </a:ext>
            </a:extLst>
          </p:cNvPr>
          <p:cNvSpPr/>
          <p:nvPr/>
        </p:nvSpPr>
        <p:spPr>
          <a:xfrm>
            <a:off x="283777" y="3428036"/>
            <a:ext cx="3578217" cy="1123629"/>
          </a:xfrm>
          <a:prstGeom prst="roundRect">
            <a:avLst/>
          </a:prstGeom>
          <a:solidFill>
            <a:srgbClr val="FF4132"/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hu-HU" dirty="0" err="1">
                <a:solidFill>
                  <a:schemeClr val="bg1"/>
                </a:solidFill>
                <a:latin typeface="+mj-lt"/>
              </a:rPr>
              <a:t>If</a:t>
            </a:r>
            <a:r>
              <a:rPr lang="hu-HU" dirty="0">
                <a:solidFill>
                  <a:schemeClr val="bg1"/>
                </a:solidFill>
                <a:latin typeface="+mj-lt"/>
              </a:rPr>
              <a:t> </a:t>
            </a:r>
            <a:r>
              <a:rPr lang="hu-HU" dirty="0" err="1">
                <a:solidFill>
                  <a:schemeClr val="bg1"/>
                </a:solidFill>
                <a:latin typeface="+mj-lt"/>
              </a:rPr>
              <a:t>you</a:t>
            </a:r>
            <a:r>
              <a:rPr lang="hu-HU" dirty="0">
                <a:solidFill>
                  <a:schemeClr val="bg1"/>
                </a:solidFill>
                <a:latin typeface="+mj-lt"/>
              </a:rPr>
              <a:t> </a:t>
            </a:r>
            <a:r>
              <a:rPr lang="hu-HU" dirty="0" err="1">
                <a:solidFill>
                  <a:schemeClr val="bg1"/>
                </a:solidFill>
                <a:latin typeface="+mj-lt"/>
              </a:rPr>
              <a:t>need</a:t>
            </a:r>
            <a:r>
              <a:rPr lang="hu-HU" dirty="0">
                <a:solidFill>
                  <a:schemeClr val="bg1"/>
                </a:solidFill>
                <a:latin typeface="+mj-lt"/>
              </a:rPr>
              <a:t> </a:t>
            </a:r>
            <a:r>
              <a:rPr lang="hu-HU" dirty="0" err="1">
                <a:solidFill>
                  <a:schemeClr val="bg1"/>
                </a:solidFill>
                <a:latin typeface="+mj-lt"/>
              </a:rPr>
              <a:t>assistance</a:t>
            </a:r>
            <a:r>
              <a:rPr lang="hu-HU" dirty="0">
                <a:solidFill>
                  <a:schemeClr val="bg1"/>
                </a:solidFill>
                <a:latin typeface="+mj-lt"/>
              </a:rPr>
              <a:t> </a:t>
            </a:r>
            <a:r>
              <a:rPr lang="hu-HU" b="1" dirty="0">
                <a:solidFill>
                  <a:schemeClr val="bg1"/>
                </a:solidFill>
                <a:latin typeface="+mj-lt"/>
              </a:rPr>
              <a:t>in </a:t>
            </a:r>
            <a:r>
              <a:rPr lang="hu-HU" b="1" dirty="0" err="1">
                <a:solidFill>
                  <a:schemeClr val="bg1"/>
                </a:solidFill>
                <a:latin typeface="+mj-lt"/>
              </a:rPr>
              <a:t>person</a:t>
            </a:r>
            <a:r>
              <a:rPr lang="hu-HU" b="1" dirty="0">
                <a:solidFill>
                  <a:schemeClr val="bg1"/>
                </a:solidFill>
                <a:latin typeface="+mj-lt"/>
              </a:rPr>
              <a:t>:</a:t>
            </a:r>
            <a:r>
              <a:rPr lang="hu-HU" dirty="0">
                <a:solidFill>
                  <a:schemeClr val="bg1"/>
                </a:solidFill>
                <a:latin typeface="+mj-lt"/>
              </a:rPr>
              <a:t> go </a:t>
            </a:r>
            <a:r>
              <a:rPr lang="hu-HU" dirty="0" err="1">
                <a:solidFill>
                  <a:schemeClr val="bg1"/>
                </a:solidFill>
                <a:latin typeface="+mj-lt"/>
              </a:rPr>
              <a:t>to</a:t>
            </a:r>
            <a:r>
              <a:rPr lang="hu-HU" dirty="0">
                <a:solidFill>
                  <a:schemeClr val="bg1"/>
                </a:solidFill>
                <a:latin typeface="+mj-lt"/>
              </a:rPr>
              <a:t> </a:t>
            </a:r>
            <a:r>
              <a:rPr lang="hu-HU" dirty="0" err="1">
                <a:solidFill>
                  <a:schemeClr val="bg1"/>
                </a:solidFill>
                <a:latin typeface="+mj-lt"/>
              </a:rPr>
              <a:t>the</a:t>
            </a:r>
            <a:r>
              <a:rPr lang="hu-HU" dirty="0">
                <a:solidFill>
                  <a:schemeClr val="bg1"/>
                </a:solidFill>
                <a:latin typeface="+mj-lt"/>
              </a:rPr>
              <a:t> </a:t>
            </a:r>
            <a:r>
              <a:rPr lang="hu-HU" dirty="0" err="1">
                <a:solidFill>
                  <a:schemeClr val="bg1"/>
                </a:solidFill>
                <a:latin typeface="+mj-lt"/>
              </a:rPr>
              <a:t>Student</a:t>
            </a:r>
            <a:r>
              <a:rPr lang="hu-HU" dirty="0">
                <a:solidFill>
                  <a:schemeClr val="bg1"/>
                </a:solidFill>
                <a:latin typeface="+mj-lt"/>
              </a:rPr>
              <a:t> </a:t>
            </a:r>
            <a:r>
              <a:rPr lang="hu-HU" dirty="0" err="1">
                <a:solidFill>
                  <a:schemeClr val="bg1"/>
                </a:solidFill>
                <a:latin typeface="+mj-lt"/>
              </a:rPr>
              <a:t>Services</a:t>
            </a:r>
            <a:r>
              <a:rPr lang="hu-HU" dirty="0">
                <a:solidFill>
                  <a:schemeClr val="bg1"/>
                </a:solidFill>
                <a:latin typeface="+mj-lt"/>
              </a:rPr>
              <a:t> </a:t>
            </a:r>
            <a:r>
              <a:rPr lang="hu-HU" dirty="0" err="1">
                <a:solidFill>
                  <a:schemeClr val="bg1"/>
                </a:solidFill>
                <a:latin typeface="+mj-lt"/>
              </a:rPr>
              <a:t>Area</a:t>
            </a:r>
            <a:r>
              <a:rPr lang="hu-HU" dirty="0">
                <a:solidFill>
                  <a:schemeClr val="bg1"/>
                </a:solidFill>
                <a:latin typeface="+mj-lt"/>
              </a:rPr>
              <a:t> </a:t>
            </a:r>
            <a:br>
              <a:rPr lang="hu-HU" dirty="0">
                <a:solidFill>
                  <a:schemeClr val="bg1"/>
                </a:solidFill>
                <a:latin typeface="+mj-lt"/>
              </a:rPr>
            </a:br>
            <a:r>
              <a:rPr lang="hu-HU" dirty="0">
                <a:solidFill>
                  <a:schemeClr val="bg1"/>
                </a:solidFill>
                <a:latin typeface="+mj-lt"/>
              </a:rPr>
              <a:t>(</a:t>
            </a:r>
            <a:r>
              <a:rPr lang="hu-HU" dirty="0" err="1">
                <a:solidFill>
                  <a:schemeClr val="bg1"/>
                </a:solidFill>
                <a:latin typeface="+mj-lt"/>
              </a:rPr>
              <a:t>physical</a:t>
            </a:r>
            <a:r>
              <a:rPr lang="hu-HU" dirty="0">
                <a:solidFill>
                  <a:schemeClr val="bg1"/>
                </a:solidFill>
                <a:latin typeface="+mj-lt"/>
              </a:rPr>
              <a:t> ID </a:t>
            </a:r>
            <a:r>
              <a:rPr lang="hu-HU" dirty="0" err="1">
                <a:solidFill>
                  <a:schemeClr val="bg1"/>
                </a:solidFill>
                <a:latin typeface="+mj-lt"/>
              </a:rPr>
              <a:t>required</a:t>
            </a:r>
            <a:r>
              <a:rPr lang="hu-HU" dirty="0">
                <a:solidFill>
                  <a:schemeClr val="bg1"/>
                </a:solidFill>
                <a:latin typeface="+mj-lt"/>
              </a:rPr>
              <a:t>)</a:t>
            </a:r>
          </a:p>
        </p:txBody>
      </p:sp>
      <p:sp>
        <p:nvSpPr>
          <p:cNvPr id="4" name="Téglalap: lekerekített 3">
            <a:extLst>
              <a:ext uri="{FF2B5EF4-FFF2-40B4-BE49-F238E27FC236}">
                <a16:creationId xmlns:a16="http://schemas.microsoft.com/office/drawing/2014/main" id="{AB629834-A822-5A9D-937F-301E49623531}"/>
              </a:ext>
            </a:extLst>
          </p:cNvPr>
          <p:cNvSpPr/>
          <p:nvPr/>
        </p:nvSpPr>
        <p:spPr>
          <a:xfrm>
            <a:off x="5072351" y="3403475"/>
            <a:ext cx="3578217" cy="1134083"/>
          </a:xfrm>
          <a:prstGeom prst="roundRect">
            <a:avLst/>
          </a:prstGeom>
          <a:solidFill>
            <a:srgbClr val="FF4132"/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bg1"/>
                </a:solidFill>
                <a:latin typeface="+mj-lt"/>
              </a:rPr>
              <a:t>Opening </a:t>
            </a:r>
            <a:r>
              <a:rPr lang="hu-HU" dirty="0" err="1">
                <a:solidFill>
                  <a:schemeClr val="bg1"/>
                </a:solidFill>
                <a:latin typeface="+mj-lt"/>
              </a:rPr>
              <a:t>hours</a:t>
            </a:r>
            <a:r>
              <a:rPr lang="hu-HU" dirty="0">
                <a:solidFill>
                  <a:schemeClr val="bg1"/>
                </a:solidFill>
                <a:latin typeface="+mj-lt"/>
              </a:rPr>
              <a:t>: </a:t>
            </a:r>
            <a:r>
              <a:rPr lang="hu-HU" dirty="0" err="1">
                <a:solidFill>
                  <a:schemeClr val="bg1"/>
                </a:solidFill>
                <a:latin typeface="+mj-lt"/>
              </a:rPr>
              <a:t>Monday-Thursday</a:t>
            </a:r>
            <a:endParaRPr lang="hu-HU" dirty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hu-HU" dirty="0">
                <a:solidFill>
                  <a:schemeClr val="bg1"/>
                </a:solidFill>
                <a:latin typeface="+mj-lt"/>
              </a:rPr>
              <a:t> </a:t>
            </a:r>
            <a:r>
              <a:rPr lang="hu-HU" dirty="0" err="1">
                <a:solidFill>
                  <a:schemeClr val="bg1"/>
                </a:solidFill>
                <a:latin typeface="+mj-lt"/>
              </a:rPr>
              <a:t>between</a:t>
            </a:r>
            <a:r>
              <a:rPr lang="hu-HU" dirty="0">
                <a:solidFill>
                  <a:schemeClr val="bg1"/>
                </a:solidFill>
                <a:latin typeface="+mj-lt"/>
              </a:rPr>
              <a:t> 9 a.m. and 4 </a:t>
            </a:r>
            <a:r>
              <a:rPr lang="hu-HU" dirty="0" err="1">
                <a:solidFill>
                  <a:schemeClr val="bg1"/>
                </a:solidFill>
                <a:latin typeface="+mj-lt"/>
              </a:rPr>
              <a:t>p.m</a:t>
            </a:r>
            <a:r>
              <a:rPr lang="hu-HU" dirty="0">
                <a:solidFill>
                  <a:schemeClr val="bg1"/>
                </a:solidFill>
                <a:latin typeface="+mj-lt"/>
              </a:rPr>
              <a:t>. </a:t>
            </a:r>
          </a:p>
          <a:p>
            <a:pPr algn="ctr"/>
            <a:r>
              <a:rPr lang="hu-HU" dirty="0">
                <a:solidFill>
                  <a:schemeClr val="bg1"/>
                </a:solidFill>
                <a:latin typeface="+mj-lt"/>
              </a:rPr>
              <a:t>Building E 1</a:t>
            </a:r>
            <a:r>
              <a:rPr lang="hu-HU" baseline="30000" dirty="0">
                <a:solidFill>
                  <a:schemeClr val="bg1"/>
                </a:solidFill>
                <a:latin typeface="+mj-lt"/>
              </a:rPr>
              <a:t>st</a:t>
            </a:r>
            <a:r>
              <a:rPr lang="hu-HU" dirty="0">
                <a:solidFill>
                  <a:schemeClr val="bg1"/>
                </a:solidFill>
                <a:latin typeface="+mj-lt"/>
              </a:rPr>
              <a:t> </a:t>
            </a:r>
            <a:r>
              <a:rPr lang="hu-HU" dirty="0" err="1">
                <a:solidFill>
                  <a:schemeClr val="bg1"/>
                </a:solidFill>
                <a:latin typeface="+mj-lt"/>
              </a:rPr>
              <a:t>Floor</a:t>
            </a:r>
            <a:endParaRPr lang="hu-HU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Nyíl: jobbra mutató 4">
            <a:extLst>
              <a:ext uri="{FF2B5EF4-FFF2-40B4-BE49-F238E27FC236}">
                <a16:creationId xmlns:a16="http://schemas.microsoft.com/office/drawing/2014/main" id="{61D2604B-10DD-2F82-E23A-CEB997FCCBBF}"/>
              </a:ext>
            </a:extLst>
          </p:cNvPr>
          <p:cNvSpPr/>
          <p:nvPr/>
        </p:nvSpPr>
        <p:spPr>
          <a:xfrm>
            <a:off x="3926541" y="3892948"/>
            <a:ext cx="1081263" cy="46800"/>
          </a:xfrm>
          <a:prstGeom prst="rightArrow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latin typeface="+mj-lt"/>
            </a:endParaRPr>
          </a:p>
        </p:txBody>
      </p:sp>
      <p:sp>
        <p:nvSpPr>
          <p:cNvPr id="6" name="Téglalap: lekerekített 5">
            <a:extLst>
              <a:ext uri="{FF2B5EF4-FFF2-40B4-BE49-F238E27FC236}">
                <a16:creationId xmlns:a16="http://schemas.microsoft.com/office/drawing/2014/main" id="{49E5A5DC-CFB6-4E50-1A90-6F19108CBCCA}"/>
              </a:ext>
            </a:extLst>
          </p:cNvPr>
          <p:cNvSpPr/>
          <p:nvPr/>
        </p:nvSpPr>
        <p:spPr>
          <a:xfrm>
            <a:off x="208363" y="2094296"/>
            <a:ext cx="3578217" cy="978947"/>
          </a:xfrm>
          <a:prstGeom prst="roundRect">
            <a:avLst/>
          </a:prstGeom>
          <a:solidFill>
            <a:srgbClr val="0ACD5A"/>
          </a:soli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err="1">
                <a:solidFill>
                  <a:schemeClr val="tx1"/>
                </a:solidFill>
                <a:latin typeface="+mj-lt"/>
              </a:rPr>
              <a:t>If</a:t>
            </a:r>
            <a:r>
              <a:rPr lang="hu-HU" dirty="0">
                <a:solidFill>
                  <a:schemeClr val="tx1"/>
                </a:solidFill>
                <a:latin typeface="+mj-lt"/>
              </a:rPr>
              <a:t> </a:t>
            </a:r>
            <a:r>
              <a:rPr lang="hu-HU" dirty="0" err="1">
                <a:solidFill>
                  <a:schemeClr val="tx1"/>
                </a:solidFill>
                <a:latin typeface="+mj-lt"/>
              </a:rPr>
              <a:t>you</a:t>
            </a:r>
            <a:r>
              <a:rPr lang="hu-HU" dirty="0">
                <a:solidFill>
                  <a:schemeClr val="tx1"/>
                </a:solidFill>
                <a:latin typeface="+mj-lt"/>
              </a:rPr>
              <a:t> </a:t>
            </a:r>
            <a:r>
              <a:rPr lang="hu-HU" dirty="0" err="1">
                <a:solidFill>
                  <a:schemeClr val="tx1"/>
                </a:solidFill>
                <a:latin typeface="+mj-lt"/>
              </a:rPr>
              <a:t>are</a:t>
            </a:r>
            <a:r>
              <a:rPr lang="hu-HU" dirty="0">
                <a:solidFill>
                  <a:schemeClr val="tx1"/>
                </a:solidFill>
                <a:latin typeface="+mj-lt"/>
              </a:rPr>
              <a:t> </a:t>
            </a:r>
            <a:r>
              <a:rPr lang="hu-HU" dirty="0" err="1">
                <a:solidFill>
                  <a:schemeClr val="tx1"/>
                </a:solidFill>
                <a:latin typeface="+mj-lt"/>
              </a:rPr>
              <a:t>looking</a:t>
            </a:r>
            <a:r>
              <a:rPr lang="hu-HU" dirty="0">
                <a:solidFill>
                  <a:schemeClr val="tx1"/>
                </a:solidFill>
                <a:latin typeface="+mj-lt"/>
              </a:rPr>
              <a:t> </a:t>
            </a:r>
            <a:r>
              <a:rPr lang="hu-HU" dirty="0" err="1">
                <a:solidFill>
                  <a:schemeClr val="tx1"/>
                </a:solidFill>
                <a:latin typeface="+mj-lt"/>
              </a:rPr>
              <a:t>for</a:t>
            </a:r>
            <a:r>
              <a:rPr lang="hu-HU" dirty="0">
                <a:solidFill>
                  <a:schemeClr val="tx1"/>
                </a:solidFill>
                <a:latin typeface="+mj-lt"/>
              </a:rPr>
              <a:t> </a:t>
            </a:r>
            <a:r>
              <a:rPr lang="hu-HU" dirty="0" err="1">
                <a:solidFill>
                  <a:schemeClr val="tx1"/>
                </a:solidFill>
                <a:latin typeface="+mj-lt"/>
              </a:rPr>
              <a:t>easy</a:t>
            </a:r>
            <a:r>
              <a:rPr lang="hu-HU" dirty="0">
                <a:solidFill>
                  <a:schemeClr val="tx1"/>
                </a:solidFill>
                <a:latin typeface="+mj-lt"/>
              </a:rPr>
              <a:t>, </a:t>
            </a:r>
            <a:r>
              <a:rPr lang="hu-HU" dirty="0" err="1">
                <a:solidFill>
                  <a:schemeClr val="tx1"/>
                </a:solidFill>
                <a:latin typeface="+mj-lt"/>
              </a:rPr>
              <a:t>quick</a:t>
            </a:r>
            <a:r>
              <a:rPr lang="hu-HU" dirty="0">
                <a:solidFill>
                  <a:schemeClr val="tx1"/>
                </a:solidFill>
                <a:latin typeface="+mj-lt"/>
              </a:rPr>
              <a:t> </a:t>
            </a:r>
            <a:r>
              <a:rPr lang="hu-HU" dirty="0" err="1">
                <a:solidFill>
                  <a:schemeClr val="tx1"/>
                </a:solidFill>
                <a:latin typeface="+mj-lt"/>
              </a:rPr>
              <a:t>anytime</a:t>
            </a:r>
            <a:r>
              <a:rPr lang="hu-HU" dirty="0">
                <a:solidFill>
                  <a:schemeClr val="tx1"/>
                </a:solidFill>
                <a:latin typeface="+mj-lt"/>
              </a:rPr>
              <a:t> </a:t>
            </a:r>
            <a:r>
              <a:rPr lang="hu-HU" dirty="0" err="1">
                <a:solidFill>
                  <a:schemeClr val="tx1"/>
                </a:solidFill>
                <a:latin typeface="+mj-lt"/>
              </a:rPr>
              <a:t>information</a:t>
            </a:r>
            <a:r>
              <a:rPr lang="hu-HU" dirty="0">
                <a:solidFill>
                  <a:schemeClr val="tx1"/>
                </a:solidFill>
                <a:latin typeface="+mj-lt"/>
              </a:rPr>
              <a:t>:</a:t>
            </a:r>
          </a:p>
          <a:p>
            <a:pPr algn="ctr"/>
            <a:r>
              <a:rPr lang="hu-HU" b="1" u="sng" dirty="0" err="1">
                <a:hlinkClick r:id="rId2"/>
              </a:rPr>
              <a:t>Do</a:t>
            </a:r>
            <a:r>
              <a:rPr lang="hu-HU" b="1" u="sng" dirty="0">
                <a:hlinkClick r:id="rId2"/>
              </a:rPr>
              <a:t> </a:t>
            </a:r>
            <a:r>
              <a:rPr lang="hu-HU" b="1" u="sng" dirty="0" err="1">
                <a:hlinkClick r:id="rId2"/>
              </a:rPr>
              <a:t>it</a:t>
            </a:r>
            <a:r>
              <a:rPr lang="hu-HU" b="1" u="sng" dirty="0">
                <a:hlinkClick r:id="rId2"/>
              </a:rPr>
              <a:t> online</a:t>
            </a:r>
            <a:endParaRPr lang="hu-HU" u="sng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7" name="Téglalap: lekerekített 6">
            <a:extLst>
              <a:ext uri="{FF2B5EF4-FFF2-40B4-BE49-F238E27FC236}">
                <a16:creationId xmlns:a16="http://schemas.microsoft.com/office/drawing/2014/main" id="{F8B722FF-058B-811B-C072-C2CF75D578F4}"/>
              </a:ext>
            </a:extLst>
          </p:cNvPr>
          <p:cNvSpPr/>
          <p:nvPr/>
        </p:nvSpPr>
        <p:spPr>
          <a:xfrm>
            <a:off x="5072350" y="2084751"/>
            <a:ext cx="2019565" cy="978947"/>
          </a:xfrm>
          <a:prstGeom prst="roundRect">
            <a:avLst/>
          </a:prstGeom>
          <a:solidFill>
            <a:srgbClr val="0ACD5A"/>
          </a:soli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hu-HU" err="1">
                <a:solidFill>
                  <a:schemeClr val="tx1"/>
                </a:solidFill>
                <a:latin typeface="+mj-lt"/>
              </a:rPr>
              <a:t>Search</a:t>
            </a:r>
            <a:r>
              <a:rPr lang="hu-HU" dirty="0">
                <a:solidFill>
                  <a:schemeClr val="tx1"/>
                </a:solidFill>
                <a:latin typeface="+mj-lt"/>
              </a:rPr>
              <a:t> </a:t>
            </a:r>
            <a:r>
              <a:rPr lang="hu-HU" err="1">
                <a:solidFill>
                  <a:schemeClr val="tx1"/>
                </a:solidFill>
                <a:latin typeface="+mj-lt"/>
              </a:rPr>
              <a:t>by</a:t>
            </a:r>
            <a:r>
              <a:rPr lang="hu-HU" dirty="0">
                <a:solidFill>
                  <a:schemeClr val="tx1"/>
                </a:solidFill>
                <a:latin typeface="+mj-lt"/>
              </a:rPr>
              <a:t> </a:t>
            </a:r>
            <a:r>
              <a:rPr lang="hu-HU" err="1">
                <a:solidFill>
                  <a:schemeClr val="tx1"/>
                </a:solidFill>
                <a:latin typeface="+mj-lt"/>
              </a:rPr>
              <a:t>topic</a:t>
            </a:r>
            <a:r>
              <a:rPr lang="hu-HU" dirty="0">
                <a:solidFill>
                  <a:schemeClr val="tx1"/>
                </a:solidFill>
                <a:latin typeface="+mj-lt"/>
              </a:rPr>
              <a:t> and </a:t>
            </a:r>
            <a:r>
              <a:rPr lang="hu-HU" b="1" err="1">
                <a:solidFill>
                  <a:schemeClr val="tx1"/>
                </a:solidFill>
                <a:latin typeface="+mj-lt"/>
              </a:rPr>
              <a:t>read</a:t>
            </a:r>
            <a:r>
              <a:rPr lang="hu-HU" dirty="0">
                <a:solidFill>
                  <a:schemeClr val="tx1"/>
                </a:solidFill>
                <a:latin typeface="+mj-lt"/>
              </a:rPr>
              <a:t> </a:t>
            </a:r>
            <a:r>
              <a:rPr lang="hu-HU" err="1">
                <a:solidFill>
                  <a:schemeClr val="tx1"/>
                </a:solidFill>
                <a:latin typeface="+mj-lt"/>
              </a:rPr>
              <a:t>the</a:t>
            </a:r>
            <a:r>
              <a:rPr lang="hu-HU" dirty="0">
                <a:solidFill>
                  <a:schemeClr val="tx1"/>
                </a:solidFill>
                <a:latin typeface="+mj-lt"/>
              </a:rPr>
              <a:t> </a:t>
            </a:r>
            <a:r>
              <a:rPr lang="hu-HU" err="1">
                <a:solidFill>
                  <a:schemeClr val="tx1"/>
                </a:solidFill>
                <a:latin typeface="+mj-lt"/>
              </a:rPr>
              <a:t>article</a:t>
            </a:r>
            <a:endParaRPr lang="hu-HU">
              <a:solidFill>
                <a:schemeClr val="tx1"/>
              </a:solidFill>
              <a:latin typeface="+mj-lt"/>
            </a:endParaRPr>
          </a:p>
        </p:txBody>
      </p:sp>
      <p:sp>
        <p:nvSpPr>
          <p:cNvPr id="8" name="Nyíl: jobbra mutató 7">
            <a:extLst>
              <a:ext uri="{FF2B5EF4-FFF2-40B4-BE49-F238E27FC236}">
                <a16:creationId xmlns:a16="http://schemas.microsoft.com/office/drawing/2014/main" id="{B2EF0745-E2F7-2AA7-2F3A-1A3679B2A800}"/>
              </a:ext>
            </a:extLst>
          </p:cNvPr>
          <p:cNvSpPr/>
          <p:nvPr/>
        </p:nvSpPr>
        <p:spPr>
          <a:xfrm>
            <a:off x="3926541" y="2574224"/>
            <a:ext cx="1081263" cy="46800"/>
          </a:xfrm>
          <a:prstGeom prst="rightArrow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latin typeface="+mj-lt"/>
            </a:endParaRP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2BEAF779-43D5-9EC6-C944-664EEFF4D7D6}"/>
              </a:ext>
            </a:extLst>
          </p:cNvPr>
          <p:cNvSpPr txBox="1"/>
          <p:nvPr/>
        </p:nvSpPr>
        <p:spPr>
          <a:xfrm>
            <a:off x="7374894" y="2096937"/>
            <a:ext cx="1423654" cy="983323"/>
          </a:xfrm>
          <a:prstGeom prst="rect">
            <a:avLst/>
          </a:prstGeom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110000"/>
              </a:lnSpc>
            </a:pPr>
            <a:r>
              <a:rPr lang="hu-HU" sz="1600" dirty="0" err="1">
                <a:solidFill>
                  <a:schemeClr val="accent1"/>
                </a:solidFill>
                <a:latin typeface="+mj-lt"/>
              </a:rPr>
              <a:t>Did</a:t>
            </a:r>
            <a:r>
              <a:rPr lang="hu-HU" sz="16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hu-HU" sz="1600" dirty="0" err="1">
                <a:solidFill>
                  <a:schemeClr val="accent1"/>
                </a:solidFill>
                <a:latin typeface="+mj-lt"/>
              </a:rPr>
              <a:t>you</a:t>
            </a:r>
            <a:r>
              <a:rPr lang="hu-HU" sz="16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hu-HU" sz="1600" dirty="0" err="1">
                <a:solidFill>
                  <a:schemeClr val="accent1"/>
                </a:solidFill>
                <a:latin typeface="+mj-lt"/>
              </a:rPr>
              <a:t>find</a:t>
            </a:r>
            <a:r>
              <a:rPr lang="hu-HU" sz="1600" dirty="0">
                <a:solidFill>
                  <a:schemeClr val="accent1"/>
                </a:solidFill>
                <a:latin typeface="+mj-lt"/>
              </a:rPr>
              <a:t>  </a:t>
            </a:r>
            <a:r>
              <a:rPr lang="hu-HU" sz="1600" dirty="0" err="1">
                <a:solidFill>
                  <a:schemeClr val="accent1"/>
                </a:solidFill>
                <a:latin typeface="+mj-lt"/>
              </a:rPr>
              <a:t>the</a:t>
            </a:r>
            <a:r>
              <a:rPr lang="hu-HU" sz="16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hu-HU" sz="1600" dirty="0" err="1">
                <a:solidFill>
                  <a:schemeClr val="accent1"/>
                </a:solidFill>
                <a:latin typeface="+mj-lt"/>
              </a:rPr>
              <a:t>answer</a:t>
            </a:r>
            <a:r>
              <a:rPr lang="hu-HU" sz="16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hu-HU" sz="1600" dirty="0" err="1">
                <a:solidFill>
                  <a:schemeClr val="accent1"/>
                </a:solidFill>
                <a:latin typeface="+mj-lt"/>
              </a:rPr>
              <a:t>to</a:t>
            </a:r>
            <a:r>
              <a:rPr lang="hu-HU" sz="16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hu-HU" sz="1600" dirty="0" err="1">
                <a:solidFill>
                  <a:schemeClr val="accent1"/>
                </a:solidFill>
                <a:latin typeface="+mj-lt"/>
              </a:rPr>
              <a:t>your</a:t>
            </a:r>
            <a:r>
              <a:rPr lang="hu-HU" sz="16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hu-HU" sz="1600" dirty="0" err="1">
                <a:solidFill>
                  <a:schemeClr val="accent1"/>
                </a:solidFill>
                <a:latin typeface="+mj-lt"/>
              </a:rPr>
              <a:t>question</a:t>
            </a:r>
            <a:r>
              <a:rPr lang="hu-HU" sz="1600" dirty="0">
                <a:solidFill>
                  <a:schemeClr val="accent1"/>
                </a:solidFill>
                <a:latin typeface="+mj-lt"/>
              </a:rPr>
              <a:t>?</a:t>
            </a:r>
          </a:p>
        </p:txBody>
      </p:sp>
      <p:pic>
        <p:nvPicPr>
          <p:cNvPr id="10" name="Ábra 9" descr="Mosolygó arc körvonal egyszínű kitöltéssel">
            <a:extLst>
              <a:ext uri="{FF2B5EF4-FFF2-40B4-BE49-F238E27FC236}">
                <a16:creationId xmlns:a16="http://schemas.microsoft.com/office/drawing/2014/main" id="{09F553B2-C7D8-B720-FA8A-C70ABF3066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904741" y="1576527"/>
            <a:ext cx="882920" cy="882920"/>
          </a:xfrm>
          <a:prstGeom prst="rect">
            <a:avLst/>
          </a:prstGeom>
        </p:spPr>
      </p:pic>
      <p:sp>
        <p:nvSpPr>
          <p:cNvPr id="11" name="Szövegdoboz 10">
            <a:extLst>
              <a:ext uri="{FF2B5EF4-FFF2-40B4-BE49-F238E27FC236}">
                <a16:creationId xmlns:a16="http://schemas.microsoft.com/office/drawing/2014/main" id="{FF253A0F-B78B-AA49-8C97-3D94B71E9692}"/>
              </a:ext>
            </a:extLst>
          </p:cNvPr>
          <p:cNvSpPr txBox="1"/>
          <p:nvPr/>
        </p:nvSpPr>
        <p:spPr>
          <a:xfrm>
            <a:off x="9908897" y="2841635"/>
            <a:ext cx="1815403" cy="893358"/>
          </a:xfrm>
          <a:prstGeom prst="rect">
            <a:avLst/>
          </a:prstGeom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110000"/>
              </a:lnSpc>
            </a:pPr>
            <a:r>
              <a:rPr lang="hu-HU" dirty="0">
                <a:solidFill>
                  <a:schemeClr val="accent1"/>
                </a:solidFill>
                <a:latin typeface="+mj-lt"/>
              </a:rPr>
              <a:t>Start a case</a:t>
            </a:r>
            <a:br>
              <a:rPr lang="hu-HU" dirty="0">
                <a:solidFill>
                  <a:schemeClr val="accent1"/>
                </a:solidFill>
                <a:latin typeface="+mj-lt"/>
              </a:rPr>
            </a:br>
            <a:r>
              <a:rPr lang="hu-HU" dirty="0">
                <a:solidFill>
                  <a:schemeClr val="accent1"/>
                </a:solidFill>
                <a:latin typeface="+mj-lt"/>
              </a:rPr>
              <a:t>(</a:t>
            </a:r>
            <a:r>
              <a:rPr lang="hu-HU" dirty="0" err="1">
                <a:solidFill>
                  <a:schemeClr val="accent1"/>
                </a:solidFill>
                <a:latin typeface="+mj-lt"/>
              </a:rPr>
              <a:t>it</a:t>
            </a:r>
            <a:r>
              <a:rPr lang="hu-HU" dirty="0">
                <a:solidFill>
                  <a:schemeClr val="accent1"/>
                </a:solidFill>
                <a:latin typeface="+mj-lt"/>
              </a:rPr>
              <a:t> is like </a:t>
            </a:r>
            <a:r>
              <a:rPr lang="hu-HU" dirty="0" err="1">
                <a:solidFill>
                  <a:schemeClr val="accent1"/>
                </a:solidFill>
                <a:latin typeface="+mj-lt"/>
              </a:rPr>
              <a:t>writing</a:t>
            </a:r>
            <a:r>
              <a:rPr lang="hu-HU" dirty="0">
                <a:solidFill>
                  <a:schemeClr val="accent1"/>
                </a:solidFill>
                <a:latin typeface="+mj-lt"/>
              </a:rPr>
              <a:t> an email)</a:t>
            </a:r>
          </a:p>
        </p:txBody>
      </p:sp>
      <p:sp>
        <p:nvSpPr>
          <p:cNvPr id="12" name="Szövegdoboz 11">
            <a:extLst>
              <a:ext uri="{FF2B5EF4-FFF2-40B4-BE49-F238E27FC236}">
                <a16:creationId xmlns:a16="http://schemas.microsoft.com/office/drawing/2014/main" id="{9BC3AF3A-0384-5333-2AC7-38939C84B197}"/>
              </a:ext>
            </a:extLst>
          </p:cNvPr>
          <p:cNvSpPr txBox="1"/>
          <p:nvPr/>
        </p:nvSpPr>
        <p:spPr>
          <a:xfrm>
            <a:off x="9351242" y="1713568"/>
            <a:ext cx="557227" cy="242498"/>
          </a:xfrm>
          <a:prstGeom prst="rect">
            <a:avLst/>
          </a:prstGeom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110000"/>
              </a:lnSpc>
            </a:pPr>
            <a:r>
              <a:rPr lang="hu-HU" dirty="0" err="1">
                <a:solidFill>
                  <a:schemeClr val="accent1"/>
                </a:solidFill>
                <a:latin typeface="+mj-lt"/>
              </a:rPr>
              <a:t>Yes</a:t>
            </a:r>
            <a:endParaRPr lang="hu-HU" dirty="0">
              <a:solidFill>
                <a:schemeClr val="accent1"/>
              </a:solidFill>
              <a:latin typeface="+mj-lt"/>
            </a:endParaRPr>
          </a:p>
        </p:txBody>
      </p:sp>
      <p:grpSp>
        <p:nvGrpSpPr>
          <p:cNvPr id="13" name="Csoportba foglalás 12">
            <a:extLst>
              <a:ext uri="{FF2B5EF4-FFF2-40B4-BE49-F238E27FC236}">
                <a16:creationId xmlns:a16="http://schemas.microsoft.com/office/drawing/2014/main" id="{B2402ED5-F766-1377-7FC0-DB3687F3A366}"/>
              </a:ext>
            </a:extLst>
          </p:cNvPr>
          <p:cNvGrpSpPr/>
          <p:nvPr/>
        </p:nvGrpSpPr>
        <p:grpSpPr>
          <a:xfrm>
            <a:off x="8798548" y="2017986"/>
            <a:ext cx="1110349" cy="1270326"/>
            <a:chOff x="8625809" y="2188523"/>
            <a:chExt cx="1121435" cy="1273359"/>
          </a:xfrm>
        </p:grpSpPr>
        <p:cxnSp>
          <p:nvCxnSpPr>
            <p:cNvPr id="14" name="Összekötő: szögletes 13">
              <a:extLst>
                <a:ext uri="{FF2B5EF4-FFF2-40B4-BE49-F238E27FC236}">
                  <a16:creationId xmlns:a16="http://schemas.microsoft.com/office/drawing/2014/main" id="{5F8CFFE5-5CC4-572D-44DE-AC27C9499868}"/>
                </a:ext>
              </a:extLst>
            </p:cNvPr>
            <p:cNvCxnSpPr>
              <a:cxnSpLocks/>
              <a:stCxn id="9" idx="3"/>
              <a:endCxn id="10" idx="1"/>
            </p:cNvCxnSpPr>
            <p:nvPr/>
          </p:nvCxnSpPr>
          <p:spPr>
            <a:xfrm flipV="1">
              <a:off x="8625809" y="2188523"/>
              <a:ext cx="1117238" cy="571974"/>
            </a:xfrm>
            <a:prstGeom prst="bentConnector3">
              <a:avLst>
                <a:gd name="adj1" fmla="val 50000"/>
              </a:avLst>
            </a:prstGeom>
            <a:ln w="44450"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5" name="Összekötő: szögletes 14">
              <a:extLst>
                <a:ext uri="{FF2B5EF4-FFF2-40B4-BE49-F238E27FC236}">
                  <a16:creationId xmlns:a16="http://schemas.microsoft.com/office/drawing/2014/main" id="{BDA043E6-C7C2-BF6B-A0B5-11CC2404DC31}"/>
                </a:ext>
              </a:extLst>
            </p:cNvPr>
            <p:cNvCxnSpPr>
              <a:cxnSpLocks/>
              <a:stCxn id="9" idx="3"/>
              <a:endCxn id="11" idx="1"/>
            </p:cNvCxnSpPr>
            <p:nvPr/>
          </p:nvCxnSpPr>
          <p:spPr>
            <a:xfrm>
              <a:off x="8625809" y="2760497"/>
              <a:ext cx="1121435" cy="701385"/>
            </a:xfrm>
            <a:prstGeom prst="bentConnector3">
              <a:avLst>
                <a:gd name="adj1" fmla="val 50000"/>
              </a:avLst>
            </a:prstGeom>
            <a:ln w="44450"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16" name="Szövegdoboz 15">
            <a:extLst>
              <a:ext uri="{FF2B5EF4-FFF2-40B4-BE49-F238E27FC236}">
                <a16:creationId xmlns:a16="http://schemas.microsoft.com/office/drawing/2014/main" id="{A8BAE667-D996-E0BA-5011-A87310A93921}"/>
              </a:ext>
            </a:extLst>
          </p:cNvPr>
          <p:cNvSpPr txBox="1"/>
          <p:nvPr/>
        </p:nvSpPr>
        <p:spPr>
          <a:xfrm>
            <a:off x="9442181" y="2949366"/>
            <a:ext cx="557227" cy="242498"/>
          </a:xfrm>
          <a:prstGeom prst="rect">
            <a:avLst/>
          </a:prstGeom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110000"/>
              </a:lnSpc>
            </a:pPr>
            <a:r>
              <a:rPr lang="hu-HU" dirty="0">
                <a:solidFill>
                  <a:srgbClr val="FF0000"/>
                </a:solidFill>
                <a:latin typeface="+mj-lt"/>
              </a:rPr>
              <a:t>No</a:t>
            </a:r>
          </a:p>
        </p:txBody>
      </p:sp>
      <p:sp>
        <p:nvSpPr>
          <p:cNvPr id="17" name="Téglalap: lekerekített 16">
            <a:extLst>
              <a:ext uri="{FF2B5EF4-FFF2-40B4-BE49-F238E27FC236}">
                <a16:creationId xmlns:a16="http://schemas.microsoft.com/office/drawing/2014/main" id="{E9B667F6-932E-D52F-01AA-965E20E334F0}"/>
              </a:ext>
            </a:extLst>
          </p:cNvPr>
          <p:cNvSpPr/>
          <p:nvPr/>
        </p:nvSpPr>
        <p:spPr>
          <a:xfrm>
            <a:off x="283777" y="4750053"/>
            <a:ext cx="3578217" cy="978947"/>
          </a:xfrm>
          <a:prstGeom prst="roundRect">
            <a:avLst/>
          </a:prstGeom>
          <a:solidFill>
            <a:srgbClr val="FFFF00"/>
          </a:soli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hu-HU" dirty="0" err="1">
                <a:solidFill>
                  <a:schemeClr val="tx1"/>
                </a:solidFill>
                <a:latin typeface="+mj-lt"/>
              </a:rPr>
              <a:t>If</a:t>
            </a:r>
            <a:r>
              <a:rPr lang="hu-HU" dirty="0">
                <a:solidFill>
                  <a:schemeClr val="tx1"/>
                </a:solidFill>
                <a:latin typeface="+mj-lt"/>
              </a:rPr>
              <a:t> </a:t>
            </a:r>
            <a:r>
              <a:rPr lang="hu-HU" dirty="0" err="1">
                <a:solidFill>
                  <a:schemeClr val="tx1"/>
                </a:solidFill>
                <a:latin typeface="+mj-lt"/>
              </a:rPr>
              <a:t>your</a:t>
            </a:r>
            <a:r>
              <a:rPr lang="hu-HU" dirty="0">
                <a:solidFill>
                  <a:schemeClr val="tx1"/>
                </a:solidFill>
                <a:latin typeface="+mj-lt"/>
              </a:rPr>
              <a:t> </a:t>
            </a:r>
            <a:r>
              <a:rPr lang="hu-HU" dirty="0" err="1">
                <a:solidFill>
                  <a:schemeClr val="tx1"/>
                </a:solidFill>
                <a:latin typeface="+mj-lt"/>
              </a:rPr>
              <a:t>case</a:t>
            </a:r>
            <a:r>
              <a:rPr lang="hu-HU" dirty="0">
                <a:solidFill>
                  <a:schemeClr val="tx1"/>
                </a:solidFill>
                <a:latin typeface="+mj-lt"/>
              </a:rPr>
              <a:t> is </a:t>
            </a:r>
            <a:r>
              <a:rPr lang="hu-HU" dirty="0" err="1">
                <a:solidFill>
                  <a:schemeClr val="tx1"/>
                </a:solidFill>
                <a:latin typeface="+mj-lt"/>
              </a:rPr>
              <a:t>unique</a:t>
            </a:r>
            <a:r>
              <a:rPr lang="hu-HU" dirty="0">
                <a:solidFill>
                  <a:schemeClr val="tx1"/>
                </a:solidFill>
                <a:latin typeface="+mj-lt"/>
              </a:rPr>
              <a:t> </a:t>
            </a:r>
            <a:r>
              <a:rPr lang="hu-HU" dirty="0" err="1">
                <a:solidFill>
                  <a:schemeClr val="tx1"/>
                </a:solidFill>
                <a:latin typeface="+mj-lt"/>
              </a:rPr>
              <a:t>or</a:t>
            </a:r>
            <a:r>
              <a:rPr lang="hu-HU" dirty="0">
                <a:solidFill>
                  <a:schemeClr val="tx1"/>
                </a:solidFill>
                <a:latin typeface="+mj-lt"/>
              </a:rPr>
              <a:t> </a:t>
            </a:r>
            <a:r>
              <a:rPr lang="hu-HU" dirty="0" err="1">
                <a:solidFill>
                  <a:schemeClr val="tx1"/>
                </a:solidFill>
                <a:latin typeface="+mj-lt"/>
              </a:rPr>
              <a:t>complex</a:t>
            </a:r>
            <a:endParaRPr lang="hu-HU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8" name="Téglalap: lekerekített 17">
            <a:extLst>
              <a:ext uri="{FF2B5EF4-FFF2-40B4-BE49-F238E27FC236}">
                <a16:creationId xmlns:a16="http://schemas.microsoft.com/office/drawing/2014/main" id="{B56B0310-49EB-4784-A2E6-C813056282BB}"/>
              </a:ext>
            </a:extLst>
          </p:cNvPr>
          <p:cNvSpPr/>
          <p:nvPr/>
        </p:nvSpPr>
        <p:spPr>
          <a:xfrm>
            <a:off x="5072351" y="4715847"/>
            <a:ext cx="4369361" cy="1388862"/>
          </a:xfrm>
          <a:prstGeom prst="roundRect">
            <a:avLst/>
          </a:prstGeom>
          <a:solidFill>
            <a:srgbClr val="FFFF00"/>
          </a:soli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algn="ctr"/>
            <a:r>
              <a:rPr lang="hu-HU" dirty="0" err="1">
                <a:solidFill>
                  <a:schemeClr val="tx1"/>
                </a:solidFill>
                <a:latin typeface="+mj-lt"/>
              </a:rPr>
              <a:t>Write</a:t>
            </a:r>
            <a:r>
              <a:rPr lang="hu-HU" dirty="0">
                <a:solidFill>
                  <a:schemeClr val="tx1"/>
                </a:solidFill>
                <a:latin typeface="+mj-lt"/>
              </a:rPr>
              <a:t> </a:t>
            </a:r>
            <a:r>
              <a:rPr lang="hu-HU" dirty="0" err="1">
                <a:solidFill>
                  <a:schemeClr val="tx1"/>
                </a:solidFill>
                <a:latin typeface="+mj-lt"/>
              </a:rPr>
              <a:t>to</a:t>
            </a:r>
            <a:r>
              <a:rPr lang="hu-HU" dirty="0">
                <a:solidFill>
                  <a:schemeClr val="tx1"/>
                </a:solidFill>
                <a:latin typeface="+mj-lt"/>
              </a:rPr>
              <a:t> </a:t>
            </a:r>
            <a:r>
              <a:rPr lang="hu-HU" dirty="0" err="1">
                <a:solidFill>
                  <a:schemeClr val="tx1"/>
                </a:solidFill>
                <a:latin typeface="+mj-lt"/>
              </a:rPr>
              <a:t>us</a:t>
            </a:r>
            <a:r>
              <a:rPr lang="hu-HU" dirty="0">
                <a:solidFill>
                  <a:schemeClr val="tx1"/>
                </a:solidFill>
                <a:latin typeface="+mj-lt"/>
              </a:rPr>
              <a:t> in </a:t>
            </a:r>
            <a:r>
              <a:rPr lang="hu-HU" dirty="0" err="1">
                <a:solidFill>
                  <a:schemeClr val="tx1"/>
                </a:solidFill>
                <a:latin typeface="+mj-lt"/>
              </a:rPr>
              <a:t>the</a:t>
            </a:r>
            <a:r>
              <a:rPr lang="hu-HU" dirty="0"/>
              <a:t> </a:t>
            </a:r>
            <a:r>
              <a:rPr lang="hu-HU" b="1" u="sng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 it online</a:t>
            </a:r>
            <a:r>
              <a:rPr lang="hu-HU" dirty="0">
                <a:solidFill>
                  <a:srgbClr val="0070C0"/>
                </a:solidFill>
              </a:rPr>
              <a:t> </a:t>
            </a:r>
            <a:r>
              <a:rPr lang="hu-HU" dirty="0" err="1">
                <a:solidFill>
                  <a:schemeClr val="tx1"/>
                </a:solidFill>
                <a:latin typeface="+mj-lt"/>
              </a:rPr>
              <a:t>system</a:t>
            </a:r>
            <a:endParaRPr lang="hu-HU" dirty="0">
              <a:solidFill>
                <a:schemeClr val="tx1"/>
              </a:solidFill>
              <a:latin typeface="+mj-lt"/>
            </a:endParaRPr>
          </a:p>
          <a:p>
            <a:pPr algn="ctr"/>
            <a:r>
              <a:rPr lang="hu-HU" dirty="0">
                <a:solidFill>
                  <a:schemeClr val="tx1"/>
                </a:solidFill>
                <a:latin typeface="+mj-lt"/>
              </a:rPr>
              <a:t>(</a:t>
            </a:r>
            <a:r>
              <a:rPr lang="hu-HU" dirty="0" err="1">
                <a:solidFill>
                  <a:schemeClr val="tx1"/>
                </a:solidFill>
                <a:latin typeface="+mj-lt"/>
              </a:rPr>
              <a:t>Choose</a:t>
            </a:r>
            <a:r>
              <a:rPr lang="hu-HU" dirty="0">
                <a:solidFill>
                  <a:schemeClr val="tx1"/>
                </a:solidFill>
                <a:latin typeface="+mj-lt"/>
              </a:rPr>
              <a:t> </a:t>
            </a:r>
            <a:r>
              <a:rPr lang="hu-HU" dirty="0" err="1">
                <a:solidFill>
                  <a:schemeClr val="tx1"/>
                </a:solidFill>
                <a:latin typeface="+mj-lt"/>
              </a:rPr>
              <a:t>the</a:t>
            </a:r>
            <a:r>
              <a:rPr lang="hu-HU" dirty="0">
                <a:solidFill>
                  <a:schemeClr val="tx1"/>
                </a:solidFill>
                <a:latin typeface="+mj-lt"/>
              </a:rPr>
              <a:t> </a:t>
            </a:r>
            <a:r>
              <a:rPr lang="hu-HU" b="1" dirty="0" err="1">
                <a:solidFill>
                  <a:schemeClr val="tx1"/>
                </a:solidFill>
                <a:latin typeface="+mj-lt"/>
              </a:rPr>
              <a:t>appropriate</a:t>
            </a:r>
            <a:r>
              <a:rPr lang="hu-HU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hu-HU" b="1" dirty="0" err="1">
                <a:solidFill>
                  <a:schemeClr val="tx1"/>
                </a:solidFill>
                <a:latin typeface="+mj-lt"/>
              </a:rPr>
              <a:t>topic</a:t>
            </a:r>
            <a:r>
              <a:rPr lang="hu-HU" dirty="0">
                <a:solidFill>
                  <a:schemeClr val="tx1"/>
                </a:solidFill>
                <a:latin typeface="+mj-lt"/>
              </a:rPr>
              <a:t> </a:t>
            </a:r>
            <a:r>
              <a:rPr lang="hu-HU" dirty="0" err="1">
                <a:solidFill>
                  <a:schemeClr val="tx1"/>
                </a:solidFill>
                <a:latin typeface="+mj-lt"/>
              </a:rPr>
              <a:t>according</a:t>
            </a:r>
            <a:r>
              <a:rPr lang="hu-HU" dirty="0">
                <a:solidFill>
                  <a:schemeClr val="tx1"/>
                </a:solidFill>
                <a:latin typeface="+mj-lt"/>
              </a:rPr>
              <a:t> </a:t>
            </a:r>
            <a:r>
              <a:rPr lang="hu-HU" dirty="0" err="1">
                <a:solidFill>
                  <a:schemeClr val="tx1"/>
                </a:solidFill>
                <a:latin typeface="+mj-lt"/>
              </a:rPr>
              <a:t>to</a:t>
            </a:r>
            <a:r>
              <a:rPr lang="hu-HU" dirty="0">
                <a:solidFill>
                  <a:schemeClr val="tx1"/>
                </a:solidFill>
                <a:latin typeface="+mj-lt"/>
              </a:rPr>
              <a:t> </a:t>
            </a:r>
            <a:r>
              <a:rPr lang="hu-HU" dirty="0" err="1">
                <a:solidFill>
                  <a:schemeClr val="tx1"/>
                </a:solidFill>
                <a:latin typeface="+mj-lt"/>
              </a:rPr>
              <a:t>your</a:t>
            </a:r>
            <a:r>
              <a:rPr lang="hu-HU" dirty="0">
                <a:solidFill>
                  <a:schemeClr val="tx1"/>
                </a:solidFill>
                <a:latin typeface="+mj-lt"/>
              </a:rPr>
              <a:t> </a:t>
            </a:r>
            <a:r>
              <a:rPr lang="hu-HU" dirty="0" err="1">
                <a:solidFill>
                  <a:schemeClr val="tx1"/>
                </a:solidFill>
                <a:latin typeface="+mj-lt"/>
              </a:rPr>
              <a:t>issue</a:t>
            </a:r>
            <a:r>
              <a:rPr lang="hu-HU" dirty="0">
                <a:solidFill>
                  <a:schemeClr val="tx1"/>
                </a:solidFill>
                <a:latin typeface="+mj-lt"/>
              </a:rPr>
              <a:t> and </a:t>
            </a:r>
            <a:r>
              <a:rPr lang="hu-HU" dirty="0" err="1">
                <a:solidFill>
                  <a:schemeClr val="tx1"/>
                </a:solidFill>
                <a:latin typeface="+mj-lt"/>
              </a:rPr>
              <a:t>you</a:t>
            </a:r>
            <a:r>
              <a:rPr lang="hu-HU" dirty="0">
                <a:solidFill>
                  <a:schemeClr val="tx1"/>
                </a:solidFill>
                <a:latin typeface="+mj-lt"/>
              </a:rPr>
              <a:t> </a:t>
            </a:r>
            <a:r>
              <a:rPr lang="hu-HU" dirty="0" err="1">
                <a:solidFill>
                  <a:schemeClr val="tx1"/>
                </a:solidFill>
                <a:latin typeface="+mj-lt"/>
              </a:rPr>
              <a:t>can</a:t>
            </a:r>
            <a:r>
              <a:rPr lang="hu-HU" dirty="0">
                <a:solidFill>
                  <a:schemeClr val="tx1"/>
                </a:solidFill>
                <a:latin typeface="+mj-lt"/>
              </a:rPr>
              <a:t> </a:t>
            </a:r>
            <a:r>
              <a:rPr lang="hu-HU" dirty="0" err="1">
                <a:solidFill>
                  <a:schemeClr val="tx1"/>
                </a:solidFill>
                <a:latin typeface="+mj-lt"/>
              </a:rPr>
              <a:t>expect</a:t>
            </a:r>
            <a:r>
              <a:rPr lang="hu-HU" dirty="0">
                <a:solidFill>
                  <a:schemeClr val="tx1"/>
                </a:solidFill>
                <a:latin typeface="+mj-lt"/>
              </a:rPr>
              <a:t> a </a:t>
            </a:r>
            <a:r>
              <a:rPr lang="hu-HU" dirty="0" err="1">
                <a:solidFill>
                  <a:schemeClr val="tx1"/>
                </a:solidFill>
                <a:latin typeface="+mj-lt"/>
              </a:rPr>
              <a:t>reply</a:t>
            </a:r>
            <a:r>
              <a:rPr lang="hu-HU" dirty="0">
                <a:solidFill>
                  <a:schemeClr val="tx1"/>
                </a:solidFill>
                <a:latin typeface="+mj-lt"/>
              </a:rPr>
              <a:t> in 2 </a:t>
            </a:r>
            <a:r>
              <a:rPr lang="hu-HU" dirty="0" err="1">
                <a:solidFill>
                  <a:schemeClr val="tx1"/>
                </a:solidFill>
                <a:latin typeface="+mj-lt"/>
              </a:rPr>
              <a:t>working</a:t>
            </a:r>
            <a:r>
              <a:rPr lang="hu-HU" dirty="0">
                <a:solidFill>
                  <a:schemeClr val="tx1"/>
                </a:solidFill>
                <a:latin typeface="+mj-lt"/>
              </a:rPr>
              <a:t> </a:t>
            </a:r>
            <a:r>
              <a:rPr lang="hu-HU" dirty="0" err="1">
                <a:solidFill>
                  <a:schemeClr val="tx1"/>
                </a:solidFill>
                <a:latin typeface="+mj-lt"/>
              </a:rPr>
              <a:t>days</a:t>
            </a:r>
            <a:r>
              <a:rPr lang="hu-HU" dirty="0">
                <a:solidFill>
                  <a:schemeClr val="tx1"/>
                </a:solidFill>
                <a:latin typeface="+mj-lt"/>
              </a:rPr>
              <a:t>)</a:t>
            </a:r>
          </a:p>
          <a:p>
            <a:pPr algn="ctr"/>
            <a:endParaRPr lang="hu-HU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9" name="Nyíl: jobbra mutató 18">
            <a:extLst>
              <a:ext uri="{FF2B5EF4-FFF2-40B4-BE49-F238E27FC236}">
                <a16:creationId xmlns:a16="http://schemas.microsoft.com/office/drawing/2014/main" id="{30293295-7268-2F4D-CA4E-42B9887D69DA}"/>
              </a:ext>
            </a:extLst>
          </p:cNvPr>
          <p:cNvSpPr/>
          <p:nvPr/>
        </p:nvSpPr>
        <p:spPr>
          <a:xfrm>
            <a:off x="3926541" y="5205320"/>
            <a:ext cx="1081263" cy="46800"/>
          </a:xfrm>
          <a:prstGeom prst="rightArrow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latin typeface="+mj-lt"/>
            </a:endParaRPr>
          </a:p>
        </p:txBody>
      </p:sp>
      <p:sp>
        <p:nvSpPr>
          <p:cNvPr id="20" name="Nyíl: jobbra mutató 19">
            <a:extLst>
              <a:ext uri="{FF2B5EF4-FFF2-40B4-BE49-F238E27FC236}">
                <a16:creationId xmlns:a16="http://schemas.microsoft.com/office/drawing/2014/main" id="{7F04291E-32A0-E1F1-A338-85CEE2E8DD50}"/>
              </a:ext>
            </a:extLst>
          </p:cNvPr>
          <p:cNvSpPr/>
          <p:nvPr/>
        </p:nvSpPr>
        <p:spPr>
          <a:xfrm>
            <a:off x="7144217" y="2583770"/>
            <a:ext cx="234045" cy="45719"/>
          </a:xfrm>
          <a:prstGeom prst="rightArrow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2646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25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25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75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25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75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/>
      <p:bldP spid="11" grpId="0"/>
      <p:bldP spid="12" grpId="0"/>
      <p:bldP spid="16" grpId="0"/>
      <p:bldP spid="17" grpId="0" animBg="1"/>
      <p:bldP spid="18" grpId="0" animBg="1"/>
      <p:bldP spid="19" grpId="0" animBg="1"/>
      <p:bldP spid="2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75A18D-AC6B-869D-5EF8-9BFA2C6DD7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>
            <a:extLst>
              <a:ext uri="{FF2B5EF4-FFF2-40B4-BE49-F238E27FC236}">
                <a16:creationId xmlns:a16="http://schemas.microsoft.com/office/drawing/2014/main" id="{22F6E42B-CE21-C8F2-E05A-915333B5FFB5}"/>
              </a:ext>
            </a:extLst>
          </p:cNvPr>
          <p:cNvSpPr txBox="1"/>
          <p:nvPr/>
        </p:nvSpPr>
        <p:spPr>
          <a:xfrm>
            <a:off x="2729353" y="97236"/>
            <a:ext cx="6065873" cy="43864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10000"/>
              </a:lnSpc>
            </a:pPr>
            <a:r>
              <a:rPr lang="hu-HU" sz="2800" b="1" dirty="0">
                <a:solidFill>
                  <a:srgbClr val="0070C0"/>
                </a:solidFill>
                <a:latin typeface="+mj-lt"/>
                <a:cs typeface="Segoe U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 it online </a:t>
            </a:r>
            <a:r>
              <a:rPr lang="hu-HU" sz="2800" b="1" dirty="0" err="1">
                <a:solidFill>
                  <a:srgbClr val="0070C0"/>
                </a:solidFill>
                <a:latin typeface="+mj-lt"/>
                <a:cs typeface="Segoe U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topic</a:t>
            </a:r>
            <a:r>
              <a:rPr lang="hu-HU" sz="2800" b="1" dirty="0">
                <a:solidFill>
                  <a:srgbClr val="0070C0"/>
                </a:solidFill>
                <a:latin typeface="+mj-lt"/>
                <a:cs typeface="Segoe U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hu-HU" sz="2800" b="1" dirty="0" err="1">
                <a:solidFill>
                  <a:srgbClr val="0070C0"/>
                </a:solidFill>
                <a:latin typeface="+mj-lt"/>
                <a:cs typeface="Segoe U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list</a:t>
            </a:r>
            <a:endParaRPr lang="hu-HU" sz="3600" dirty="0">
              <a:solidFill>
                <a:srgbClr val="0070C0"/>
              </a:solidFill>
              <a:latin typeface="Georgia"/>
            </a:endParaRP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1EAEE4C3-F38D-6D02-5428-C8B14A49A35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421" t="12346" r="24428" b="5344"/>
          <a:stretch/>
        </p:blipFill>
        <p:spPr bwMode="auto">
          <a:xfrm>
            <a:off x="2348916" y="535882"/>
            <a:ext cx="7182254" cy="60292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7668072"/>
      </p:ext>
    </p:extLst>
  </p:cSld>
  <p:clrMapOvr>
    <a:masterClrMapping/>
  </p:clrMapOvr>
  <p:transition spd="slow">
    <p:cover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ADC935-65D0-5209-AD0D-DD797C2340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>
            <a:extLst>
              <a:ext uri="{FF2B5EF4-FFF2-40B4-BE49-F238E27FC236}">
                <a16:creationId xmlns:a16="http://schemas.microsoft.com/office/drawing/2014/main" id="{3D414DC0-3075-A0FE-0C3A-2A9BCDFF787D}"/>
              </a:ext>
            </a:extLst>
          </p:cNvPr>
          <p:cNvSpPr txBox="1"/>
          <p:nvPr/>
        </p:nvSpPr>
        <p:spPr>
          <a:xfrm>
            <a:off x="1063178" y="3215612"/>
            <a:ext cx="3210058" cy="677108"/>
          </a:xfrm>
          <a:prstGeom prst="rect">
            <a:avLst/>
          </a:prstGeom>
        </p:spPr>
        <p:txBody>
          <a:bodyPr wrap="square" lIns="0" tIns="0" rIns="0" bIns="0" rtlCol="0" anchor="b" anchorCtr="0">
            <a:spAutoFit/>
          </a:bodyPr>
          <a:lstStyle/>
          <a:p>
            <a:pPr algn="l"/>
            <a:r>
              <a:rPr lang="hu-HU" sz="4400" dirty="0" err="1">
                <a:latin typeface="+mj-lt"/>
              </a:rPr>
              <a:t>What</a:t>
            </a:r>
            <a:r>
              <a:rPr lang="hu-HU" sz="4400" dirty="0">
                <a:latin typeface="+mj-lt"/>
              </a:rPr>
              <a:t> </a:t>
            </a:r>
            <a:r>
              <a:rPr lang="hu-HU" sz="4400" dirty="0" err="1">
                <a:latin typeface="+mj-lt"/>
              </a:rPr>
              <a:t>next</a:t>
            </a:r>
            <a:r>
              <a:rPr lang="hu-HU" sz="4400" dirty="0">
                <a:latin typeface="+mj-lt"/>
              </a:rPr>
              <a:t>?</a:t>
            </a: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6C6D65E2-95EC-0599-CA5A-9CC06C1F235A}"/>
              </a:ext>
            </a:extLst>
          </p:cNvPr>
          <p:cNvSpPr txBox="1"/>
          <p:nvPr/>
        </p:nvSpPr>
        <p:spPr>
          <a:xfrm>
            <a:off x="7421829" y="3215612"/>
            <a:ext cx="3632452" cy="1015663"/>
          </a:xfrm>
          <a:prstGeom prst="rect">
            <a:avLst/>
          </a:prstGeom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hu-HU" sz="6600" dirty="0">
                <a:solidFill>
                  <a:srgbClr val="0070C0"/>
                </a:solidFill>
                <a:latin typeface="+mj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Schedule</a:t>
            </a:r>
            <a:endParaRPr lang="hu-HU" dirty="0">
              <a:solidFill>
                <a:srgbClr val="0070C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697983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err="1"/>
              <a:t>Thank</a:t>
            </a:r>
            <a:r>
              <a:rPr lang="hu-HU" dirty="0"/>
              <a:t> </a:t>
            </a:r>
            <a:r>
              <a:rPr lang="hu-HU" dirty="0" err="1"/>
              <a:t>you</a:t>
            </a:r>
            <a:r>
              <a:rPr lang="hu-HU" dirty="0"/>
              <a:t> </a:t>
            </a:r>
            <a:r>
              <a:rPr lang="hu-HU" dirty="0" err="1"/>
              <a:t>for</a:t>
            </a:r>
            <a:r>
              <a:rPr lang="hu-HU" dirty="0"/>
              <a:t> </a:t>
            </a:r>
            <a:r>
              <a:rPr lang="hu-HU" dirty="0" err="1"/>
              <a:t>your</a:t>
            </a:r>
            <a:r>
              <a:rPr lang="hu-HU" dirty="0"/>
              <a:t> </a:t>
            </a:r>
            <a:r>
              <a:rPr lang="hu-HU" dirty="0" err="1"/>
              <a:t>attention</a:t>
            </a:r>
            <a:r>
              <a:rPr lang="hu-HU" dirty="0"/>
              <a:t>!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A63115-5387-764D-C305-0EFE2B3246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lcím 1">
            <a:extLst>
              <a:ext uri="{FF2B5EF4-FFF2-40B4-BE49-F238E27FC236}">
                <a16:creationId xmlns:a16="http://schemas.microsoft.com/office/drawing/2014/main" id="{649CECBB-A644-64F7-3B96-2C6EB900CD99}"/>
              </a:ext>
            </a:extLst>
          </p:cNvPr>
          <p:cNvSpPr txBox="1">
            <a:spLocks/>
          </p:cNvSpPr>
          <p:nvPr/>
        </p:nvSpPr>
        <p:spPr>
          <a:xfrm>
            <a:off x="452762" y="470517"/>
            <a:ext cx="5175682" cy="5921405"/>
          </a:xfrm>
          <a:prstGeom prst="rect">
            <a:avLst/>
          </a:prstGeom>
        </p:spPr>
        <p:txBody>
          <a:bodyPr vert="horz" lIns="91440" tIns="45720" rIns="91440" bIns="45720" rtlCol="0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4"/>
              </a:buClr>
              <a:buFontTx/>
              <a:buNone/>
              <a:defRPr sz="24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Tx/>
              <a:buNone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Tx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Tx/>
              <a:buNone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Tx/>
              <a:buNone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ctr" fontAlgn="auto">
              <a:spcBef>
                <a:spcPct val="20000"/>
              </a:spcBef>
              <a:spcAft>
                <a:spcPts val="0"/>
              </a:spcAft>
              <a:buClr>
                <a:srgbClr val="F5C832"/>
              </a:buClr>
              <a:buSzTx/>
              <a:tabLst/>
              <a:defRPr/>
            </a:pPr>
            <a:endParaRPr lang="hu-HU" b="1" kern="1400" dirty="0">
              <a:solidFill>
                <a:schemeClr val="tx1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 marR="0" lvl="0" algn="ctr" fontAlgn="auto">
              <a:spcBef>
                <a:spcPct val="20000"/>
              </a:spcBef>
              <a:spcAft>
                <a:spcPts val="0"/>
              </a:spcAft>
              <a:buClr>
                <a:srgbClr val="F5C832"/>
              </a:buClr>
              <a:buSzTx/>
              <a:tabLst/>
              <a:defRPr/>
            </a:pPr>
            <a:endParaRPr lang="hu-HU" b="1" kern="1400" dirty="0">
              <a:solidFill>
                <a:schemeClr val="tx1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 marR="0" lvl="0" algn="ctr" fontAlgn="auto">
              <a:spcBef>
                <a:spcPct val="20000"/>
              </a:spcBef>
              <a:spcAft>
                <a:spcPts val="0"/>
              </a:spcAft>
              <a:buClr>
                <a:srgbClr val="F5C832"/>
              </a:buClr>
              <a:buSzTx/>
              <a:tabLst/>
              <a:defRPr/>
            </a:pPr>
            <a:endParaRPr lang="hu-HU" b="1" kern="1400" dirty="0">
              <a:solidFill>
                <a:schemeClr val="tx1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 marR="0" lvl="0" algn="ctr" fontAlgn="auto">
              <a:spcBef>
                <a:spcPct val="20000"/>
              </a:spcBef>
              <a:spcAft>
                <a:spcPts val="0"/>
              </a:spcAft>
              <a:buClr>
                <a:srgbClr val="F5C832"/>
              </a:buClr>
              <a:buSzTx/>
              <a:tabLst/>
              <a:defRPr/>
            </a:pPr>
            <a:endParaRPr lang="hu-HU" b="1" kern="1400" dirty="0">
              <a:solidFill>
                <a:schemeClr val="tx1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 marR="0" lvl="0" algn="ctr" fontAlgn="auto">
              <a:spcBef>
                <a:spcPct val="20000"/>
              </a:spcBef>
              <a:spcAft>
                <a:spcPts val="0"/>
              </a:spcAft>
              <a:buClr>
                <a:srgbClr val="F5C832"/>
              </a:buClr>
              <a:buSzTx/>
              <a:tabLst/>
              <a:defRPr/>
            </a:pPr>
            <a:r>
              <a:rPr lang="hu-HU" sz="3600" b="1" dirty="0"/>
              <a:t>1. </a:t>
            </a:r>
            <a:r>
              <a:rPr lang="hu-HU" sz="3600" b="1" dirty="0" err="1"/>
              <a:t>Establishing</a:t>
            </a:r>
            <a:r>
              <a:rPr lang="hu-HU" sz="3600" b="1" dirty="0"/>
              <a:t> </a:t>
            </a:r>
            <a:r>
              <a:rPr lang="hu-HU" sz="3600" b="1" dirty="0" err="1"/>
              <a:t>your</a:t>
            </a:r>
            <a:r>
              <a:rPr lang="hu-HU" sz="3600" b="1" dirty="0"/>
              <a:t> </a:t>
            </a:r>
            <a:r>
              <a:rPr lang="hu-HU" sz="3600" b="1" dirty="0" err="1"/>
              <a:t>student</a:t>
            </a:r>
            <a:r>
              <a:rPr lang="hu-HU" sz="3600" b="1" dirty="0"/>
              <a:t> status </a:t>
            </a:r>
          </a:p>
          <a:p>
            <a:pPr marR="0" lvl="0" algn="ctr" fontAlgn="auto">
              <a:spcBef>
                <a:spcPct val="20000"/>
              </a:spcBef>
              <a:spcAft>
                <a:spcPts val="0"/>
              </a:spcAft>
              <a:buClr>
                <a:srgbClr val="F5C832"/>
              </a:buClr>
              <a:buSzTx/>
              <a:tabLst/>
              <a:defRPr/>
            </a:pPr>
            <a:endParaRPr lang="hu-HU" b="1" kern="1400" dirty="0">
              <a:solidFill>
                <a:schemeClr val="tx1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 marR="0" lvl="0" algn="ctr" fontAlgn="auto">
              <a:spcBef>
                <a:spcPct val="20000"/>
              </a:spcBef>
              <a:spcAft>
                <a:spcPts val="0"/>
              </a:spcAft>
              <a:buClr>
                <a:srgbClr val="F5C832"/>
              </a:buClr>
              <a:buSzTx/>
              <a:tabLst/>
              <a:defRPr/>
            </a:pPr>
            <a:r>
              <a:rPr lang="hu-HU" b="1" kern="1400" dirty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(</a:t>
            </a:r>
            <a:r>
              <a:rPr lang="hu-HU" b="1" kern="1400" dirty="0" err="1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conditions</a:t>
            </a:r>
            <a:r>
              <a:rPr lang="hu-HU" b="1" kern="1400" dirty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and </a:t>
            </a:r>
            <a:r>
              <a:rPr lang="hu-HU" b="1" kern="1400" dirty="0" err="1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acts</a:t>
            </a:r>
            <a:r>
              <a:rPr lang="hu-HU" b="1" kern="1400" dirty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hu-HU" b="1" kern="1400" dirty="0" err="1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without</a:t>
            </a:r>
            <a:r>
              <a:rPr lang="hu-HU" b="1" kern="1400" dirty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hu-HU" b="1" kern="1400" dirty="0" err="1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which</a:t>
            </a:r>
            <a:r>
              <a:rPr lang="hu-HU" b="1" kern="1400" dirty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hu-HU" b="1" kern="1400" dirty="0" err="1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you</a:t>
            </a:r>
            <a:r>
              <a:rPr lang="hu-HU" b="1" kern="1400" dirty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hu-HU" b="1" kern="1400" dirty="0" err="1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cannot</a:t>
            </a:r>
            <a:r>
              <a:rPr lang="hu-HU" b="1" kern="1400" dirty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hu-HU" b="1" kern="1400" dirty="0" err="1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establish</a:t>
            </a:r>
            <a:r>
              <a:rPr lang="hu-HU" b="1" kern="1400" dirty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 </a:t>
            </a:r>
            <a:r>
              <a:rPr lang="hu-HU" b="1" kern="1400" dirty="0" err="1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your</a:t>
            </a:r>
            <a:r>
              <a:rPr lang="hu-HU" b="1" kern="1400" dirty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hu-HU" b="1" kern="1400" dirty="0" err="1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student</a:t>
            </a:r>
            <a:r>
              <a:rPr lang="hu-HU" b="1" kern="1400" dirty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status)</a:t>
            </a:r>
          </a:p>
          <a:p>
            <a:pPr marR="0" lvl="0" fontAlgn="auto">
              <a:spcBef>
                <a:spcPct val="20000"/>
              </a:spcBef>
              <a:spcAft>
                <a:spcPts val="0"/>
              </a:spcAft>
              <a:buClr>
                <a:srgbClr val="F5C832"/>
              </a:buClr>
              <a:buSzTx/>
              <a:tabLst/>
              <a:defRPr/>
            </a:pPr>
            <a:endParaRPr kumimoji="0" lang="hu-HU" sz="1200" b="1" i="0" u="none" strike="noStrike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6071580"/>
      </p:ext>
    </p:extLst>
  </p:cSld>
  <p:clrMapOvr>
    <a:masterClrMapping/>
  </p:clrMapOvr>
  <p:transition spd="slow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F1AB39-03E5-E228-22F4-4762323F56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lcím 1">
            <a:extLst>
              <a:ext uri="{FF2B5EF4-FFF2-40B4-BE49-F238E27FC236}">
                <a16:creationId xmlns:a16="http://schemas.microsoft.com/office/drawing/2014/main" id="{68BBEBD9-FF3C-840A-A755-ECB27F139DB7}"/>
              </a:ext>
            </a:extLst>
          </p:cNvPr>
          <p:cNvSpPr txBox="1">
            <a:spLocks/>
          </p:cNvSpPr>
          <p:nvPr/>
        </p:nvSpPr>
        <p:spPr>
          <a:xfrm>
            <a:off x="-347445" y="2175"/>
            <a:ext cx="11349037" cy="50977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4"/>
              </a:buClr>
              <a:buFontTx/>
              <a:buNone/>
              <a:defRPr sz="24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Tx/>
              <a:buNone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Tx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Tx/>
              <a:buNone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Tx/>
              <a:buNone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C832"/>
              </a:buClr>
              <a:buSzTx/>
              <a:buFontTx/>
              <a:buNone/>
              <a:tabLst/>
              <a:defRPr/>
            </a:pPr>
            <a:r>
              <a:rPr lang="hu-HU" sz="2700" b="1" dirty="0" err="1"/>
              <a:t>Conditions</a:t>
            </a:r>
            <a:r>
              <a:rPr lang="hu-HU" sz="2700" b="1" dirty="0"/>
              <a:t> </a:t>
            </a:r>
            <a:r>
              <a:rPr lang="hu-HU" sz="2700" b="1" dirty="0" err="1"/>
              <a:t>for</a:t>
            </a:r>
            <a:r>
              <a:rPr lang="hu-HU" sz="2700" b="1" dirty="0"/>
              <a:t> </a:t>
            </a:r>
            <a:r>
              <a:rPr lang="hu-HU" sz="2700" b="1" dirty="0" err="1"/>
              <a:t>the</a:t>
            </a:r>
            <a:r>
              <a:rPr lang="hu-HU" sz="2700" b="1" dirty="0"/>
              <a:t> establishment of </a:t>
            </a:r>
            <a:r>
              <a:rPr lang="hu-HU" sz="2700" b="1" dirty="0" err="1"/>
              <a:t>the</a:t>
            </a:r>
            <a:r>
              <a:rPr lang="hu-HU" sz="2700" b="1" dirty="0"/>
              <a:t> </a:t>
            </a:r>
            <a:r>
              <a:rPr lang="hu-HU" sz="2700" b="1" dirty="0" err="1"/>
              <a:t>student</a:t>
            </a:r>
            <a:r>
              <a:rPr lang="hu-HU" sz="2700" b="1" dirty="0"/>
              <a:t> </a:t>
            </a:r>
            <a:r>
              <a:rPr lang="hu-HU" sz="2700" b="1" dirty="0" err="1"/>
              <a:t>legal</a:t>
            </a:r>
            <a:r>
              <a:rPr lang="hu-HU" sz="2700" b="1" dirty="0"/>
              <a:t> status</a:t>
            </a:r>
          </a:p>
        </p:txBody>
      </p:sp>
      <p:sp>
        <p:nvSpPr>
          <p:cNvPr id="9" name="Tartalom helye 5">
            <a:extLst>
              <a:ext uri="{FF2B5EF4-FFF2-40B4-BE49-F238E27FC236}">
                <a16:creationId xmlns:a16="http://schemas.microsoft.com/office/drawing/2014/main" id="{80FC43D9-8462-8E8A-85FA-2121DB3AE4B2}"/>
              </a:ext>
            </a:extLst>
          </p:cNvPr>
          <p:cNvSpPr txBox="1">
            <a:spLocks/>
          </p:cNvSpPr>
          <p:nvPr/>
        </p:nvSpPr>
        <p:spPr>
          <a:xfrm>
            <a:off x="118110" y="425142"/>
            <a:ext cx="11955780" cy="52575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4"/>
              </a:buClr>
              <a:buFontTx/>
              <a:buNone/>
              <a:defRPr sz="18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Tx/>
              <a:buNone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Tx/>
              <a:buNone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Tx/>
              <a:buNone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Tx/>
              <a:buNone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F5C832"/>
              </a:buClr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rPr>
              <a:t>1. </a:t>
            </a:r>
            <a:r>
              <a:rPr kumimoji="0" lang="hu-HU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rPr>
              <a:t>Enrollment</a:t>
            </a: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rPr>
              <a:t>:</a:t>
            </a:r>
            <a:endParaRPr kumimoji="0" lang="hu-HU" sz="2000" b="0" i="0" u="none" strike="noStrike" kern="1200" cap="none" spc="0" normalizeH="0" baseline="0" noProof="0" dirty="0">
              <a:ln>
                <a:noFill/>
              </a:ln>
              <a:solidFill>
                <a:srgbClr val="1B213E"/>
              </a:solidFill>
              <a:effectLst/>
              <a:uLnTx/>
              <a:uFillTx/>
              <a:latin typeface="Georgia" panose="02040502050405020303"/>
              <a:ea typeface="+mn-ea"/>
              <a:cs typeface="+mn-cs"/>
            </a:endParaRPr>
          </a:p>
          <a:p>
            <a:pPr marL="625475" marR="0" lvl="1" indent="-360045" algn="l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F5C83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B213E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rPr>
              <a:t>Compulsory</a:t>
            </a: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1B213E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rPr>
              <a:t> </a:t>
            </a:r>
            <a:r>
              <a:rPr kumimoji="0" lang="hu-HU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B213E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rPr>
              <a:t>document</a:t>
            </a: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1B213E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rPr>
              <a:t>: </a:t>
            </a:r>
            <a:r>
              <a:rPr kumimoji="0" lang="hu-HU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B213E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rPr>
              <a:t>Enrollment</a:t>
            </a: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1B213E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rPr>
              <a:t> </a:t>
            </a:r>
            <a:r>
              <a:rPr kumimoji="0" lang="hu-HU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B213E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rPr>
              <a:t>form</a:t>
            </a: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1B213E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rPr>
              <a:t> –</a:t>
            </a:r>
            <a:r>
              <a:rPr kumimoji="0" lang="hu-HU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B213E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rPr>
              <a:t>signed</a:t>
            </a: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1B213E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rPr>
              <a:t> in 2 </a:t>
            </a:r>
            <a:r>
              <a:rPr kumimoji="0" lang="hu-HU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B213E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rPr>
              <a:t>copies</a:t>
            </a: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1B213E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rPr>
              <a:t> (</a:t>
            </a:r>
            <a:r>
              <a:rPr kumimoji="0" lang="hu-HU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B213E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rPr>
              <a:t>unless</a:t>
            </a: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1B213E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rPr>
              <a:t> </a:t>
            </a:r>
            <a:r>
              <a:rPr kumimoji="0" lang="hu-HU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B213E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rPr>
              <a:t>you</a:t>
            </a: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1B213E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rPr>
              <a:t> </a:t>
            </a:r>
            <a:r>
              <a:rPr kumimoji="0" lang="hu-HU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B213E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rPr>
              <a:t>already</a:t>
            </a: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1B213E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rPr>
              <a:t> </a:t>
            </a:r>
            <a:r>
              <a:rPr kumimoji="0" lang="hu-HU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B213E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rPr>
              <a:t>completed</a:t>
            </a: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1B213E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rPr>
              <a:t> </a:t>
            </a:r>
            <a:r>
              <a:rPr kumimoji="0" lang="hu-HU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B213E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rPr>
              <a:t>the</a:t>
            </a: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1B213E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rPr>
              <a:t> </a:t>
            </a:r>
            <a:r>
              <a:rPr kumimoji="0" lang="hu-HU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B213E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rPr>
              <a:t>compulsory</a:t>
            </a: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1B213E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rPr>
              <a:t> </a:t>
            </a:r>
            <a:r>
              <a:rPr kumimoji="0" lang="hu-HU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B213E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rPr>
              <a:t>data</a:t>
            </a: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1B213E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rPr>
              <a:t> </a:t>
            </a:r>
            <a:r>
              <a:rPr kumimoji="0" lang="hu-HU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B213E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rPr>
              <a:t>confirmation</a:t>
            </a: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1B213E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rPr>
              <a:t>/kötelező adategyeztető</a:t>
            </a:r>
            <a:r>
              <a:rPr kumimoji="0" lang="hu-HU" sz="2000" b="0" i="0" u="none" strike="noStrike" kern="1200" cap="none" spc="0" normalizeH="0" noProof="0" dirty="0">
                <a:ln>
                  <a:noFill/>
                </a:ln>
                <a:solidFill>
                  <a:srgbClr val="1B213E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rPr>
              <a:t> kérvény</a:t>
            </a: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1B213E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rPr>
              <a:t>)</a:t>
            </a:r>
          </a:p>
          <a:p>
            <a:pPr marL="625475" marR="0" lvl="0" indent="-625475" algn="l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F5C832"/>
              </a:buClr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rPr>
              <a:t>2. </a:t>
            </a:r>
            <a:r>
              <a:rPr kumimoji="0" lang="hu-HU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rPr>
              <a:t>After</a:t>
            </a: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rPr>
              <a:t> </a:t>
            </a:r>
            <a:r>
              <a:rPr kumimoji="0" lang="hu-HU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rPr>
              <a:t>completing</a:t>
            </a: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rPr>
              <a:t> </a:t>
            </a:r>
            <a:r>
              <a:rPr kumimoji="0" lang="hu-HU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rPr>
              <a:t>the</a:t>
            </a: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rPr>
              <a:t> </a:t>
            </a:r>
            <a:r>
              <a:rPr kumimoji="0" lang="hu-HU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rPr>
              <a:t>enrollment</a:t>
            </a: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rPr>
              <a:t> </a:t>
            </a:r>
            <a:r>
              <a:rPr kumimoji="0" lang="hu-HU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rPr>
              <a:t>process</a:t>
            </a: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rPr>
              <a:t>, </a:t>
            </a:r>
            <a:r>
              <a:rPr kumimoji="0" lang="hu-HU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rPr>
              <a:t>you</a:t>
            </a: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rPr>
              <a:t> </a:t>
            </a:r>
            <a:r>
              <a:rPr kumimoji="0" lang="hu-HU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rPr>
              <a:t>have</a:t>
            </a: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rPr>
              <a:t> </a:t>
            </a:r>
            <a:r>
              <a:rPr kumimoji="0" lang="hu-HU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rPr>
              <a:t>to</a:t>
            </a: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rPr>
              <a:t> </a:t>
            </a:r>
            <a:r>
              <a:rPr kumimoji="0" lang="hu-HU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rPr>
              <a:t>set</a:t>
            </a: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rPr>
              <a:t> </a:t>
            </a:r>
            <a:r>
              <a:rPr kumimoji="0" lang="hu-HU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rPr>
              <a:t>your</a:t>
            </a: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rPr>
              <a:t> </a:t>
            </a:r>
            <a:r>
              <a:rPr kumimoji="0" lang="hu-HU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rPr>
              <a:t>semester</a:t>
            </a: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rPr>
              <a:t> status </a:t>
            </a:r>
            <a:r>
              <a:rPr kumimoji="0" lang="hu-HU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rPr>
              <a:t>to</a:t>
            </a: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rPr>
              <a:t> '</a:t>
            </a:r>
            <a:r>
              <a:rPr kumimoji="0" lang="hu-HU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rPr>
              <a:t>active</a:t>
            </a: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rPr>
              <a:t>':</a:t>
            </a:r>
          </a:p>
          <a:p>
            <a:pPr marL="625475" marR="0" lvl="0" indent="-625475" algn="l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F5C83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B213E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rPr>
              <a:t>Where</a:t>
            </a: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1B213E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rPr>
              <a:t>? In NEPTUN </a:t>
            </a:r>
            <a:r>
              <a:rPr kumimoji="0" lang="hu-HU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B213E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rPr>
              <a:t>under</a:t>
            </a: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1B213E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rPr>
              <a:t> </a:t>
            </a:r>
            <a:r>
              <a:rPr kumimoji="0" lang="hu-HU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rPr>
              <a:t>Administration</a:t>
            </a: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rPr>
              <a:t>/Term </a:t>
            </a:r>
            <a:r>
              <a:rPr kumimoji="0" lang="hu-HU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rPr>
              <a:t>registration</a:t>
            </a: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rPr>
              <a:t> </a:t>
            </a:r>
            <a:r>
              <a:rPr kumimoji="0" lang="hu-HU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rPr>
              <a:t>menu</a:t>
            </a:r>
            <a:endParaRPr kumimoji="0" lang="hu-HU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 panose="02040502050405020303"/>
              <a:ea typeface="+mn-ea"/>
              <a:cs typeface="+mn-cs"/>
            </a:endParaRPr>
          </a:p>
          <a:p>
            <a:pPr marL="625475" marR="0" lvl="0" indent="-625475" algn="l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F5C832"/>
              </a:buClr>
              <a:buSzTx/>
              <a:buFont typeface="Arial,Sans-Serif" panose="020B0604020202020204" pitchFamily="34" charset="0"/>
              <a:buChar char="•"/>
              <a:tabLst/>
              <a:defRPr/>
            </a:pPr>
            <a:r>
              <a:rPr kumimoji="0" lang="hu-HU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rPr>
              <a:t>How</a:t>
            </a: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rPr>
              <a:t>? </a:t>
            </a:r>
            <a:r>
              <a:rPr kumimoji="0" lang="hu-HU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rPr>
              <a:t>By</a:t>
            </a: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rPr>
              <a:t> </a:t>
            </a:r>
            <a:r>
              <a:rPr kumimoji="0" lang="hu-HU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rPr>
              <a:t>selecting</a:t>
            </a: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rPr>
              <a:t> </a:t>
            </a:r>
            <a:r>
              <a:rPr kumimoji="0" lang="hu-HU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rPr>
              <a:t>the</a:t>
            </a: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rPr>
              <a:t> </a:t>
            </a:r>
            <a:r>
              <a:rPr kumimoji="0" lang="hu-HU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rPr>
              <a:t>semester</a:t>
            </a: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rPr>
              <a:t> 2025/26/1 --&gt; </a:t>
            </a:r>
            <a:r>
              <a:rPr kumimoji="0" lang="hu-HU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rPr>
              <a:t>active</a:t>
            </a: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rPr>
              <a:t> status --&gt; </a:t>
            </a:r>
            <a:r>
              <a:rPr kumimoji="0" lang="hu-HU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rPr>
              <a:t>Save</a:t>
            </a: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rPr>
              <a:t> </a:t>
            </a: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 panose="02040502050405020303"/>
              <a:ea typeface="+mn-ea"/>
              <a:cs typeface="+mn-cs"/>
            </a:endParaRPr>
          </a:p>
          <a:p>
            <a:pPr marL="625475" lvl="0" indent="-625475">
              <a:lnSpc>
                <a:spcPct val="120000"/>
              </a:lnSpc>
              <a:spcBef>
                <a:spcPts val="600"/>
              </a:spcBef>
              <a:buClr>
                <a:srgbClr val="F5C832"/>
              </a:buClr>
              <a:buFont typeface="Arial,Sans-Serif" panose="020B0604020202020204" pitchFamily="34" charset="0"/>
              <a:buChar char="•"/>
              <a:defRPr/>
            </a:pPr>
            <a:r>
              <a:rPr kumimoji="0" lang="hu-HU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rPr>
              <a:t>When</a:t>
            </a: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rPr>
              <a:t>? </a:t>
            </a:r>
            <a:r>
              <a:rPr kumimoji="0" lang="hu-HU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rPr>
              <a:t>Between</a:t>
            </a: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rPr>
              <a:t> </a:t>
            </a:r>
            <a:r>
              <a:rPr lang="hu-HU" sz="2000" dirty="0">
                <a:solidFill>
                  <a:srgbClr val="000000"/>
                </a:solidFill>
              </a:rPr>
              <a:t> 1</a:t>
            </a:r>
            <a:r>
              <a:rPr lang="hu-HU" sz="2000" baseline="30000" dirty="0">
                <a:solidFill>
                  <a:srgbClr val="000000"/>
                </a:solidFill>
              </a:rPr>
              <a:t>st</a:t>
            </a:r>
            <a:r>
              <a:rPr lang="hu-HU" sz="2000" dirty="0">
                <a:solidFill>
                  <a:srgbClr val="1B213E"/>
                </a:solidFill>
              </a:rPr>
              <a:t> </a:t>
            </a:r>
            <a:r>
              <a:rPr lang="hu-HU" sz="2000" dirty="0" err="1">
                <a:solidFill>
                  <a:srgbClr val="000000"/>
                </a:solidFill>
              </a:rPr>
              <a:t>September</a:t>
            </a:r>
            <a:r>
              <a:rPr lang="hu-HU" sz="2000" dirty="0">
                <a:solidFill>
                  <a:srgbClr val="000000"/>
                </a:solidFill>
              </a:rPr>
              <a:t> 2025</a:t>
            </a: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rPr>
              <a:t>– 12</a:t>
            </a:r>
            <a:r>
              <a:rPr kumimoji="0" lang="hu-HU" sz="2000" b="0" i="0" u="none" strike="noStrike" kern="1200" cap="none" spc="0" normalizeH="0" baseline="30000" noProof="0" dirty="0">
                <a:ln>
                  <a:noFill/>
                </a:ln>
                <a:solidFill>
                  <a:srgbClr val="1B213E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rPr>
              <a:t>th</a:t>
            </a: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1B213E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rPr>
              <a:t> </a:t>
            </a:r>
            <a:r>
              <a:rPr kumimoji="0" lang="hu-HU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rPr>
              <a:t>September</a:t>
            </a: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rPr>
              <a:t> 2025  - </a:t>
            </a:r>
            <a:r>
              <a:rPr kumimoji="0" lang="hu-HU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rPr>
              <a:t>see</a:t>
            </a: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rPr>
              <a:t> </a:t>
            </a: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Academic calendar</a:t>
            </a:r>
            <a:endParaRPr kumimoji="0" lang="hu-HU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 panose="02040502050405020303"/>
              <a:ea typeface="+mn-ea"/>
              <a:cs typeface="+mn-cs"/>
            </a:endParaRPr>
          </a:p>
          <a:p>
            <a:pPr marL="625475" indent="-625475">
              <a:lnSpc>
                <a:spcPct val="120000"/>
              </a:lnSpc>
              <a:spcBef>
                <a:spcPts val="600"/>
              </a:spcBef>
              <a:buClr>
                <a:srgbClr val="F5C832"/>
              </a:buClr>
              <a:buFont typeface="Arial,Sans-Serif" panose="020B0604020202020204" pitchFamily="34" charset="0"/>
              <a:buChar char="•"/>
              <a:defRPr/>
            </a:pPr>
            <a:r>
              <a:rPr lang="hu-HU" sz="2000" dirty="0" err="1">
                <a:solidFill>
                  <a:srgbClr val="000000"/>
                </a:solidFill>
                <a:latin typeface="Georgia" panose="02040502050405020303"/>
              </a:rPr>
              <a:t>If</a:t>
            </a:r>
            <a:r>
              <a:rPr lang="hu-HU" sz="2000" dirty="0">
                <a:solidFill>
                  <a:srgbClr val="000000"/>
                </a:solidFill>
                <a:latin typeface="Georgia" panose="02040502050405020303"/>
              </a:rPr>
              <a:t> </a:t>
            </a:r>
            <a:r>
              <a:rPr lang="hu-HU" sz="2000" dirty="0" err="1">
                <a:solidFill>
                  <a:srgbClr val="000000"/>
                </a:solidFill>
                <a:latin typeface="Georgia" panose="02040502050405020303"/>
              </a:rPr>
              <a:t>you</a:t>
            </a:r>
            <a:r>
              <a:rPr lang="hu-HU" sz="2000" dirty="0">
                <a:solidFill>
                  <a:srgbClr val="000000"/>
                </a:solidFill>
                <a:latin typeface="Georgia" panose="02040502050405020303"/>
              </a:rPr>
              <a:t> </a:t>
            </a:r>
            <a:r>
              <a:rPr lang="hu-HU" sz="2000" dirty="0" err="1">
                <a:solidFill>
                  <a:srgbClr val="000000"/>
                </a:solidFill>
                <a:latin typeface="Georgia" panose="02040502050405020303"/>
              </a:rPr>
              <a:t>fail</a:t>
            </a:r>
            <a:r>
              <a:rPr lang="hu-HU" sz="2000" dirty="0">
                <a:solidFill>
                  <a:srgbClr val="000000"/>
                </a:solidFill>
                <a:latin typeface="Georgia" panose="02040502050405020303"/>
              </a:rPr>
              <a:t> </a:t>
            </a:r>
            <a:r>
              <a:rPr lang="hu-HU" sz="2000" dirty="0" err="1">
                <a:solidFill>
                  <a:srgbClr val="000000"/>
                </a:solidFill>
                <a:latin typeface="Georgia" panose="02040502050405020303"/>
              </a:rPr>
              <a:t>to</a:t>
            </a:r>
            <a:r>
              <a:rPr lang="hu-HU" sz="2000" dirty="0">
                <a:solidFill>
                  <a:srgbClr val="000000"/>
                </a:solidFill>
                <a:latin typeface="Georgia" panose="02040502050405020303"/>
              </a:rPr>
              <a:t> </a:t>
            </a:r>
            <a:r>
              <a:rPr lang="hu-HU" sz="2000" dirty="0" err="1">
                <a:solidFill>
                  <a:srgbClr val="000000"/>
                </a:solidFill>
                <a:latin typeface="Georgia" panose="02040502050405020303"/>
              </a:rPr>
              <a:t>do</a:t>
            </a:r>
            <a:r>
              <a:rPr lang="hu-HU" sz="2000" dirty="0">
                <a:solidFill>
                  <a:srgbClr val="000000"/>
                </a:solidFill>
                <a:latin typeface="Georgia" panose="02040502050405020303"/>
              </a:rPr>
              <a:t> </a:t>
            </a:r>
            <a:r>
              <a:rPr lang="hu-HU" sz="2000" dirty="0" err="1">
                <a:solidFill>
                  <a:srgbClr val="000000"/>
                </a:solidFill>
                <a:latin typeface="Georgia" panose="02040502050405020303"/>
              </a:rPr>
              <a:t>so</a:t>
            </a:r>
            <a:r>
              <a:rPr lang="hu-HU" sz="2000" dirty="0">
                <a:solidFill>
                  <a:srgbClr val="000000"/>
                </a:solidFill>
                <a:latin typeface="Georgia" panose="02040502050405020303"/>
              </a:rPr>
              <a:t>, </a:t>
            </a:r>
            <a:r>
              <a:rPr lang="hu-HU" sz="2000" dirty="0" err="1">
                <a:solidFill>
                  <a:srgbClr val="000000"/>
                </a:solidFill>
                <a:latin typeface="Georgia" panose="02040502050405020303"/>
              </a:rPr>
              <a:t>your</a:t>
            </a:r>
            <a:r>
              <a:rPr lang="hu-HU" sz="2000" dirty="0">
                <a:solidFill>
                  <a:srgbClr val="000000"/>
                </a:solidFill>
                <a:latin typeface="Georgia" panose="02040502050405020303"/>
              </a:rPr>
              <a:t> </a:t>
            </a:r>
            <a:r>
              <a:rPr lang="hu-HU" sz="2000" dirty="0" err="1">
                <a:solidFill>
                  <a:srgbClr val="000000"/>
                </a:solidFill>
                <a:latin typeface="Georgia" panose="02040502050405020303"/>
              </a:rPr>
              <a:t>semester</a:t>
            </a:r>
            <a:r>
              <a:rPr lang="hu-HU" sz="2000" dirty="0">
                <a:solidFill>
                  <a:srgbClr val="000000"/>
                </a:solidFill>
                <a:latin typeface="Georgia" panose="02040502050405020303"/>
              </a:rPr>
              <a:t> status </a:t>
            </a:r>
            <a:r>
              <a:rPr lang="hu-HU" sz="2000" dirty="0" err="1">
                <a:solidFill>
                  <a:srgbClr val="000000"/>
                </a:solidFill>
                <a:latin typeface="Georgia" panose="02040502050405020303"/>
              </a:rPr>
              <a:t>will</a:t>
            </a:r>
            <a:r>
              <a:rPr lang="hu-HU" sz="2000" dirty="0">
                <a:solidFill>
                  <a:srgbClr val="000000"/>
                </a:solidFill>
                <a:latin typeface="Georgia" panose="02040502050405020303"/>
              </a:rPr>
              <a:t> be </a:t>
            </a:r>
            <a:r>
              <a:rPr lang="hu-HU" sz="2000" dirty="0" err="1">
                <a:solidFill>
                  <a:srgbClr val="000000"/>
                </a:solidFill>
                <a:latin typeface="Georgia" panose="02040502050405020303"/>
              </a:rPr>
              <a:t>set</a:t>
            </a:r>
            <a:r>
              <a:rPr lang="hu-HU" sz="2000" dirty="0">
                <a:solidFill>
                  <a:srgbClr val="000000"/>
                </a:solidFill>
                <a:latin typeface="Georgia" panose="02040502050405020303"/>
              </a:rPr>
              <a:t> </a:t>
            </a:r>
            <a:r>
              <a:rPr lang="hu-HU" sz="2000" dirty="0" err="1">
                <a:solidFill>
                  <a:srgbClr val="000000"/>
                </a:solidFill>
                <a:latin typeface="Georgia" panose="02040502050405020303"/>
              </a:rPr>
              <a:t>to</a:t>
            </a:r>
            <a:r>
              <a:rPr lang="hu-HU" sz="2000" dirty="0">
                <a:solidFill>
                  <a:srgbClr val="000000"/>
                </a:solidFill>
                <a:latin typeface="Georgia" panose="02040502050405020303"/>
              </a:rPr>
              <a:t> </a:t>
            </a:r>
            <a:r>
              <a:rPr lang="hu-HU" sz="2000" dirty="0" err="1">
                <a:solidFill>
                  <a:srgbClr val="000000"/>
                </a:solidFill>
                <a:latin typeface="Georgia" panose="02040502050405020303"/>
              </a:rPr>
              <a:t>passive</a:t>
            </a:r>
            <a:r>
              <a:rPr lang="hu-HU" sz="2000" dirty="0">
                <a:solidFill>
                  <a:srgbClr val="000000"/>
                </a:solidFill>
                <a:latin typeface="Georgia" panose="02040502050405020303"/>
              </a:rPr>
              <a:t> (</a:t>
            </a:r>
            <a:r>
              <a:rPr lang="hu-HU" sz="2000" dirty="0" err="1">
                <a:solidFill>
                  <a:srgbClr val="000000"/>
                </a:solidFill>
                <a:latin typeface="Georgia" panose="02040502050405020303"/>
              </a:rPr>
              <a:t>this</a:t>
            </a:r>
            <a:r>
              <a:rPr lang="hu-HU" sz="2000" dirty="0">
                <a:solidFill>
                  <a:srgbClr val="000000"/>
                </a:solidFill>
                <a:latin typeface="Georgia" panose="02040502050405020303"/>
              </a:rPr>
              <a:t> </a:t>
            </a:r>
            <a:r>
              <a:rPr lang="hu-HU" sz="2000" dirty="0" err="1">
                <a:solidFill>
                  <a:srgbClr val="000000"/>
                </a:solidFill>
                <a:latin typeface="Georgia" panose="02040502050405020303"/>
              </a:rPr>
              <a:t>cannot</a:t>
            </a:r>
            <a:r>
              <a:rPr lang="hu-HU" sz="2000" dirty="0">
                <a:solidFill>
                  <a:srgbClr val="000000"/>
                </a:solidFill>
                <a:latin typeface="Georgia" panose="02040502050405020303"/>
              </a:rPr>
              <a:t> be </a:t>
            </a:r>
            <a:r>
              <a:rPr lang="hu-HU" sz="2000" dirty="0" err="1">
                <a:solidFill>
                  <a:srgbClr val="000000"/>
                </a:solidFill>
                <a:latin typeface="Georgia" panose="02040502050405020303"/>
              </a:rPr>
              <a:t>reactivated</a:t>
            </a:r>
            <a:r>
              <a:rPr lang="hu-HU" sz="2000" dirty="0">
                <a:solidFill>
                  <a:srgbClr val="000000"/>
                </a:solidFill>
                <a:latin typeface="Georgia" panose="02040502050405020303"/>
              </a:rPr>
              <a:t> </a:t>
            </a:r>
            <a:r>
              <a:rPr lang="hu-HU" sz="2000" dirty="0" err="1">
                <a:solidFill>
                  <a:srgbClr val="000000"/>
                </a:solidFill>
                <a:latin typeface="Georgia" panose="02040502050405020303"/>
              </a:rPr>
              <a:t>later</a:t>
            </a:r>
            <a:r>
              <a:rPr lang="hu-HU" sz="2000" dirty="0">
                <a:solidFill>
                  <a:srgbClr val="000000"/>
                </a:solidFill>
                <a:latin typeface="Georgia" panose="02040502050405020303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F5C832"/>
              </a:buClr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rPr>
              <a:t>3. </a:t>
            </a:r>
            <a:r>
              <a:rPr kumimoji="0" lang="hu-HU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rPr>
              <a:t>You</a:t>
            </a: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rPr>
              <a:t> </a:t>
            </a:r>
            <a:r>
              <a:rPr kumimoji="0" lang="hu-HU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rPr>
              <a:t>have</a:t>
            </a: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rPr>
              <a:t> </a:t>
            </a:r>
            <a:r>
              <a:rPr kumimoji="0" lang="hu-HU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rPr>
              <a:t>to</a:t>
            </a: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rPr>
              <a:t> </a:t>
            </a:r>
            <a:r>
              <a:rPr kumimoji="0" lang="hu-HU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rPr>
              <a:t>register</a:t>
            </a: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rPr>
              <a:t> </a:t>
            </a:r>
            <a:r>
              <a:rPr kumimoji="0" lang="hu-HU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rPr>
              <a:t>for</a:t>
            </a: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rPr>
              <a:t> </a:t>
            </a:r>
            <a:r>
              <a:rPr kumimoji="0" lang="hu-HU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rPr>
              <a:t>at</a:t>
            </a: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rPr>
              <a:t> </a:t>
            </a:r>
            <a:r>
              <a:rPr kumimoji="0" lang="hu-HU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rPr>
              <a:t>least</a:t>
            </a: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rPr>
              <a:t> </a:t>
            </a:r>
            <a:r>
              <a:rPr kumimoji="0" lang="hu-HU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rPr>
              <a:t>one</a:t>
            </a: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rPr>
              <a:t> </a:t>
            </a:r>
            <a:r>
              <a:rPr kumimoji="0" lang="hu-HU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rPr>
              <a:t>subject</a:t>
            </a:r>
            <a:endParaRPr kumimoji="0" lang="hu-HU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eorgia" panose="02040502050405020303"/>
              <a:ea typeface="+mn-ea"/>
              <a:cs typeface="+mn-cs"/>
            </a:endParaRPr>
          </a:p>
          <a:p>
            <a:pPr marL="625475" marR="0" lvl="1" indent="-360045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5C83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B213E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rPr>
              <a:t>Except</a:t>
            </a: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1B213E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rPr>
              <a:t> </a:t>
            </a:r>
            <a:r>
              <a:rPr kumimoji="0" lang="hu-HU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B213E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rPr>
              <a:t>three</a:t>
            </a: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1B213E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rPr>
              <a:t> </a:t>
            </a:r>
            <a:r>
              <a:rPr kumimoji="0" lang="hu-HU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B213E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rPr>
              <a:t>Bachelor</a:t>
            </a: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1B213E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rPr>
              <a:t> </a:t>
            </a:r>
            <a:r>
              <a:rPr kumimoji="0" lang="hu-HU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B213E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rPr>
              <a:t>programmes</a:t>
            </a: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1B213E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rPr>
              <a:t>: Business </a:t>
            </a:r>
            <a:r>
              <a:rPr kumimoji="0" lang="hu-HU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B213E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rPr>
              <a:t>administration</a:t>
            </a: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1B213E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rPr>
              <a:t> and management, Data </a:t>
            </a:r>
            <a:r>
              <a:rPr kumimoji="0" lang="hu-HU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B213E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rPr>
              <a:t>science</a:t>
            </a: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1B213E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rPr>
              <a:t> in business, International business </a:t>
            </a:r>
            <a:r>
              <a:rPr kumimoji="0" lang="hu-HU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B213E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rPr>
              <a:t>economics</a:t>
            </a: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1B213E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rPr>
              <a:t> (</a:t>
            </a:r>
            <a:r>
              <a:rPr kumimoji="0" lang="hu-HU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B213E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rPr>
              <a:t>central</a:t>
            </a: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1B213E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rPr>
              <a:t> </a:t>
            </a:r>
            <a:r>
              <a:rPr kumimoji="0" lang="hu-HU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B213E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rPr>
              <a:t>registration</a:t>
            </a: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1B213E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rPr>
              <a:t> </a:t>
            </a:r>
            <a:r>
              <a:rPr kumimoji="0" lang="hu-HU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B213E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rPr>
              <a:t>for</a:t>
            </a: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1B213E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rPr>
              <a:t> </a:t>
            </a:r>
            <a:r>
              <a:rPr kumimoji="0" lang="hu-HU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B213E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rPr>
              <a:t>mandatory</a:t>
            </a: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1B213E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rPr>
              <a:t> </a:t>
            </a:r>
            <a:r>
              <a:rPr kumimoji="0" lang="hu-HU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B213E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rPr>
              <a:t>subjects</a:t>
            </a: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1B213E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rPr>
              <a:t> </a:t>
            </a:r>
            <a:r>
              <a:rPr kumimoji="0" lang="hu-HU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B213E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rPr>
              <a:t>only</a:t>
            </a: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1B213E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rPr>
              <a:t>)</a:t>
            </a:r>
          </a:p>
          <a:p>
            <a:pPr marL="625475" marR="0" lvl="1" indent="-360045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5C83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B213E"/>
                </a:solidFill>
                <a:effectLst/>
                <a:highlight>
                  <a:srgbClr val="FFFF00"/>
                </a:highlight>
                <a:uLnTx/>
                <a:uFillTx/>
                <a:latin typeface="Georgia" panose="02040502050405020303"/>
                <a:ea typeface="+mn-ea"/>
                <a:cs typeface="+mn-cs"/>
              </a:rPr>
              <a:t>Subject</a:t>
            </a: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1B213E"/>
                </a:solidFill>
                <a:effectLst/>
                <a:highlight>
                  <a:srgbClr val="FFFF00"/>
                </a:highlight>
                <a:uLnTx/>
                <a:uFillTx/>
                <a:latin typeface="Georgia" panose="02040502050405020303"/>
                <a:ea typeface="+mn-ea"/>
                <a:cs typeface="+mn-cs"/>
              </a:rPr>
              <a:t> </a:t>
            </a:r>
            <a:r>
              <a:rPr kumimoji="0" lang="hu-HU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B213E"/>
                </a:solidFill>
                <a:effectLst/>
                <a:highlight>
                  <a:srgbClr val="FFFF00"/>
                </a:highlight>
                <a:uLnTx/>
                <a:uFillTx/>
                <a:latin typeface="Georgia" panose="02040502050405020303"/>
                <a:ea typeface="+mn-ea"/>
                <a:cs typeface="+mn-cs"/>
              </a:rPr>
              <a:t>registration</a:t>
            </a: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1B213E"/>
                </a:solidFill>
                <a:effectLst/>
                <a:highlight>
                  <a:srgbClr val="FFFF00"/>
                </a:highlight>
                <a:uLnTx/>
                <a:uFillTx/>
                <a:latin typeface="Georgia" panose="02040502050405020303"/>
                <a:ea typeface="+mn-ea"/>
                <a:cs typeface="+mn-cs"/>
              </a:rPr>
              <a:t> </a:t>
            </a:r>
            <a:r>
              <a:rPr kumimoji="0" lang="hu-HU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B213E"/>
                </a:solidFill>
                <a:effectLst/>
                <a:highlight>
                  <a:srgbClr val="FFFF00"/>
                </a:highlight>
                <a:uLnTx/>
                <a:uFillTx/>
                <a:latin typeface="Georgia" panose="02040502050405020303"/>
                <a:ea typeface="+mn-ea"/>
                <a:cs typeface="+mn-cs"/>
              </a:rPr>
              <a:t>for</a:t>
            </a: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1B213E"/>
                </a:solidFill>
                <a:effectLst/>
                <a:highlight>
                  <a:srgbClr val="FFFF00"/>
                </a:highlight>
                <a:uLnTx/>
                <a:uFillTx/>
                <a:latin typeface="Georgia" panose="02040502050405020303"/>
                <a:ea typeface="+mn-ea"/>
                <a:cs typeface="+mn-cs"/>
              </a:rPr>
              <a:t> </a:t>
            </a:r>
            <a:r>
              <a:rPr kumimoji="0" lang="hu-HU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B213E"/>
                </a:solidFill>
                <a:effectLst/>
                <a:highlight>
                  <a:srgbClr val="FFFF00"/>
                </a:highlight>
                <a:uLnTx/>
                <a:uFillTx/>
                <a:latin typeface="Georgia" panose="02040502050405020303"/>
                <a:ea typeface="+mn-ea"/>
                <a:cs typeface="+mn-cs"/>
              </a:rPr>
              <a:t>students</a:t>
            </a: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1B213E"/>
                </a:solidFill>
                <a:effectLst/>
                <a:highlight>
                  <a:srgbClr val="FFFF00"/>
                </a:highlight>
                <a:uLnTx/>
                <a:uFillTx/>
                <a:latin typeface="Georgia" panose="02040502050405020303"/>
                <a:ea typeface="+mn-ea"/>
                <a:cs typeface="+mn-cs"/>
              </a:rPr>
              <a:t> </a:t>
            </a:r>
            <a:r>
              <a:rPr kumimoji="0" lang="hu-HU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B213E"/>
                </a:solidFill>
                <a:effectLst/>
                <a:highlight>
                  <a:srgbClr val="FFFF00"/>
                </a:highlight>
                <a:uLnTx/>
                <a:uFillTx/>
                <a:latin typeface="Georgia" panose="02040502050405020303"/>
                <a:ea typeface="+mn-ea"/>
                <a:cs typeface="+mn-cs"/>
              </a:rPr>
              <a:t>enrolled</a:t>
            </a: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1B213E"/>
                </a:solidFill>
                <a:effectLst/>
                <a:highlight>
                  <a:srgbClr val="FFFF00"/>
                </a:highlight>
                <a:uLnTx/>
                <a:uFillTx/>
                <a:latin typeface="Georgia" panose="02040502050405020303"/>
                <a:ea typeface="+mn-ea"/>
                <a:cs typeface="+mn-cs"/>
              </a:rPr>
              <a:t> in </a:t>
            </a:r>
            <a:r>
              <a:rPr kumimoji="0" lang="hu-HU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B213E"/>
                </a:solidFill>
                <a:effectLst/>
                <a:highlight>
                  <a:srgbClr val="FFFF00"/>
                </a:highlight>
                <a:uLnTx/>
                <a:uFillTx/>
                <a:latin typeface="Georgia" panose="02040502050405020303"/>
                <a:ea typeface="+mn-ea"/>
                <a:cs typeface="+mn-cs"/>
              </a:rPr>
              <a:t>all</a:t>
            </a: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1B213E"/>
                </a:solidFill>
                <a:effectLst/>
                <a:highlight>
                  <a:srgbClr val="FFFF00"/>
                </a:highlight>
                <a:uLnTx/>
                <a:uFillTx/>
                <a:latin typeface="Georgia" panose="02040502050405020303"/>
                <a:ea typeface="+mn-ea"/>
                <a:cs typeface="+mn-cs"/>
              </a:rPr>
              <a:t> </a:t>
            </a:r>
            <a:r>
              <a:rPr kumimoji="0" lang="hu-HU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B213E"/>
                </a:solidFill>
                <a:effectLst/>
                <a:highlight>
                  <a:srgbClr val="FFFF00"/>
                </a:highlight>
                <a:uLnTx/>
                <a:uFillTx/>
                <a:latin typeface="Georgia" panose="02040502050405020303"/>
                <a:ea typeface="+mn-ea"/>
                <a:cs typeface="+mn-cs"/>
              </a:rPr>
              <a:t>other</a:t>
            </a: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1B213E"/>
                </a:solidFill>
                <a:effectLst/>
                <a:highlight>
                  <a:srgbClr val="FFFF00"/>
                </a:highlight>
                <a:uLnTx/>
                <a:uFillTx/>
                <a:latin typeface="Georgia" panose="02040502050405020303"/>
                <a:ea typeface="+mn-ea"/>
                <a:cs typeface="+mn-cs"/>
              </a:rPr>
              <a:t> </a:t>
            </a:r>
            <a:r>
              <a:rPr kumimoji="0" lang="hu-HU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B213E"/>
                </a:solidFill>
                <a:effectLst/>
                <a:highlight>
                  <a:srgbClr val="FFFF00"/>
                </a:highlight>
                <a:uLnTx/>
                <a:uFillTx/>
                <a:latin typeface="Georgia" panose="02040502050405020303"/>
                <a:ea typeface="+mn-ea"/>
                <a:cs typeface="+mn-cs"/>
              </a:rPr>
              <a:t>study</a:t>
            </a: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1B213E"/>
                </a:solidFill>
                <a:effectLst/>
                <a:highlight>
                  <a:srgbClr val="FFFF00"/>
                </a:highlight>
                <a:uLnTx/>
                <a:uFillTx/>
                <a:latin typeface="Georgia" panose="02040502050405020303"/>
                <a:ea typeface="+mn-ea"/>
                <a:cs typeface="+mn-cs"/>
              </a:rPr>
              <a:t> </a:t>
            </a:r>
            <a:r>
              <a:rPr kumimoji="0" lang="hu-HU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B213E"/>
                </a:solidFill>
                <a:effectLst/>
                <a:highlight>
                  <a:srgbClr val="FFFF00"/>
                </a:highlight>
                <a:uLnTx/>
                <a:uFillTx/>
                <a:latin typeface="Georgia" panose="02040502050405020303"/>
                <a:ea typeface="+mn-ea"/>
                <a:cs typeface="+mn-cs"/>
              </a:rPr>
              <a:t>programs</a:t>
            </a: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1B213E"/>
                </a:solidFill>
                <a:effectLst/>
                <a:highlight>
                  <a:srgbClr val="FFFF00"/>
                </a:highlight>
                <a:uLnTx/>
                <a:uFillTx/>
                <a:latin typeface="Georgia" panose="02040502050405020303"/>
                <a:ea typeface="+mn-ea"/>
                <a:cs typeface="+mn-cs"/>
              </a:rPr>
              <a:t>, </a:t>
            </a:r>
            <a:r>
              <a:rPr kumimoji="0" lang="hu-HU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B213E"/>
                </a:solidFill>
                <a:effectLst/>
                <a:highlight>
                  <a:srgbClr val="FFFF00"/>
                </a:highlight>
                <a:uLnTx/>
                <a:uFillTx/>
                <a:latin typeface="Georgia" panose="02040502050405020303"/>
                <a:ea typeface="+mn-ea"/>
                <a:cs typeface="+mn-cs"/>
              </a:rPr>
              <a:t>including</a:t>
            </a: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1B213E"/>
                </a:solidFill>
                <a:effectLst/>
                <a:highlight>
                  <a:srgbClr val="FFFF00"/>
                </a:highlight>
                <a:uLnTx/>
                <a:uFillTx/>
                <a:latin typeface="Georgia" panose="02040502050405020303"/>
                <a:ea typeface="+mn-ea"/>
                <a:cs typeface="+mn-cs"/>
              </a:rPr>
              <a:t> </a:t>
            </a:r>
            <a:r>
              <a:rPr kumimoji="0" lang="hu-HU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B213E"/>
                </a:solidFill>
                <a:effectLst/>
                <a:highlight>
                  <a:srgbClr val="FFFF00"/>
                </a:highlight>
                <a:uLnTx/>
                <a:uFillTx/>
                <a:latin typeface="Georgia" panose="02040502050405020303"/>
                <a:ea typeface="+mn-ea"/>
                <a:cs typeface="+mn-cs"/>
              </a:rPr>
              <a:t>language</a:t>
            </a: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1B213E"/>
                </a:solidFill>
                <a:effectLst/>
                <a:highlight>
                  <a:srgbClr val="FFFF00"/>
                </a:highlight>
                <a:uLnTx/>
                <a:uFillTx/>
                <a:latin typeface="Georgia" panose="02040502050405020303"/>
                <a:ea typeface="+mn-ea"/>
                <a:cs typeface="+mn-cs"/>
              </a:rPr>
              <a:t> </a:t>
            </a:r>
            <a:r>
              <a:rPr kumimoji="0" lang="hu-HU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B213E"/>
                </a:solidFill>
                <a:effectLst/>
                <a:highlight>
                  <a:srgbClr val="FFFF00"/>
                </a:highlight>
                <a:uLnTx/>
                <a:uFillTx/>
                <a:latin typeface="Georgia" panose="02040502050405020303"/>
                <a:ea typeface="+mn-ea"/>
                <a:cs typeface="+mn-cs"/>
              </a:rPr>
              <a:t>courses</a:t>
            </a: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1B213E"/>
                </a:solidFill>
                <a:effectLst/>
                <a:highlight>
                  <a:srgbClr val="FFFF00"/>
                </a:highlight>
                <a:uLnTx/>
                <a:uFillTx/>
                <a:latin typeface="Georgia" panose="02040502050405020303"/>
                <a:ea typeface="+mn-ea"/>
                <a:cs typeface="+mn-cs"/>
              </a:rPr>
              <a:t> and P.E. </a:t>
            </a:r>
            <a:r>
              <a:rPr kumimoji="0" lang="hu-HU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B213E"/>
                </a:solidFill>
                <a:effectLst/>
                <a:highlight>
                  <a:srgbClr val="FFFF00"/>
                </a:highlight>
                <a:uLnTx/>
                <a:uFillTx/>
                <a:latin typeface="Georgia" panose="02040502050405020303"/>
                <a:ea typeface="+mn-ea"/>
                <a:cs typeface="+mn-cs"/>
              </a:rPr>
              <a:t>between</a:t>
            </a: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1B213E"/>
                </a:solidFill>
                <a:effectLst/>
                <a:highlight>
                  <a:srgbClr val="FFFF00"/>
                </a:highlight>
                <a:uLnTx/>
                <a:uFillTx/>
                <a:latin typeface="Georgia" panose="02040502050405020303"/>
                <a:ea typeface="+mn-ea"/>
                <a:cs typeface="+mn-cs"/>
              </a:rPr>
              <a:t> 1</a:t>
            </a:r>
            <a:r>
              <a:rPr kumimoji="0" lang="hu-HU" sz="2000" b="0" i="0" u="none" strike="noStrike" kern="1200" cap="none" spc="0" normalizeH="0" baseline="30000" noProof="0" dirty="0">
                <a:ln>
                  <a:noFill/>
                </a:ln>
                <a:solidFill>
                  <a:srgbClr val="1B213E"/>
                </a:solidFill>
                <a:effectLst/>
                <a:highlight>
                  <a:srgbClr val="FFFF00"/>
                </a:highlight>
                <a:uLnTx/>
                <a:uFillTx/>
                <a:latin typeface="Georgia" panose="02040502050405020303"/>
                <a:ea typeface="+mn-ea"/>
                <a:cs typeface="+mn-cs"/>
              </a:rPr>
              <a:t>st</a:t>
            </a: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1B213E"/>
                </a:solidFill>
                <a:effectLst/>
                <a:highlight>
                  <a:srgbClr val="FFFF00"/>
                </a:highlight>
                <a:uLnTx/>
                <a:uFillTx/>
                <a:latin typeface="Georgia" panose="02040502050405020303"/>
                <a:ea typeface="+mn-ea"/>
                <a:cs typeface="+mn-cs"/>
              </a:rPr>
              <a:t> </a:t>
            </a:r>
            <a:r>
              <a:rPr kumimoji="0" lang="hu-HU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B213E"/>
                </a:solidFill>
                <a:effectLst/>
                <a:highlight>
                  <a:srgbClr val="FFFF00"/>
                </a:highlight>
                <a:uLnTx/>
                <a:uFillTx/>
                <a:latin typeface="Georgia" panose="02040502050405020303"/>
                <a:ea typeface="+mn-ea"/>
                <a:cs typeface="+mn-cs"/>
              </a:rPr>
              <a:t>Sept</a:t>
            </a: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1B213E"/>
                </a:solidFill>
                <a:effectLst/>
                <a:highlight>
                  <a:srgbClr val="FFFF00"/>
                </a:highlight>
                <a:uLnTx/>
                <a:uFillTx/>
                <a:latin typeface="Georgia" panose="02040502050405020303"/>
                <a:ea typeface="+mn-ea"/>
                <a:cs typeface="+mn-cs"/>
              </a:rPr>
              <a:t> 2025 10 AM (</a:t>
            </a:r>
            <a:r>
              <a:rPr kumimoji="0" lang="hu-HU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B213E"/>
                </a:solidFill>
                <a:effectLst/>
                <a:highlight>
                  <a:srgbClr val="FFFF00"/>
                </a:highlight>
                <a:uLnTx/>
                <a:uFillTx/>
                <a:latin typeface="Georgia" panose="02040502050405020303"/>
                <a:ea typeface="+mn-ea"/>
                <a:cs typeface="+mn-cs"/>
              </a:rPr>
              <a:t>different</a:t>
            </a: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1B213E"/>
                </a:solidFill>
                <a:effectLst/>
                <a:highlight>
                  <a:srgbClr val="FFFF00"/>
                </a:highlight>
                <a:uLnTx/>
                <a:uFillTx/>
                <a:latin typeface="Georgia" panose="02040502050405020303"/>
                <a:ea typeface="+mn-ea"/>
                <a:cs typeface="+mn-cs"/>
              </a:rPr>
              <a:t> </a:t>
            </a:r>
            <a:r>
              <a:rPr kumimoji="0" lang="hu-HU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B213E"/>
                </a:solidFill>
                <a:effectLst/>
                <a:highlight>
                  <a:srgbClr val="FFFF00"/>
                </a:highlight>
                <a:uLnTx/>
                <a:uFillTx/>
                <a:latin typeface="Georgia" panose="02040502050405020303"/>
                <a:ea typeface="+mn-ea"/>
                <a:cs typeface="+mn-cs"/>
              </a:rPr>
              <a:t>days</a:t>
            </a: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1B213E"/>
                </a:solidFill>
                <a:effectLst/>
                <a:highlight>
                  <a:srgbClr val="FFFF00"/>
                </a:highlight>
                <a:uLnTx/>
                <a:uFillTx/>
                <a:latin typeface="Georgia" panose="02040502050405020303"/>
                <a:ea typeface="+mn-ea"/>
                <a:cs typeface="+mn-cs"/>
              </a:rPr>
              <a:t>) – </a:t>
            </a:r>
            <a:r>
              <a:rPr lang="hu-HU" sz="2000" dirty="0">
                <a:solidFill>
                  <a:srgbClr val="1B213E"/>
                </a:solidFill>
                <a:highlight>
                  <a:srgbClr val="FFFF00"/>
                </a:highlight>
                <a:latin typeface="Georgia" panose="02040502050405020303"/>
              </a:rPr>
              <a:t>7</a:t>
            </a:r>
            <a:r>
              <a:rPr lang="hu-HU" sz="2000" baseline="30000" dirty="0">
                <a:solidFill>
                  <a:srgbClr val="1B213E"/>
                </a:solidFill>
                <a:highlight>
                  <a:srgbClr val="FFFF00"/>
                </a:highlight>
                <a:latin typeface="Georgia" panose="02040502050405020303"/>
              </a:rPr>
              <a:t>th</a:t>
            </a:r>
            <a:r>
              <a:rPr kumimoji="0" lang="hu-HU" sz="2000" b="0" i="0" u="none" strike="noStrike" kern="1200" cap="none" spc="0" normalizeH="0" baseline="30000" noProof="0" dirty="0">
                <a:ln>
                  <a:noFill/>
                </a:ln>
                <a:solidFill>
                  <a:srgbClr val="1B213E"/>
                </a:solidFill>
                <a:effectLst/>
                <a:highlight>
                  <a:srgbClr val="FFFF00"/>
                </a:highlight>
                <a:uLnTx/>
                <a:uFillTx/>
                <a:latin typeface="Georgia" panose="02040502050405020303"/>
                <a:ea typeface="+mn-ea"/>
                <a:cs typeface="+mn-cs"/>
              </a:rPr>
              <a:t> </a:t>
            </a:r>
            <a:r>
              <a:rPr kumimoji="0" lang="hu-HU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B213E"/>
                </a:solidFill>
                <a:effectLst/>
                <a:highlight>
                  <a:srgbClr val="FFFF00"/>
                </a:highlight>
                <a:uLnTx/>
                <a:uFillTx/>
                <a:latin typeface="Georgia" panose="02040502050405020303"/>
                <a:ea typeface="+mn-ea"/>
                <a:cs typeface="+mn-cs"/>
              </a:rPr>
              <a:t>Sept</a:t>
            </a: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1B213E"/>
                </a:solidFill>
                <a:effectLst/>
                <a:highlight>
                  <a:srgbClr val="FFFF00"/>
                </a:highlight>
                <a:uLnTx/>
                <a:uFillTx/>
                <a:latin typeface="Georgia" panose="02040502050405020303"/>
                <a:ea typeface="+mn-ea"/>
                <a:cs typeface="+mn-cs"/>
              </a:rPr>
              <a:t> 2025 12 </a:t>
            </a:r>
            <a:r>
              <a:rPr lang="hu-HU" sz="2000" dirty="0">
                <a:solidFill>
                  <a:srgbClr val="1B213E"/>
                </a:solidFill>
                <a:highlight>
                  <a:srgbClr val="FFFF00"/>
                </a:highlight>
                <a:latin typeface="Georgia" panose="02040502050405020303"/>
              </a:rPr>
              <a:t>P</a:t>
            </a: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1B213E"/>
                </a:solidFill>
                <a:effectLst/>
                <a:highlight>
                  <a:srgbClr val="FFFF00"/>
                </a:highlight>
                <a:uLnTx/>
                <a:uFillTx/>
                <a:latin typeface="Georgia" panose="02040502050405020303"/>
                <a:ea typeface="+mn-ea"/>
                <a:cs typeface="+mn-cs"/>
              </a:rPr>
              <a:t>M </a:t>
            </a: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1B213E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rPr>
              <a:t>(</a:t>
            </a:r>
            <a:r>
              <a:rPr kumimoji="0" lang="hu-HU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B213E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rPr>
              <a:t>subject</a:t>
            </a: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1B213E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rPr>
              <a:t> </a:t>
            </a:r>
            <a:r>
              <a:rPr kumimoji="0" lang="hu-HU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B213E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rPr>
              <a:t>registration</a:t>
            </a: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1B213E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rPr>
              <a:t> </a:t>
            </a:r>
            <a:r>
              <a:rPr kumimoji="0" lang="hu-HU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B213E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rPr>
              <a:t>guide</a:t>
            </a: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1B213E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rPr>
              <a:t> </a:t>
            </a: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1B213E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95009082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5E9F81-61AC-50A4-5E39-B14ECC0898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8E460A0-422C-58A5-A00E-ABACD9555873}"/>
              </a:ext>
            </a:extLst>
          </p:cNvPr>
          <p:cNvSpPr txBox="1">
            <a:spLocks/>
          </p:cNvSpPr>
          <p:nvPr/>
        </p:nvSpPr>
        <p:spPr>
          <a:xfrm>
            <a:off x="336283" y="174101"/>
            <a:ext cx="10440000" cy="689024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33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>
                <a:latin typeface="Georgia"/>
                <a:cs typeface="Arial"/>
              </a:rPr>
              <a:t>Course registration schedule</a:t>
            </a:r>
            <a:endParaRPr lang="en-US" sz="2400" b="1" dirty="0"/>
          </a:p>
        </p:txBody>
      </p:sp>
      <p:graphicFrame>
        <p:nvGraphicFramePr>
          <p:cNvPr id="3" name="Table 6">
            <a:extLst>
              <a:ext uri="{FF2B5EF4-FFF2-40B4-BE49-F238E27FC236}">
                <a16:creationId xmlns:a16="http://schemas.microsoft.com/office/drawing/2014/main" id="{EDD00956-142F-64C8-0269-9AE7543C17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8434031"/>
              </p:ext>
            </p:extLst>
          </p:nvPr>
        </p:nvGraphicFramePr>
        <p:xfrm>
          <a:off x="254145" y="860451"/>
          <a:ext cx="11678728" cy="42538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33605">
                  <a:extLst>
                    <a:ext uri="{9D8B030D-6E8A-4147-A177-3AD203B41FA5}">
                      <a16:colId xmlns:a16="http://schemas.microsoft.com/office/drawing/2014/main" val="1485506129"/>
                    </a:ext>
                  </a:extLst>
                </a:gridCol>
                <a:gridCol w="1439331">
                  <a:extLst>
                    <a:ext uri="{9D8B030D-6E8A-4147-A177-3AD203B41FA5}">
                      <a16:colId xmlns:a16="http://schemas.microsoft.com/office/drawing/2014/main" val="3827449818"/>
                    </a:ext>
                  </a:extLst>
                </a:gridCol>
                <a:gridCol w="2889250">
                  <a:extLst>
                    <a:ext uri="{9D8B030D-6E8A-4147-A177-3AD203B41FA5}">
                      <a16:colId xmlns:a16="http://schemas.microsoft.com/office/drawing/2014/main" val="1861268374"/>
                    </a:ext>
                  </a:extLst>
                </a:gridCol>
                <a:gridCol w="2616542">
                  <a:extLst>
                    <a:ext uri="{9D8B030D-6E8A-4147-A177-3AD203B41FA5}">
                      <a16:colId xmlns:a16="http://schemas.microsoft.com/office/drawing/2014/main" val="900322183"/>
                    </a:ext>
                  </a:extLst>
                </a:gridCol>
              </a:tblGrid>
              <a:tr h="820744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  <a:latin typeface="+mj-lt"/>
                        </a:rPr>
                        <a:t> </a:t>
                      </a:r>
                      <a:r>
                        <a:rPr lang="hu-HU" dirty="0">
                          <a:effectLst/>
                          <a:latin typeface="+mj-lt"/>
                        </a:rPr>
                        <a:t>Action</a:t>
                      </a:r>
                      <a:endParaRPr lang="en-US" dirty="0"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dirty="0">
                          <a:effectLst/>
                          <a:latin typeface="+mj-lt"/>
                        </a:rPr>
                        <a:t>Week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  <a:latin typeface="+mj-lt"/>
                        </a:rPr>
                        <a:t>Course registration period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1" i="0" u="none" strike="noStrike" noProof="0" dirty="0">
                          <a:solidFill>
                            <a:srgbClr val="FFFFFF"/>
                          </a:solidFill>
                          <a:effectLst/>
                          <a:latin typeface="Georgia"/>
                        </a:rPr>
                        <a:t>Course deregistration period</a:t>
                      </a:r>
                      <a:endParaRPr lang="en-US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51843162"/>
                  </a:ext>
                </a:extLst>
              </a:tr>
              <a:tr h="820744"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  <a:latin typeface="+mj-lt"/>
                        </a:rPr>
                        <a:t>Course registration and deregistration</a:t>
                      </a:r>
                      <a:r>
                        <a:rPr lang="hu-HU" dirty="0">
                          <a:effectLst/>
                          <a:latin typeface="+mj-lt"/>
                        </a:rPr>
                        <a:t> </a:t>
                      </a:r>
                      <a:br>
                        <a:rPr lang="hu-HU" dirty="0">
                          <a:effectLst/>
                          <a:latin typeface="+mj-lt"/>
                        </a:rPr>
                      </a:br>
                      <a:r>
                        <a:rPr lang="hu-HU" dirty="0">
                          <a:effectLst/>
                          <a:latin typeface="+mj-lt"/>
                        </a:rPr>
                        <a:t>(</a:t>
                      </a:r>
                      <a:r>
                        <a:rPr lang="hu-HU" b="1" dirty="0">
                          <a:effectLst/>
                          <a:latin typeface="+mj-lt"/>
                        </a:rPr>
                        <a:t>free of </a:t>
                      </a:r>
                      <a:r>
                        <a:rPr lang="hu-HU" b="1" dirty="0" err="1">
                          <a:effectLst/>
                          <a:latin typeface="+mj-lt"/>
                        </a:rPr>
                        <a:t>charge</a:t>
                      </a:r>
                      <a:r>
                        <a:rPr lang="hu-HU" dirty="0">
                          <a:effectLst/>
                          <a:latin typeface="+mj-lt"/>
                        </a:rPr>
                        <a:t>)</a:t>
                      </a:r>
                      <a:endParaRPr lang="en-US" dirty="0"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hu-HU" dirty="0" err="1">
                          <a:effectLst/>
                          <a:latin typeface="+mj-lt"/>
                        </a:rPr>
                        <a:t>Week</a:t>
                      </a:r>
                      <a:r>
                        <a:rPr lang="hu-HU" dirty="0">
                          <a:effectLst/>
                          <a:latin typeface="+mj-lt"/>
                        </a:rPr>
                        <a:t> 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effectLst/>
                          <a:latin typeface="+mj-lt"/>
                        </a:rPr>
                        <a:t>01</a:t>
                      </a:r>
                      <a:r>
                        <a:rPr lang="en-US" dirty="0">
                          <a:effectLst/>
                          <a:latin typeface="+mj-lt"/>
                        </a:rPr>
                        <a:t>.0</a:t>
                      </a:r>
                      <a:r>
                        <a:rPr lang="hu-HU" dirty="0">
                          <a:effectLst/>
                          <a:latin typeface="+mj-lt"/>
                        </a:rPr>
                        <a:t>9</a:t>
                      </a:r>
                      <a:r>
                        <a:rPr lang="en-US" dirty="0">
                          <a:effectLst/>
                          <a:latin typeface="+mj-lt"/>
                        </a:rPr>
                        <a:t>.202</a:t>
                      </a:r>
                      <a:r>
                        <a:rPr lang="hu-HU" dirty="0">
                          <a:effectLst/>
                          <a:latin typeface="+mj-lt"/>
                        </a:rPr>
                        <a:t>5 – 07.09.2025</a:t>
                      </a:r>
                      <a:endParaRPr lang="en-US" dirty="0"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01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.0</a:t>
                      </a:r>
                      <a:r>
                        <a:rPr lang="hu-HU" sz="18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.202</a:t>
                      </a:r>
                      <a:r>
                        <a:rPr lang="hu-HU" sz="18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 – 07.09.2025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29364601"/>
                  </a:ext>
                </a:extLst>
              </a:tr>
              <a:tr h="580526">
                <a:tc gridSpan="4">
                  <a:txBody>
                    <a:bodyPr/>
                    <a:lstStyle/>
                    <a:p>
                      <a:pPr algn="ctr"/>
                      <a:r>
                        <a:rPr lang="hu-HU" b="1" dirty="0" err="1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Week</a:t>
                      </a:r>
                      <a:r>
                        <a:rPr lang="hu-HU" b="1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 2:</a:t>
                      </a:r>
                      <a:r>
                        <a:rPr lang="hu-HU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 No </a:t>
                      </a:r>
                      <a:r>
                        <a:rPr lang="en-US" sz="1800" b="0" i="0" u="none" strike="noStrike" noProof="0" dirty="0">
                          <a:solidFill>
                            <a:srgbClr val="FF0000"/>
                          </a:solidFill>
                          <a:effectLst/>
                          <a:latin typeface="Georgia"/>
                        </a:rPr>
                        <a:t>course registration </a:t>
                      </a:r>
                      <a:r>
                        <a:rPr lang="hu-HU" sz="1800" b="0" i="0" u="none" strike="noStrike" noProof="0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and </a:t>
                      </a:r>
                      <a:r>
                        <a:rPr lang="hu-HU" sz="1800" b="0" i="0" u="none" strike="noStrike" noProof="0" dirty="0" err="1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deregistration</a:t>
                      </a:r>
                      <a:r>
                        <a:rPr lang="hu-HU" sz="1800" b="0" i="0" u="none" strike="noStrike" noProof="0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hu-HU" sz="1800" b="0" i="0" u="none" strike="noStrike" noProof="0" dirty="0" err="1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during</a:t>
                      </a:r>
                      <a:r>
                        <a:rPr lang="hu-HU" sz="1800" b="0" i="0" u="none" strike="noStrike" noProof="0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hu-HU" sz="1800" b="0" i="0" u="none" strike="noStrike" noProof="0" dirty="0" err="1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the</a:t>
                      </a:r>
                      <a:r>
                        <a:rPr lang="hu-HU" sz="1800" b="0" i="0" u="none" strike="noStrike" noProof="0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hu-HU" sz="1800" b="0" i="0" u="none" strike="noStrike" noProof="0" dirty="0" err="1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Intensive</a:t>
                      </a:r>
                      <a:r>
                        <a:rPr lang="hu-HU" sz="1800" b="0" i="0" u="none" strike="noStrike" noProof="0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/Project </a:t>
                      </a:r>
                      <a:r>
                        <a:rPr lang="hu-HU" sz="1800" b="0" i="0" u="none" strike="noStrike" noProof="0" dirty="0" err="1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Week</a:t>
                      </a:r>
                      <a:r>
                        <a:rPr lang="hu-HU" sz="1800" b="0" i="0" u="none" strike="noStrike" noProof="0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hu-HU" sz="1800" b="0" i="0" u="none" strike="noStrike" noProof="0" dirty="0" err="1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between</a:t>
                      </a:r>
                      <a:r>
                        <a:rPr lang="hu-HU" sz="1800" b="0" i="0" u="none" strike="noStrike" noProof="0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hu-HU" sz="1800" b="0" i="0" u="none" strike="noStrike" kern="1200" noProof="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8th – 14th  </a:t>
                      </a:r>
                      <a:r>
                        <a:rPr lang="hu-HU" sz="1800" b="0" i="0" u="none" strike="noStrike" noProof="0" dirty="0" err="1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September</a:t>
                      </a:r>
                      <a:r>
                        <a:rPr lang="hu-HU" sz="1800" b="0" i="0" u="none" strike="noStrike" noProof="0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 2025 – </a:t>
                      </a:r>
                      <a:r>
                        <a:rPr lang="hu-HU" sz="1800" b="0" i="0" u="none" strike="noStrike" noProof="0" dirty="0" err="1">
                          <a:solidFill>
                            <a:srgbClr val="00B0F0"/>
                          </a:solidFill>
                          <a:effectLst/>
                          <a:latin typeface="+mj-lt"/>
                        </a:rPr>
                        <a:t>register</a:t>
                      </a:r>
                      <a:r>
                        <a:rPr lang="hu-HU" sz="1800" b="0" i="0" u="none" strike="noStrike" noProof="0" dirty="0">
                          <a:solidFill>
                            <a:srgbClr val="00B0F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hu-HU" sz="1800" b="0" i="0" u="none" strike="noStrike" noProof="0" dirty="0" err="1">
                          <a:solidFill>
                            <a:srgbClr val="00B0F0"/>
                          </a:solidFill>
                          <a:effectLst/>
                          <a:latin typeface="+mj-lt"/>
                        </a:rPr>
                        <a:t>for</a:t>
                      </a:r>
                      <a:r>
                        <a:rPr lang="hu-HU" sz="1800" b="0" i="0" u="none" strike="noStrike" noProof="0" dirty="0">
                          <a:solidFill>
                            <a:srgbClr val="00B0F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hu-HU" sz="1800" b="0" i="0" u="none" strike="noStrike" noProof="0" dirty="0" err="1">
                          <a:solidFill>
                            <a:srgbClr val="00B0F0"/>
                          </a:solidFill>
                          <a:effectLst/>
                          <a:latin typeface="+mj-lt"/>
                        </a:rPr>
                        <a:t>these</a:t>
                      </a:r>
                      <a:r>
                        <a:rPr lang="hu-HU" sz="1800" b="0" i="0" u="none" strike="noStrike" noProof="0" dirty="0">
                          <a:solidFill>
                            <a:srgbClr val="00B0F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hu-HU" sz="1800" b="0" i="0" u="none" strike="noStrike" noProof="0" dirty="0" err="1">
                          <a:solidFill>
                            <a:srgbClr val="00B0F0"/>
                          </a:solidFill>
                          <a:effectLst/>
                          <a:latin typeface="+mj-lt"/>
                        </a:rPr>
                        <a:t>subjects</a:t>
                      </a:r>
                      <a:r>
                        <a:rPr lang="hu-HU" sz="1800" b="0" i="0" u="none" strike="noStrike" noProof="0" dirty="0">
                          <a:solidFill>
                            <a:srgbClr val="00B0F0"/>
                          </a:solidFill>
                          <a:effectLst/>
                          <a:latin typeface="+mj-lt"/>
                        </a:rPr>
                        <a:t> TODAY!!! </a:t>
                      </a:r>
                      <a:r>
                        <a:rPr lang="hu-HU" sz="1800" b="0" i="0" u="none" strike="noStrike" noProof="0" dirty="0" err="1">
                          <a:solidFill>
                            <a:srgbClr val="00B0F0"/>
                          </a:solidFill>
                          <a:effectLst/>
                          <a:latin typeface="+mj-lt"/>
                        </a:rPr>
                        <a:t>between</a:t>
                      </a:r>
                      <a:r>
                        <a:rPr lang="hu-HU" sz="1800" b="0" i="0" u="none" strike="noStrike" noProof="0" dirty="0">
                          <a:solidFill>
                            <a:srgbClr val="00B0F0"/>
                          </a:solidFill>
                          <a:effectLst/>
                          <a:latin typeface="+mj-lt"/>
                        </a:rPr>
                        <a:t> 16:00 - 23:59 (</a:t>
                      </a:r>
                      <a:r>
                        <a:rPr lang="hu-HU" sz="1800" b="0" i="0" u="none" strike="noStrike" noProof="0" dirty="0" err="1">
                          <a:solidFill>
                            <a:srgbClr val="00B0F0"/>
                          </a:solidFill>
                          <a:effectLst/>
                          <a:latin typeface="+mj-lt"/>
                        </a:rPr>
                        <a:t>first</a:t>
                      </a:r>
                      <a:r>
                        <a:rPr lang="hu-HU" sz="1800" b="0" i="0" u="none" strike="noStrike" noProof="0" dirty="0">
                          <a:solidFill>
                            <a:srgbClr val="00B0F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hu-HU" sz="1800" b="0" i="0" u="none" strike="noStrike" noProof="0" dirty="0" err="1">
                          <a:solidFill>
                            <a:srgbClr val="00B0F0"/>
                          </a:solidFill>
                          <a:effectLst/>
                          <a:latin typeface="+mj-lt"/>
                        </a:rPr>
                        <a:t>activate</a:t>
                      </a:r>
                      <a:r>
                        <a:rPr lang="hu-HU" sz="1800" b="0" i="0" u="none" strike="noStrike" noProof="0">
                          <a:solidFill>
                            <a:srgbClr val="00B0F0"/>
                          </a:solidFill>
                          <a:effectLst/>
                          <a:latin typeface="+mj-lt"/>
                        </a:rPr>
                        <a:t>!)</a:t>
                      </a:r>
                      <a:endParaRPr lang="hu-HU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hu-HU" dirty="0"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hu-HU" dirty="0">
                          <a:effectLst/>
                          <a:latin typeface="+mj-lt"/>
                        </a:rPr>
                        <a:t>-</a:t>
                      </a:r>
                      <a:endParaRPr lang="en-US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39803725"/>
                  </a:ext>
                </a:extLst>
              </a:tr>
              <a:tr h="1211103"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  <a:latin typeface="+mj-lt"/>
                        </a:rPr>
                        <a:t>Additional </a:t>
                      </a:r>
                      <a:r>
                        <a:rPr lang="en-US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course registration </a:t>
                      </a:r>
                      <a:r>
                        <a:rPr lang="hu-HU" dirty="0">
                          <a:effectLst/>
                          <a:latin typeface="+mj-lt"/>
                        </a:rPr>
                        <a:t>(</a:t>
                      </a:r>
                      <a:r>
                        <a:rPr lang="hu-HU" dirty="0" err="1">
                          <a:effectLst/>
                          <a:latin typeface="+mj-lt"/>
                        </a:rPr>
                        <a:t>only</a:t>
                      </a:r>
                      <a:r>
                        <a:rPr lang="hu-HU" dirty="0">
                          <a:effectLst/>
                          <a:latin typeface="+mj-lt"/>
                        </a:rPr>
                        <a:t> </a:t>
                      </a:r>
                      <a:r>
                        <a:rPr lang="hu-HU" dirty="0" err="1">
                          <a:effectLst/>
                          <a:latin typeface="+mj-lt"/>
                        </a:rPr>
                        <a:t>adding</a:t>
                      </a:r>
                      <a:r>
                        <a:rPr lang="hu-HU" dirty="0">
                          <a:effectLst/>
                          <a:latin typeface="+mj-lt"/>
                        </a:rPr>
                        <a:t> </a:t>
                      </a:r>
                      <a:r>
                        <a:rPr lang="hu-HU" dirty="0" err="1">
                          <a:effectLst/>
                          <a:latin typeface="+mj-lt"/>
                        </a:rPr>
                        <a:t>subjects</a:t>
                      </a:r>
                      <a:r>
                        <a:rPr lang="hu-HU" dirty="0">
                          <a:effectLst/>
                          <a:latin typeface="+mj-lt"/>
                        </a:rPr>
                        <a:t>!) </a:t>
                      </a:r>
                      <a:r>
                        <a:rPr lang="hu-HU" sz="18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(</a:t>
                      </a:r>
                      <a:r>
                        <a:rPr lang="hu-HU" sz="1800" b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free of </a:t>
                      </a:r>
                      <a:r>
                        <a:rPr lang="hu-HU" sz="1800" b="1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charge</a:t>
                      </a:r>
                      <a:r>
                        <a:rPr lang="hu-HU" sz="18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), </a:t>
                      </a:r>
                      <a:br>
                        <a:rPr lang="hu-HU" sz="180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lang="hu-HU" sz="18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BUT! </a:t>
                      </a:r>
                      <a:r>
                        <a:rPr lang="hu-HU" sz="1800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deregistration</a:t>
                      </a:r>
                      <a:r>
                        <a:rPr lang="hu-HU" sz="18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hu-HU" sz="1800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only</a:t>
                      </a:r>
                      <a:r>
                        <a:rPr lang="hu-HU" sz="18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hu-HU" sz="1800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by</a:t>
                      </a:r>
                      <a:r>
                        <a:rPr lang="hu-HU" sz="18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hu-HU" sz="1800" b="1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payment</a:t>
                      </a:r>
                      <a:r>
                        <a:rPr lang="hu-HU" sz="1800" b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hu-HU" sz="1800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via</a:t>
                      </a:r>
                      <a:r>
                        <a:rPr lang="hu-HU" sz="18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hu-HU" sz="1800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Neptun</a:t>
                      </a:r>
                      <a:r>
                        <a:rPr lang="hu-HU" sz="18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hu-HU" sz="1800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request</a:t>
                      </a:r>
                      <a:r>
                        <a:rPr lang="hu-HU" sz="18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*</a:t>
                      </a:r>
                      <a:endParaRPr lang="hu-HU" sz="1800" kern="1200" dirty="0" err="1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hu-HU" sz="1800" b="0" i="0" u="none" strike="noStrike" kern="1200" noProof="0" dirty="0" err="1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Week</a:t>
                      </a:r>
                      <a:r>
                        <a:rPr lang="hu-HU" sz="18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 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effectLst/>
                          <a:latin typeface="+mj-lt"/>
                        </a:rPr>
                        <a:t>15</a:t>
                      </a:r>
                      <a:r>
                        <a:rPr lang="en-US" dirty="0">
                          <a:effectLst/>
                          <a:latin typeface="+mj-lt"/>
                        </a:rPr>
                        <a:t>.09.202</a:t>
                      </a:r>
                      <a:r>
                        <a:rPr lang="hu-HU" dirty="0">
                          <a:effectLst/>
                          <a:latin typeface="+mj-lt"/>
                        </a:rPr>
                        <a:t>5 </a:t>
                      </a:r>
                      <a:r>
                        <a:rPr lang="hu-H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 </a:t>
                      </a:r>
                      <a:r>
                        <a:rPr lang="hu-HU" sz="18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21.09.2025</a:t>
                      </a:r>
                      <a:endParaRPr lang="en-US" dirty="0"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hu-HU" dirty="0" err="1">
                          <a:effectLst/>
                          <a:latin typeface="+mj-lt"/>
                        </a:rPr>
                        <a:t>Only</a:t>
                      </a:r>
                      <a:r>
                        <a:rPr lang="hu-HU" dirty="0">
                          <a:effectLst/>
                          <a:latin typeface="+mj-lt"/>
                        </a:rPr>
                        <a:t> </a:t>
                      </a:r>
                      <a:r>
                        <a:rPr lang="hu-HU" sz="1800" b="0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by</a:t>
                      </a:r>
                      <a:r>
                        <a:rPr lang="hu-HU" sz="1800" b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hu-HU" sz="1800" b="1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payment</a:t>
                      </a:r>
                      <a:r>
                        <a:rPr lang="hu-HU" sz="1800" b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hu-HU" dirty="0" err="1">
                          <a:effectLst/>
                          <a:latin typeface="+mj-lt"/>
                        </a:rPr>
                        <a:t>via</a:t>
                      </a:r>
                      <a:r>
                        <a:rPr lang="hu-HU" dirty="0">
                          <a:effectLst/>
                          <a:latin typeface="+mj-lt"/>
                        </a:rPr>
                        <a:t> </a:t>
                      </a:r>
                      <a:r>
                        <a:rPr lang="hu-HU" dirty="0" err="1">
                          <a:effectLst/>
                          <a:latin typeface="+mj-lt"/>
                        </a:rPr>
                        <a:t>Neptun</a:t>
                      </a:r>
                      <a:r>
                        <a:rPr lang="hu-HU" dirty="0">
                          <a:effectLst/>
                          <a:latin typeface="+mj-lt"/>
                        </a:rPr>
                        <a:t> </a:t>
                      </a:r>
                      <a:r>
                        <a:rPr lang="hu-HU" dirty="0" err="1">
                          <a:effectLst/>
                          <a:latin typeface="+mj-lt"/>
                        </a:rPr>
                        <a:t>request</a:t>
                      </a:r>
                      <a:r>
                        <a:rPr lang="hu-HU" dirty="0">
                          <a:effectLst/>
                          <a:latin typeface="+mj-lt"/>
                        </a:rPr>
                        <a:t>*</a:t>
                      </a:r>
                      <a:endParaRPr lang="en-US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20120567"/>
                  </a:ext>
                </a:extLst>
              </a:tr>
              <a:tr h="820744"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  <a:latin typeface="+mj-lt"/>
                        </a:rPr>
                        <a:t>Late </a:t>
                      </a:r>
                      <a:r>
                        <a:rPr lang="en-US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course registration only </a:t>
                      </a:r>
                      <a:r>
                        <a:rPr lang="hu-HU" sz="1800" b="0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by</a:t>
                      </a:r>
                      <a:r>
                        <a:rPr lang="hu-HU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 </a:t>
                      </a:r>
                      <a:r>
                        <a:rPr lang="hu-HU" sz="18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payment</a:t>
                      </a:r>
                      <a:r>
                        <a:rPr lang="hu-HU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 </a:t>
                      </a:r>
                      <a:r>
                        <a:rPr lang="en-US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via Neptun request*</a:t>
                      </a:r>
                      <a:endParaRPr lang="en-US" b="1" dirty="0"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hu-HU" sz="1800" b="0" i="0" u="none" strike="noStrike" kern="1200" noProof="0" dirty="0" err="1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Week</a:t>
                      </a:r>
                      <a:r>
                        <a:rPr lang="hu-HU" sz="18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 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22.09.2025 - 28.09.2025</a:t>
                      </a:r>
                    </a:p>
                    <a:p>
                      <a:pPr lvl="0" algn="ctr">
                        <a:buNone/>
                      </a:pPr>
                      <a:endParaRPr lang="hu-HU" sz="1800" b="0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Georgi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hu-HU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---</a:t>
                      </a:r>
                      <a:endParaRPr lang="hu-HU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35801085"/>
                  </a:ext>
                </a:extLst>
              </a:tr>
            </a:tbl>
          </a:graphicData>
        </a:graphic>
      </p:graphicFrame>
      <p:sp>
        <p:nvSpPr>
          <p:cNvPr id="14" name="Szövegdoboz 13">
            <a:extLst>
              <a:ext uri="{FF2B5EF4-FFF2-40B4-BE49-F238E27FC236}">
                <a16:creationId xmlns:a16="http://schemas.microsoft.com/office/drawing/2014/main" id="{9DBEE374-956F-CA3E-0385-E0F285E9E035}"/>
              </a:ext>
            </a:extLst>
          </p:cNvPr>
          <p:cNvSpPr txBox="1"/>
          <p:nvPr/>
        </p:nvSpPr>
        <p:spPr>
          <a:xfrm>
            <a:off x="255072" y="5293676"/>
            <a:ext cx="11318109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hu-HU" b="1" dirty="0">
                <a:latin typeface="Georgia"/>
              </a:rPr>
              <a:t>B102</a:t>
            </a:r>
            <a:r>
              <a:rPr lang="hu-HU" dirty="0">
                <a:latin typeface="Georgia"/>
              </a:rPr>
              <a:t> - Késedelmes tárgyfelvételre vonatkozó kérelem / </a:t>
            </a:r>
            <a:r>
              <a:rPr lang="hu-HU" b="1" dirty="0">
                <a:latin typeface="Georgia"/>
              </a:rPr>
              <a:t>B102</a:t>
            </a:r>
            <a:r>
              <a:rPr lang="hu-HU" dirty="0">
                <a:latin typeface="Georgia"/>
              </a:rPr>
              <a:t> - </a:t>
            </a:r>
            <a:r>
              <a:rPr lang="hu-HU" dirty="0" err="1">
                <a:latin typeface="Georgia"/>
              </a:rPr>
              <a:t>Late</a:t>
            </a:r>
            <a:r>
              <a:rPr lang="hu-HU" dirty="0">
                <a:latin typeface="Georgia"/>
              </a:rPr>
              <a:t> </a:t>
            </a:r>
            <a:r>
              <a:rPr lang="hu-HU" dirty="0" err="1">
                <a:latin typeface="Georgia"/>
              </a:rPr>
              <a:t>course</a:t>
            </a:r>
            <a:r>
              <a:rPr lang="hu-HU" dirty="0">
                <a:latin typeface="Georgia"/>
              </a:rPr>
              <a:t> </a:t>
            </a:r>
            <a:r>
              <a:rPr lang="hu-HU" dirty="0" err="1">
                <a:latin typeface="Georgia"/>
              </a:rPr>
              <a:t>registration</a:t>
            </a:r>
            <a:r>
              <a:rPr lang="hu-HU" dirty="0">
                <a:latin typeface="Georgia"/>
              </a:rPr>
              <a:t> </a:t>
            </a:r>
            <a:r>
              <a:rPr lang="hu-HU" dirty="0" err="1">
                <a:latin typeface="Georgia"/>
              </a:rPr>
              <a:t>request</a:t>
            </a:r>
            <a:r>
              <a:rPr lang="hu-HU" dirty="0">
                <a:latin typeface="Georgia"/>
              </a:rPr>
              <a:t>: 22.09.2025 10:00 – 28.09.2025 23:59</a:t>
            </a:r>
          </a:p>
          <a:p>
            <a:pPr marL="285750" indent="-285750">
              <a:buFont typeface="Arial"/>
              <a:buChar char="•"/>
            </a:pPr>
            <a:r>
              <a:rPr lang="hu-HU" b="1" dirty="0">
                <a:latin typeface="Georgia"/>
              </a:rPr>
              <a:t>B201</a:t>
            </a:r>
            <a:r>
              <a:rPr lang="hu-HU" dirty="0">
                <a:latin typeface="Georgia"/>
              </a:rPr>
              <a:t> - Késedelmes tárgyleadásra vonatkozó kérelem / </a:t>
            </a:r>
            <a:r>
              <a:rPr lang="hu-HU" b="1" dirty="0">
                <a:latin typeface="Georgia"/>
              </a:rPr>
              <a:t>B201</a:t>
            </a:r>
            <a:r>
              <a:rPr lang="hu-HU" dirty="0">
                <a:latin typeface="Georgia"/>
              </a:rPr>
              <a:t> - </a:t>
            </a:r>
            <a:r>
              <a:rPr lang="hu-HU" dirty="0" err="1">
                <a:latin typeface="Georgia"/>
              </a:rPr>
              <a:t>Late</a:t>
            </a:r>
            <a:r>
              <a:rPr lang="hu-HU" dirty="0">
                <a:latin typeface="Georgia"/>
              </a:rPr>
              <a:t> </a:t>
            </a:r>
            <a:r>
              <a:rPr lang="hu-HU" dirty="0" err="1">
                <a:latin typeface="Georgia"/>
              </a:rPr>
              <a:t>course</a:t>
            </a:r>
            <a:r>
              <a:rPr lang="hu-HU" dirty="0">
                <a:latin typeface="Georgia"/>
              </a:rPr>
              <a:t> </a:t>
            </a:r>
            <a:r>
              <a:rPr lang="hu-HU" dirty="0" err="1">
                <a:latin typeface="Georgia"/>
              </a:rPr>
              <a:t>deregistration</a:t>
            </a:r>
            <a:r>
              <a:rPr lang="hu-HU" dirty="0">
                <a:latin typeface="Georgia"/>
              </a:rPr>
              <a:t> </a:t>
            </a:r>
            <a:r>
              <a:rPr lang="hu-HU" dirty="0" err="1">
                <a:latin typeface="Georgia"/>
              </a:rPr>
              <a:t>request</a:t>
            </a:r>
            <a:r>
              <a:rPr lang="hu-HU" dirty="0">
                <a:latin typeface="Georgia"/>
              </a:rPr>
              <a:t>: 15.09.2025 10:00 – 21.09.2025 23:59</a:t>
            </a:r>
            <a:endParaRPr lang="hu-HU" dirty="0">
              <a:latin typeface="Georgi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9718695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3AE231-5D48-9070-F742-B78B8A62A9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cím 1">
            <a:extLst>
              <a:ext uri="{FF2B5EF4-FFF2-40B4-BE49-F238E27FC236}">
                <a16:creationId xmlns:a16="http://schemas.microsoft.com/office/drawing/2014/main" id="{1F4CA904-9B16-41E9-60DF-4F5A5B32C415}"/>
              </a:ext>
            </a:extLst>
          </p:cNvPr>
          <p:cNvSpPr txBox="1">
            <a:spLocks/>
          </p:cNvSpPr>
          <p:nvPr/>
        </p:nvSpPr>
        <p:spPr>
          <a:xfrm>
            <a:off x="198197" y="638590"/>
            <a:ext cx="11349037" cy="5718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33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hu-HU" b="1" dirty="0">
              <a:latin typeface="+mj-lt"/>
            </a:endParaRPr>
          </a:p>
        </p:txBody>
      </p:sp>
      <p:sp>
        <p:nvSpPr>
          <p:cNvPr id="3" name="Tartalom helye 5">
            <a:extLst>
              <a:ext uri="{FF2B5EF4-FFF2-40B4-BE49-F238E27FC236}">
                <a16:creationId xmlns:a16="http://schemas.microsoft.com/office/drawing/2014/main" id="{01F6F971-FD75-8CB5-CC0A-EB72FBF9B8AE}"/>
              </a:ext>
            </a:extLst>
          </p:cNvPr>
          <p:cNvSpPr txBox="1">
            <a:spLocks/>
          </p:cNvSpPr>
          <p:nvPr/>
        </p:nvSpPr>
        <p:spPr>
          <a:xfrm>
            <a:off x="198197" y="1335249"/>
            <a:ext cx="11593753" cy="488416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33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endParaRPr lang="hu-HU" sz="2000" b="1" dirty="0">
              <a:latin typeface="+mj-lt"/>
            </a:endParaRPr>
          </a:p>
          <a:p>
            <a:pPr marL="285750" indent="-285750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hu-HU" sz="2000" dirty="0">
              <a:latin typeface="+mj-lt"/>
            </a:endParaRPr>
          </a:p>
        </p:txBody>
      </p:sp>
      <p:sp>
        <p:nvSpPr>
          <p:cNvPr id="4" name="Alcím 1">
            <a:extLst>
              <a:ext uri="{FF2B5EF4-FFF2-40B4-BE49-F238E27FC236}">
                <a16:creationId xmlns:a16="http://schemas.microsoft.com/office/drawing/2014/main" id="{B4F76AA5-9949-AA4F-8C76-9C03D014ECD8}"/>
              </a:ext>
            </a:extLst>
          </p:cNvPr>
          <p:cNvSpPr txBox="1">
            <a:spLocks/>
          </p:cNvSpPr>
          <p:nvPr/>
        </p:nvSpPr>
        <p:spPr>
          <a:xfrm>
            <a:off x="198196" y="1562043"/>
            <a:ext cx="11349037" cy="420501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33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hu-HU" sz="1800" dirty="0">
              <a:latin typeface="+mj-lt"/>
            </a:endParaRP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791589B8-53CD-67CC-25E0-29D626046D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1292" y="262615"/>
            <a:ext cx="8489416" cy="6332769"/>
          </a:xfrm>
          <a:prstGeom prst="rect">
            <a:avLst/>
          </a:prstGeom>
        </p:spPr>
      </p:pic>
      <p:sp>
        <p:nvSpPr>
          <p:cNvPr id="5" name="Téglalap 4">
            <a:extLst>
              <a:ext uri="{FF2B5EF4-FFF2-40B4-BE49-F238E27FC236}">
                <a16:creationId xmlns:a16="http://schemas.microsoft.com/office/drawing/2014/main" id="{E1992BF7-8B06-74A1-D4CE-167FA6A18160}"/>
              </a:ext>
            </a:extLst>
          </p:cNvPr>
          <p:cNvSpPr/>
          <p:nvPr/>
        </p:nvSpPr>
        <p:spPr>
          <a:xfrm>
            <a:off x="1851292" y="5891915"/>
            <a:ext cx="1172565" cy="319228"/>
          </a:xfrm>
          <a:prstGeom prst="rect">
            <a:avLst/>
          </a:prstGeom>
          <a:noFill/>
          <a:ln w="28575">
            <a:solidFill>
              <a:srgbClr val="FF413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7300348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8D1EDF2-4F8B-A107-4D91-70FAB14F4B6D}"/>
              </a:ext>
            </a:extLst>
          </p:cNvPr>
          <p:cNvSpPr txBox="1">
            <a:spLocks/>
          </p:cNvSpPr>
          <p:nvPr/>
        </p:nvSpPr>
        <p:spPr>
          <a:xfrm>
            <a:off x="112065" y="1321028"/>
            <a:ext cx="6463862" cy="481704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hu-HU"/>
            </a:defPPr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33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4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hu-HU" sz="2000" b="1" dirty="0">
                <a:solidFill>
                  <a:srgbClr val="FF0000"/>
                </a:solidFill>
                <a:latin typeface="+mj-lt"/>
                <a:cs typeface="Arial"/>
              </a:rPr>
              <a:t>(</a:t>
            </a:r>
            <a:r>
              <a:rPr lang="hu-HU" sz="2000" b="1" dirty="0" err="1">
                <a:solidFill>
                  <a:srgbClr val="FF0000"/>
                </a:solidFill>
                <a:latin typeface="+mj-lt"/>
                <a:cs typeface="Arial"/>
              </a:rPr>
              <a:t>potential</a:t>
            </a:r>
            <a:r>
              <a:rPr lang="hu-HU" sz="2000" b="1" dirty="0">
                <a:solidFill>
                  <a:srgbClr val="FF0000"/>
                </a:solidFill>
                <a:latin typeface="+mj-lt"/>
                <a:cs typeface="Arial"/>
              </a:rPr>
              <a:t>) </a:t>
            </a:r>
            <a:r>
              <a:rPr lang="hu-HU" sz="2000" b="1" dirty="0" err="1">
                <a:solidFill>
                  <a:srgbClr val="FF0000"/>
                </a:solidFill>
                <a:latin typeface="+mj-lt"/>
                <a:cs typeface="Arial"/>
              </a:rPr>
              <a:t>problem</a:t>
            </a:r>
            <a:endParaRPr lang="hu-HU" sz="2000" b="1" dirty="0">
              <a:solidFill>
                <a:srgbClr val="FF0000"/>
              </a:solidFill>
              <a:latin typeface="+mj-lt"/>
              <a:cs typeface="Arial"/>
            </a:endParaRPr>
          </a:p>
          <a:p>
            <a:pPr>
              <a:lnSpc>
                <a:spcPct val="140000"/>
              </a:lnSpc>
              <a:spcBef>
                <a:spcPts val="0"/>
              </a:spcBef>
            </a:pPr>
            <a:r>
              <a:rPr lang="en-US" sz="1600" b="1" dirty="0">
                <a:latin typeface="+mj-lt"/>
                <a:cs typeface="Arial"/>
              </a:rPr>
              <a:t>Cannot find the course in Neptun</a:t>
            </a:r>
            <a:endParaRPr lang="hu-HU" sz="1600" b="1" dirty="0">
              <a:latin typeface="+mj-lt"/>
              <a:cs typeface="Arial"/>
            </a:endParaRPr>
          </a:p>
          <a:p>
            <a:pPr lvl="1">
              <a:lnSpc>
                <a:spcPct val="140000"/>
              </a:lnSpc>
              <a:spcBef>
                <a:spcPts val="0"/>
              </a:spcBef>
            </a:pPr>
            <a:r>
              <a:rPr lang="hu-HU" sz="1600" dirty="0">
                <a:latin typeface="+mj-lt"/>
                <a:cs typeface="Arial"/>
              </a:rPr>
              <a:t>The </a:t>
            </a:r>
            <a:r>
              <a:rPr lang="hu-HU" sz="1600" dirty="0" err="1">
                <a:latin typeface="+mj-lt"/>
                <a:cs typeface="Arial"/>
              </a:rPr>
              <a:t>course</a:t>
            </a:r>
            <a:r>
              <a:rPr lang="hu-HU" sz="1600" dirty="0">
                <a:latin typeface="+mj-lt"/>
                <a:cs typeface="Arial"/>
              </a:rPr>
              <a:t> </a:t>
            </a:r>
            <a:r>
              <a:rPr lang="hu-HU" sz="1600" dirty="0" err="1">
                <a:latin typeface="+mj-lt"/>
                <a:cs typeface="Arial"/>
              </a:rPr>
              <a:t>will</a:t>
            </a:r>
            <a:r>
              <a:rPr lang="hu-HU" sz="1600" dirty="0">
                <a:latin typeface="+mj-lt"/>
                <a:cs typeface="Arial"/>
              </a:rPr>
              <a:t> </a:t>
            </a:r>
            <a:r>
              <a:rPr lang="hu-HU" sz="1600" dirty="0" err="1">
                <a:latin typeface="+mj-lt"/>
                <a:cs typeface="Arial"/>
              </a:rPr>
              <a:t>not</a:t>
            </a:r>
            <a:r>
              <a:rPr lang="hu-HU" sz="1600" dirty="0">
                <a:latin typeface="+mj-lt"/>
                <a:cs typeface="Arial"/>
              </a:rPr>
              <a:t> be </a:t>
            </a:r>
            <a:r>
              <a:rPr lang="hu-HU" sz="1600" dirty="0" err="1">
                <a:latin typeface="+mj-lt"/>
                <a:cs typeface="Arial"/>
              </a:rPr>
              <a:t>offered</a:t>
            </a:r>
            <a:r>
              <a:rPr lang="hu-HU" sz="1600" dirty="0">
                <a:latin typeface="+mj-lt"/>
                <a:cs typeface="Arial"/>
              </a:rPr>
              <a:t> OR</a:t>
            </a:r>
          </a:p>
          <a:p>
            <a:pPr lvl="1">
              <a:lnSpc>
                <a:spcPct val="140000"/>
              </a:lnSpc>
              <a:spcBef>
                <a:spcPts val="0"/>
              </a:spcBef>
            </a:pPr>
            <a:r>
              <a:rPr lang="hu-HU" sz="1600" dirty="0" err="1">
                <a:latin typeface="+mj-lt"/>
                <a:cs typeface="Arial"/>
              </a:rPr>
              <a:t>You</a:t>
            </a:r>
            <a:r>
              <a:rPr lang="hu-HU" sz="1600" dirty="0">
                <a:latin typeface="+mj-lt"/>
                <a:cs typeface="Arial"/>
              </a:rPr>
              <a:t> </a:t>
            </a:r>
            <a:r>
              <a:rPr lang="hu-HU" sz="1600" dirty="0" err="1">
                <a:latin typeface="+mj-lt"/>
                <a:cs typeface="Arial"/>
              </a:rPr>
              <a:t>are</a:t>
            </a:r>
            <a:r>
              <a:rPr lang="hu-HU" sz="1600" dirty="0">
                <a:latin typeface="+mj-lt"/>
                <a:cs typeface="Arial"/>
              </a:rPr>
              <a:t> </a:t>
            </a:r>
            <a:r>
              <a:rPr lang="hu-HU" sz="1600" dirty="0" err="1">
                <a:latin typeface="+mj-lt"/>
                <a:cs typeface="Arial"/>
              </a:rPr>
              <a:t>trying</a:t>
            </a:r>
            <a:r>
              <a:rPr lang="hu-HU" sz="1600" dirty="0">
                <a:latin typeface="+mj-lt"/>
                <a:cs typeface="Arial"/>
              </a:rPr>
              <a:t> </a:t>
            </a:r>
            <a:r>
              <a:rPr lang="hu-HU" sz="1600" dirty="0" err="1">
                <a:latin typeface="+mj-lt"/>
                <a:cs typeface="Arial"/>
              </a:rPr>
              <a:t>to</a:t>
            </a:r>
            <a:r>
              <a:rPr lang="hu-HU" sz="1600" dirty="0">
                <a:latin typeface="+mj-lt"/>
                <a:cs typeface="Arial"/>
              </a:rPr>
              <a:t> </a:t>
            </a:r>
            <a:r>
              <a:rPr lang="hu-HU" sz="1600" dirty="0" err="1">
                <a:latin typeface="+mj-lt"/>
                <a:cs typeface="Arial"/>
              </a:rPr>
              <a:t>register</a:t>
            </a:r>
            <a:r>
              <a:rPr lang="hu-HU" sz="1600" dirty="0">
                <a:latin typeface="+mj-lt"/>
                <a:cs typeface="Arial"/>
              </a:rPr>
              <a:t> </a:t>
            </a:r>
            <a:r>
              <a:rPr lang="hu-HU" sz="1600" dirty="0" err="1">
                <a:latin typeface="+mj-lt"/>
                <a:cs typeface="Arial"/>
              </a:rPr>
              <a:t>for</a:t>
            </a:r>
            <a:r>
              <a:rPr lang="hu-HU" sz="1600" dirty="0">
                <a:latin typeface="+mj-lt"/>
                <a:cs typeface="Arial"/>
              </a:rPr>
              <a:t> </a:t>
            </a:r>
            <a:r>
              <a:rPr lang="hu-HU" sz="1600" dirty="0" err="1">
                <a:latin typeface="+mj-lt"/>
                <a:cs typeface="Arial"/>
              </a:rPr>
              <a:t>it</a:t>
            </a:r>
            <a:r>
              <a:rPr lang="hu-HU" sz="1600" dirty="0">
                <a:latin typeface="+mj-lt"/>
                <a:cs typeface="Arial"/>
              </a:rPr>
              <a:t> in </a:t>
            </a:r>
            <a:r>
              <a:rPr lang="hu-HU" sz="1600" dirty="0" err="1">
                <a:latin typeface="+mj-lt"/>
                <a:cs typeface="Arial"/>
              </a:rPr>
              <a:t>the</a:t>
            </a:r>
            <a:r>
              <a:rPr lang="hu-HU" sz="1600" dirty="0">
                <a:latin typeface="+mj-lt"/>
                <a:cs typeface="Arial"/>
              </a:rPr>
              <a:t> </a:t>
            </a:r>
            <a:r>
              <a:rPr lang="hu-HU" sz="1600" dirty="0" err="1">
                <a:latin typeface="+mj-lt"/>
                <a:cs typeface="Arial"/>
              </a:rPr>
              <a:t>wrong</a:t>
            </a:r>
            <a:r>
              <a:rPr lang="hu-HU" sz="1600" dirty="0">
                <a:latin typeface="+mj-lt"/>
                <a:cs typeface="Arial"/>
              </a:rPr>
              <a:t> </a:t>
            </a:r>
            <a:r>
              <a:rPr lang="hu-HU" sz="1600" dirty="0" err="1">
                <a:latin typeface="+mj-lt"/>
                <a:cs typeface="Arial"/>
              </a:rPr>
              <a:t>semester</a:t>
            </a:r>
            <a:endParaRPr lang="hu-HU" sz="1600" dirty="0">
              <a:latin typeface="+mj-lt"/>
              <a:cs typeface="Arial"/>
            </a:endParaRPr>
          </a:p>
          <a:p>
            <a:pPr lvl="1">
              <a:lnSpc>
                <a:spcPct val="140000"/>
              </a:lnSpc>
              <a:spcBef>
                <a:spcPts val="0"/>
              </a:spcBef>
            </a:pPr>
            <a:r>
              <a:rPr lang="en-US" sz="1600" dirty="0">
                <a:latin typeface="+mj-lt"/>
                <a:cs typeface="Arial"/>
              </a:rPr>
              <a:t>No more places at the course</a:t>
            </a:r>
            <a:endParaRPr lang="hu-HU" sz="1600" dirty="0">
              <a:latin typeface="+mj-lt"/>
              <a:cs typeface="Arial"/>
            </a:endParaRPr>
          </a:p>
          <a:p>
            <a:pPr>
              <a:lnSpc>
                <a:spcPct val="140000"/>
              </a:lnSpc>
              <a:spcBef>
                <a:spcPts val="0"/>
              </a:spcBef>
            </a:pPr>
            <a:r>
              <a:rPr lang="en-US" sz="1600" b="1" dirty="0">
                <a:latin typeface="+mj-lt"/>
                <a:cs typeface="Arial"/>
              </a:rPr>
              <a:t>Error message indication clashing courses</a:t>
            </a:r>
          </a:p>
          <a:p>
            <a:pPr lvl="1">
              <a:lnSpc>
                <a:spcPct val="140000"/>
              </a:lnSpc>
              <a:spcBef>
                <a:spcPts val="0"/>
              </a:spcBef>
            </a:pPr>
            <a:r>
              <a:rPr lang="en-US" sz="1600" dirty="0">
                <a:latin typeface="+mj-lt"/>
                <a:cs typeface="Arial"/>
              </a:rPr>
              <a:t>Two practices in fact are not allowed to clash</a:t>
            </a:r>
          </a:p>
          <a:p>
            <a:pPr lvl="1">
              <a:lnSpc>
                <a:spcPct val="140000"/>
              </a:lnSpc>
              <a:spcBef>
                <a:spcPts val="0"/>
              </a:spcBef>
            </a:pPr>
            <a:r>
              <a:rPr lang="hu-HU" sz="1600" dirty="0" err="1">
                <a:latin typeface="+mj-lt"/>
                <a:cs typeface="Arial"/>
              </a:rPr>
              <a:t>You</a:t>
            </a:r>
            <a:r>
              <a:rPr lang="hu-HU" sz="1600" dirty="0">
                <a:latin typeface="+mj-lt"/>
                <a:cs typeface="Arial"/>
              </a:rPr>
              <a:t> </a:t>
            </a:r>
            <a:r>
              <a:rPr lang="hu-HU" sz="1600" dirty="0" err="1">
                <a:latin typeface="+mj-lt"/>
                <a:cs typeface="Arial"/>
              </a:rPr>
              <a:t>can</a:t>
            </a:r>
            <a:r>
              <a:rPr lang="hu-HU" sz="1600" dirty="0">
                <a:latin typeface="+mj-lt"/>
                <a:cs typeface="Arial"/>
              </a:rPr>
              <a:t> </a:t>
            </a:r>
            <a:r>
              <a:rPr lang="hu-HU" sz="1600" dirty="0" err="1">
                <a:latin typeface="+mj-lt"/>
                <a:cs typeface="Arial"/>
              </a:rPr>
              <a:t>only</a:t>
            </a:r>
            <a:r>
              <a:rPr lang="hu-HU" sz="1600" dirty="0">
                <a:latin typeface="+mj-lt"/>
                <a:cs typeface="Arial"/>
              </a:rPr>
              <a:t> </a:t>
            </a:r>
            <a:r>
              <a:rPr lang="hu-HU" sz="1600" dirty="0" err="1">
                <a:latin typeface="+mj-lt"/>
                <a:cs typeface="Arial"/>
              </a:rPr>
              <a:t>have</a:t>
            </a:r>
            <a:r>
              <a:rPr lang="hu-HU" sz="1600" dirty="0">
                <a:latin typeface="+mj-lt"/>
                <a:cs typeface="Arial"/>
              </a:rPr>
              <a:t> </a:t>
            </a:r>
            <a:r>
              <a:rPr lang="hu-HU" sz="1600" dirty="0" err="1">
                <a:latin typeface="+mj-lt"/>
                <a:cs typeface="Arial"/>
              </a:rPr>
              <a:t>one</a:t>
            </a:r>
            <a:r>
              <a:rPr lang="hu-HU" sz="1600" dirty="0">
                <a:latin typeface="+mj-lt"/>
                <a:cs typeface="Arial"/>
              </a:rPr>
              <a:t> </a:t>
            </a:r>
            <a:r>
              <a:rPr lang="hu-HU" sz="1600" dirty="0" err="1">
                <a:latin typeface="+mj-lt"/>
                <a:cs typeface="Arial"/>
              </a:rPr>
              <a:t>clash</a:t>
            </a:r>
            <a:r>
              <a:rPr lang="hu-HU" sz="1600" dirty="0">
                <a:latin typeface="+mj-lt"/>
                <a:cs typeface="Arial"/>
              </a:rPr>
              <a:t> (</a:t>
            </a:r>
            <a:r>
              <a:rPr lang="hu-HU" sz="1600" dirty="0" err="1">
                <a:latin typeface="+mj-lt"/>
                <a:cs typeface="Arial"/>
              </a:rPr>
              <a:t>lecture</a:t>
            </a:r>
            <a:r>
              <a:rPr lang="hu-HU" sz="1600" dirty="0">
                <a:latin typeface="+mj-lt"/>
                <a:cs typeface="Arial"/>
              </a:rPr>
              <a:t>/</a:t>
            </a:r>
            <a:r>
              <a:rPr lang="hu-HU" sz="1600" dirty="0" err="1">
                <a:latin typeface="+mj-lt"/>
                <a:cs typeface="Arial"/>
              </a:rPr>
              <a:t>lecture</a:t>
            </a:r>
            <a:r>
              <a:rPr lang="hu-HU" sz="1600" dirty="0">
                <a:latin typeface="+mj-lt"/>
                <a:cs typeface="Arial"/>
              </a:rPr>
              <a:t> </a:t>
            </a:r>
            <a:r>
              <a:rPr lang="hu-HU" sz="1600" dirty="0" err="1">
                <a:latin typeface="+mj-lt"/>
                <a:cs typeface="Arial"/>
              </a:rPr>
              <a:t>or</a:t>
            </a:r>
            <a:r>
              <a:rPr lang="hu-HU" sz="1600" dirty="0">
                <a:latin typeface="+mj-lt"/>
                <a:cs typeface="Arial"/>
              </a:rPr>
              <a:t> </a:t>
            </a:r>
            <a:r>
              <a:rPr lang="hu-HU" sz="1600" dirty="0" err="1">
                <a:latin typeface="+mj-lt"/>
                <a:cs typeface="Arial"/>
              </a:rPr>
              <a:t>lecture</a:t>
            </a:r>
            <a:r>
              <a:rPr lang="hu-HU" sz="1600" dirty="0">
                <a:latin typeface="+mj-lt"/>
                <a:cs typeface="Arial"/>
              </a:rPr>
              <a:t>/</a:t>
            </a:r>
            <a:r>
              <a:rPr lang="hu-HU" sz="1600" dirty="0" err="1">
                <a:latin typeface="+mj-lt"/>
                <a:cs typeface="Arial"/>
              </a:rPr>
              <a:t>practice</a:t>
            </a:r>
            <a:r>
              <a:rPr lang="hu-HU" sz="1600" dirty="0">
                <a:latin typeface="+mj-lt"/>
                <a:cs typeface="Arial"/>
              </a:rPr>
              <a:t>) – </a:t>
            </a:r>
            <a:r>
              <a:rPr lang="hu-HU" sz="1600" dirty="0" err="1">
                <a:latin typeface="+mj-lt"/>
                <a:cs typeface="Arial"/>
              </a:rPr>
              <a:t>maybe</a:t>
            </a:r>
            <a:r>
              <a:rPr lang="hu-HU" sz="1600" dirty="0">
                <a:latin typeface="+mj-lt"/>
                <a:cs typeface="Arial"/>
              </a:rPr>
              <a:t> </a:t>
            </a:r>
            <a:r>
              <a:rPr lang="hu-HU" sz="1600" dirty="0" err="1">
                <a:latin typeface="+mj-lt"/>
                <a:cs typeface="Arial"/>
              </a:rPr>
              <a:t>it</a:t>
            </a:r>
            <a:r>
              <a:rPr lang="hu-HU" sz="1600" dirty="0">
                <a:latin typeface="+mj-lt"/>
                <a:cs typeface="Arial"/>
              </a:rPr>
              <a:t> is </a:t>
            </a:r>
            <a:r>
              <a:rPr lang="hu-HU" sz="1600" dirty="0" err="1">
                <a:latin typeface="+mj-lt"/>
                <a:cs typeface="Arial"/>
              </a:rPr>
              <a:t>your</a:t>
            </a:r>
            <a:r>
              <a:rPr lang="hu-HU" sz="1600" dirty="0">
                <a:latin typeface="+mj-lt"/>
                <a:cs typeface="Arial"/>
              </a:rPr>
              <a:t> 2nd </a:t>
            </a:r>
            <a:r>
              <a:rPr lang="hu-HU" sz="1600" dirty="0" err="1">
                <a:latin typeface="+mj-lt"/>
                <a:cs typeface="Arial"/>
              </a:rPr>
              <a:t>clash</a:t>
            </a:r>
            <a:r>
              <a:rPr lang="hu-HU" sz="1600" dirty="0">
                <a:latin typeface="+mj-lt"/>
                <a:cs typeface="Arial"/>
              </a:rPr>
              <a:t>?</a:t>
            </a:r>
          </a:p>
          <a:p>
            <a:pPr>
              <a:lnSpc>
                <a:spcPct val="140000"/>
              </a:lnSpc>
              <a:spcBef>
                <a:spcPts val="0"/>
              </a:spcBef>
            </a:pPr>
            <a:r>
              <a:rPr lang="en-US" sz="1600" b="1" dirty="0">
                <a:latin typeface="+mj-lt"/>
                <a:cs typeface="Arial"/>
              </a:rPr>
              <a:t>An unpaid debt blocks me from course registration</a:t>
            </a:r>
            <a:br>
              <a:rPr lang="en-US" sz="1600" b="1" dirty="0">
                <a:latin typeface="+mj-lt"/>
                <a:cs typeface="Arial"/>
              </a:rPr>
            </a:br>
            <a:br>
              <a:rPr lang="en-US" sz="1600" b="1" dirty="0">
                <a:latin typeface="+mj-lt"/>
                <a:cs typeface="Arial"/>
              </a:rPr>
            </a:br>
            <a:endParaRPr lang="en-US" sz="1600" b="1" dirty="0">
              <a:latin typeface="+mj-lt"/>
              <a:cs typeface="Arial"/>
            </a:endParaRPr>
          </a:p>
          <a:p>
            <a:pPr>
              <a:lnSpc>
                <a:spcPct val="140000"/>
              </a:lnSpc>
              <a:spcBef>
                <a:spcPts val="0"/>
              </a:spcBef>
            </a:pPr>
            <a:r>
              <a:rPr lang="en-US" sz="1600" b="1" dirty="0">
                <a:latin typeface="+mj-lt"/>
                <a:cs typeface="Arial"/>
              </a:rPr>
              <a:t>Maximum number of credits/semester: 42 credits</a:t>
            </a:r>
          </a:p>
          <a:p>
            <a:pPr>
              <a:lnSpc>
                <a:spcPct val="140000"/>
              </a:lnSpc>
              <a:spcBef>
                <a:spcPts val="0"/>
              </a:spcBef>
            </a:pPr>
            <a:endParaRPr lang="en-US" sz="1700" dirty="0">
              <a:latin typeface="+mj-lt"/>
              <a:cs typeface="Arial"/>
            </a:endParaRPr>
          </a:p>
        </p:txBody>
      </p:sp>
      <p:sp>
        <p:nvSpPr>
          <p:cNvPr id="6" name="Jobb oldali kapcsos zárójel 5">
            <a:extLst>
              <a:ext uri="{FF2B5EF4-FFF2-40B4-BE49-F238E27FC236}">
                <a16:creationId xmlns:a16="http://schemas.microsoft.com/office/drawing/2014/main" id="{C23570C8-69B4-5045-72DC-7EEB546F6B12}"/>
              </a:ext>
            </a:extLst>
          </p:cNvPr>
          <p:cNvSpPr/>
          <p:nvPr/>
        </p:nvSpPr>
        <p:spPr>
          <a:xfrm>
            <a:off x="5917734" y="1917753"/>
            <a:ext cx="357352" cy="1063474"/>
          </a:xfrm>
          <a:prstGeom prst="rightBrace">
            <a:avLst>
              <a:gd name="adj1" fmla="val 47000"/>
              <a:gd name="adj2" fmla="val 37807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u-HU"/>
          </a:p>
        </p:txBody>
      </p:sp>
      <p:sp>
        <p:nvSpPr>
          <p:cNvPr id="7" name="Jobb oldali kapcsos zárójel 6">
            <a:extLst>
              <a:ext uri="{FF2B5EF4-FFF2-40B4-BE49-F238E27FC236}">
                <a16:creationId xmlns:a16="http://schemas.microsoft.com/office/drawing/2014/main" id="{DD1AAF93-9053-B195-6537-65F8F4720A9B}"/>
              </a:ext>
            </a:extLst>
          </p:cNvPr>
          <p:cNvSpPr/>
          <p:nvPr/>
        </p:nvSpPr>
        <p:spPr>
          <a:xfrm>
            <a:off x="5922271" y="3338201"/>
            <a:ext cx="357352" cy="1196358"/>
          </a:xfrm>
          <a:prstGeom prst="rightBrace">
            <a:avLst>
              <a:gd name="adj1" fmla="val 47000"/>
              <a:gd name="adj2" fmla="val 37807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u-HU"/>
          </a:p>
        </p:txBody>
      </p:sp>
      <p:sp>
        <p:nvSpPr>
          <p:cNvPr id="8" name="Nyíl: jobbra mutató 7">
            <a:extLst>
              <a:ext uri="{FF2B5EF4-FFF2-40B4-BE49-F238E27FC236}">
                <a16:creationId xmlns:a16="http://schemas.microsoft.com/office/drawing/2014/main" id="{D035015A-FEC5-1348-967E-AE6C5D60EC1F}"/>
              </a:ext>
            </a:extLst>
          </p:cNvPr>
          <p:cNvSpPr/>
          <p:nvPr/>
        </p:nvSpPr>
        <p:spPr>
          <a:xfrm>
            <a:off x="6460779" y="2271745"/>
            <a:ext cx="1040524" cy="102216"/>
          </a:xfrm>
          <a:prstGeom prst="rightArrow">
            <a:avLst/>
          </a:prstGeom>
          <a:solidFill>
            <a:srgbClr val="00B05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u-HU">
              <a:solidFill>
                <a:srgbClr val="00B050"/>
              </a:solidFill>
            </a:endParaRPr>
          </a:p>
        </p:txBody>
      </p:sp>
      <p:sp>
        <p:nvSpPr>
          <p:cNvPr id="9" name="Nyíl: jobbra mutató 8">
            <a:extLst>
              <a:ext uri="{FF2B5EF4-FFF2-40B4-BE49-F238E27FC236}">
                <a16:creationId xmlns:a16="http://schemas.microsoft.com/office/drawing/2014/main" id="{50ED6E18-7ECD-1EF8-8203-3969592C7CAB}"/>
              </a:ext>
            </a:extLst>
          </p:cNvPr>
          <p:cNvSpPr/>
          <p:nvPr/>
        </p:nvSpPr>
        <p:spPr>
          <a:xfrm>
            <a:off x="6460779" y="3747517"/>
            <a:ext cx="1040524" cy="102216"/>
          </a:xfrm>
          <a:prstGeom prst="rightArrow">
            <a:avLst/>
          </a:prstGeom>
          <a:solidFill>
            <a:srgbClr val="00B05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u-HU">
              <a:solidFill>
                <a:srgbClr val="00B050"/>
              </a:solidFill>
            </a:endParaRPr>
          </a:p>
        </p:txBody>
      </p:sp>
      <p:sp>
        <p:nvSpPr>
          <p:cNvPr id="10" name="Nyíl: jobbra mutató 9">
            <a:extLst>
              <a:ext uri="{FF2B5EF4-FFF2-40B4-BE49-F238E27FC236}">
                <a16:creationId xmlns:a16="http://schemas.microsoft.com/office/drawing/2014/main" id="{C4F668B2-8D5B-E557-7926-823CD5BC435A}"/>
              </a:ext>
            </a:extLst>
          </p:cNvPr>
          <p:cNvSpPr/>
          <p:nvPr/>
        </p:nvSpPr>
        <p:spPr>
          <a:xfrm>
            <a:off x="6460779" y="4731365"/>
            <a:ext cx="1040524" cy="102216"/>
          </a:xfrm>
          <a:prstGeom prst="rightArrow">
            <a:avLst/>
          </a:prstGeom>
          <a:solidFill>
            <a:srgbClr val="00B05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u-HU">
              <a:solidFill>
                <a:srgbClr val="00B050"/>
              </a:solidFill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0721B89-A552-7EA3-A9C9-48FC003AD231}"/>
              </a:ext>
            </a:extLst>
          </p:cNvPr>
          <p:cNvSpPr txBox="1">
            <a:spLocks/>
          </p:cNvSpPr>
          <p:nvPr/>
        </p:nvSpPr>
        <p:spPr>
          <a:xfrm>
            <a:off x="6378460" y="1323285"/>
            <a:ext cx="5665077" cy="3942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hu-HU"/>
            </a:defPPr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5C83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5C83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5C832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5C832"/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5C832"/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hu-HU" sz="2000" b="1" dirty="0" err="1">
                <a:solidFill>
                  <a:srgbClr val="00B050"/>
                </a:solidFill>
                <a:latin typeface="+mj-lt"/>
                <a:cs typeface="Arial"/>
              </a:rPr>
              <a:t>solution</a:t>
            </a:r>
            <a:endParaRPr lang="hu-HU" sz="2000" b="1" dirty="0">
              <a:solidFill>
                <a:srgbClr val="00B050"/>
              </a:solidFill>
              <a:latin typeface="+mj-lt"/>
              <a:cs typeface="Arial"/>
            </a:endParaRPr>
          </a:p>
        </p:txBody>
      </p:sp>
      <p:sp>
        <p:nvSpPr>
          <p:cNvPr id="13" name="Szövegdoboz 7">
            <a:extLst>
              <a:ext uri="{FF2B5EF4-FFF2-40B4-BE49-F238E27FC236}">
                <a16:creationId xmlns:a16="http://schemas.microsoft.com/office/drawing/2014/main" id="{5014F0D7-7A93-632C-B51A-8BF17ABC03A8}"/>
              </a:ext>
            </a:extLst>
          </p:cNvPr>
          <p:cNvSpPr txBox="1"/>
          <p:nvPr/>
        </p:nvSpPr>
        <p:spPr>
          <a:xfrm>
            <a:off x="7394983" y="1918254"/>
            <a:ext cx="4663965" cy="99097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sz="2000" dirty="0">
                <a:latin typeface="+mj-lt"/>
                <a:cs typeface="Arial"/>
              </a:rPr>
              <a:t>Contact the professor</a:t>
            </a:r>
            <a:r>
              <a:rPr lang="hu-HU" sz="2000" dirty="0">
                <a:latin typeface="+mj-lt"/>
                <a:cs typeface="Arial"/>
              </a:rPr>
              <a:t>!</a:t>
            </a:r>
          </a:p>
          <a:p>
            <a:pPr marL="273050" lvl="1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500" dirty="0">
                <a:latin typeface="+mj-lt"/>
                <a:cs typeface="Arial"/>
              </a:rPr>
              <a:t>(</a:t>
            </a:r>
            <a:r>
              <a:rPr lang="en-US" sz="1500" dirty="0">
                <a:solidFill>
                  <a:srgbClr val="0070C0"/>
                </a:solidFill>
                <a:latin typeface="+mj-lt"/>
                <a:cs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https://www.uni-corvinus.hu/main-page/about-the-university/departments/?lang=en</a:t>
            </a:r>
            <a:r>
              <a:rPr lang="hu-HU" sz="1500" dirty="0">
                <a:solidFill>
                  <a:srgbClr val="0070C0"/>
                </a:solidFill>
                <a:latin typeface="+mj-lt"/>
                <a:cs typeface="Arial"/>
              </a:rPr>
              <a:t>)</a:t>
            </a:r>
            <a:endParaRPr lang="en-US" sz="150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4" name="Szövegdoboz 10">
            <a:extLst>
              <a:ext uri="{FF2B5EF4-FFF2-40B4-BE49-F238E27FC236}">
                <a16:creationId xmlns:a16="http://schemas.microsoft.com/office/drawing/2014/main" id="{78B41FBC-6D31-F79A-413C-F30021683E1A}"/>
              </a:ext>
            </a:extLst>
          </p:cNvPr>
          <p:cNvSpPr txBox="1"/>
          <p:nvPr/>
        </p:nvSpPr>
        <p:spPr>
          <a:xfrm>
            <a:off x="7877259" y="3430699"/>
            <a:ext cx="3540694" cy="72731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hu-HU" dirty="0" err="1">
                <a:latin typeface="+mj-lt"/>
                <a:cs typeface="Arial"/>
              </a:rPr>
              <a:t>Sorry</a:t>
            </a:r>
            <a:r>
              <a:rPr lang="hu-HU" dirty="0">
                <a:latin typeface="+mj-lt"/>
                <a:cs typeface="Arial"/>
              </a:rPr>
              <a:t>, </a:t>
            </a:r>
            <a:r>
              <a:rPr lang="hu-HU" dirty="0" err="1">
                <a:latin typeface="+mj-lt"/>
                <a:cs typeface="Arial"/>
              </a:rPr>
              <a:t>you</a:t>
            </a:r>
            <a:r>
              <a:rPr lang="hu-HU" dirty="0">
                <a:latin typeface="+mj-lt"/>
                <a:cs typeface="Arial"/>
              </a:rPr>
              <a:t> must </a:t>
            </a:r>
            <a:r>
              <a:rPr lang="hu-HU" dirty="0" err="1">
                <a:latin typeface="+mj-lt"/>
                <a:cs typeface="Arial"/>
              </a:rPr>
              <a:t>choose</a:t>
            </a:r>
            <a:r>
              <a:rPr lang="hu-HU" dirty="0">
                <a:latin typeface="+mj-lt"/>
                <a:cs typeface="Arial"/>
              </a:rPr>
              <a:t> a </a:t>
            </a:r>
            <a:r>
              <a:rPr lang="hu-HU" dirty="0" err="1">
                <a:latin typeface="+mj-lt"/>
                <a:cs typeface="Arial"/>
              </a:rPr>
              <a:t>different</a:t>
            </a:r>
            <a:r>
              <a:rPr lang="hu-HU" dirty="0">
                <a:latin typeface="+mj-lt"/>
                <a:cs typeface="Arial"/>
              </a:rPr>
              <a:t> </a:t>
            </a:r>
            <a:r>
              <a:rPr lang="hu-HU" dirty="0" err="1">
                <a:latin typeface="+mj-lt"/>
                <a:cs typeface="Arial"/>
              </a:rPr>
              <a:t>course</a:t>
            </a:r>
            <a:r>
              <a:rPr lang="hu-HU" sz="1800" dirty="0">
                <a:latin typeface="+mj-lt"/>
                <a:cs typeface="Arial"/>
                <a:sym typeface="Wingdings" panose="05000000000000000000" pitchFamily="2" charset="2"/>
              </a:rPr>
              <a:t></a:t>
            </a:r>
            <a:r>
              <a:rPr lang="hu-HU" sz="1800" dirty="0">
                <a:latin typeface="+mj-lt"/>
                <a:cs typeface="Arial"/>
              </a:rPr>
              <a:t>!</a:t>
            </a:r>
            <a:endParaRPr lang="en-US" sz="1800" dirty="0">
              <a:latin typeface="+mj-lt"/>
              <a:cs typeface="Arial"/>
            </a:endParaRPr>
          </a:p>
        </p:txBody>
      </p:sp>
      <p:sp>
        <p:nvSpPr>
          <p:cNvPr id="15" name="Szövegdoboz 12">
            <a:extLst>
              <a:ext uri="{FF2B5EF4-FFF2-40B4-BE49-F238E27FC236}">
                <a16:creationId xmlns:a16="http://schemas.microsoft.com/office/drawing/2014/main" id="{9CB2EB95-8CA1-867F-4A4A-E1621216F2A2}"/>
              </a:ext>
            </a:extLst>
          </p:cNvPr>
          <p:cNvSpPr txBox="1"/>
          <p:nvPr/>
        </p:nvSpPr>
        <p:spPr>
          <a:xfrm>
            <a:off x="7682505" y="4460213"/>
            <a:ext cx="4366267" cy="72744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dirty="0">
                <a:latin typeface="+mj-lt"/>
                <a:cs typeface="Arial"/>
              </a:rPr>
              <a:t>Under Finances/Payments you can see and pay your overdue debts</a:t>
            </a:r>
            <a:endParaRPr lang="hu-HU" dirty="0">
              <a:latin typeface="+mj-lt"/>
              <a:cs typeface="Arial"/>
            </a:endParaRPr>
          </a:p>
        </p:txBody>
      </p:sp>
      <p:sp>
        <p:nvSpPr>
          <p:cNvPr id="17" name="Text Placeholder 1">
            <a:extLst>
              <a:ext uri="{FF2B5EF4-FFF2-40B4-BE49-F238E27FC236}">
                <a16:creationId xmlns:a16="http://schemas.microsoft.com/office/drawing/2014/main" id="{BB08EEF3-611A-B2E7-5A3A-6A7CB794F6C6}"/>
              </a:ext>
            </a:extLst>
          </p:cNvPr>
          <p:cNvSpPr txBox="1">
            <a:spLocks/>
          </p:cNvSpPr>
          <p:nvPr/>
        </p:nvSpPr>
        <p:spPr>
          <a:xfrm>
            <a:off x="336283" y="251266"/>
            <a:ext cx="10440000" cy="689024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33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>
                <a:latin typeface="Georgia"/>
                <a:cs typeface="Arial"/>
              </a:rPr>
              <a:t>Course registration: potential problems and their solutions</a:t>
            </a:r>
            <a:endParaRPr lang="en-US" sz="2400" b="1" dirty="0"/>
          </a:p>
        </p:txBody>
      </p:sp>
      <p:sp>
        <p:nvSpPr>
          <p:cNvPr id="18" name="Nyíl: jobbra mutató 17">
            <a:extLst>
              <a:ext uri="{FF2B5EF4-FFF2-40B4-BE49-F238E27FC236}">
                <a16:creationId xmlns:a16="http://schemas.microsoft.com/office/drawing/2014/main" id="{A4AB0596-F853-E967-F960-516F02283CAB}"/>
              </a:ext>
            </a:extLst>
          </p:cNvPr>
          <p:cNvSpPr/>
          <p:nvPr/>
        </p:nvSpPr>
        <p:spPr>
          <a:xfrm>
            <a:off x="6460778" y="5705567"/>
            <a:ext cx="1040524" cy="102216"/>
          </a:xfrm>
          <a:prstGeom prst="rightArrow">
            <a:avLst/>
          </a:prstGeom>
          <a:solidFill>
            <a:srgbClr val="00B05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u-HU">
              <a:solidFill>
                <a:srgbClr val="00B050"/>
              </a:solidFill>
            </a:endParaRPr>
          </a:p>
        </p:txBody>
      </p:sp>
      <p:sp>
        <p:nvSpPr>
          <p:cNvPr id="20" name="Szövegdoboz 19">
            <a:extLst>
              <a:ext uri="{FF2B5EF4-FFF2-40B4-BE49-F238E27FC236}">
                <a16:creationId xmlns:a16="http://schemas.microsoft.com/office/drawing/2014/main" id="{EFBA5C08-5F3D-8E5A-9321-E2CBDB2F02F5}"/>
              </a:ext>
            </a:extLst>
          </p:cNvPr>
          <p:cNvSpPr txBox="1"/>
          <p:nvPr/>
        </p:nvSpPr>
        <p:spPr>
          <a:xfrm>
            <a:off x="7970053" y="5439298"/>
            <a:ext cx="3833148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hu-HU" dirty="0" err="1">
                <a:latin typeface="Georgia"/>
                <a:cs typeface="Arial"/>
              </a:rPr>
              <a:t>Please</a:t>
            </a:r>
            <a:r>
              <a:rPr lang="hu-HU" dirty="0">
                <a:latin typeface="Georgia"/>
                <a:cs typeface="Arial"/>
              </a:rPr>
              <a:t> </a:t>
            </a:r>
            <a:r>
              <a:rPr lang="hu-HU" dirty="0" err="1">
                <a:latin typeface="Georgia"/>
                <a:cs typeface="Arial"/>
              </a:rPr>
              <a:t>don't</a:t>
            </a:r>
            <a:r>
              <a:rPr lang="hu-HU" dirty="0">
                <a:latin typeface="Georgia"/>
                <a:cs typeface="Arial"/>
              </a:rPr>
              <a:t>, </a:t>
            </a:r>
            <a:r>
              <a:rPr lang="hu-HU" dirty="0" err="1">
                <a:latin typeface="Georgia"/>
                <a:cs typeface="Arial"/>
              </a:rPr>
              <a:t>we</a:t>
            </a:r>
            <a:r>
              <a:rPr lang="hu-HU" dirty="0">
                <a:latin typeface="Georgia"/>
                <a:cs typeface="Arial"/>
              </a:rPr>
              <a:t> </a:t>
            </a:r>
            <a:r>
              <a:rPr lang="hu-HU" dirty="0" err="1">
                <a:latin typeface="Georgia"/>
                <a:cs typeface="Arial"/>
              </a:rPr>
              <a:t>want</a:t>
            </a:r>
            <a:r>
              <a:rPr lang="hu-HU" dirty="0">
                <a:latin typeface="Georgia"/>
                <a:cs typeface="Arial"/>
              </a:rPr>
              <a:t> </a:t>
            </a:r>
            <a:r>
              <a:rPr lang="hu-HU" dirty="0" err="1">
                <a:latin typeface="Georgia"/>
                <a:cs typeface="Arial"/>
              </a:rPr>
              <a:t>you</a:t>
            </a:r>
            <a:r>
              <a:rPr lang="hu-HU" dirty="0">
                <a:latin typeface="Georgia"/>
                <a:cs typeface="Arial"/>
              </a:rPr>
              <a:t> happy and </a:t>
            </a:r>
            <a:r>
              <a:rPr lang="hu-HU" dirty="0" err="1">
                <a:latin typeface="Georgia"/>
                <a:cs typeface="Arial"/>
              </a:rPr>
              <a:t>healthy</a:t>
            </a:r>
            <a:r>
              <a:rPr lang="hu-HU" dirty="0">
                <a:latin typeface="Georgia"/>
                <a:cs typeface="Arial"/>
              </a:rPr>
              <a:t>. </a:t>
            </a:r>
            <a:r>
              <a:rPr lang="hu-HU" dirty="0" err="1">
                <a:latin typeface="Georgia"/>
                <a:cs typeface="Arial"/>
              </a:rPr>
              <a:t>Leave</a:t>
            </a:r>
            <a:r>
              <a:rPr lang="hu-HU" dirty="0">
                <a:latin typeface="Georgia"/>
                <a:cs typeface="Arial"/>
              </a:rPr>
              <a:t> </a:t>
            </a:r>
            <a:r>
              <a:rPr lang="hu-HU" dirty="0" err="1">
                <a:latin typeface="Georgia"/>
                <a:cs typeface="Arial"/>
              </a:rPr>
              <a:t>time</a:t>
            </a:r>
            <a:r>
              <a:rPr lang="hu-HU" dirty="0">
                <a:latin typeface="Georgia"/>
                <a:cs typeface="Arial"/>
              </a:rPr>
              <a:t> </a:t>
            </a:r>
            <a:r>
              <a:rPr lang="hu-HU" dirty="0" err="1">
                <a:latin typeface="Georgia"/>
                <a:cs typeface="Arial"/>
              </a:rPr>
              <a:t>for</a:t>
            </a:r>
            <a:r>
              <a:rPr lang="hu-HU" dirty="0">
                <a:latin typeface="Georgia"/>
                <a:cs typeface="Arial"/>
              </a:rPr>
              <a:t> </a:t>
            </a:r>
            <a:r>
              <a:rPr lang="hu-HU" dirty="0" err="1">
                <a:latin typeface="Georgia"/>
                <a:cs typeface="Arial"/>
              </a:rPr>
              <a:t>yourself</a:t>
            </a:r>
            <a:r>
              <a:rPr lang="hu-HU" dirty="0">
                <a:latin typeface="Georgia"/>
                <a:cs typeface="Arial"/>
              </a:rPr>
              <a:t>. :)</a:t>
            </a:r>
            <a:endParaRPr lang="hu-HU" dirty="0" err="1">
              <a:latin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083789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6" grpId="0" uiExpand="1" animBg="1"/>
      <p:bldP spid="7" grpId="0" uiExpand="1" animBg="1"/>
      <p:bldP spid="8" grpId="0" animBg="1"/>
      <p:bldP spid="9" grpId="0" animBg="1"/>
      <p:bldP spid="10" grpId="0" animBg="1"/>
      <p:bldP spid="12" grpId="0"/>
      <p:bldP spid="13" grpId="0"/>
      <p:bldP spid="14" grpId="0"/>
      <p:bldP spid="15" grpId="0"/>
      <p:bldP spid="18" grpId="0" animBg="1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2BB66A-6946-BCF1-7082-B22D7E39AC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lcím 1">
            <a:extLst>
              <a:ext uri="{FF2B5EF4-FFF2-40B4-BE49-F238E27FC236}">
                <a16:creationId xmlns:a16="http://schemas.microsoft.com/office/drawing/2014/main" id="{F6EDB399-5262-4F1B-5800-7AACE704D614}"/>
              </a:ext>
            </a:extLst>
          </p:cNvPr>
          <p:cNvSpPr txBox="1">
            <a:spLocks/>
          </p:cNvSpPr>
          <p:nvPr/>
        </p:nvSpPr>
        <p:spPr>
          <a:xfrm>
            <a:off x="452762" y="470517"/>
            <a:ext cx="5175682" cy="5921405"/>
          </a:xfrm>
          <a:prstGeom prst="rect">
            <a:avLst/>
          </a:prstGeom>
        </p:spPr>
        <p:txBody>
          <a:bodyPr vert="horz" lIns="91440" tIns="45720" rIns="91440" bIns="45720" rtlCol="0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4"/>
              </a:buClr>
              <a:buFontTx/>
              <a:buNone/>
              <a:defRPr sz="24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Tx/>
              <a:buNone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Tx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Tx/>
              <a:buNone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Tx/>
              <a:buNone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fontAlgn="auto">
              <a:spcBef>
                <a:spcPct val="20000"/>
              </a:spcBef>
              <a:spcAft>
                <a:spcPts val="0"/>
              </a:spcAft>
              <a:buClr>
                <a:srgbClr val="F5C832"/>
              </a:buClr>
              <a:buSzTx/>
              <a:tabLst/>
              <a:defRPr/>
            </a:pPr>
            <a:endParaRPr lang="hu-HU" sz="1200" b="1" dirty="0">
              <a:solidFill>
                <a:srgbClr val="000000"/>
              </a:solidFill>
              <a:latin typeface="Arial"/>
              <a:cs typeface="Calibri"/>
            </a:endParaRPr>
          </a:p>
          <a:p>
            <a:pPr marR="0" lvl="0" fontAlgn="auto">
              <a:spcBef>
                <a:spcPct val="20000"/>
              </a:spcBef>
              <a:spcAft>
                <a:spcPts val="0"/>
              </a:spcAft>
              <a:buClr>
                <a:srgbClr val="F5C832"/>
              </a:buClr>
              <a:buSzTx/>
              <a:tabLst/>
              <a:defRPr/>
            </a:pPr>
            <a:endParaRPr lang="hu-HU" sz="1200" b="1" dirty="0">
              <a:solidFill>
                <a:srgbClr val="000000"/>
              </a:solidFill>
              <a:latin typeface="Arial"/>
              <a:cs typeface="Calibri"/>
            </a:endParaRPr>
          </a:p>
          <a:p>
            <a:pPr marR="0" lvl="0" fontAlgn="auto">
              <a:spcBef>
                <a:spcPct val="20000"/>
              </a:spcBef>
              <a:spcAft>
                <a:spcPts val="0"/>
              </a:spcAft>
              <a:buClr>
                <a:srgbClr val="F5C832"/>
              </a:buClr>
              <a:buSzTx/>
              <a:tabLst/>
              <a:defRPr/>
            </a:pPr>
            <a:endParaRPr lang="hu-HU" sz="1200" b="1" dirty="0">
              <a:solidFill>
                <a:srgbClr val="000000"/>
              </a:solidFill>
              <a:latin typeface="Arial"/>
              <a:cs typeface="Calibri"/>
            </a:endParaRPr>
          </a:p>
          <a:p>
            <a:pPr marR="0" lvl="0" fontAlgn="auto">
              <a:spcBef>
                <a:spcPct val="20000"/>
              </a:spcBef>
              <a:spcAft>
                <a:spcPts val="0"/>
              </a:spcAft>
              <a:buClr>
                <a:srgbClr val="F5C832"/>
              </a:buClr>
              <a:buSzTx/>
              <a:tabLst/>
              <a:defRPr/>
            </a:pPr>
            <a:endParaRPr lang="hu-HU" sz="1200" b="1" dirty="0">
              <a:solidFill>
                <a:srgbClr val="000000"/>
              </a:solidFill>
              <a:latin typeface="Arial"/>
              <a:cs typeface="Calibri"/>
            </a:endParaRPr>
          </a:p>
          <a:p>
            <a:pPr algn="ctr">
              <a:spcBef>
                <a:spcPct val="20000"/>
              </a:spcBef>
              <a:buClr>
                <a:srgbClr val="F5C832"/>
              </a:buClr>
              <a:defRPr/>
            </a:pPr>
            <a:endParaRPr lang="hu-HU" sz="3600" b="1" dirty="0"/>
          </a:p>
          <a:p>
            <a:pPr algn="ctr">
              <a:spcBef>
                <a:spcPct val="20000"/>
              </a:spcBef>
              <a:buClr>
                <a:srgbClr val="F5C832"/>
              </a:buClr>
              <a:defRPr/>
            </a:pPr>
            <a:endParaRPr lang="hu-HU" sz="3600" b="1" dirty="0"/>
          </a:p>
          <a:p>
            <a:pPr algn="ctr">
              <a:spcBef>
                <a:spcPct val="20000"/>
              </a:spcBef>
              <a:buClr>
                <a:srgbClr val="F5C832"/>
              </a:buClr>
              <a:defRPr/>
            </a:pPr>
            <a:r>
              <a:rPr lang="hu-HU" sz="3600" b="1" dirty="0"/>
              <a:t>2. </a:t>
            </a:r>
            <a:r>
              <a:rPr lang="hu-HU" sz="3600" b="1" dirty="0" err="1"/>
              <a:t>About</a:t>
            </a:r>
            <a:r>
              <a:rPr lang="hu-HU" sz="3600" b="1" dirty="0"/>
              <a:t> </a:t>
            </a:r>
            <a:r>
              <a:rPr lang="hu-HU" sz="3600" b="1" dirty="0" err="1"/>
              <a:t>courses</a:t>
            </a:r>
            <a:r>
              <a:rPr lang="hu-HU" sz="3600" b="1" dirty="0"/>
              <a:t>, </a:t>
            </a:r>
            <a:r>
              <a:rPr lang="hu-HU" sz="3600" b="1" dirty="0" err="1"/>
              <a:t>training</a:t>
            </a:r>
            <a:r>
              <a:rPr lang="hu-HU" sz="3600" b="1" dirty="0"/>
              <a:t> </a:t>
            </a:r>
            <a:r>
              <a:rPr lang="hu-HU" sz="3600" b="1" dirty="0" err="1"/>
              <a:t>programs</a:t>
            </a:r>
            <a:endParaRPr lang="hu-HU" sz="3600" b="1" dirty="0"/>
          </a:p>
          <a:p>
            <a:pPr marR="0" lvl="0" fontAlgn="auto">
              <a:spcBef>
                <a:spcPct val="20000"/>
              </a:spcBef>
              <a:spcAft>
                <a:spcPts val="0"/>
              </a:spcAft>
              <a:buClr>
                <a:srgbClr val="F5C832"/>
              </a:buClr>
              <a:buSzTx/>
              <a:tabLst/>
              <a:defRPr/>
            </a:pPr>
            <a:endParaRPr kumimoji="0" lang="hu-HU" sz="1200" b="1" i="0" u="none" strike="noStrike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36406991"/>
      </p:ext>
    </p:extLst>
  </p:cSld>
  <p:clrMapOvr>
    <a:masterClrMapping/>
  </p:clrMapOvr>
  <p:transition spd="slow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6B5633-64FE-95E3-EA47-F77E91F77D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5">
            <a:extLst>
              <a:ext uri="{FF2B5EF4-FFF2-40B4-BE49-F238E27FC236}">
                <a16:creationId xmlns:a16="http://schemas.microsoft.com/office/drawing/2014/main" id="{DE0C79AB-45E1-C888-1542-4FDC00D12DCD}"/>
              </a:ext>
            </a:extLst>
          </p:cNvPr>
          <p:cNvSpPr txBox="1">
            <a:spLocks/>
          </p:cNvSpPr>
          <p:nvPr/>
        </p:nvSpPr>
        <p:spPr>
          <a:xfrm>
            <a:off x="152807" y="716562"/>
            <a:ext cx="11607319" cy="145930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33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hu-HU" sz="2800" b="1" dirty="0" err="1">
                <a:solidFill>
                  <a:schemeClr val="accent1"/>
                </a:solidFill>
                <a:latin typeface="+mj-lt"/>
                <a:cs typeface="+mn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Where</a:t>
            </a:r>
            <a:r>
              <a:rPr lang="hu-HU" sz="2800" b="1" dirty="0">
                <a:solidFill>
                  <a:schemeClr val="accent1"/>
                </a:solidFill>
                <a:latin typeface="+mj-lt"/>
                <a:cs typeface="+mn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hu-HU" sz="2800" b="1" dirty="0" err="1">
                <a:solidFill>
                  <a:schemeClr val="accent1"/>
                </a:solidFill>
                <a:latin typeface="+mj-lt"/>
                <a:cs typeface="+mn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</a:t>
            </a:r>
            <a:r>
              <a:rPr lang="hu-HU" sz="2800" b="1" dirty="0">
                <a:solidFill>
                  <a:schemeClr val="accent1"/>
                </a:solidFill>
                <a:latin typeface="+mj-lt"/>
                <a:cs typeface="+mn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hu-HU" sz="2800" b="1" dirty="0" err="1">
                <a:solidFill>
                  <a:schemeClr val="accent1"/>
                </a:solidFill>
                <a:latin typeface="+mj-lt"/>
                <a:cs typeface="+mn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find</a:t>
            </a:r>
            <a:r>
              <a:rPr lang="hu-HU" sz="2800" b="1" dirty="0">
                <a:solidFill>
                  <a:schemeClr val="accent1"/>
                </a:solidFill>
                <a:latin typeface="+mj-lt"/>
                <a:cs typeface="+mn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hu-HU" sz="2800" b="1" dirty="0" err="1">
                <a:solidFill>
                  <a:schemeClr val="accent1"/>
                </a:solidFill>
                <a:latin typeface="+mj-lt"/>
                <a:cs typeface="+mn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it</a:t>
            </a:r>
            <a:r>
              <a:rPr lang="hu-HU" sz="2800" b="1" dirty="0">
                <a:solidFill>
                  <a:schemeClr val="accent1"/>
                </a:solidFill>
                <a:latin typeface="+mj-lt"/>
                <a:cs typeface="+mn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hu-HU" sz="2800" b="1" dirty="0" err="1">
                <a:solidFill>
                  <a:schemeClr val="accent1"/>
                </a:solidFill>
                <a:latin typeface="+mj-lt"/>
                <a:cs typeface="+mn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on</a:t>
            </a:r>
            <a:r>
              <a:rPr lang="hu-HU" sz="2800" b="1" dirty="0">
                <a:solidFill>
                  <a:schemeClr val="accent1"/>
                </a:solidFill>
                <a:latin typeface="+mj-lt"/>
                <a:cs typeface="+mn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hu-HU" sz="2800" b="1" dirty="0" err="1">
                <a:solidFill>
                  <a:schemeClr val="accent1"/>
                </a:solidFill>
                <a:latin typeface="+mj-lt"/>
                <a:cs typeface="+mn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</a:t>
            </a:r>
            <a:r>
              <a:rPr lang="hu-HU" sz="2800" b="1" dirty="0">
                <a:solidFill>
                  <a:schemeClr val="accent1"/>
                </a:solidFill>
                <a:latin typeface="+mj-lt"/>
                <a:cs typeface="+mn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website? </a:t>
            </a:r>
            <a:endParaRPr lang="hu-HU" sz="2800" b="1" dirty="0">
              <a:solidFill>
                <a:schemeClr val="accent1"/>
              </a:solidFill>
              <a:latin typeface="+mj-lt"/>
              <a:cs typeface="+mn-cs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hu-HU" sz="2400" dirty="0" err="1">
                <a:latin typeface="+mj-lt"/>
              </a:rPr>
              <a:t>For</a:t>
            </a:r>
            <a:r>
              <a:rPr lang="hu-HU" sz="2400" dirty="0">
                <a:latin typeface="+mj-lt"/>
              </a:rPr>
              <a:t> </a:t>
            </a:r>
            <a:r>
              <a:rPr lang="hu-HU" sz="2400" dirty="0" err="1">
                <a:latin typeface="+mj-lt"/>
              </a:rPr>
              <a:t>Students</a:t>
            </a:r>
            <a:r>
              <a:rPr lang="hu-HU" sz="2400" dirty="0">
                <a:latin typeface="+mj-lt"/>
              </a:rPr>
              <a:t> </a:t>
            </a:r>
            <a:r>
              <a:rPr lang="hu-HU" sz="2400" dirty="0">
                <a:latin typeface="+mj-lt"/>
                <a:sym typeface="Wingdings" panose="05000000000000000000" pitchFamily="2" charset="2"/>
              </a:rPr>
              <a:t> International and </a:t>
            </a:r>
            <a:r>
              <a:rPr lang="hu-HU" sz="2400" dirty="0" err="1">
                <a:latin typeface="+mj-lt"/>
                <a:sym typeface="Wingdings" panose="05000000000000000000" pitchFamily="2" charset="2"/>
              </a:rPr>
              <a:t>Administrative</a:t>
            </a:r>
            <a:r>
              <a:rPr lang="hu-HU" sz="2400" dirty="0">
                <a:latin typeface="+mj-lt"/>
                <a:sym typeface="Wingdings" panose="05000000000000000000" pitchFamily="2" charset="2"/>
              </a:rPr>
              <a:t> Student Services  </a:t>
            </a:r>
            <a:r>
              <a:rPr lang="hu-HU" sz="2400" dirty="0" err="1">
                <a:latin typeface="+mj-lt"/>
                <a:sym typeface="Wingdings" panose="05000000000000000000" pitchFamily="2" charset="2"/>
              </a:rPr>
              <a:t>Programs</a:t>
            </a:r>
            <a:r>
              <a:rPr lang="hu-HU" sz="2400" dirty="0">
                <a:latin typeface="+mj-lt"/>
                <a:sym typeface="Wingdings" panose="05000000000000000000" pitchFamily="2" charset="2"/>
              </a:rPr>
              <a:t>, Curriculum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endParaRPr lang="hu-HU" sz="2000" dirty="0">
              <a:latin typeface="+mj-lt"/>
            </a:endParaRPr>
          </a:p>
        </p:txBody>
      </p:sp>
      <p:sp>
        <p:nvSpPr>
          <p:cNvPr id="3" name="Alcím 1">
            <a:extLst>
              <a:ext uri="{FF2B5EF4-FFF2-40B4-BE49-F238E27FC236}">
                <a16:creationId xmlns:a16="http://schemas.microsoft.com/office/drawing/2014/main" id="{81E1F3C3-4658-1335-1752-6EA9D0242D71}"/>
              </a:ext>
            </a:extLst>
          </p:cNvPr>
          <p:cNvSpPr txBox="1">
            <a:spLocks/>
          </p:cNvSpPr>
          <p:nvPr/>
        </p:nvSpPr>
        <p:spPr>
          <a:xfrm>
            <a:off x="152807" y="217498"/>
            <a:ext cx="5709154" cy="5718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33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u-HU" sz="2400" b="1">
                <a:solidFill>
                  <a:schemeClr val="bg1">
                    <a:lumMod val="75000"/>
                  </a:schemeClr>
                </a:solidFill>
                <a:latin typeface="+mj-lt"/>
              </a:rPr>
              <a:t>About courses, training programs</a:t>
            </a:r>
            <a:endParaRPr lang="hu-HU" sz="2400" b="1" dirty="0">
              <a:solidFill>
                <a:schemeClr val="bg1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4" name="Kép 3" descr="A képen szöveg, képernyőkép, szám, Párhuzamos látható&#10;&#10;Automatikusan generált leírás">
            <a:extLst>
              <a:ext uri="{FF2B5EF4-FFF2-40B4-BE49-F238E27FC236}">
                <a16:creationId xmlns:a16="http://schemas.microsoft.com/office/drawing/2014/main" id="{935C0ED4-4D5D-834E-37A7-2173A70803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941954"/>
            <a:ext cx="8466208" cy="4199484"/>
          </a:xfrm>
          <a:prstGeom prst="rect">
            <a:avLst/>
          </a:prstGeom>
        </p:spPr>
      </p:pic>
      <p:sp>
        <p:nvSpPr>
          <p:cNvPr id="5" name="Szövegdoboz 4">
            <a:extLst>
              <a:ext uri="{FF2B5EF4-FFF2-40B4-BE49-F238E27FC236}">
                <a16:creationId xmlns:a16="http://schemas.microsoft.com/office/drawing/2014/main" id="{E98AB40C-BE58-A857-8542-8CDC35ED3C83}"/>
              </a:ext>
            </a:extLst>
          </p:cNvPr>
          <p:cNvSpPr txBox="1"/>
          <p:nvPr/>
        </p:nvSpPr>
        <p:spPr>
          <a:xfrm>
            <a:off x="686208" y="3222820"/>
            <a:ext cx="2160270" cy="145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F5C832"/>
              </a:buClr>
              <a:buSzTx/>
              <a:buFontTx/>
              <a:buNone/>
              <a:tabLst/>
              <a:defRPr/>
            </a:pPr>
            <a:r>
              <a:rPr lang="hu-HU" sz="2400" dirty="0" err="1">
                <a:solidFill>
                  <a:srgbClr val="000000"/>
                </a:solidFill>
                <a:latin typeface="Georgia"/>
              </a:rPr>
              <a:t>Example</a:t>
            </a: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F5C832"/>
              </a:buClr>
              <a:buSzTx/>
              <a:buFontTx/>
              <a:buNone/>
              <a:tabLst/>
              <a:defRPr/>
            </a:pPr>
            <a:r>
              <a:rPr kumimoji="0" lang="hu-HU" sz="2400" b="0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B</a:t>
            </a:r>
            <a:r>
              <a:rPr lang="hu-HU" sz="2400" u="sng" dirty="0" err="1">
                <a:solidFill>
                  <a:srgbClr val="0070C0"/>
                </a:solidFill>
                <a:latin typeface="Georgia"/>
              </a:rPr>
              <a:t>achelor</a:t>
            </a:r>
            <a:r>
              <a:rPr lang="hu-HU" sz="2400" u="sng" dirty="0">
                <a:solidFill>
                  <a:srgbClr val="0070C0"/>
                </a:solidFill>
                <a:latin typeface="Georgia"/>
              </a:rPr>
              <a:t> </a:t>
            </a:r>
            <a:r>
              <a:rPr lang="hu-HU" sz="2400" u="sng" dirty="0" err="1">
                <a:solidFill>
                  <a:srgbClr val="0070C0"/>
                </a:solidFill>
                <a:latin typeface="Georgia"/>
              </a:rPr>
              <a:t>programmes</a:t>
            </a:r>
            <a:endParaRPr kumimoji="0" lang="hu-HU" sz="2400" b="0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467645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Corvinus2025_eng">
  <a:themeElements>
    <a:clrScheme name="Corvinus2025">
      <a:dk1>
        <a:srgbClr val="000000"/>
      </a:dk1>
      <a:lt1>
        <a:sysClr val="window" lastClr="FFFFFF"/>
      </a:lt1>
      <a:dk2>
        <a:srgbClr val="000000"/>
      </a:dk2>
      <a:lt2>
        <a:srgbClr val="FFFFFF"/>
      </a:lt2>
      <a:accent1>
        <a:srgbClr val="0ACD5A"/>
      </a:accent1>
      <a:accent2>
        <a:srgbClr val="E1FFD9"/>
      </a:accent2>
      <a:accent3>
        <a:srgbClr val="002300"/>
      </a:accent3>
      <a:accent4>
        <a:srgbClr val="FF4132"/>
      </a:accent4>
      <a:accent5>
        <a:srgbClr val="FFDEDE"/>
      </a:accent5>
      <a:accent6>
        <a:srgbClr val="410500"/>
      </a:accent6>
      <a:hlink>
        <a:srgbClr val="E1E1E1"/>
      </a:hlink>
      <a:folHlink>
        <a:srgbClr val="8C8C8C"/>
      </a:folHlink>
    </a:clrScheme>
    <a:fontScheme name="Egyéni 2. séma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lIns="0" tIns="0" rIns="0" bIns="0" anchor="b" anchorCtr="0"/>
      <a:lstStyle>
        <a:defPPr algn="l">
          <a:defRPr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Corvinus2025_eng.potx" id="{5B94D9FA-A3E9-49AF-8D2C-577D9F1C25BA}" vid="{0ECE8F63-340D-40A2-9D8C-266316F383E9}"/>
    </a:ext>
  </a:extLst>
</a:theme>
</file>

<file path=ppt/theme/theme2.xml><?xml version="1.0" encoding="utf-8"?>
<a:theme xmlns:a="http://schemas.openxmlformats.org/drawingml/2006/main" name="Corvinus2025 base">
  <a:themeElements>
    <a:clrScheme name="Corvinus2025">
      <a:dk1>
        <a:srgbClr val="000000"/>
      </a:dk1>
      <a:lt1>
        <a:sysClr val="window" lastClr="FFFFFF"/>
      </a:lt1>
      <a:dk2>
        <a:srgbClr val="000000"/>
      </a:dk2>
      <a:lt2>
        <a:srgbClr val="FFFFFF"/>
      </a:lt2>
      <a:accent1>
        <a:srgbClr val="0ACD5A"/>
      </a:accent1>
      <a:accent2>
        <a:srgbClr val="E1FFD9"/>
      </a:accent2>
      <a:accent3>
        <a:srgbClr val="002300"/>
      </a:accent3>
      <a:accent4>
        <a:srgbClr val="FF4132"/>
      </a:accent4>
      <a:accent5>
        <a:srgbClr val="FFDEDE"/>
      </a:accent5>
      <a:accent6>
        <a:srgbClr val="410500"/>
      </a:accent6>
      <a:hlink>
        <a:srgbClr val="E1E1E1"/>
      </a:hlink>
      <a:folHlink>
        <a:srgbClr val="8C8C8C"/>
      </a:folHlink>
    </a:clrScheme>
    <a:fontScheme name="Egyéni 1. séma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rvinus2025_eng.potx" id="{5B94D9FA-A3E9-49AF-8D2C-577D9F1C25BA}" vid="{E38000B0-1B0C-4ECA-A7EA-9C592F0130F4}"/>
    </a:ext>
  </a:extLst>
</a:theme>
</file>

<file path=ppt/theme/theme3.xml><?xml version="1.0" encoding="utf-8"?>
<a:theme xmlns:a="http://schemas.openxmlformats.org/drawingml/2006/main" name="Blank">
  <a:themeElements>
    <a:clrScheme name="Corvinus2025">
      <a:dk1>
        <a:srgbClr val="000000"/>
      </a:dk1>
      <a:lt1>
        <a:sysClr val="window" lastClr="FFFFFF"/>
      </a:lt1>
      <a:dk2>
        <a:srgbClr val="000000"/>
      </a:dk2>
      <a:lt2>
        <a:srgbClr val="FFFFFF"/>
      </a:lt2>
      <a:accent1>
        <a:srgbClr val="0ACD5A"/>
      </a:accent1>
      <a:accent2>
        <a:srgbClr val="E1FFD9"/>
      </a:accent2>
      <a:accent3>
        <a:srgbClr val="002300"/>
      </a:accent3>
      <a:accent4>
        <a:srgbClr val="FF4132"/>
      </a:accent4>
      <a:accent5>
        <a:srgbClr val="FFDEDE"/>
      </a:accent5>
      <a:accent6>
        <a:srgbClr val="410500"/>
      </a:accent6>
      <a:hlink>
        <a:srgbClr val="E1E1E1"/>
      </a:hlink>
      <a:folHlink>
        <a:srgbClr val="8C8C8C"/>
      </a:folHlink>
    </a:clrScheme>
    <a:fontScheme name="Egyéni 1. séma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rvinus2025_eng.potx" id="{5B94D9FA-A3E9-49AF-8D2C-577D9F1C25BA}" vid="{F36B6C7B-84F4-4F44-8565-9836487FBB42}"/>
    </a:ext>
  </a:extLst>
</a:theme>
</file>

<file path=ppt/theme/theme4.xml><?xml version="1.0" encoding="utf-8"?>
<a:theme xmlns:a="http://schemas.openxmlformats.org/drawingml/2006/main" name="Thank you for your attention! ">
  <a:themeElements>
    <a:clrScheme name="Corvinus2025">
      <a:dk1>
        <a:srgbClr val="000000"/>
      </a:dk1>
      <a:lt1>
        <a:sysClr val="window" lastClr="FFFFFF"/>
      </a:lt1>
      <a:dk2>
        <a:srgbClr val="000000"/>
      </a:dk2>
      <a:lt2>
        <a:srgbClr val="FFFFFF"/>
      </a:lt2>
      <a:accent1>
        <a:srgbClr val="0ACD5A"/>
      </a:accent1>
      <a:accent2>
        <a:srgbClr val="E1FFD9"/>
      </a:accent2>
      <a:accent3>
        <a:srgbClr val="002300"/>
      </a:accent3>
      <a:accent4>
        <a:srgbClr val="FF4132"/>
      </a:accent4>
      <a:accent5>
        <a:srgbClr val="FFDEDE"/>
      </a:accent5>
      <a:accent6>
        <a:srgbClr val="410500"/>
      </a:accent6>
      <a:hlink>
        <a:srgbClr val="E1E1E1"/>
      </a:hlink>
      <a:folHlink>
        <a:srgbClr val="8C8C8C"/>
      </a:folHlink>
    </a:clrScheme>
    <a:fontScheme name="Corvinus betűtípus séma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lIns="0" tIns="0" rIns="0" bIns="0" anchor="b" anchorCtr="0"/>
      <a:lstStyle>
        <a:defPPr algn="l">
          <a:defRPr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Corvinus2025_eng.potx" id="{5B94D9FA-A3E9-49AF-8D2C-577D9F1C25BA}" vid="{CCCE0720-C1E6-44C4-A4ED-35F5C72BAFA1}"/>
    </a:ext>
  </a:extLst>
</a:theme>
</file>

<file path=ppt/theme/theme5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246f8f1-ee0c-4a2a-ae51-af33d534155d">
      <Terms xmlns="http://schemas.microsoft.com/office/infopath/2007/PartnerControls"/>
    </lcf76f155ced4ddcb4097134ff3c332f>
    <TaxCatchAll xmlns="1de8eeb0-b747-4f01-9065-c820fb864a0b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5709964D6639E14492DED0BFD2A21C4D" ma:contentTypeVersion="15" ma:contentTypeDescription="Új dokumentum létrehozása." ma:contentTypeScope="" ma:versionID="eb1aed24dcc69a9d57db29cc2563bd39">
  <xsd:schema xmlns:xsd="http://www.w3.org/2001/XMLSchema" xmlns:xs="http://www.w3.org/2001/XMLSchema" xmlns:p="http://schemas.microsoft.com/office/2006/metadata/properties" xmlns:ns2="f246f8f1-ee0c-4a2a-ae51-af33d534155d" xmlns:ns3="1de8eeb0-b747-4f01-9065-c820fb864a0b" targetNamespace="http://schemas.microsoft.com/office/2006/metadata/properties" ma:root="true" ma:fieldsID="8548da6f9e5f49c839a3243f76715a5d" ns2:_="" ns3:_="">
    <xsd:import namespace="f246f8f1-ee0c-4a2a-ae51-af33d534155d"/>
    <xsd:import namespace="1de8eeb0-b747-4f01-9065-c820fb864a0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46f8f1-ee0c-4a2a-ae51-af33d534155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Képcímkék" ma:readOnly="false" ma:fieldId="{5cf76f15-5ced-4ddc-b409-7134ff3c332f}" ma:taxonomyMulti="true" ma:sspId="304f63b5-a726-4f3c-93ae-55ac1a4664b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e8eeb0-b747-4f01-9065-c820fb864a0b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Résztvevők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Megosztva részletekkel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25393c74-9582-47ab-964e-7035f561f6ed}" ma:internalName="TaxCatchAll" ma:showField="CatchAllData" ma:web="1de8eeb0-b747-4f01-9065-c820fb864a0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30634F2-C12B-4D4F-8921-5FED44521E61}">
  <ds:schemaRefs>
    <ds:schemaRef ds:uri="http://purl.org/dc/terms/"/>
    <ds:schemaRef ds:uri="http://purl.org/dc/dcmitype/"/>
    <ds:schemaRef ds:uri="http://www.w3.org/XML/1998/namespace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5e4c54d7-08c8-4600-8e22-197c4b5ed5ec"/>
    <ds:schemaRef ds:uri="a9264108-d536-449d-b662-418c76f5db85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7337E089-4982-48DE-ABF2-483EB0BBA266}"/>
</file>

<file path=customXml/itemProps3.xml><?xml version="1.0" encoding="utf-8"?>
<ds:datastoreItem xmlns:ds="http://schemas.openxmlformats.org/officeDocument/2006/customXml" ds:itemID="{CF2F1234-CAE6-4716-9686-FE990C912C8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corvinus2025-eng</Template>
  <TotalTime>296</TotalTime>
  <Words>2491</Words>
  <Application>Microsoft Office PowerPoint</Application>
  <PresentationFormat>Szélesvásznú</PresentationFormat>
  <Paragraphs>237</Paragraphs>
  <Slides>28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4</vt:i4>
      </vt:variant>
      <vt:variant>
        <vt:lpstr>Diacímek</vt:lpstr>
      </vt:variant>
      <vt:variant>
        <vt:i4>28</vt:i4>
      </vt:variant>
    </vt:vector>
  </HeadingPairs>
  <TitlesOfParts>
    <vt:vector size="37" baseType="lpstr">
      <vt:lpstr>Arial</vt:lpstr>
      <vt:lpstr>Arial,Sans-Serif</vt:lpstr>
      <vt:lpstr>Calibri</vt:lpstr>
      <vt:lpstr>Georgia</vt:lpstr>
      <vt:lpstr>Wingdings</vt:lpstr>
      <vt:lpstr>Corvinus2025_eng</vt:lpstr>
      <vt:lpstr>Corvinus2025 base</vt:lpstr>
      <vt:lpstr>Blank</vt:lpstr>
      <vt:lpstr>Thank you for your attention! </vt:lpstr>
      <vt:lpstr>Study orientation at the beginning of the academic year   2025/26 </vt:lpstr>
      <vt:lpstr>Main Topics  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Thank you for your attention!</vt:lpstr>
    </vt:vector>
  </TitlesOfParts>
  <Company>Budapest Corvinus Egyetem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Nagy Viktória</dc:creator>
  <cp:lastModifiedBy>Tilless Lea Zsuzsa</cp:lastModifiedBy>
  <cp:revision>285</cp:revision>
  <dcterms:created xsi:type="dcterms:W3CDTF">2025-08-26T12:37:11Z</dcterms:created>
  <dcterms:modified xsi:type="dcterms:W3CDTF">2025-09-15T09:43:27Z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0x0101005709964D6639E14492DED0BFD2A21C4D</vt:lpwstr>
  </property>
  <property fmtid="{D5CDD505-2E9C-101B-9397-08002B2CF9AE}" pid="3" name="MediaServiceImageTags">
    <vt:lpwstr/>
  </property>
</Properties>
</file>