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al Bold" panose="020B0604020202020204" charset="-18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corvinus.hu/downloads/98ju.4zwt9b/hkr-3-tvsz-2024-szeptember-1-00-en-alairt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i-corvinus.hu/downloads/a9m1.bg6r60/1-2025-orh-rendelkezes-mi-hasznalat-00-en-ai-2.pdf" TargetMode="External"/><Relationship Id="rId5" Type="http://schemas.openxmlformats.org/officeDocument/2006/relationships/hyperlink" Target="https://www.uni-corvinus.hu/contents/uploads/2023/08/EN_II.I.11_Etikai_Kodex_2011_december_19_ln.7b3.pdf" TargetMode="External"/><Relationship Id="rId4" Type="http://schemas.openxmlformats.org/officeDocument/2006/relationships/hyperlink" Target="https://www.uni-corvinus.hu/contents/uploads/2020/11/I.20_Plagiumszabalyzat_2018_junius_19_EN.6b1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ai.com/chatgpt/overview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www.perplexity.a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pilot.microsoft.com/chats/FqFs5653Tkm3tGydsuT78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hyperlink" Target="https://claude.ai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manticscholar.org" TargetMode="External"/><Relationship Id="rId3" Type="http://schemas.openxmlformats.org/officeDocument/2006/relationships/hyperlink" Target="https://elicit.com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consensus.ap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perguide.ai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itationgecko.azurewebsites.net" TargetMode="External"/><Relationship Id="rId7" Type="http://schemas.openxmlformats.org/officeDocument/2006/relationships/hyperlink" Target="https://www.connectedpapers.com" TargetMode="External"/><Relationship Id="rId2" Type="http://schemas.openxmlformats.org/officeDocument/2006/relationships/hyperlink" Target="https://www.researchrabbit.a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hyperlink" Target="https://www.litmaps.com" TargetMode="Externa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cispace.com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.png"/><Relationship Id="rId2" Type="http://schemas.openxmlformats.org/officeDocument/2006/relationships/hyperlink" Target="https://www.explainpaper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otebooklm.google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hyperlink" Target="https://www.chatpdf.com" TargetMode="External"/><Relationship Id="rId4" Type="http://schemas.openxmlformats.org/officeDocument/2006/relationships/hyperlink" Target="https://askyourpdf.com" TargetMode="Externa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mu.ai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.png"/><Relationship Id="rId2" Type="http://schemas.openxmlformats.org/officeDocument/2006/relationships/hyperlink" Target="https://paperpa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rinka.ai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hyperlink" Target="https://jenni.ai" TargetMode="External"/><Relationship Id="rId4" Type="http://schemas.openxmlformats.org/officeDocument/2006/relationships/hyperlink" Target="https://www.grammarly.com" TargetMode="Externa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orottyagreta.arvai@uni-corvinus.hu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58457" y="0"/>
            <a:ext cx="8429543" cy="10287000"/>
            <a:chOff x="0" y="0"/>
            <a:chExt cx="1305957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5957" cy="1593725"/>
            </a:xfrm>
            <a:custGeom>
              <a:avLst/>
              <a:gdLst/>
              <a:ahLst/>
              <a:cxnLst/>
              <a:rect l="l" t="t" r="r" b="b"/>
              <a:pathLst>
                <a:path w="1305957" h="1593725">
                  <a:moveTo>
                    <a:pt x="0" y="0"/>
                  </a:moveTo>
                  <a:lnTo>
                    <a:pt x="1305957" y="0"/>
                  </a:lnTo>
                  <a:lnTo>
                    <a:pt x="1305957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t="-2678" b="-2678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28167" y="0"/>
            <a:ext cx="4592475" cy="10287000"/>
            <a:chOff x="0" y="0"/>
            <a:chExt cx="1209541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09541" cy="2709333"/>
            </a:xfrm>
            <a:custGeom>
              <a:avLst/>
              <a:gdLst/>
              <a:ahLst/>
              <a:cxnLst/>
              <a:rect l="l" t="t" r="r" b="b"/>
              <a:pathLst>
                <a:path w="1209541" h="2709333">
                  <a:moveTo>
                    <a:pt x="0" y="0"/>
                  </a:moveTo>
                  <a:lnTo>
                    <a:pt x="1209541" y="0"/>
                  </a:lnTo>
                  <a:lnTo>
                    <a:pt x="1209541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9F9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209541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27895" y="655295"/>
            <a:ext cx="2344121" cy="778970"/>
          </a:xfrm>
          <a:custGeom>
            <a:avLst/>
            <a:gdLst/>
            <a:ahLst/>
            <a:cxnLst/>
            <a:rect l="l" t="t" r="r" b="b"/>
            <a:pathLst>
              <a:path w="2344121" h="778970">
                <a:moveTo>
                  <a:pt x="0" y="0"/>
                </a:moveTo>
                <a:lnTo>
                  <a:pt x="2344121" y="0"/>
                </a:lnTo>
                <a:lnTo>
                  <a:pt x="2344121" y="778969"/>
                </a:lnTo>
                <a:lnTo>
                  <a:pt x="0" y="778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TextBox 8"/>
          <p:cNvSpPr txBox="1"/>
          <p:nvPr/>
        </p:nvSpPr>
        <p:spPr>
          <a:xfrm>
            <a:off x="838200" y="3162300"/>
            <a:ext cx="8622130" cy="421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07"/>
              </a:lnSpc>
            </a:pPr>
            <a:r>
              <a:rPr lang="en-US" sz="7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Generative AI tools &amp;</a:t>
            </a:r>
            <a:endParaRPr lang="hu-HU" sz="72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11307"/>
              </a:lnSpc>
            </a:pPr>
            <a:r>
              <a:rPr lang="en-US" sz="7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ethical issues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67234" cy="10287000"/>
            <a:chOff x="0" y="0"/>
            <a:chExt cx="955466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5466" cy="1593725"/>
            </a:xfrm>
            <a:custGeom>
              <a:avLst/>
              <a:gdLst/>
              <a:ahLst/>
              <a:cxnLst/>
              <a:rect l="l" t="t" r="r" b="b"/>
              <a:pathLst>
                <a:path w="955466" h="1593725">
                  <a:moveTo>
                    <a:pt x="0" y="0"/>
                  </a:moveTo>
                  <a:lnTo>
                    <a:pt x="955466" y="0"/>
                  </a:lnTo>
                  <a:lnTo>
                    <a:pt x="955466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14749" r="-14749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139238" y="4959032"/>
            <a:ext cx="9525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3631829" y="0"/>
            <a:ext cx="4318369" cy="10287000"/>
            <a:chOff x="0" y="0"/>
            <a:chExt cx="1137348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7348" cy="2709333"/>
            </a:xfrm>
            <a:custGeom>
              <a:avLst/>
              <a:gdLst/>
              <a:ahLst/>
              <a:cxnLst/>
              <a:rect l="l" t="t" r="r" b="b"/>
              <a:pathLst>
                <a:path w="1137348" h="2709333">
                  <a:moveTo>
                    <a:pt x="0" y="0"/>
                  </a:moveTo>
                  <a:lnTo>
                    <a:pt x="1137348" y="0"/>
                  </a:lnTo>
                  <a:lnTo>
                    <a:pt x="1137348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3734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923865" y="6675898"/>
            <a:ext cx="9821946" cy="2641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99"/>
              </a:lnSpc>
            </a:pPr>
            <a:r>
              <a:rPr lang="en-US" sz="2499" u="sng" spc="-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 tooltip="https://www.uni-corvinus.hu/downloads/98ju.4zwt9b/hkr-3-tvsz-2024-szeptember-1-00-en-alairt.pdf"/>
              </a:rPr>
              <a:t>Study and Examination Regulations</a:t>
            </a:r>
          </a:p>
          <a:p>
            <a:pPr algn="l">
              <a:lnSpc>
                <a:spcPts val="5299"/>
              </a:lnSpc>
            </a:pPr>
            <a:r>
              <a:rPr lang="en-US" sz="2499" u="sng" spc="-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 tooltip="https://www.uni-corvinus.hu/contents/uploads/2020/11/I.20_Plagiumszabalyzat_2018_junius_19_EN.6b1.pdf"/>
              </a:rPr>
              <a:t>Anti-plagiarism Regulations</a:t>
            </a:r>
          </a:p>
          <a:p>
            <a:pPr algn="l">
              <a:lnSpc>
                <a:spcPts val="5299"/>
              </a:lnSpc>
            </a:pPr>
            <a:r>
              <a:rPr lang="en-US" sz="2499" u="sng" spc="-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 tooltip="https://www.uni-corvinus.hu/contents/uploads/2023/08/EN_II.I.11_Etikai_Kodex_2011_december_19_ln.7b3.pdf"/>
              </a:rPr>
              <a:t>Code of Ethics</a:t>
            </a:r>
          </a:p>
          <a:p>
            <a:pPr algn="l">
              <a:lnSpc>
                <a:spcPts val="5299"/>
              </a:lnSpc>
            </a:pPr>
            <a:r>
              <a:rPr lang="en-US" sz="2499" u="sng" spc="-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 tooltip="https://www.uni-corvinus.hu/downloads/a9m1.bg6r60/1-2025-orh-rendelkezes-mi-hasznalat-00-en-ai-2.pdf"/>
              </a:rPr>
              <a:t>Provisions on the use of generative artificial intelligence systems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46094" y="876300"/>
            <a:ext cx="11941906" cy="983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Regulations, guidelines &amp; guides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89889" y="2735690"/>
            <a:ext cx="10861757" cy="321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4249"/>
              </a:lnSpc>
              <a:buFont typeface="Arial"/>
              <a:buChar char="•"/>
            </a:pPr>
            <a:r>
              <a:rPr lang="en-US" sz="2499" spc="-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AI involvement must be clearly indicated, and intellectual property rights must be respected.</a:t>
            </a:r>
          </a:p>
          <a:p>
            <a:pPr marL="539748" lvl="1" indent="-269874" algn="l">
              <a:lnSpc>
                <a:spcPts val="4249"/>
              </a:lnSpc>
              <a:buFont typeface="Arial"/>
              <a:buChar char="•"/>
            </a:pPr>
            <a:r>
              <a:rPr lang="en-US" sz="2499" spc="-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AI must not undermine originality or mislead assessors.</a:t>
            </a:r>
          </a:p>
          <a:p>
            <a:pPr marL="539748" lvl="1" indent="-269874" algn="l">
              <a:lnSpc>
                <a:spcPts val="4249"/>
              </a:lnSpc>
              <a:buFont typeface="Arial"/>
              <a:buChar char="•"/>
            </a:pPr>
            <a:r>
              <a:rPr lang="en-US" sz="2499" spc="-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must declare AI usage in a written statement.</a:t>
            </a:r>
          </a:p>
          <a:p>
            <a:pPr marL="539748" lvl="1" indent="-269874" algn="l">
              <a:lnSpc>
                <a:spcPts val="4249"/>
              </a:lnSpc>
              <a:buFont typeface="Arial"/>
              <a:buChar char="•"/>
            </a:pPr>
            <a:r>
              <a:rPr lang="en-US" sz="2499" spc="-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Lecturers must define rules for AI use in their courses and syllabi, including when and how students may use AI tools.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542" y="7064894"/>
            <a:ext cx="5514605" cy="1986840"/>
            <a:chOff x="0" y="0"/>
            <a:chExt cx="1452406" cy="523283"/>
          </a:xfrm>
        </p:grpSpPr>
        <p:sp>
          <p:nvSpPr>
            <p:cNvPr id="3" name="Freeform 3">
              <a:hlinkClick r:id="rId2" tooltip="https://www.perplexity.ai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5" name="Freeform 5">
            <a:hlinkClick r:id="rId2" tooltip="https://www.perplexity.ai"/>
          </p:cNvPr>
          <p:cNvSpPr/>
          <p:nvPr/>
        </p:nvSpPr>
        <p:spPr>
          <a:xfrm>
            <a:off x="666291" y="7463837"/>
            <a:ext cx="4941108" cy="1188954"/>
          </a:xfrm>
          <a:custGeom>
            <a:avLst/>
            <a:gdLst/>
            <a:ahLst/>
            <a:cxnLst/>
            <a:rect l="l" t="t" r="r" b="b"/>
            <a:pathLst>
              <a:path w="4941108" h="1188954">
                <a:moveTo>
                  <a:pt x="0" y="0"/>
                </a:moveTo>
                <a:lnTo>
                  <a:pt x="4941108" y="0"/>
                </a:lnTo>
                <a:lnTo>
                  <a:pt x="4941108" y="1188954"/>
                </a:lnTo>
                <a:lnTo>
                  <a:pt x="0" y="1188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6" name="Group 6"/>
          <p:cNvGrpSpPr/>
          <p:nvPr/>
        </p:nvGrpSpPr>
        <p:grpSpPr>
          <a:xfrm>
            <a:off x="6246572" y="7064894"/>
            <a:ext cx="5514605" cy="1986840"/>
            <a:chOff x="0" y="0"/>
            <a:chExt cx="1452406" cy="5232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9" name="Freeform 9">
            <a:hlinkClick r:id="rId4" tooltip="https://claude.ai"/>
          </p:cNvPr>
          <p:cNvSpPr/>
          <p:nvPr/>
        </p:nvSpPr>
        <p:spPr>
          <a:xfrm>
            <a:off x="6246572" y="7064894"/>
            <a:ext cx="5514605" cy="1986840"/>
          </a:xfrm>
          <a:custGeom>
            <a:avLst/>
            <a:gdLst/>
            <a:ahLst/>
            <a:cxnLst/>
            <a:rect l="l" t="t" r="r" b="b"/>
            <a:pathLst>
              <a:path w="5514605" h="1986840">
                <a:moveTo>
                  <a:pt x="0" y="0"/>
                </a:moveTo>
                <a:lnTo>
                  <a:pt x="5514605" y="0"/>
                </a:lnTo>
                <a:lnTo>
                  <a:pt x="5514605" y="1986840"/>
                </a:lnTo>
                <a:lnTo>
                  <a:pt x="0" y="19868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60" t="-55255" r="-48" b="-56840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10" name="Group 10"/>
          <p:cNvGrpSpPr/>
          <p:nvPr/>
        </p:nvGrpSpPr>
        <p:grpSpPr>
          <a:xfrm>
            <a:off x="12111828" y="7064894"/>
            <a:ext cx="5514605" cy="1986840"/>
            <a:chOff x="0" y="0"/>
            <a:chExt cx="1452406" cy="523283"/>
          </a:xfrm>
        </p:grpSpPr>
        <p:sp>
          <p:nvSpPr>
            <p:cNvPr id="11" name="Freeform 11">
              <a:hlinkClick r:id="rId6" tooltip="https://copilot.microsoft.com/chats/FqFs5653Tkm3tGydsuT78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13" name="Freeform 13">
            <a:hlinkClick r:id="rId6" tooltip="https://copilot.microsoft.com/chats/FqFs5653Tkm3tGydsuT78"/>
          </p:cNvPr>
          <p:cNvSpPr/>
          <p:nvPr/>
        </p:nvSpPr>
        <p:spPr>
          <a:xfrm>
            <a:off x="12599370" y="7408122"/>
            <a:ext cx="4539522" cy="1300384"/>
          </a:xfrm>
          <a:custGeom>
            <a:avLst/>
            <a:gdLst/>
            <a:ahLst/>
            <a:cxnLst/>
            <a:rect l="l" t="t" r="r" b="b"/>
            <a:pathLst>
              <a:path w="4539522" h="1300384">
                <a:moveTo>
                  <a:pt x="0" y="0"/>
                </a:moveTo>
                <a:lnTo>
                  <a:pt x="4539522" y="0"/>
                </a:lnTo>
                <a:lnTo>
                  <a:pt x="4539522" y="1300384"/>
                </a:lnTo>
                <a:lnTo>
                  <a:pt x="0" y="13003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14" name="Group 14"/>
          <p:cNvGrpSpPr/>
          <p:nvPr/>
        </p:nvGrpSpPr>
        <p:grpSpPr>
          <a:xfrm>
            <a:off x="5618145" y="2264474"/>
            <a:ext cx="6809522" cy="2241280"/>
            <a:chOff x="0" y="0"/>
            <a:chExt cx="1589853" cy="523283"/>
          </a:xfrm>
        </p:grpSpPr>
        <p:sp>
          <p:nvSpPr>
            <p:cNvPr id="15" name="Freeform 15">
              <a:hlinkClick r:id="rId8" tooltip="https://openai.com/chatgpt/overview/"/>
            </p:cNvPr>
            <p:cNvSpPr/>
            <p:nvPr/>
          </p:nvSpPr>
          <p:spPr>
            <a:xfrm>
              <a:off x="0" y="0"/>
              <a:ext cx="1589853" cy="523283"/>
            </a:xfrm>
            <a:custGeom>
              <a:avLst/>
              <a:gdLst/>
              <a:ahLst/>
              <a:cxnLst/>
              <a:rect l="l" t="t" r="r" b="b"/>
              <a:pathLst>
                <a:path w="1589853" h="523283">
                  <a:moveTo>
                    <a:pt x="57983" y="0"/>
                  </a:moveTo>
                  <a:lnTo>
                    <a:pt x="1531870" y="0"/>
                  </a:lnTo>
                  <a:cubicBezTo>
                    <a:pt x="1563893" y="0"/>
                    <a:pt x="1589853" y="25960"/>
                    <a:pt x="1589853" y="57983"/>
                  </a:cubicBezTo>
                  <a:lnTo>
                    <a:pt x="1589853" y="465300"/>
                  </a:lnTo>
                  <a:cubicBezTo>
                    <a:pt x="1589853" y="480678"/>
                    <a:pt x="1583744" y="495426"/>
                    <a:pt x="1572870" y="506300"/>
                  </a:cubicBezTo>
                  <a:cubicBezTo>
                    <a:pt x="1561996" y="517174"/>
                    <a:pt x="1547248" y="523283"/>
                    <a:pt x="1531870" y="523283"/>
                  </a:cubicBezTo>
                  <a:lnTo>
                    <a:pt x="57983" y="523283"/>
                  </a:lnTo>
                  <a:cubicBezTo>
                    <a:pt x="42605" y="523283"/>
                    <a:pt x="27857" y="517174"/>
                    <a:pt x="16983" y="506300"/>
                  </a:cubicBezTo>
                  <a:cubicBezTo>
                    <a:pt x="6109" y="495426"/>
                    <a:pt x="0" y="480678"/>
                    <a:pt x="0" y="465300"/>
                  </a:cubicBezTo>
                  <a:lnTo>
                    <a:pt x="0" y="57983"/>
                  </a:lnTo>
                  <a:cubicBezTo>
                    <a:pt x="0" y="42605"/>
                    <a:pt x="6109" y="27857"/>
                    <a:pt x="16983" y="16983"/>
                  </a:cubicBezTo>
                  <a:cubicBezTo>
                    <a:pt x="27857" y="6109"/>
                    <a:pt x="42605" y="0"/>
                    <a:pt x="57983" y="0"/>
                  </a:cubicBezTo>
                  <a:close/>
                </a:path>
              </a:pathLst>
            </a:custGeom>
            <a:solidFill>
              <a:srgbClr val="58A6A0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589853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17" name="Freeform 17">
            <a:hlinkClick r:id="rId8" tooltip="https://openai.com/chatgpt/overview/"/>
          </p:cNvPr>
          <p:cNvSpPr/>
          <p:nvPr/>
        </p:nvSpPr>
        <p:spPr>
          <a:xfrm>
            <a:off x="5777864" y="2458069"/>
            <a:ext cx="2206514" cy="1854089"/>
          </a:xfrm>
          <a:custGeom>
            <a:avLst/>
            <a:gdLst/>
            <a:ahLst/>
            <a:cxnLst/>
            <a:rect l="l" t="t" r="r" b="b"/>
            <a:pathLst>
              <a:path w="2206514" h="1854089">
                <a:moveTo>
                  <a:pt x="0" y="0"/>
                </a:moveTo>
                <a:lnTo>
                  <a:pt x="2206515" y="0"/>
                </a:lnTo>
                <a:lnTo>
                  <a:pt x="2206515" y="1854090"/>
                </a:lnTo>
                <a:lnTo>
                  <a:pt x="0" y="18540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9503" b="-9503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8" name="TextBox 18"/>
          <p:cNvSpPr txBox="1"/>
          <p:nvPr/>
        </p:nvSpPr>
        <p:spPr>
          <a:xfrm>
            <a:off x="7984379" y="2562250"/>
            <a:ext cx="3942019" cy="136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90"/>
              </a:lnSpc>
            </a:pPr>
            <a:r>
              <a:rPr lang="en-US" sz="720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  <a:hlinkClick r:id="rId8" tooltip="https://openai.com/chatgpt/overview/"/>
              </a:rPr>
              <a:t>ChatGPT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58942" y="417170"/>
            <a:ext cx="1219289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Chatbots - multiple-purpose tools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458442" y="5475026"/>
            <a:ext cx="4789085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-1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Alternatives</a:t>
            </a:r>
          </a:p>
        </p:txBody>
      </p:sp>
      <p:sp>
        <p:nvSpPr>
          <p:cNvPr id="21" name="Freeform 21"/>
          <p:cNvSpPr/>
          <p:nvPr/>
        </p:nvSpPr>
        <p:spPr>
          <a:xfrm>
            <a:off x="727895" y="655295"/>
            <a:ext cx="2344121" cy="778970"/>
          </a:xfrm>
          <a:custGeom>
            <a:avLst/>
            <a:gdLst/>
            <a:ahLst/>
            <a:cxnLst/>
            <a:rect l="l" t="t" r="r" b="b"/>
            <a:pathLst>
              <a:path w="2344121" h="778970">
                <a:moveTo>
                  <a:pt x="0" y="0"/>
                </a:moveTo>
                <a:lnTo>
                  <a:pt x="2344121" y="0"/>
                </a:lnTo>
                <a:lnTo>
                  <a:pt x="2344121" y="778969"/>
                </a:lnTo>
                <a:lnTo>
                  <a:pt x="0" y="7789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555" y="7423619"/>
            <a:ext cx="5514605" cy="1986840"/>
            <a:chOff x="0" y="0"/>
            <a:chExt cx="1452406" cy="5232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87584" y="7423619"/>
            <a:ext cx="5514605" cy="1986840"/>
            <a:chOff x="0" y="0"/>
            <a:chExt cx="1452406" cy="523283"/>
          </a:xfrm>
        </p:grpSpPr>
        <p:sp>
          <p:nvSpPr>
            <p:cNvPr id="6" name="Freeform 6">
              <a:hlinkClick r:id="rId2" tooltip="https://consensus.app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52841" y="7423619"/>
            <a:ext cx="5514605" cy="1986840"/>
            <a:chOff x="0" y="0"/>
            <a:chExt cx="1452406" cy="523283"/>
          </a:xfrm>
        </p:grpSpPr>
        <p:sp>
          <p:nvSpPr>
            <p:cNvPr id="9" name="Freeform 9">
              <a:hlinkClick r:id="rId2" tooltip="https://consensus.app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618145" y="2264474"/>
            <a:ext cx="6809522" cy="2241280"/>
            <a:chOff x="0" y="0"/>
            <a:chExt cx="1589853" cy="5232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89853" cy="523283"/>
            </a:xfrm>
            <a:custGeom>
              <a:avLst/>
              <a:gdLst/>
              <a:ahLst/>
              <a:cxnLst/>
              <a:rect l="l" t="t" r="r" b="b"/>
              <a:pathLst>
                <a:path w="1589853" h="523283">
                  <a:moveTo>
                    <a:pt x="57983" y="0"/>
                  </a:moveTo>
                  <a:lnTo>
                    <a:pt x="1531870" y="0"/>
                  </a:lnTo>
                  <a:cubicBezTo>
                    <a:pt x="1563893" y="0"/>
                    <a:pt x="1589853" y="25960"/>
                    <a:pt x="1589853" y="57983"/>
                  </a:cubicBezTo>
                  <a:lnTo>
                    <a:pt x="1589853" y="465300"/>
                  </a:lnTo>
                  <a:cubicBezTo>
                    <a:pt x="1589853" y="480678"/>
                    <a:pt x="1583744" y="495426"/>
                    <a:pt x="1572870" y="506300"/>
                  </a:cubicBezTo>
                  <a:cubicBezTo>
                    <a:pt x="1561996" y="517174"/>
                    <a:pt x="1547248" y="523283"/>
                    <a:pt x="1531870" y="523283"/>
                  </a:cubicBezTo>
                  <a:lnTo>
                    <a:pt x="57983" y="523283"/>
                  </a:lnTo>
                  <a:cubicBezTo>
                    <a:pt x="42605" y="523283"/>
                    <a:pt x="27857" y="517174"/>
                    <a:pt x="16983" y="506300"/>
                  </a:cubicBezTo>
                  <a:cubicBezTo>
                    <a:pt x="6109" y="495426"/>
                    <a:pt x="0" y="480678"/>
                    <a:pt x="0" y="465300"/>
                  </a:cubicBezTo>
                  <a:lnTo>
                    <a:pt x="0" y="57983"/>
                  </a:lnTo>
                  <a:cubicBezTo>
                    <a:pt x="0" y="42605"/>
                    <a:pt x="6109" y="27857"/>
                    <a:pt x="16983" y="16983"/>
                  </a:cubicBezTo>
                  <a:cubicBezTo>
                    <a:pt x="27857" y="6109"/>
                    <a:pt x="42605" y="0"/>
                    <a:pt x="57983" y="0"/>
                  </a:cubicBezTo>
                  <a:close/>
                </a:path>
              </a:pathLst>
            </a:custGeom>
            <a:solidFill>
              <a:srgbClr val="58A6A0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589853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14" name="Freeform 14">
            <a:hlinkClick r:id="rId3" tooltip="https://elicit.com"/>
          </p:cNvPr>
          <p:cNvSpPr/>
          <p:nvPr/>
        </p:nvSpPr>
        <p:spPr>
          <a:xfrm>
            <a:off x="5618145" y="2264474"/>
            <a:ext cx="6809522" cy="2241280"/>
          </a:xfrm>
          <a:custGeom>
            <a:avLst/>
            <a:gdLst/>
            <a:ahLst/>
            <a:cxnLst/>
            <a:rect l="l" t="t" r="r" b="b"/>
            <a:pathLst>
              <a:path w="6809522" h="2241280">
                <a:moveTo>
                  <a:pt x="0" y="0"/>
                </a:moveTo>
                <a:lnTo>
                  <a:pt x="6809521" y="0"/>
                </a:lnTo>
                <a:lnTo>
                  <a:pt x="6809521" y="2241280"/>
                </a:lnTo>
                <a:lnTo>
                  <a:pt x="0" y="22412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0416" t="-132051" r="-67826" b="-129868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Freeform 15">
            <a:hlinkClick r:id="rId2" tooltip="https://consensus.app"/>
          </p:cNvPr>
          <p:cNvSpPr/>
          <p:nvPr/>
        </p:nvSpPr>
        <p:spPr>
          <a:xfrm>
            <a:off x="7208921" y="7565285"/>
            <a:ext cx="3627968" cy="1703507"/>
          </a:xfrm>
          <a:custGeom>
            <a:avLst/>
            <a:gdLst/>
            <a:ahLst/>
            <a:cxnLst/>
            <a:rect l="l" t="t" r="r" b="b"/>
            <a:pathLst>
              <a:path w="3627968" h="1703507">
                <a:moveTo>
                  <a:pt x="0" y="0"/>
                </a:moveTo>
                <a:lnTo>
                  <a:pt x="3627969" y="0"/>
                </a:lnTo>
                <a:lnTo>
                  <a:pt x="3627969" y="1703507"/>
                </a:lnTo>
                <a:lnTo>
                  <a:pt x="0" y="17035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3364" b="-9503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6" name="Freeform 16">
            <a:hlinkClick r:id="rId6" tooltip="https://paperguide.ai"/>
          </p:cNvPr>
          <p:cNvSpPr/>
          <p:nvPr/>
        </p:nvSpPr>
        <p:spPr>
          <a:xfrm>
            <a:off x="933736" y="7966337"/>
            <a:ext cx="4283896" cy="901403"/>
          </a:xfrm>
          <a:custGeom>
            <a:avLst/>
            <a:gdLst/>
            <a:ahLst/>
            <a:cxnLst/>
            <a:rect l="l" t="t" r="r" b="b"/>
            <a:pathLst>
              <a:path w="4283896" h="901403">
                <a:moveTo>
                  <a:pt x="0" y="0"/>
                </a:moveTo>
                <a:lnTo>
                  <a:pt x="4283895" y="0"/>
                </a:lnTo>
                <a:lnTo>
                  <a:pt x="4283895" y="901403"/>
                </a:lnTo>
                <a:lnTo>
                  <a:pt x="0" y="9014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7" name="TextBox 17"/>
          <p:cNvSpPr txBox="1"/>
          <p:nvPr/>
        </p:nvSpPr>
        <p:spPr>
          <a:xfrm>
            <a:off x="4280165" y="442333"/>
            <a:ext cx="10588079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Research - scholarly sources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96570" y="5458543"/>
            <a:ext cx="4789085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-1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Alternatives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427666" y="7726608"/>
            <a:ext cx="5164953" cy="1230634"/>
            <a:chOff x="0" y="0"/>
            <a:chExt cx="6886604" cy="1640846"/>
          </a:xfrm>
        </p:grpSpPr>
        <p:sp>
          <p:nvSpPr>
            <p:cNvPr id="20" name="Freeform 20">
              <a:hlinkClick r:id="rId8" tooltip="https://www.semanticscholar.org"/>
            </p:cNvPr>
            <p:cNvSpPr/>
            <p:nvPr/>
          </p:nvSpPr>
          <p:spPr>
            <a:xfrm>
              <a:off x="1615339" y="337113"/>
              <a:ext cx="5271266" cy="966619"/>
            </a:xfrm>
            <a:custGeom>
              <a:avLst/>
              <a:gdLst/>
              <a:ahLst/>
              <a:cxnLst/>
              <a:rect l="l" t="t" r="r" b="b"/>
              <a:pathLst>
                <a:path w="5271266" h="966619">
                  <a:moveTo>
                    <a:pt x="0" y="0"/>
                  </a:moveTo>
                  <a:lnTo>
                    <a:pt x="5271265" y="0"/>
                  </a:lnTo>
                  <a:lnTo>
                    <a:pt x="5271265" y="966619"/>
                  </a:lnTo>
                  <a:lnTo>
                    <a:pt x="0" y="966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95203" b="-88231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21">
              <a:hlinkClick r:id="rId8" tooltip="https://www.semanticscholar.org"/>
            </p:cNvPr>
            <p:cNvSpPr/>
            <p:nvPr/>
          </p:nvSpPr>
          <p:spPr>
            <a:xfrm>
              <a:off x="0" y="0"/>
              <a:ext cx="1615339" cy="1640846"/>
            </a:xfrm>
            <a:custGeom>
              <a:avLst/>
              <a:gdLst/>
              <a:ahLst/>
              <a:cxnLst/>
              <a:rect l="l" t="t" r="r" b="b"/>
              <a:pathLst>
                <a:path w="1615339" h="1640846">
                  <a:moveTo>
                    <a:pt x="0" y="0"/>
                  </a:moveTo>
                  <a:lnTo>
                    <a:pt x="1615339" y="0"/>
                  </a:lnTo>
                  <a:lnTo>
                    <a:pt x="1615339" y="1640846"/>
                  </a:lnTo>
                  <a:lnTo>
                    <a:pt x="0" y="1640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83247" r="-103400" b="-98415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2" name="Freeform 22"/>
          <p:cNvSpPr/>
          <p:nvPr/>
        </p:nvSpPr>
        <p:spPr>
          <a:xfrm>
            <a:off x="727895" y="655295"/>
            <a:ext cx="2344121" cy="778970"/>
          </a:xfrm>
          <a:custGeom>
            <a:avLst/>
            <a:gdLst/>
            <a:ahLst/>
            <a:cxnLst/>
            <a:rect l="l" t="t" r="r" b="b"/>
            <a:pathLst>
              <a:path w="2344121" h="778970">
                <a:moveTo>
                  <a:pt x="0" y="0"/>
                </a:moveTo>
                <a:lnTo>
                  <a:pt x="2344121" y="0"/>
                </a:lnTo>
                <a:lnTo>
                  <a:pt x="2344121" y="778969"/>
                </a:lnTo>
                <a:lnTo>
                  <a:pt x="0" y="7789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8656" y="7392988"/>
            <a:ext cx="5514605" cy="1986840"/>
            <a:chOff x="0" y="0"/>
            <a:chExt cx="1452406" cy="523283"/>
          </a:xfrm>
        </p:grpSpPr>
        <p:sp>
          <p:nvSpPr>
            <p:cNvPr id="3" name="Freeform 3">
              <a:hlinkClick r:id="rId2" tooltip="https://www.researchrabbit.ai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45685" y="7392988"/>
            <a:ext cx="5514605" cy="1986840"/>
            <a:chOff x="0" y="0"/>
            <a:chExt cx="1452406" cy="523283"/>
          </a:xfrm>
        </p:grpSpPr>
        <p:sp>
          <p:nvSpPr>
            <p:cNvPr id="6" name="Freeform 6">
              <a:hlinkClick r:id="rId3" tooltip="https://citationgecko.azurewebsites.net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10942" y="7392988"/>
            <a:ext cx="5514605" cy="1986840"/>
            <a:chOff x="0" y="0"/>
            <a:chExt cx="1452406" cy="5232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618145" y="2264474"/>
            <a:ext cx="6809522" cy="2241280"/>
            <a:chOff x="0" y="0"/>
            <a:chExt cx="1589853" cy="523283"/>
          </a:xfrm>
        </p:grpSpPr>
        <p:sp>
          <p:nvSpPr>
            <p:cNvPr id="12" name="Freeform 12">
              <a:hlinkClick r:id="rId4" tooltip="https://www.litmaps.com"/>
            </p:cNvPr>
            <p:cNvSpPr/>
            <p:nvPr/>
          </p:nvSpPr>
          <p:spPr>
            <a:xfrm>
              <a:off x="0" y="0"/>
              <a:ext cx="1589853" cy="523283"/>
            </a:xfrm>
            <a:custGeom>
              <a:avLst/>
              <a:gdLst/>
              <a:ahLst/>
              <a:cxnLst/>
              <a:rect l="l" t="t" r="r" b="b"/>
              <a:pathLst>
                <a:path w="1589853" h="523283">
                  <a:moveTo>
                    <a:pt x="57983" y="0"/>
                  </a:moveTo>
                  <a:lnTo>
                    <a:pt x="1531870" y="0"/>
                  </a:lnTo>
                  <a:cubicBezTo>
                    <a:pt x="1563893" y="0"/>
                    <a:pt x="1589853" y="25960"/>
                    <a:pt x="1589853" y="57983"/>
                  </a:cubicBezTo>
                  <a:lnTo>
                    <a:pt x="1589853" y="465300"/>
                  </a:lnTo>
                  <a:cubicBezTo>
                    <a:pt x="1589853" y="480678"/>
                    <a:pt x="1583744" y="495426"/>
                    <a:pt x="1572870" y="506300"/>
                  </a:cubicBezTo>
                  <a:cubicBezTo>
                    <a:pt x="1561996" y="517174"/>
                    <a:pt x="1547248" y="523283"/>
                    <a:pt x="1531870" y="523283"/>
                  </a:cubicBezTo>
                  <a:lnTo>
                    <a:pt x="57983" y="523283"/>
                  </a:lnTo>
                  <a:cubicBezTo>
                    <a:pt x="42605" y="523283"/>
                    <a:pt x="27857" y="517174"/>
                    <a:pt x="16983" y="506300"/>
                  </a:cubicBezTo>
                  <a:cubicBezTo>
                    <a:pt x="6109" y="495426"/>
                    <a:pt x="0" y="480678"/>
                    <a:pt x="0" y="465300"/>
                  </a:cubicBezTo>
                  <a:lnTo>
                    <a:pt x="0" y="57983"/>
                  </a:lnTo>
                  <a:cubicBezTo>
                    <a:pt x="0" y="42605"/>
                    <a:pt x="6109" y="27857"/>
                    <a:pt x="16983" y="16983"/>
                  </a:cubicBezTo>
                  <a:cubicBezTo>
                    <a:pt x="27857" y="6109"/>
                    <a:pt x="42605" y="0"/>
                    <a:pt x="57983" y="0"/>
                  </a:cubicBezTo>
                  <a:close/>
                </a:path>
              </a:pathLst>
            </a:custGeom>
            <a:solidFill>
              <a:srgbClr val="58A6A0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589853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14" name="Freeform 14">
            <a:hlinkClick r:id="rId4" tooltip="https://www.litmaps.com"/>
          </p:cNvPr>
          <p:cNvSpPr/>
          <p:nvPr/>
        </p:nvSpPr>
        <p:spPr>
          <a:xfrm>
            <a:off x="6171075" y="2687580"/>
            <a:ext cx="5444202" cy="1337326"/>
          </a:xfrm>
          <a:custGeom>
            <a:avLst/>
            <a:gdLst/>
            <a:ahLst/>
            <a:cxnLst/>
            <a:rect l="l" t="t" r="r" b="b"/>
            <a:pathLst>
              <a:path w="5444202" h="1337326">
                <a:moveTo>
                  <a:pt x="0" y="0"/>
                </a:moveTo>
                <a:lnTo>
                  <a:pt x="5444202" y="0"/>
                </a:lnTo>
                <a:lnTo>
                  <a:pt x="5444202" y="1337325"/>
                </a:lnTo>
                <a:lnTo>
                  <a:pt x="0" y="13373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568" t="-12278" r="-5581" b="-19088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Freeform 15">
            <a:hlinkClick r:id="rId2" tooltip="https://www.researchrabbit.ai"/>
          </p:cNvPr>
          <p:cNvSpPr/>
          <p:nvPr/>
        </p:nvSpPr>
        <p:spPr>
          <a:xfrm>
            <a:off x="378656" y="7535749"/>
            <a:ext cx="5514605" cy="1671839"/>
          </a:xfrm>
          <a:custGeom>
            <a:avLst/>
            <a:gdLst/>
            <a:ahLst/>
            <a:cxnLst/>
            <a:rect l="l" t="t" r="r" b="b"/>
            <a:pathLst>
              <a:path w="5514605" h="1671839">
                <a:moveTo>
                  <a:pt x="0" y="0"/>
                </a:moveTo>
                <a:lnTo>
                  <a:pt x="5514604" y="0"/>
                </a:lnTo>
                <a:lnTo>
                  <a:pt x="5514604" y="1671839"/>
                </a:lnTo>
                <a:lnTo>
                  <a:pt x="0" y="16718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215" r="-9591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6" name="Freeform 16">
            <a:hlinkClick r:id="rId7" tooltip="https://www.connectedpapers.com"/>
          </p:cNvPr>
          <p:cNvSpPr/>
          <p:nvPr/>
        </p:nvSpPr>
        <p:spPr>
          <a:xfrm>
            <a:off x="12112715" y="7392988"/>
            <a:ext cx="5512831" cy="1986840"/>
          </a:xfrm>
          <a:custGeom>
            <a:avLst/>
            <a:gdLst/>
            <a:ahLst/>
            <a:cxnLst/>
            <a:rect l="l" t="t" r="r" b="b"/>
            <a:pathLst>
              <a:path w="5512831" h="1986840">
                <a:moveTo>
                  <a:pt x="0" y="0"/>
                </a:moveTo>
                <a:lnTo>
                  <a:pt x="5512832" y="0"/>
                </a:lnTo>
                <a:lnTo>
                  <a:pt x="5512832" y="1986840"/>
                </a:lnTo>
                <a:lnTo>
                  <a:pt x="0" y="19868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966" b="-4245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7" name="TextBox 17"/>
          <p:cNvSpPr txBox="1"/>
          <p:nvPr/>
        </p:nvSpPr>
        <p:spPr>
          <a:xfrm>
            <a:off x="5092050" y="333375"/>
            <a:ext cx="8510885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Visualization - mapping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93947" y="5345676"/>
            <a:ext cx="4789085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-1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Alternatives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441140" y="7767742"/>
            <a:ext cx="5123695" cy="1207853"/>
            <a:chOff x="0" y="0"/>
            <a:chExt cx="6831593" cy="1610471"/>
          </a:xfrm>
        </p:grpSpPr>
        <p:sp>
          <p:nvSpPr>
            <p:cNvPr id="20" name="Freeform 20">
              <a:hlinkClick r:id="rId3" tooltip="https://citationgecko.azurewebsites.net"/>
            </p:cNvPr>
            <p:cNvSpPr/>
            <p:nvPr/>
          </p:nvSpPr>
          <p:spPr>
            <a:xfrm>
              <a:off x="3306688" y="0"/>
              <a:ext cx="3524905" cy="1610471"/>
            </a:xfrm>
            <a:custGeom>
              <a:avLst/>
              <a:gdLst/>
              <a:ahLst/>
              <a:cxnLst/>
              <a:rect l="l" t="t" r="r" b="b"/>
              <a:pathLst>
                <a:path w="3524905" h="1610471">
                  <a:moveTo>
                    <a:pt x="0" y="0"/>
                  </a:moveTo>
                  <a:lnTo>
                    <a:pt x="3524905" y="0"/>
                  </a:lnTo>
                  <a:lnTo>
                    <a:pt x="3524905" y="1610471"/>
                  </a:lnTo>
                  <a:lnTo>
                    <a:pt x="0" y="1610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99999" t="-4672" b="-4672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21">
              <a:hlinkClick r:id="rId3" tooltip="https://citationgecko.azurewebsites.net"/>
            </p:cNvPr>
            <p:cNvSpPr/>
            <p:nvPr/>
          </p:nvSpPr>
          <p:spPr>
            <a:xfrm>
              <a:off x="0" y="225934"/>
              <a:ext cx="3508599" cy="1384537"/>
            </a:xfrm>
            <a:custGeom>
              <a:avLst/>
              <a:gdLst/>
              <a:ahLst/>
              <a:cxnLst/>
              <a:rect l="l" t="t" r="r" b="b"/>
              <a:pathLst>
                <a:path w="3508599" h="1384537">
                  <a:moveTo>
                    <a:pt x="0" y="0"/>
                  </a:moveTo>
                  <a:lnTo>
                    <a:pt x="3508599" y="0"/>
                  </a:lnTo>
                  <a:lnTo>
                    <a:pt x="3508599" y="1384537"/>
                  </a:lnTo>
                  <a:lnTo>
                    <a:pt x="0" y="1384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1753" r="-100929" b="-5434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2" name="Freeform 22"/>
          <p:cNvSpPr/>
          <p:nvPr/>
        </p:nvSpPr>
        <p:spPr>
          <a:xfrm>
            <a:off x="727895" y="655295"/>
            <a:ext cx="2344121" cy="778970"/>
          </a:xfrm>
          <a:custGeom>
            <a:avLst/>
            <a:gdLst/>
            <a:ahLst/>
            <a:cxnLst/>
            <a:rect l="l" t="t" r="r" b="b"/>
            <a:pathLst>
              <a:path w="2344121" h="778970">
                <a:moveTo>
                  <a:pt x="0" y="0"/>
                </a:moveTo>
                <a:lnTo>
                  <a:pt x="2344121" y="0"/>
                </a:lnTo>
                <a:lnTo>
                  <a:pt x="2344121" y="778969"/>
                </a:lnTo>
                <a:lnTo>
                  <a:pt x="0" y="77896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34083" y="7786192"/>
            <a:ext cx="4085934" cy="1472108"/>
            <a:chOff x="0" y="0"/>
            <a:chExt cx="1452406" cy="5232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5" name="Freeform 5">
            <a:hlinkClick r:id="rId2" tooltip="https://www.explainpaper.com"/>
          </p:cNvPr>
          <p:cNvSpPr/>
          <p:nvPr/>
        </p:nvSpPr>
        <p:spPr>
          <a:xfrm>
            <a:off x="4934083" y="7786192"/>
            <a:ext cx="4088823" cy="1472108"/>
          </a:xfrm>
          <a:custGeom>
            <a:avLst/>
            <a:gdLst/>
            <a:ahLst/>
            <a:cxnLst/>
            <a:rect l="l" t="t" r="r" b="b"/>
            <a:pathLst>
              <a:path w="4088823" h="1472108">
                <a:moveTo>
                  <a:pt x="0" y="0"/>
                </a:moveTo>
                <a:lnTo>
                  <a:pt x="4088822" y="0"/>
                </a:lnTo>
                <a:lnTo>
                  <a:pt x="4088822" y="1472108"/>
                </a:lnTo>
                <a:lnTo>
                  <a:pt x="0" y="14721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62" t="-91293" r="-2854" b="-103725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6" name="Group 6"/>
          <p:cNvGrpSpPr/>
          <p:nvPr/>
        </p:nvGrpSpPr>
        <p:grpSpPr>
          <a:xfrm>
            <a:off x="9258684" y="7786192"/>
            <a:ext cx="4085934" cy="1472108"/>
            <a:chOff x="0" y="0"/>
            <a:chExt cx="1452406" cy="523283"/>
          </a:xfrm>
        </p:grpSpPr>
        <p:sp>
          <p:nvSpPr>
            <p:cNvPr id="7" name="Freeform 7">
              <a:hlinkClick r:id="rId4" tooltip="https://askyourpdf.com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9" name="Freeform 9">
            <a:hlinkClick r:id="rId4" tooltip="https://askyourpdf.com"/>
          </p:cNvPr>
          <p:cNvSpPr/>
          <p:nvPr/>
        </p:nvSpPr>
        <p:spPr>
          <a:xfrm>
            <a:off x="9675520" y="8010822"/>
            <a:ext cx="3252263" cy="974929"/>
          </a:xfrm>
          <a:custGeom>
            <a:avLst/>
            <a:gdLst/>
            <a:ahLst/>
            <a:cxnLst/>
            <a:rect l="l" t="t" r="r" b="b"/>
            <a:pathLst>
              <a:path w="3252263" h="974929">
                <a:moveTo>
                  <a:pt x="0" y="0"/>
                </a:moveTo>
                <a:lnTo>
                  <a:pt x="3252262" y="0"/>
                </a:lnTo>
                <a:lnTo>
                  <a:pt x="3252262" y="974929"/>
                </a:lnTo>
                <a:lnTo>
                  <a:pt x="0" y="9749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114" t="-112383" r="-26175" b="-116450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10" name="Group 10"/>
          <p:cNvGrpSpPr/>
          <p:nvPr/>
        </p:nvGrpSpPr>
        <p:grpSpPr>
          <a:xfrm>
            <a:off x="513472" y="7786192"/>
            <a:ext cx="4085934" cy="1472108"/>
            <a:chOff x="0" y="0"/>
            <a:chExt cx="1452406" cy="5232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13" name="Freeform 13">
            <a:hlinkClick r:id="rId6" tooltip="https://notebooklm.google"/>
          </p:cNvPr>
          <p:cNvSpPr/>
          <p:nvPr/>
        </p:nvSpPr>
        <p:spPr>
          <a:xfrm>
            <a:off x="513472" y="7786192"/>
            <a:ext cx="4085934" cy="1472108"/>
          </a:xfrm>
          <a:custGeom>
            <a:avLst/>
            <a:gdLst/>
            <a:ahLst/>
            <a:cxnLst/>
            <a:rect l="l" t="t" r="r" b="b"/>
            <a:pathLst>
              <a:path w="4085934" h="1472108">
                <a:moveTo>
                  <a:pt x="0" y="0"/>
                </a:moveTo>
                <a:lnTo>
                  <a:pt x="4085935" y="0"/>
                </a:lnTo>
                <a:lnTo>
                  <a:pt x="4085935" y="1472108"/>
                </a:lnTo>
                <a:lnTo>
                  <a:pt x="0" y="14721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713" t="-57474" r="-9849" b="-60169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14" name="Group 14"/>
          <p:cNvGrpSpPr/>
          <p:nvPr/>
        </p:nvGrpSpPr>
        <p:grpSpPr>
          <a:xfrm>
            <a:off x="5618145" y="2264474"/>
            <a:ext cx="6809522" cy="2241280"/>
            <a:chOff x="0" y="0"/>
            <a:chExt cx="1589853" cy="523283"/>
          </a:xfrm>
        </p:grpSpPr>
        <p:sp>
          <p:nvSpPr>
            <p:cNvPr id="15" name="Freeform 15">
              <a:hlinkClick r:id="rId8" tooltip="https://scispace.com"/>
            </p:cNvPr>
            <p:cNvSpPr/>
            <p:nvPr/>
          </p:nvSpPr>
          <p:spPr>
            <a:xfrm>
              <a:off x="0" y="0"/>
              <a:ext cx="1589853" cy="523283"/>
            </a:xfrm>
            <a:custGeom>
              <a:avLst/>
              <a:gdLst/>
              <a:ahLst/>
              <a:cxnLst/>
              <a:rect l="l" t="t" r="r" b="b"/>
              <a:pathLst>
                <a:path w="1589853" h="523283">
                  <a:moveTo>
                    <a:pt x="57983" y="0"/>
                  </a:moveTo>
                  <a:lnTo>
                    <a:pt x="1531870" y="0"/>
                  </a:lnTo>
                  <a:cubicBezTo>
                    <a:pt x="1563893" y="0"/>
                    <a:pt x="1589853" y="25960"/>
                    <a:pt x="1589853" y="57983"/>
                  </a:cubicBezTo>
                  <a:lnTo>
                    <a:pt x="1589853" y="465300"/>
                  </a:lnTo>
                  <a:cubicBezTo>
                    <a:pt x="1589853" y="480678"/>
                    <a:pt x="1583744" y="495426"/>
                    <a:pt x="1572870" y="506300"/>
                  </a:cubicBezTo>
                  <a:cubicBezTo>
                    <a:pt x="1561996" y="517174"/>
                    <a:pt x="1547248" y="523283"/>
                    <a:pt x="1531870" y="523283"/>
                  </a:cubicBezTo>
                  <a:lnTo>
                    <a:pt x="57983" y="523283"/>
                  </a:lnTo>
                  <a:cubicBezTo>
                    <a:pt x="42605" y="523283"/>
                    <a:pt x="27857" y="517174"/>
                    <a:pt x="16983" y="506300"/>
                  </a:cubicBezTo>
                  <a:cubicBezTo>
                    <a:pt x="6109" y="495426"/>
                    <a:pt x="0" y="480678"/>
                    <a:pt x="0" y="465300"/>
                  </a:cubicBezTo>
                  <a:lnTo>
                    <a:pt x="0" y="57983"/>
                  </a:lnTo>
                  <a:cubicBezTo>
                    <a:pt x="0" y="42605"/>
                    <a:pt x="6109" y="27857"/>
                    <a:pt x="16983" y="16983"/>
                  </a:cubicBezTo>
                  <a:cubicBezTo>
                    <a:pt x="27857" y="6109"/>
                    <a:pt x="42605" y="0"/>
                    <a:pt x="57983" y="0"/>
                  </a:cubicBezTo>
                  <a:close/>
                </a:path>
              </a:pathLst>
            </a:custGeom>
            <a:solidFill>
              <a:srgbClr val="58A6A0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589853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933152" y="2746954"/>
            <a:ext cx="6179508" cy="1276320"/>
            <a:chOff x="0" y="0"/>
            <a:chExt cx="8239344" cy="1701760"/>
          </a:xfrm>
        </p:grpSpPr>
        <p:sp>
          <p:nvSpPr>
            <p:cNvPr id="18" name="Freeform 18">
              <a:hlinkClick r:id="rId8" tooltip="https://scispace.com"/>
            </p:cNvPr>
            <p:cNvSpPr/>
            <p:nvPr/>
          </p:nvSpPr>
          <p:spPr>
            <a:xfrm>
              <a:off x="1294390" y="392294"/>
              <a:ext cx="6944954" cy="1218336"/>
            </a:xfrm>
            <a:custGeom>
              <a:avLst/>
              <a:gdLst/>
              <a:ahLst/>
              <a:cxnLst/>
              <a:rect l="l" t="t" r="r" b="b"/>
              <a:pathLst>
                <a:path w="6944954" h="1218336">
                  <a:moveTo>
                    <a:pt x="0" y="0"/>
                  </a:moveTo>
                  <a:lnTo>
                    <a:pt x="6944954" y="0"/>
                  </a:lnTo>
                  <a:lnTo>
                    <a:pt x="6944954" y="1218337"/>
                  </a:lnTo>
                  <a:lnTo>
                    <a:pt x="0" y="1218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63965" t="-376023" r="-68319" b="-142336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9">
              <a:hlinkClick r:id="rId8" tooltip="https://scispace.com"/>
            </p:cNvPr>
            <p:cNvSpPr/>
            <p:nvPr/>
          </p:nvSpPr>
          <p:spPr>
            <a:xfrm>
              <a:off x="0" y="0"/>
              <a:ext cx="1763716" cy="1701760"/>
            </a:xfrm>
            <a:custGeom>
              <a:avLst/>
              <a:gdLst/>
              <a:ahLst/>
              <a:cxnLst/>
              <a:rect l="l" t="t" r="r" b="b"/>
              <a:pathLst>
                <a:path w="1763716" h="1701760">
                  <a:moveTo>
                    <a:pt x="0" y="0"/>
                  </a:moveTo>
                  <a:lnTo>
                    <a:pt x="1763716" y="0"/>
                  </a:lnTo>
                  <a:lnTo>
                    <a:pt x="1763716" y="1701760"/>
                  </a:lnTo>
                  <a:lnTo>
                    <a:pt x="0" y="1701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50852" t="-75747" r="-245363" b="-112821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719388" y="7786192"/>
            <a:ext cx="4085934" cy="1472108"/>
            <a:chOff x="0" y="0"/>
            <a:chExt cx="1452406" cy="523283"/>
          </a:xfrm>
        </p:grpSpPr>
        <p:sp>
          <p:nvSpPr>
            <p:cNvPr id="21" name="Freeform 21">
              <a:hlinkClick r:id="rId10" tooltip="https://www.chatpdf.com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23" name="Freeform 23">
            <a:hlinkClick r:id="rId10" tooltip="https://www.chatpdf.com"/>
          </p:cNvPr>
          <p:cNvSpPr/>
          <p:nvPr/>
        </p:nvSpPr>
        <p:spPr>
          <a:xfrm>
            <a:off x="14240992" y="7917482"/>
            <a:ext cx="3004505" cy="1209528"/>
          </a:xfrm>
          <a:custGeom>
            <a:avLst/>
            <a:gdLst/>
            <a:ahLst/>
            <a:cxnLst/>
            <a:rect l="l" t="t" r="r" b="b"/>
            <a:pathLst>
              <a:path w="3004505" h="1209528">
                <a:moveTo>
                  <a:pt x="0" y="0"/>
                </a:moveTo>
                <a:lnTo>
                  <a:pt x="3004505" y="0"/>
                </a:lnTo>
                <a:lnTo>
                  <a:pt x="3004505" y="1209528"/>
                </a:lnTo>
                <a:lnTo>
                  <a:pt x="0" y="12095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3389" t="-39604" r="-13126" b="-37172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4" name="TextBox 24"/>
          <p:cNvSpPr txBox="1"/>
          <p:nvPr/>
        </p:nvSpPr>
        <p:spPr>
          <a:xfrm>
            <a:off x="6512566" y="5582899"/>
            <a:ext cx="4789085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-1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Alternatives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827012" y="417170"/>
            <a:ext cx="11697015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Data &amp; information processing</a:t>
            </a:r>
          </a:p>
        </p:txBody>
      </p:sp>
      <p:sp>
        <p:nvSpPr>
          <p:cNvPr id="26" name="Freeform 26"/>
          <p:cNvSpPr/>
          <p:nvPr/>
        </p:nvSpPr>
        <p:spPr>
          <a:xfrm>
            <a:off x="727895" y="655295"/>
            <a:ext cx="2344121" cy="778970"/>
          </a:xfrm>
          <a:custGeom>
            <a:avLst/>
            <a:gdLst/>
            <a:ahLst/>
            <a:cxnLst/>
            <a:rect l="l" t="t" r="r" b="b"/>
            <a:pathLst>
              <a:path w="2344121" h="778970">
                <a:moveTo>
                  <a:pt x="0" y="0"/>
                </a:moveTo>
                <a:lnTo>
                  <a:pt x="2344121" y="0"/>
                </a:lnTo>
                <a:lnTo>
                  <a:pt x="2344121" y="778969"/>
                </a:lnTo>
                <a:lnTo>
                  <a:pt x="0" y="7789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34083" y="7786192"/>
            <a:ext cx="4085934" cy="1472108"/>
            <a:chOff x="0" y="0"/>
            <a:chExt cx="1452406" cy="5232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58684" y="7786192"/>
            <a:ext cx="4085934" cy="1472108"/>
            <a:chOff x="0" y="0"/>
            <a:chExt cx="1452406" cy="5232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472" y="7786192"/>
            <a:ext cx="4085934" cy="1472108"/>
            <a:chOff x="0" y="0"/>
            <a:chExt cx="1452406" cy="5232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719388" y="7786192"/>
            <a:ext cx="4085934" cy="1472108"/>
            <a:chOff x="0" y="0"/>
            <a:chExt cx="1452406" cy="5232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618145" y="2264474"/>
            <a:ext cx="6809522" cy="2241280"/>
            <a:chOff x="0" y="0"/>
            <a:chExt cx="1589853" cy="523283"/>
          </a:xfrm>
        </p:grpSpPr>
        <p:sp>
          <p:nvSpPr>
            <p:cNvPr id="15" name="Freeform 15">
              <a:hlinkClick r:id="rId2" tooltip="https://paperpal.com"/>
            </p:cNvPr>
            <p:cNvSpPr/>
            <p:nvPr/>
          </p:nvSpPr>
          <p:spPr>
            <a:xfrm>
              <a:off x="0" y="0"/>
              <a:ext cx="1589853" cy="523283"/>
            </a:xfrm>
            <a:custGeom>
              <a:avLst/>
              <a:gdLst/>
              <a:ahLst/>
              <a:cxnLst/>
              <a:rect l="l" t="t" r="r" b="b"/>
              <a:pathLst>
                <a:path w="1589853" h="523283">
                  <a:moveTo>
                    <a:pt x="57983" y="0"/>
                  </a:moveTo>
                  <a:lnTo>
                    <a:pt x="1531870" y="0"/>
                  </a:lnTo>
                  <a:cubicBezTo>
                    <a:pt x="1563893" y="0"/>
                    <a:pt x="1589853" y="25960"/>
                    <a:pt x="1589853" y="57983"/>
                  </a:cubicBezTo>
                  <a:lnTo>
                    <a:pt x="1589853" y="465300"/>
                  </a:lnTo>
                  <a:cubicBezTo>
                    <a:pt x="1589853" y="480678"/>
                    <a:pt x="1583744" y="495426"/>
                    <a:pt x="1572870" y="506300"/>
                  </a:cubicBezTo>
                  <a:cubicBezTo>
                    <a:pt x="1561996" y="517174"/>
                    <a:pt x="1547248" y="523283"/>
                    <a:pt x="1531870" y="523283"/>
                  </a:cubicBezTo>
                  <a:lnTo>
                    <a:pt x="57983" y="523283"/>
                  </a:lnTo>
                  <a:cubicBezTo>
                    <a:pt x="42605" y="523283"/>
                    <a:pt x="27857" y="517174"/>
                    <a:pt x="16983" y="506300"/>
                  </a:cubicBezTo>
                  <a:cubicBezTo>
                    <a:pt x="6109" y="495426"/>
                    <a:pt x="0" y="480678"/>
                    <a:pt x="0" y="465300"/>
                  </a:cubicBezTo>
                  <a:lnTo>
                    <a:pt x="0" y="57983"/>
                  </a:lnTo>
                  <a:cubicBezTo>
                    <a:pt x="0" y="42605"/>
                    <a:pt x="6109" y="27857"/>
                    <a:pt x="16983" y="16983"/>
                  </a:cubicBezTo>
                  <a:cubicBezTo>
                    <a:pt x="27857" y="6109"/>
                    <a:pt x="42605" y="0"/>
                    <a:pt x="57983" y="0"/>
                  </a:cubicBezTo>
                  <a:close/>
                </a:path>
              </a:pathLst>
            </a:custGeom>
            <a:solidFill>
              <a:srgbClr val="58A6A0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589853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17" name="Freeform 17">
            <a:hlinkClick r:id="rId2" tooltip="https://paperpal.com"/>
          </p:cNvPr>
          <p:cNvSpPr/>
          <p:nvPr/>
        </p:nvSpPr>
        <p:spPr>
          <a:xfrm>
            <a:off x="6502912" y="2604423"/>
            <a:ext cx="5039987" cy="1561382"/>
          </a:xfrm>
          <a:custGeom>
            <a:avLst/>
            <a:gdLst/>
            <a:ahLst/>
            <a:cxnLst/>
            <a:rect l="l" t="t" r="r" b="b"/>
            <a:pathLst>
              <a:path w="5039987" h="1561382">
                <a:moveTo>
                  <a:pt x="0" y="0"/>
                </a:moveTo>
                <a:lnTo>
                  <a:pt x="5039987" y="0"/>
                </a:lnTo>
                <a:lnTo>
                  <a:pt x="5039987" y="1561382"/>
                </a:lnTo>
                <a:lnTo>
                  <a:pt x="0" y="1561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3761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8" name="Freeform 18">
            <a:hlinkClick r:id="rId4" tooltip="https://www.grammarly.com"/>
          </p:cNvPr>
          <p:cNvSpPr/>
          <p:nvPr/>
        </p:nvSpPr>
        <p:spPr>
          <a:xfrm>
            <a:off x="513472" y="7786192"/>
            <a:ext cx="4085934" cy="1472108"/>
          </a:xfrm>
          <a:custGeom>
            <a:avLst/>
            <a:gdLst/>
            <a:ahLst/>
            <a:cxnLst/>
            <a:rect l="l" t="t" r="r" b="b"/>
            <a:pathLst>
              <a:path w="4085934" h="1472108">
                <a:moveTo>
                  <a:pt x="0" y="0"/>
                </a:moveTo>
                <a:lnTo>
                  <a:pt x="4085935" y="0"/>
                </a:lnTo>
                <a:lnTo>
                  <a:pt x="4085935" y="1472108"/>
                </a:lnTo>
                <a:lnTo>
                  <a:pt x="0" y="14721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21" t="-32862" r="-2718" b="-31936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9" name="Freeform 19">
            <a:hlinkClick r:id="rId6" tooltip="https://www.trinka.ai"/>
          </p:cNvPr>
          <p:cNvSpPr/>
          <p:nvPr/>
        </p:nvSpPr>
        <p:spPr>
          <a:xfrm>
            <a:off x="4934083" y="7786192"/>
            <a:ext cx="4085934" cy="1472108"/>
          </a:xfrm>
          <a:custGeom>
            <a:avLst/>
            <a:gdLst/>
            <a:ahLst/>
            <a:cxnLst/>
            <a:rect l="l" t="t" r="r" b="b"/>
            <a:pathLst>
              <a:path w="4085934" h="1472108">
                <a:moveTo>
                  <a:pt x="0" y="0"/>
                </a:moveTo>
                <a:lnTo>
                  <a:pt x="4085934" y="0"/>
                </a:lnTo>
                <a:lnTo>
                  <a:pt x="4085934" y="1472108"/>
                </a:lnTo>
                <a:lnTo>
                  <a:pt x="0" y="14721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0031" t="-83703" r="-42971" b="-81693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0" name="Freeform 20">
            <a:hlinkClick r:id="rId8" tooltip="https://www.yomu.ai"/>
          </p:cNvPr>
          <p:cNvSpPr/>
          <p:nvPr/>
        </p:nvSpPr>
        <p:spPr>
          <a:xfrm>
            <a:off x="9258684" y="7786192"/>
            <a:ext cx="4085934" cy="1472108"/>
          </a:xfrm>
          <a:custGeom>
            <a:avLst/>
            <a:gdLst/>
            <a:ahLst/>
            <a:cxnLst/>
            <a:rect l="l" t="t" r="r" b="b"/>
            <a:pathLst>
              <a:path w="4085934" h="1472108">
                <a:moveTo>
                  <a:pt x="0" y="0"/>
                </a:moveTo>
                <a:lnTo>
                  <a:pt x="4085934" y="0"/>
                </a:lnTo>
                <a:lnTo>
                  <a:pt x="4085934" y="1472108"/>
                </a:lnTo>
                <a:lnTo>
                  <a:pt x="0" y="14721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1323" t="-37169" r="-9291" b="-50484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1" name="Freeform 21">
            <a:hlinkClick r:id="rId10" tooltip="https://jenni.ai"/>
          </p:cNvPr>
          <p:cNvSpPr/>
          <p:nvPr/>
        </p:nvSpPr>
        <p:spPr>
          <a:xfrm>
            <a:off x="13677993" y="7786192"/>
            <a:ext cx="4127329" cy="1472108"/>
          </a:xfrm>
          <a:custGeom>
            <a:avLst/>
            <a:gdLst/>
            <a:ahLst/>
            <a:cxnLst/>
            <a:rect l="l" t="t" r="r" b="b"/>
            <a:pathLst>
              <a:path w="4127329" h="1472108">
                <a:moveTo>
                  <a:pt x="0" y="0"/>
                </a:moveTo>
                <a:lnTo>
                  <a:pt x="4127330" y="0"/>
                </a:lnTo>
                <a:lnTo>
                  <a:pt x="4127330" y="1472108"/>
                </a:lnTo>
                <a:lnTo>
                  <a:pt x="0" y="14721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1760" b="-35946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2" name="TextBox 22"/>
          <p:cNvSpPr txBox="1"/>
          <p:nvPr/>
        </p:nvSpPr>
        <p:spPr>
          <a:xfrm>
            <a:off x="5708240" y="421998"/>
            <a:ext cx="6351389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Writing assistant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446440" y="5528540"/>
            <a:ext cx="4789085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-1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Alternatives</a:t>
            </a:r>
          </a:p>
        </p:txBody>
      </p:sp>
      <p:sp>
        <p:nvSpPr>
          <p:cNvPr id="24" name="Freeform 24"/>
          <p:cNvSpPr/>
          <p:nvPr/>
        </p:nvSpPr>
        <p:spPr>
          <a:xfrm>
            <a:off x="727895" y="655295"/>
            <a:ext cx="2344121" cy="778970"/>
          </a:xfrm>
          <a:custGeom>
            <a:avLst/>
            <a:gdLst/>
            <a:ahLst/>
            <a:cxnLst/>
            <a:rect l="l" t="t" r="r" b="b"/>
            <a:pathLst>
              <a:path w="2344121" h="778970">
                <a:moveTo>
                  <a:pt x="0" y="0"/>
                </a:moveTo>
                <a:lnTo>
                  <a:pt x="2344121" y="0"/>
                </a:lnTo>
                <a:lnTo>
                  <a:pt x="2344121" y="778969"/>
                </a:lnTo>
                <a:lnTo>
                  <a:pt x="0" y="7789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55207" y="0"/>
            <a:ext cx="7232793" cy="10287000"/>
            <a:chOff x="0" y="0"/>
            <a:chExt cx="1120549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0549" cy="1593725"/>
            </a:xfrm>
            <a:custGeom>
              <a:avLst/>
              <a:gdLst/>
              <a:ahLst/>
              <a:cxnLst/>
              <a:rect l="l" t="t" r="r" b="b"/>
              <a:pathLst>
                <a:path w="1120549" h="1593725">
                  <a:moveTo>
                    <a:pt x="0" y="0"/>
                  </a:moveTo>
                  <a:lnTo>
                    <a:pt x="1120549" y="0"/>
                  </a:lnTo>
                  <a:lnTo>
                    <a:pt x="1120549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5310" r="-5310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144000" y="0"/>
            <a:ext cx="4592475" cy="10287000"/>
            <a:chOff x="0" y="0"/>
            <a:chExt cx="1209541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09541" cy="2709333"/>
            </a:xfrm>
            <a:custGeom>
              <a:avLst/>
              <a:gdLst/>
              <a:ahLst/>
              <a:cxnLst/>
              <a:rect l="l" t="t" r="r" b="b"/>
              <a:pathLst>
                <a:path w="1209541" h="2709333">
                  <a:moveTo>
                    <a:pt x="0" y="0"/>
                  </a:moveTo>
                  <a:lnTo>
                    <a:pt x="1209541" y="0"/>
                  </a:lnTo>
                  <a:lnTo>
                    <a:pt x="1209541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9F9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209541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07275" y="8150481"/>
            <a:ext cx="2488362" cy="4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spc="-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information: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33576" y="8621814"/>
            <a:ext cx="5195398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u="sng" spc="-49">
                <a:solidFill>
                  <a:srgbClr val="224385"/>
                </a:solidFill>
                <a:latin typeface="Arial"/>
                <a:ea typeface="Arial"/>
                <a:cs typeface="Arial"/>
                <a:sym typeface="Arial"/>
                <a:hlinkClick r:id="rId3" tooltip="mailto:dorottyagreta.arvai@uni-corvinus.hu"/>
              </a:rPr>
              <a:t>dorottyagreta.arvai@uni-corvinus.hu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449671" y="8001512"/>
            <a:ext cx="771420" cy="628394"/>
            <a:chOff x="0" y="0"/>
            <a:chExt cx="1028560" cy="837859"/>
          </a:xfrm>
        </p:grpSpPr>
        <p:sp>
          <p:nvSpPr>
            <p:cNvPr id="10" name="AutoShape 10"/>
            <p:cNvSpPr/>
            <p:nvPr/>
          </p:nvSpPr>
          <p:spPr>
            <a:xfrm flipH="1">
              <a:off x="0" y="25400"/>
              <a:ext cx="1028560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5400" y="50800"/>
              <a:ext cx="0" cy="78705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8250461" y="8629906"/>
            <a:ext cx="771420" cy="628394"/>
            <a:chOff x="0" y="0"/>
            <a:chExt cx="1028560" cy="837859"/>
          </a:xfrm>
        </p:grpSpPr>
        <p:sp>
          <p:nvSpPr>
            <p:cNvPr id="13" name="AutoShape 13"/>
            <p:cNvSpPr/>
            <p:nvPr/>
          </p:nvSpPr>
          <p:spPr>
            <a:xfrm flipH="1">
              <a:off x="0" y="25400"/>
              <a:ext cx="1028560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5400" y="50800"/>
              <a:ext cx="0" cy="78705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5" name="Freeform 15"/>
          <p:cNvSpPr/>
          <p:nvPr/>
        </p:nvSpPr>
        <p:spPr>
          <a:xfrm>
            <a:off x="727895" y="655295"/>
            <a:ext cx="2344121" cy="778970"/>
          </a:xfrm>
          <a:custGeom>
            <a:avLst/>
            <a:gdLst/>
            <a:ahLst/>
            <a:cxnLst/>
            <a:rect l="l" t="t" r="r" b="b"/>
            <a:pathLst>
              <a:path w="2344121" h="778970">
                <a:moveTo>
                  <a:pt x="0" y="0"/>
                </a:moveTo>
                <a:lnTo>
                  <a:pt x="2344121" y="0"/>
                </a:lnTo>
                <a:lnTo>
                  <a:pt x="2344121" y="778969"/>
                </a:lnTo>
                <a:lnTo>
                  <a:pt x="0" y="7789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6" name="TextBox 16"/>
          <p:cNvSpPr txBox="1"/>
          <p:nvPr/>
        </p:nvSpPr>
        <p:spPr>
          <a:xfrm>
            <a:off x="1216049" y="2889088"/>
            <a:ext cx="9039454" cy="33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Thank you for your attention!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127</Words>
  <Application>Microsoft Office PowerPoint</Application>
  <PresentationFormat>Egyéni</PresentationFormat>
  <Paragraphs>25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 Bold</vt:lpstr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tools for research and academic writing</dc:title>
  <cp:lastModifiedBy>Árvai Dorottya Gréta</cp:lastModifiedBy>
  <cp:revision>3</cp:revision>
  <dcterms:created xsi:type="dcterms:W3CDTF">2006-08-16T00:00:00Z</dcterms:created>
  <dcterms:modified xsi:type="dcterms:W3CDTF">2025-04-07T13:14:15Z</dcterms:modified>
  <dc:identifier>DAGi0rwj_m8</dc:identifier>
</cp:coreProperties>
</file>