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0" r:id="rId3"/>
    <p:sldId id="262" r:id="rId4"/>
    <p:sldId id="263" r:id="rId5"/>
    <p:sldId id="307" r:id="rId6"/>
    <p:sldId id="265" r:id="rId7"/>
    <p:sldId id="266" r:id="rId8"/>
    <p:sldId id="303" r:id="rId9"/>
    <p:sldId id="304" r:id="rId10"/>
    <p:sldId id="305" r:id="rId11"/>
    <p:sldId id="274" r:id="rId12"/>
    <p:sldId id="277" r:id="rId13"/>
    <p:sldId id="279" r:id="rId14"/>
    <p:sldId id="302" r:id="rId15"/>
    <p:sldId id="306" r:id="rId16"/>
    <p:sldId id="258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6E1EE5B6-AB4B-4C75-864B-415430D7C5F2}">
          <p14:sldIdLst>
            <p14:sldId id="256"/>
            <p14:sldId id="300"/>
            <p14:sldId id="262"/>
            <p14:sldId id="263"/>
            <p14:sldId id="307"/>
            <p14:sldId id="265"/>
            <p14:sldId id="266"/>
          </p14:sldIdLst>
        </p14:section>
        <p14:section name="Névtelen szakasz" id="{01E389EB-6853-417A-9F88-20F0891317E2}">
          <p14:sldIdLst>
            <p14:sldId id="303"/>
            <p14:sldId id="304"/>
            <p14:sldId id="305"/>
            <p14:sldId id="274"/>
            <p14:sldId id="277"/>
            <p14:sldId id="279"/>
            <p14:sldId id="302"/>
            <p14:sldId id="306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1F497D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A5DC8-C5FD-4D23-AB82-CE43BD08B31D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B1592-FB53-4B27-81D8-9130F8615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65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1592-FB53-4B27-81D8-9130F861511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433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1F497D"/>
          </a:solidFill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Az üzleti hálózatok kutatásairól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sz="3600" b="1" dirty="0" err="1" smtClean="0">
                <a:solidFill>
                  <a:schemeClr val="bg1"/>
                </a:solidFill>
              </a:rPr>
              <a:t>Gelei</a:t>
            </a:r>
            <a:r>
              <a:rPr lang="hu-HU" sz="3600" b="1" dirty="0" smtClean="0">
                <a:solidFill>
                  <a:schemeClr val="bg1"/>
                </a:solidFill>
              </a:rPr>
              <a:t> Andrea </a:t>
            </a:r>
            <a:br>
              <a:rPr lang="hu-HU" sz="3600" b="1" dirty="0" smtClean="0">
                <a:solidFill>
                  <a:schemeClr val="bg1"/>
                </a:solidFill>
              </a:rPr>
            </a:br>
            <a:r>
              <a:rPr lang="hu-HU" sz="3600" b="1" dirty="0" err="1" smtClean="0">
                <a:solidFill>
                  <a:schemeClr val="bg1"/>
                </a:solidFill>
              </a:rPr>
              <a:t>alprojektvezető</a:t>
            </a:r>
            <a:r>
              <a:rPr lang="hu-HU" sz="3600" b="1" dirty="0" smtClean="0">
                <a:solidFill>
                  <a:schemeClr val="bg1"/>
                </a:solidFill>
              </a:rPr>
              <a:t/>
            </a:r>
            <a:br>
              <a:rPr lang="hu-HU" sz="3600" b="1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Nyitókonferencia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Székesfehérvár, 2017. május 23.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10020" y="328062"/>
            <a:ext cx="6400800" cy="550912"/>
          </a:xfrm>
        </p:spPr>
        <p:txBody>
          <a:bodyPr>
            <a:normAutofit fontScale="92500" lnSpcReduction="10000"/>
          </a:bodyPr>
          <a:lstStyle/>
          <a:p>
            <a:r>
              <a:rPr lang="hu-HU" sz="1700" dirty="0">
                <a:solidFill>
                  <a:schemeClr val="bg1"/>
                </a:solidFill>
              </a:rPr>
              <a:t>EFOP-3.6.1-16-2016-00013 </a:t>
            </a:r>
            <a:r>
              <a:rPr lang="hu-HU" sz="1700" dirty="0" smtClean="0">
                <a:solidFill>
                  <a:schemeClr val="bg1"/>
                </a:solidFill>
              </a:rPr>
              <a:t>(</a:t>
            </a:r>
            <a:r>
              <a:rPr lang="hu-HU" sz="1700" dirty="0">
                <a:solidFill>
                  <a:schemeClr val="bg1"/>
                </a:solidFill>
              </a:rPr>
              <a:t>Intelligens szakosodást szolgáló intézményi fejlesztések a Budapesti Corvinus Egyetem Székesfehérvári Campusán)</a:t>
            </a:r>
          </a:p>
        </p:txBody>
      </p:sp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992486"/>
            <a:ext cx="2699792" cy="1865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1619672" y="137162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sz="3200" b="1" dirty="0"/>
              <a:t>Egy Magyarországon </a:t>
            </a:r>
            <a:r>
              <a:rPr lang="hu-HU" altLang="hu-HU" sz="3200" b="1" dirty="0"/>
              <a:t>is aktív </a:t>
            </a:r>
            <a:r>
              <a:rPr lang="hu-HU" altLang="hu-HU" sz="3200" b="1" dirty="0" smtClean="0"/>
              <a:t>nemzetközi gépgyártó vállalat </a:t>
            </a:r>
            <a:r>
              <a:rPr lang="hu-HU" altLang="hu-HU" sz="3200" b="1" dirty="0"/>
              <a:t>beszerzési szervezete</a:t>
            </a:r>
          </a:p>
        </p:txBody>
      </p:sp>
      <p:pic>
        <p:nvPicPr>
          <p:cNvPr id="25603" name="Ké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" y="1477863"/>
            <a:ext cx="9144000" cy="39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" y="25400"/>
            <a:ext cx="2195736" cy="136652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584" y="3725696"/>
            <a:ext cx="2035621" cy="142608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993" y="4319011"/>
            <a:ext cx="1845458" cy="129286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223507" y="5592348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/>
              <a:t>…</a:t>
            </a:r>
            <a:endParaRPr lang="hu-HU" sz="4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" y="5096138"/>
            <a:ext cx="2333037" cy="1761862"/>
          </a:xfrm>
          <a:prstGeom prst="rect">
            <a:avLst/>
          </a:prstGeom>
        </p:spPr>
      </p:pic>
      <p:sp>
        <p:nvSpPr>
          <p:cNvPr id="6" name="Felhő 5"/>
          <p:cNvSpPr/>
          <p:nvPr/>
        </p:nvSpPr>
        <p:spPr>
          <a:xfrm>
            <a:off x="107504" y="2564905"/>
            <a:ext cx="2736304" cy="1754106"/>
          </a:xfrm>
          <a:prstGeom prst="cloudCallout">
            <a:avLst>
              <a:gd name="adj1" fmla="val -22137"/>
              <a:gd name="adj2" fmla="val 1397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Kik a fontos </a:t>
            </a:r>
            <a:r>
              <a:rPr lang="hu-HU" sz="2400" b="1" dirty="0" err="1" smtClean="0">
                <a:solidFill>
                  <a:schemeClr val="tx1"/>
                </a:solidFill>
              </a:rPr>
              <a:t>kapcsolata-ink</a:t>
            </a:r>
            <a:r>
              <a:rPr lang="hu-HU" sz="2400" b="1" dirty="0" smtClean="0">
                <a:solidFill>
                  <a:schemeClr val="tx1"/>
                </a:solidFill>
              </a:rPr>
              <a:t>?</a:t>
            </a:r>
            <a:endParaRPr lang="hu-H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48925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b="1" dirty="0">
                <a:latin typeface="+mn-lt"/>
                <a:ea typeface="+mn-ea"/>
                <a:cs typeface="+mn-cs"/>
              </a:rPr>
              <a:t>Mi </a:t>
            </a:r>
            <a:r>
              <a:rPr lang="hu-HU" altLang="hu-HU" b="1" dirty="0">
                <a:latin typeface="+mn-lt"/>
                <a:ea typeface="+mn-ea"/>
                <a:cs typeface="+mn-cs"/>
              </a:rPr>
              <a:t>is az az üzleti kapcsolat?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060848"/>
            <a:ext cx="8229600" cy="4525962"/>
          </a:xfrm>
        </p:spPr>
        <p:txBody>
          <a:bodyPr/>
          <a:lstStyle/>
          <a:p>
            <a:r>
              <a:rPr lang="hu-HU" altLang="hu-HU" sz="4400" b="1" dirty="0" smtClean="0"/>
              <a:t>Az ún. ARA modell</a:t>
            </a:r>
          </a:p>
          <a:p>
            <a:pPr lvl="1"/>
            <a:r>
              <a:rPr lang="hu-HU" altLang="hu-HU" b="1" dirty="0" smtClean="0"/>
              <a:t>Tevékenység </a:t>
            </a:r>
            <a:r>
              <a:rPr lang="hu-HU" altLang="hu-HU" b="1" dirty="0" smtClean="0"/>
              <a:t>kötelékek </a:t>
            </a:r>
            <a:endParaRPr lang="hu-HU" altLang="hu-HU" dirty="0" smtClean="0"/>
          </a:p>
          <a:p>
            <a:pPr lvl="2"/>
            <a:r>
              <a:rPr lang="hu-HU" altLang="hu-HU" dirty="0" smtClean="0"/>
              <a:t>Pl. </a:t>
            </a:r>
            <a:r>
              <a:rPr lang="hu-HU" altLang="hu-HU" dirty="0" err="1" smtClean="0"/>
              <a:t>információmegosztás</a:t>
            </a:r>
            <a:r>
              <a:rPr lang="hu-HU" altLang="hu-HU" dirty="0" smtClean="0"/>
              <a:t> intenzitása, érzékeny információk megosztása</a:t>
            </a:r>
          </a:p>
          <a:p>
            <a:pPr lvl="1"/>
            <a:r>
              <a:rPr lang="hu-HU" altLang="hu-HU" b="1" dirty="0" smtClean="0"/>
              <a:t>Erőforrás kötelékek</a:t>
            </a:r>
            <a:endParaRPr lang="hu-HU" altLang="hu-HU" dirty="0" smtClean="0"/>
          </a:p>
          <a:p>
            <a:pPr lvl="2"/>
            <a:r>
              <a:rPr lang="hu-HU" altLang="hu-HU" dirty="0" smtClean="0"/>
              <a:t>Pl. közös fejlesztések</a:t>
            </a:r>
          </a:p>
          <a:p>
            <a:pPr lvl="1"/>
            <a:r>
              <a:rPr lang="hu-HU" altLang="hu-HU" b="1" dirty="0" smtClean="0">
                <a:solidFill>
                  <a:srgbClr val="FF0000"/>
                </a:solidFill>
              </a:rPr>
              <a:t>Társas kötelékek </a:t>
            </a:r>
            <a:endParaRPr lang="hu-HU" altLang="hu-HU" dirty="0" smtClean="0">
              <a:solidFill>
                <a:srgbClr val="FF0000"/>
              </a:solidFill>
            </a:endParaRPr>
          </a:p>
          <a:p>
            <a:pPr lvl="2"/>
            <a:r>
              <a:rPr lang="hu-HU" altLang="hu-HU" dirty="0" smtClean="0">
                <a:solidFill>
                  <a:srgbClr val="FF0000"/>
                </a:solidFill>
              </a:rPr>
              <a:t>Pl</a:t>
            </a:r>
            <a:r>
              <a:rPr lang="hu-HU" altLang="hu-HU" dirty="0" smtClean="0">
                <a:solidFill>
                  <a:srgbClr val="FF0000"/>
                </a:solidFill>
              </a:rPr>
              <a:t>. elkötelezettség, </a:t>
            </a:r>
            <a:r>
              <a:rPr lang="hu-HU" altLang="hu-HU" dirty="0">
                <a:solidFill>
                  <a:srgbClr val="FF0000"/>
                </a:solidFill>
              </a:rPr>
              <a:t>bizalom</a:t>
            </a:r>
            <a:endParaRPr lang="hu-HU" altLang="hu-HU" dirty="0" smtClean="0">
              <a:solidFill>
                <a:srgbClr val="FF0000"/>
              </a:solidFill>
            </a:endParaRPr>
          </a:p>
          <a:p>
            <a:pPr algn="ctr"/>
            <a:endParaRPr lang="hu-HU" altLang="hu-HU" dirty="0" smtClean="0"/>
          </a:p>
          <a:p>
            <a:endParaRPr lang="hu-HU" alt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" y="25400"/>
            <a:ext cx="2195736" cy="1366525"/>
          </a:xfrm>
          <a:prstGeom prst="rect">
            <a:avLst/>
          </a:prstGeom>
        </p:spPr>
      </p:pic>
      <p:pic>
        <p:nvPicPr>
          <p:cNvPr id="6" name="Kép 5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76275"/>
            <a:ext cx="6972300" cy="1368425"/>
          </a:xfrm>
          <a:noFill/>
        </p:spPr>
        <p:txBody>
          <a:bodyPr>
            <a:normAutofit fontScale="90000"/>
          </a:bodyPr>
          <a:lstStyle/>
          <a:p>
            <a:r>
              <a:rPr lang="hu-HU" altLang="hu-HU" sz="4000" dirty="0" smtClean="0"/>
              <a:t/>
            </a:r>
            <a:br>
              <a:rPr lang="hu-HU" altLang="hu-HU" sz="4000" dirty="0" smtClean="0"/>
            </a:br>
            <a:r>
              <a:rPr lang="hu-HU" altLang="hu-HU" sz="4900" b="1" dirty="0" smtClean="0">
                <a:latin typeface="+mn-lt"/>
                <a:ea typeface="+mn-ea"/>
                <a:cs typeface="+mn-cs"/>
              </a:rPr>
              <a:t>De mi is az a bizalom?</a:t>
            </a:r>
            <a:endParaRPr lang="en-US" altLang="hu-HU" sz="4900" b="1" dirty="0">
              <a:latin typeface="+mn-lt"/>
              <a:ea typeface="+mn-ea"/>
              <a:cs typeface="+mn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" y="2324960"/>
            <a:ext cx="8229600" cy="4525962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hu-HU" altLang="hu-HU" sz="2800" b="1" dirty="0" smtClean="0"/>
          </a:p>
          <a:p>
            <a:pPr>
              <a:lnSpc>
                <a:spcPct val="90000"/>
              </a:lnSpc>
            </a:pPr>
            <a:r>
              <a:rPr lang="hu-HU" altLang="hu-HU" sz="3000" dirty="0" smtClean="0"/>
              <a:t>A </a:t>
            </a:r>
            <a:r>
              <a:rPr lang="hu-HU" altLang="hu-HU" sz="3000" b="1" u="sng" dirty="0" smtClean="0"/>
              <a:t>bizalomra </a:t>
            </a:r>
            <a:r>
              <a:rPr lang="hu-HU" altLang="hu-HU" sz="3000" b="1" u="sng" dirty="0" smtClean="0"/>
              <a:t>méltóság</a:t>
            </a:r>
            <a:r>
              <a:rPr lang="hu-HU" altLang="hu-HU" sz="3000" dirty="0" smtClean="0"/>
              <a:t>: </a:t>
            </a:r>
            <a:r>
              <a:rPr lang="hu-HU" altLang="hu-HU" sz="2800" dirty="0" smtClean="0"/>
              <a:t>A </a:t>
            </a:r>
            <a:r>
              <a:rPr lang="hu-HU" altLang="hu-HU" sz="2800" dirty="0"/>
              <a:t>bizalmat adó fél </a:t>
            </a:r>
            <a:r>
              <a:rPr lang="hu-HU" altLang="hu-HU" sz="2800" b="1" i="1" dirty="0"/>
              <a:t>hit</a:t>
            </a:r>
            <a:r>
              <a:rPr lang="hu-HU" altLang="hu-HU" sz="2800" dirty="0"/>
              <a:t>e, hogy az üzleti csere során a másik fél a bizalmat adó sebezhetőségét nem fogja kihasználni.</a:t>
            </a:r>
          </a:p>
          <a:p>
            <a:pPr>
              <a:lnSpc>
                <a:spcPct val="90000"/>
              </a:lnSpc>
            </a:pPr>
            <a:r>
              <a:rPr lang="hu-HU" altLang="hu-HU" sz="3000" dirty="0" smtClean="0"/>
              <a:t>A </a:t>
            </a:r>
            <a:r>
              <a:rPr lang="hu-HU" altLang="hu-HU" sz="3000" b="1" u="sng" dirty="0" smtClean="0"/>
              <a:t>bizalom</a:t>
            </a:r>
            <a:r>
              <a:rPr lang="hu-HU" altLang="hu-HU" sz="3000" dirty="0" smtClean="0"/>
              <a:t>: A bizalmat </a:t>
            </a:r>
            <a:r>
              <a:rPr lang="hu-HU" altLang="hu-HU" sz="3000" dirty="0" smtClean="0"/>
              <a:t>adó fél </a:t>
            </a:r>
            <a:r>
              <a:rPr lang="hu-HU" altLang="hu-HU" sz="3000" b="1" i="1" dirty="0" smtClean="0"/>
              <a:t>hajlandóság</a:t>
            </a:r>
            <a:r>
              <a:rPr lang="hu-HU" altLang="hu-HU" sz="3000" dirty="0" smtClean="0"/>
              <a:t>a arra, hogy </a:t>
            </a:r>
            <a:r>
              <a:rPr lang="hu-HU" altLang="hu-HU" sz="3000" b="1" i="1" dirty="0" smtClean="0"/>
              <a:t>kockázatos magatartást, cselekvést vállaljon fel</a:t>
            </a:r>
            <a:r>
              <a:rPr lang="hu-HU" altLang="hu-HU" sz="3000" dirty="0" smtClean="0"/>
              <a:t> az adott partnerrel folytatott  üzleti tevékenység során. </a:t>
            </a:r>
          </a:p>
        </p:txBody>
      </p:sp>
      <p:pic>
        <p:nvPicPr>
          <p:cNvPr id="44036" name="Picture 4" descr="Bizalom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84321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" y="25400"/>
            <a:ext cx="2195736" cy="13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b="1" dirty="0">
                <a:latin typeface="+mn-lt"/>
                <a:ea typeface="+mn-ea"/>
                <a:cs typeface="+mn-cs"/>
              </a:rPr>
              <a:t>Kutatási hipotézis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229600" cy="46529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u-HU" altLang="hu-HU" sz="2400" dirty="0" smtClean="0"/>
          </a:p>
          <a:p>
            <a:pPr>
              <a:lnSpc>
                <a:spcPct val="80000"/>
              </a:lnSpc>
            </a:pPr>
            <a:r>
              <a:rPr lang="hu-HU" altLang="hu-HU" sz="3000" dirty="0" smtClean="0"/>
              <a:t>Minél erősebb a </a:t>
            </a:r>
            <a:r>
              <a:rPr lang="hu-HU" altLang="hu-HU" sz="3000" b="1" i="1" dirty="0" smtClean="0"/>
              <a:t>bizalomra méltóság</a:t>
            </a:r>
            <a:r>
              <a:rPr lang="hu-HU" altLang="hu-HU" sz="3000" dirty="0" smtClean="0"/>
              <a:t> szintje egy adott üzleti kapcsolatban, annál inkább igaz, hogy a </a:t>
            </a:r>
            <a:r>
              <a:rPr lang="hu-HU" altLang="hu-HU" sz="3000" b="1" i="1" dirty="0" smtClean="0"/>
              <a:t>magas kockázati szinttel rendelkező cselekvések </a:t>
            </a:r>
            <a:r>
              <a:rPr lang="hu-HU" altLang="hu-HU" sz="3000" b="1" i="1" dirty="0"/>
              <a:t>végbe</a:t>
            </a:r>
            <a:r>
              <a:rPr lang="hu-HU" altLang="hu-HU" sz="3000" dirty="0" smtClean="0"/>
              <a:t> </a:t>
            </a:r>
            <a:r>
              <a:rPr lang="hu-HU" altLang="hu-HU" sz="3000" b="1" i="1" dirty="0"/>
              <a:t>mennek</a:t>
            </a:r>
            <a:r>
              <a:rPr lang="hu-HU" altLang="hu-HU" sz="3000" dirty="0" smtClean="0"/>
              <a:t> a kapcsolatban. </a:t>
            </a:r>
          </a:p>
          <a:p>
            <a:pPr>
              <a:lnSpc>
                <a:spcPct val="80000"/>
              </a:lnSpc>
            </a:pPr>
            <a:endParaRPr lang="hu-HU" altLang="hu-HU" sz="3000" dirty="0" smtClean="0"/>
          </a:p>
          <a:p>
            <a:pPr>
              <a:lnSpc>
                <a:spcPct val="80000"/>
              </a:lnSpc>
            </a:pPr>
            <a:r>
              <a:rPr lang="hu-HU" altLang="hu-HU" sz="3000" dirty="0" smtClean="0"/>
              <a:t>Ilyen esetekben a kapcsolatban zajló események, cselekvések </a:t>
            </a:r>
            <a:r>
              <a:rPr lang="hu-HU" altLang="hu-HU" sz="3000" b="1" i="1" dirty="0" smtClean="0"/>
              <a:t>irányítási eszközévé válik a bizalomra méltóság szintje</a:t>
            </a:r>
            <a:r>
              <a:rPr lang="hu-HU" altLang="hu-HU" sz="3000" dirty="0" smtClean="0"/>
              <a:t> és az üzleti kapcsolatban megjelenik maga a </a:t>
            </a:r>
            <a:r>
              <a:rPr lang="hu-HU" altLang="hu-HU" sz="3000" b="1" i="1" dirty="0" smtClean="0"/>
              <a:t>cselekvési hajlandóságként értelmezett bizalom</a:t>
            </a:r>
            <a:r>
              <a:rPr lang="hu-HU" altLang="hu-HU" sz="3000" dirty="0" smtClean="0"/>
              <a:t>. </a:t>
            </a:r>
          </a:p>
          <a:p>
            <a:pPr>
              <a:lnSpc>
                <a:spcPct val="80000"/>
              </a:lnSpc>
            </a:pPr>
            <a:endParaRPr lang="hu-HU" altLang="hu-HU" sz="2800" dirty="0" smtClean="0"/>
          </a:p>
          <a:p>
            <a:pPr>
              <a:lnSpc>
                <a:spcPct val="80000"/>
              </a:lnSpc>
            </a:pPr>
            <a:endParaRPr lang="hu-HU" altLang="hu-HU" sz="28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" y="25400"/>
            <a:ext cx="2195736" cy="13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1691680" y="192882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sz="3200" b="1" dirty="0">
                <a:latin typeface="+mn-lt"/>
                <a:ea typeface="+mn-ea"/>
                <a:cs typeface="+mn-cs"/>
              </a:rPr>
              <a:t>Az „</a:t>
            </a:r>
            <a:r>
              <a:rPr lang="hu-HU" altLang="hu-HU" sz="3200" b="1" dirty="0">
                <a:latin typeface="+mn-lt"/>
                <a:ea typeface="+mn-ea"/>
                <a:cs typeface="+mn-cs"/>
              </a:rPr>
              <a:t>Üzleti hálózat” </a:t>
            </a:r>
            <a:r>
              <a:rPr lang="hu-HU" altLang="hu-HU" sz="3200" b="1" dirty="0" err="1" smtClean="0">
                <a:latin typeface="+mn-lt"/>
                <a:ea typeface="+mn-ea"/>
                <a:cs typeface="+mn-cs"/>
              </a:rPr>
              <a:t>alprojekt</a:t>
            </a:r>
            <a:r>
              <a:rPr lang="hu-HU" altLang="hu-HU" sz="3200" b="1" dirty="0" smtClean="0">
                <a:latin typeface="+mn-lt"/>
                <a:ea typeface="+mn-ea"/>
                <a:cs typeface="+mn-cs"/>
              </a:rPr>
              <a:t> </a:t>
            </a:r>
            <a:r>
              <a:rPr lang="hu-HU" altLang="hu-HU" sz="3200" b="1" dirty="0">
                <a:latin typeface="+mn-lt"/>
                <a:ea typeface="+mn-ea"/>
                <a:cs typeface="+mn-cs"/>
              </a:rPr>
              <a:t>felépítése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876379"/>
              </p:ext>
            </p:extLst>
          </p:nvPr>
        </p:nvGraphicFramePr>
        <p:xfrm>
          <a:off x="0" y="1477049"/>
          <a:ext cx="8518525" cy="5389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1108">
                  <a:extLst>
                    <a:ext uri="{9D8B030D-6E8A-4147-A177-3AD203B41FA5}"/>
                  </a:extLst>
                </a:gridCol>
                <a:gridCol w="1995873">
                  <a:extLst>
                    <a:ext uri="{9D8B030D-6E8A-4147-A177-3AD203B41FA5}"/>
                  </a:extLst>
                </a:gridCol>
                <a:gridCol w="1863505">
                  <a:extLst>
                    <a:ext uri="{9D8B030D-6E8A-4147-A177-3AD203B41FA5}"/>
                  </a:extLst>
                </a:gridCol>
                <a:gridCol w="2268039">
                  <a:extLst>
                    <a:ext uri="{9D8B030D-6E8A-4147-A177-3AD203B41FA5}"/>
                  </a:extLst>
                </a:gridCol>
              </a:tblGrid>
              <a:tr h="1316995">
                <a:tc gridSpan="4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95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hu-H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 gazdasági szereplők, mint a hálózatok </a:t>
                      </a:r>
                      <a:r>
                        <a:rPr lang="hu-HU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csomópontjai</a:t>
                      </a:r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hu-HU" sz="1700" kern="1200" dirty="0" smtClean="0">
                          <a:solidFill>
                            <a:srgbClr val="33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Losonczi Dávid</a:t>
                      </a:r>
                      <a:endParaRPr lang="hu-HU" sz="1700" kern="1200" dirty="0">
                        <a:solidFill>
                          <a:srgbClr val="3399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7" marR="685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Üzleti </a:t>
                      </a:r>
                      <a:r>
                        <a:rPr lang="hu-HU" sz="17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kapcsolatok</a:t>
                      </a:r>
                      <a:r>
                        <a:rPr lang="hu-H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hálózati csomópontok </a:t>
                      </a:r>
                      <a:r>
                        <a:rPr lang="hu-HU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között 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hu-HU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700" b="1" kern="1200" dirty="0" err="1" smtClean="0">
                          <a:solidFill>
                            <a:srgbClr val="33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Mitev</a:t>
                      </a:r>
                      <a:r>
                        <a:rPr lang="hu-HU" sz="1700" b="1" kern="1200" dirty="0" smtClean="0">
                          <a:solidFill>
                            <a:srgbClr val="33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Ariel</a:t>
                      </a:r>
                      <a:endParaRPr lang="hu-HU" sz="1700" b="1" kern="1200" dirty="0">
                        <a:solidFill>
                          <a:srgbClr val="3399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7" marR="685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Hálózati </a:t>
                      </a:r>
                      <a:r>
                        <a:rPr lang="hu-HU" sz="17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struktúra</a:t>
                      </a:r>
                      <a:r>
                        <a:rPr lang="hu-HU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hu-HU" sz="1700" b="1" kern="1200" dirty="0" smtClean="0">
                          <a:solidFill>
                            <a:srgbClr val="33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Czakó Erzsébet</a:t>
                      </a:r>
                      <a:endParaRPr lang="hu-HU" sz="1700" b="1" kern="1200" dirty="0">
                        <a:solidFill>
                          <a:srgbClr val="3399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7" marR="685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Hálózati </a:t>
                      </a:r>
                      <a:r>
                        <a:rPr lang="hu-HU" sz="17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szabály-rendszerek</a:t>
                      </a:r>
                      <a:r>
                        <a:rPr lang="hu-HU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hu-H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700" b="1" kern="1200" dirty="0" smtClean="0">
                          <a:solidFill>
                            <a:srgbClr val="33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Mike Károly</a:t>
                      </a:r>
                      <a:endParaRPr lang="hu-HU" sz="1700" b="1" kern="1200" dirty="0">
                        <a:solidFill>
                          <a:srgbClr val="3399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7" marR="685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283236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hu-HU" sz="1100" dirty="0">
                        <a:effectLst/>
                      </a:endParaRPr>
                    </a:p>
                    <a:p>
                      <a:pPr marL="4572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lang="hu-HU" sz="17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KKV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 kutatás hálózati aspektusai – </a:t>
                      </a:r>
                      <a:r>
                        <a:rPr lang="hu-HU" sz="1700" b="1" kern="1200" dirty="0" smtClean="0">
                          <a:solidFill>
                            <a:srgbClr val="33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Kállay László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676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hu-HU" sz="17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Humán erőforrás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kutatása hálózati kontextusban 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700" b="1" kern="1200" dirty="0" smtClean="0">
                          <a:solidFill>
                            <a:srgbClr val="33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Lőrincz </a:t>
                      </a:r>
                      <a:r>
                        <a:rPr lang="hu-HU" sz="1700" b="1" kern="1200" dirty="0" smtClean="0">
                          <a:solidFill>
                            <a:srgbClr val="33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László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700" b="1" kern="1200" dirty="0" smtClean="0">
                        <a:solidFill>
                          <a:srgbClr val="3399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857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Hálózati </a:t>
                      </a:r>
                      <a:r>
                        <a:rPr lang="hu-HU" sz="17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tanulás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megújulás 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–  </a:t>
                      </a:r>
                      <a:r>
                        <a:rPr lang="hu-HU" sz="1700" b="1" kern="1200" dirty="0" smtClean="0">
                          <a:solidFill>
                            <a:srgbClr val="33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Szabó Roland </a:t>
                      </a:r>
                      <a:r>
                        <a:rPr lang="hu-HU" sz="1700" b="1" kern="1200" dirty="0" smtClean="0">
                          <a:solidFill>
                            <a:srgbClr val="33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Zsolt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700" b="1" kern="1200" dirty="0" smtClean="0">
                        <a:solidFill>
                          <a:srgbClr val="3399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700" b="1" kern="1200" dirty="0">
                        <a:solidFill>
                          <a:srgbClr val="3399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7" marR="685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313" name="Ötszög 5"/>
          <p:cNvSpPr>
            <a:spLocks noChangeArrowheads="1"/>
          </p:cNvSpPr>
          <p:nvPr/>
        </p:nvSpPr>
        <p:spPr bwMode="auto">
          <a:xfrm>
            <a:off x="-25687" y="3906392"/>
            <a:ext cx="8516937" cy="644128"/>
          </a:xfrm>
          <a:prstGeom prst="homePlate">
            <a:avLst>
              <a:gd name="adj" fmla="val 49997"/>
            </a:avLst>
          </a:prstGeom>
          <a:solidFill>
            <a:srgbClr val="5B9BD5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9900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9900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9900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hu-H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Horizontális témakörök</a:t>
            </a:r>
          </a:p>
        </p:txBody>
      </p:sp>
      <p:sp>
        <p:nvSpPr>
          <p:cNvPr id="12314" name="Lefelé nyílbuborék 35"/>
          <p:cNvSpPr>
            <a:spLocks noChangeArrowheads="1"/>
          </p:cNvSpPr>
          <p:nvPr/>
        </p:nvSpPr>
        <p:spPr bwMode="auto">
          <a:xfrm>
            <a:off x="6715" y="1503365"/>
            <a:ext cx="8537497" cy="1320006"/>
          </a:xfrm>
          <a:prstGeom prst="downArrowCallout">
            <a:avLst>
              <a:gd name="adj1" fmla="val 24988"/>
              <a:gd name="adj2" fmla="val 25017"/>
              <a:gd name="adj3" fmla="val 25000"/>
              <a:gd name="adj4" fmla="val 64977"/>
            </a:avLst>
          </a:prstGeom>
          <a:solidFill>
            <a:srgbClr val="5B9BD5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9900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9900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9900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</a:pPr>
            <a:r>
              <a:rPr lang="hu-HU" altLang="hu-H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altLang="hu-H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hálózati gazdaság elemzésének négy </a:t>
            </a:r>
            <a:r>
              <a:rPr lang="hu-HU" altLang="hu-H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aspektusa</a:t>
            </a:r>
            <a:endParaRPr lang="hu-HU" altLang="hu-H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15" name="Rectangle 6"/>
          <p:cNvSpPr>
            <a:spLocks noChangeArrowheads="1"/>
          </p:cNvSpPr>
          <p:nvPr/>
        </p:nvSpPr>
        <p:spPr bwMode="auto">
          <a:xfrm>
            <a:off x="1403350" y="2446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9900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9900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9900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" y="25400"/>
            <a:ext cx="2195736" cy="1366525"/>
          </a:xfrm>
          <a:prstGeom prst="rect">
            <a:avLst/>
          </a:prstGeom>
        </p:spPr>
      </p:pic>
      <p:pic>
        <p:nvPicPr>
          <p:cNvPr id="8" name="Kép 7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41" y="813768"/>
            <a:ext cx="1777187" cy="21831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480497"/>
            <a:ext cx="1832344" cy="20272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4" y="3883586"/>
            <a:ext cx="1619969" cy="250762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579" y="3361748"/>
            <a:ext cx="1857431" cy="223224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573" y="3355825"/>
            <a:ext cx="1822528" cy="178157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302" y="908720"/>
            <a:ext cx="1699271" cy="234293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8616" y="3899733"/>
            <a:ext cx="2122641" cy="225885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6788" y="475180"/>
            <a:ext cx="1757396" cy="22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15" y="-17712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KÖSZÖNÖM 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A FIGYELMET!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5977" y="4501488"/>
            <a:ext cx="3384738" cy="2338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" y="0"/>
            <a:ext cx="3542781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Gondolatmenet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41163"/>
            <a:ext cx="8229600" cy="4525963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Miért fontos a gazdaságot hálózati szempontból vizsgálni?</a:t>
            </a:r>
          </a:p>
          <a:p>
            <a:endParaRPr lang="hu-HU" dirty="0" smtClean="0"/>
          </a:p>
          <a:p>
            <a:r>
              <a:rPr lang="hu-HU" dirty="0" smtClean="0"/>
              <a:t>Kutatási eredmények röviden</a:t>
            </a:r>
          </a:p>
          <a:p>
            <a:endParaRPr lang="hu-HU" dirty="0" smtClean="0"/>
          </a:p>
          <a:p>
            <a:r>
              <a:rPr lang="hu-HU" dirty="0" smtClean="0"/>
              <a:t>A kutatási </a:t>
            </a:r>
            <a:r>
              <a:rPr lang="hu-HU" dirty="0" err="1" smtClean="0"/>
              <a:t>alprojekt</a:t>
            </a:r>
            <a:r>
              <a:rPr lang="hu-HU" dirty="0" smtClean="0"/>
              <a:t> bemutatása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  <p:pic>
        <p:nvPicPr>
          <p:cNvPr id="6" name="Kép 5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s://upload.wikimedia.org/wikipedia/commons/9/9c/Cellarius_ptolemaic_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1508"/>
            <a:ext cx="3102668" cy="25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http://richpoi.com/images/content/26322_kopernikusz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66963"/>
            <a:ext cx="3096344" cy="264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nyíllal 3"/>
          <p:cNvCxnSpPr>
            <a:stCxn id="12290" idx="3"/>
            <a:endCxn id="12291" idx="1"/>
          </p:cNvCxnSpPr>
          <p:nvPr/>
        </p:nvCxnSpPr>
        <p:spPr>
          <a:xfrm flipV="1">
            <a:off x="3714228" y="3687586"/>
            <a:ext cx="1433836" cy="27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Cím 1"/>
          <p:cNvSpPr txBox="1">
            <a:spLocks/>
          </p:cNvSpPr>
          <p:nvPr/>
        </p:nvSpPr>
        <p:spPr bwMode="auto">
          <a:xfrm>
            <a:off x="1331640" y="11176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9900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9900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9900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hu-HU" sz="4400" b="1" dirty="0">
                <a:latin typeface="+mj-lt"/>
                <a:ea typeface="+mj-ea"/>
                <a:cs typeface="+mj-cs"/>
              </a:rPr>
              <a:t>Paradigmaváltás az üzleti gondolkodásban!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  <p:pic>
        <p:nvPicPr>
          <p:cNvPr id="8" name="Kép 7" descr="infoblokk_kedv_final_CMYK_ ES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5945" y="4869160"/>
            <a:ext cx="2878271" cy="1988840"/>
          </a:xfrm>
          <a:prstGeom prst="rect">
            <a:avLst/>
          </a:prstGeom>
        </p:spPr>
      </p:pic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331640" y="0"/>
            <a:ext cx="8229600" cy="1143001"/>
          </a:xfrm>
        </p:spPr>
        <p:txBody>
          <a:bodyPr>
            <a:noAutofit/>
          </a:bodyPr>
          <a:lstStyle/>
          <a:p>
            <a:r>
              <a:rPr lang="hu-HU" altLang="hu-HU" sz="3600" b="1" dirty="0"/>
              <a:t>Paradigmaváltás – a kapcsolatok felértékelődése!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sz="half" idx="1"/>
          </p:nvPr>
        </p:nvSpPr>
        <p:spPr>
          <a:xfrm>
            <a:off x="-163408" y="2182855"/>
            <a:ext cx="4038600" cy="4525963"/>
          </a:xfrm>
        </p:spPr>
        <p:txBody>
          <a:bodyPr/>
          <a:lstStyle/>
          <a:p>
            <a:r>
              <a:rPr lang="hu-HU" altLang="hu-HU" sz="2800" b="1" i="1" dirty="0" smtClean="0"/>
              <a:t>Az üzleti élet geocentrikus világképe:</a:t>
            </a:r>
          </a:p>
          <a:p>
            <a:pPr lvl="1"/>
            <a:r>
              <a:rPr lang="hu-HU" altLang="hu-HU" dirty="0" smtClean="0"/>
              <a:t>Fókuszban a vállalat és belső folyamatai;</a:t>
            </a:r>
          </a:p>
          <a:p>
            <a:pPr lvl="1"/>
            <a:r>
              <a:rPr lang="hu-HU" altLang="hu-HU" dirty="0" smtClean="0"/>
              <a:t>Kapcsolatok tranzakció alapú értelmezése;</a:t>
            </a:r>
          </a:p>
          <a:p>
            <a:pPr lvl="1"/>
            <a:r>
              <a:rPr lang="hu-HU" altLang="hu-HU" dirty="0" smtClean="0"/>
              <a:t>Kapcsolat hatása elhanyagolható.</a:t>
            </a:r>
          </a:p>
        </p:txBody>
      </p:sp>
      <p:sp>
        <p:nvSpPr>
          <p:cNvPr id="13316" name="Tartalom helye 3"/>
          <p:cNvSpPr>
            <a:spLocks noGrp="1"/>
          </p:cNvSpPr>
          <p:nvPr>
            <p:ph sz="half" idx="2"/>
          </p:nvPr>
        </p:nvSpPr>
        <p:spPr>
          <a:xfrm>
            <a:off x="3995936" y="2187928"/>
            <a:ext cx="4244975" cy="4525963"/>
          </a:xfrm>
        </p:spPr>
        <p:txBody>
          <a:bodyPr/>
          <a:lstStyle/>
          <a:p>
            <a:r>
              <a:rPr lang="hu-HU" altLang="hu-HU" sz="2800" b="1" i="1" dirty="0" smtClean="0"/>
              <a:t>Az üzleti élet heliocentrikus világképe:</a:t>
            </a:r>
          </a:p>
          <a:p>
            <a:pPr lvl="1"/>
            <a:r>
              <a:rPr lang="hu-HU" altLang="hu-HU" dirty="0" smtClean="0"/>
              <a:t>Kapcsolatokban intenzív interakció;</a:t>
            </a:r>
          </a:p>
          <a:p>
            <a:pPr lvl="1"/>
            <a:r>
              <a:rPr lang="hu-HU" altLang="hu-HU" dirty="0" smtClean="0"/>
              <a:t>Üzleti kapcsolat önálló jelenség;</a:t>
            </a:r>
          </a:p>
          <a:p>
            <a:pPr lvl="1"/>
            <a:r>
              <a:rPr lang="hu-HU" altLang="hu-HU" dirty="0" smtClean="0"/>
              <a:t>A kapcsolatok hálózatában nyer értelmezést maga a vállalat!</a:t>
            </a:r>
          </a:p>
        </p:txBody>
      </p:sp>
      <p:pic>
        <p:nvPicPr>
          <p:cNvPr id="13317" name="Picture 6" descr="https://upload.wikimedia.org/wikipedia/commons/9/9c/Cellarius_ptolemaic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43" y="1790742"/>
            <a:ext cx="9350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http://richpoi.com/images/content/26322_kopernikusz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76454"/>
            <a:ext cx="936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1691680" y="13141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sz="3600" b="1" dirty="0"/>
              <a:t>Globalizáció és hálózati gazdaság</a:t>
            </a:r>
            <a:endParaRPr lang="hu-HU" altLang="hu-HU" sz="3600" b="1" dirty="0"/>
          </a:p>
        </p:txBody>
      </p:sp>
      <p:sp>
        <p:nvSpPr>
          <p:cNvPr id="14339" name="Tartalom helye 2"/>
          <p:cNvSpPr>
            <a:spLocks noGrp="1"/>
          </p:cNvSpPr>
          <p:nvPr>
            <p:ph sz="half" idx="1"/>
          </p:nvPr>
        </p:nvSpPr>
        <p:spPr>
          <a:xfrm>
            <a:off x="42980" y="1628800"/>
            <a:ext cx="4038600" cy="4525962"/>
          </a:xfrm>
        </p:spPr>
        <p:txBody>
          <a:bodyPr/>
          <a:lstStyle/>
          <a:p>
            <a:r>
              <a:rPr lang="en-US" altLang="hu-HU" b="1" i="1" dirty="0" smtClean="0"/>
              <a:t>Outsourcing</a:t>
            </a:r>
            <a:r>
              <a:rPr lang="hu-HU" altLang="hu-HU" b="1" i="1" dirty="0" smtClean="0"/>
              <a:t> </a:t>
            </a:r>
            <a:endParaRPr lang="en-US" altLang="hu-HU" b="1" i="1" dirty="0" smtClean="0"/>
          </a:p>
        </p:txBody>
      </p:sp>
      <p:sp>
        <p:nvSpPr>
          <p:cNvPr id="14340" name="Tartalom helye 3"/>
          <p:cNvSpPr>
            <a:spLocks noGrp="1"/>
          </p:cNvSpPr>
          <p:nvPr>
            <p:ph sz="half" idx="2"/>
          </p:nvPr>
        </p:nvSpPr>
        <p:spPr>
          <a:xfrm>
            <a:off x="3878803" y="1628800"/>
            <a:ext cx="4038600" cy="4525962"/>
          </a:xfrm>
        </p:spPr>
        <p:txBody>
          <a:bodyPr/>
          <a:lstStyle/>
          <a:p>
            <a:r>
              <a:rPr lang="en-US" altLang="hu-HU" b="1" i="1" dirty="0" smtClean="0"/>
              <a:t>Offshoring</a:t>
            </a:r>
            <a:endParaRPr lang="hu-HU" altLang="hu-HU" b="1" i="1" dirty="0" smtClean="0"/>
          </a:p>
          <a:p>
            <a:pPr lvl="1"/>
            <a:r>
              <a:rPr lang="hu-HU" altLang="hu-HU" sz="2400" dirty="0" smtClean="0"/>
              <a:t>Az adott tevékenység együttes centralizációs szintje (lokális – regionális – globális) és lokációs döntése</a:t>
            </a:r>
            <a:endParaRPr lang="en-US" altLang="hu-HU" sz="2400" dirty="0" smtClean="0"/>
          </a:p>
        </p:txBody>
      </p:sp>
      <p:pic>
        <p:nvPicPr>
          <p:cNvPr id="14341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" y="2658793"/>
            <a:ext cx="3060701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518493"/>
              </p:ext>
            </p:extLst>
          </p:nvPr>
        </p:nvGraphicFramePr>
        <p:xfrm>
          <a:off x="235942" y="4835568"/>
          <a:ext cx="2911475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Kép" r:id="rId5" imgW="9268968" imgH="5823204" progId="Word.Picture.8">
                  <p:embed/>
                </p:oleObj>
              </mc:Choice>
              <mc:Fallback>
                <p:oleObj name="Kép" r:id="rId5" imgW="9268968" imgH="5823204" progId="Word.Pictur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42" y="4835568"/>
                        <a:ext cx="2911475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72" y="4245183"/>
            <a:ext cx="33686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  <p:pic>
        <p:nvPicPr>
          <p:cNvPr id="11" name="Kép 10" descr="infoblokk_kedv_final_CMYK_ ESZ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  <p:pic>
        <p:nvPicPr>
          <p:cNvPr id="15362" name="Picture 8" descr="Kreatív absztrakt üzleti csapatmunka, internet, multimédia és kommunikációs koncepció: színes kocka alakú összegy&amp;udblac;jtésével színes kockák a fekete háttér, izzó hatás Stock fotó - 3783236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566942"/>
            <a:ext cx="6048672" cy="4392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doboz 4"/>
          <p:cNvSpPr txBox="1">
            <a:spLocks noChangeArrowheads="1"/>
          </p:cNvSpPr>
          <p:nvPr/>
        </p:nvSpPr>
        <p:spPr bwMode="auto">
          <a:xfrm>
            <a:off x="4388575" y="4465559"/>
            <a:ext cx="448552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9900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9900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9900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1700" i="1" dirty="0">
                <a:latin typeface="Arial" panose="020B0604020202020204" pitchFamily="34" charset="0"/>
              </a:rPr>
              <a:t>Egy repülőgépmotorokat gyártó cég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1700" b="1" i="1" dirty="0">
                <a:latin typeface="Arial" panose="020B0604020202020204" pitchFamily="34" charset="0"/>
              </a:rPr>
              <a:t>ellátási hálózatának </a:t>
            </a:r>
            <a:r>
              <a:rPr lang="hu-HU" altLang="hu-HU" sz="1700" i="1" dirty="0">
                <a:latin typeface="Arial" panose="020B0604020202020204" pitchFamily="34" charset="0"/>
              </a:rPr>
              <a:t>grafikus </a:t>
            </a:r>
            <a:r>
              <a:rPr lang="hu-HU" altLang="hu-HU" sz="1700" i="1" dirty="0" smtClean="0">
                <a:latin typeface="Arial" panose="020B0604020202020204" pitchFamily="34" charset="0"/>
              </a:rPr>
              <a:t>megjelenítése</a:t>
            </a:r>
            <a:endParaRPr lang="hu-HU" altLang="hu-HU" sz="1700" i="1" dirty="0">
              <a:latin typeface="Arial" panose="020B0604020202020204" pitchFamily="34" charset="0"/>
            </a:endParaRPr>
          </a:p>
        </p:txBody>
      </p:sp>
      <p:pic>
        <p:nvPicPr>
          <p:cNvPr id="16387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65" y="762562"/>
            <a:ext cx="4788024" cy="316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Ké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68" y="3861048"/>
            <a:ext cx="4507553" cy="298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Szövegdoboz 6"/>
          <p:cNvSpPr txBox="1">
            <a:spLocks noChangeArrowheads="1"/>
          </p:cNvSpPr>
          <p:nvPr/>
        </p:nvSpPr>
        <p:spPr bwMode="auto">
          <a:xfrm>
            <a:off x="386288" y="2708920"/>
            <a:ext cx="3211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9900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9900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9900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1800" i="1" dirty="0" smtClean="0">
                <a:latin typeface="Arial" panose="020B0604020202020204" pitchFamily="34" charset="0"/>
              </a:rPr>
              <a:t>Egy nemzetközi szolgáltató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1800" i="1" dirty="0">
                <a:latin typeface="Arial" panose="020B0604020202020204" pitchFamily="34" charset="0"/>
              </a:rPr>
              <a:t>v</a:t>
            </a:r>
            <a:r>
              <a:rPr lang="hu-HU" altLang="hu-HU" sz="1800" i="1" dirty="0" smtClean="0">
                <a:latin typeface="Arial" panose="020B0604020202020204" pitchFamily="34" charset="0"/>
              </a:rPr>
              <a:t>állalat </a:t>
            </a:r>
            <a:r>
              <a:rPr lang="hu-HU" altLang="hu-HU" sz="1800" b="1" i="1" dirty="0" smtClean="0">
                <a:latin typeface="Arial" panose="020B0604020202020204" pitchFamily="34" charset="0"/>
              </a:rPr>
              <a:t>belső </a:t>
            </a:r>
            <a:r>
              <a:rPr lang="hu-HU" altLang="hu-HU" sz="1800" b="1" i="1" dirty="0">
                <a:latin typeface="Arial" panose="020B0604020202020204" pitchFamily="34" charset="0"/>
              </a:rPr>
              <a:t>üzleti hálózata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" y="25400"/>
            <a:ext cx="2195736" cy="1366525"/>
          </a:xfrm>
          <a:prstGeom prst="rect">
            <a:avLst/>
          </a:prstGeom>
        </p:spPr>
      </p:pic>
      <p:pic>
        <p:nvPicPr>
          <p:cNvPr id="11" name="Kép 10" descr="infoblokk_kedv_final_CMYK_ ES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16294" y="638087"/>
            <a:ext cx="4089995" cy="416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02451" y="85706"/>
            <a:ext cx="6812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+mj-lt"/>
                <a:ea typeface="+mj-ea"/>
                <a:cs typeface="+mj-cs"/>
              </a:rPr>
              <a:t>Nem vállalatok, hanem </a:t>
            </a:r>
            <a:r>
              <a:rPr lang="hu-HU" sz="3200" b="1" dirty="0" smtClean="0">
                <a:latin typeface="+mj-lt"/>
                <a:ea typeface="+mj-ea"/>
                <a:cs typeface="+mj-cs"/>
              </a:rPr>
              <a:t>ellátási</a:t>
            </a:r>
          </a:p>
          <a:p>
            <a:r>
              <a:rPr lang="hu-HU" sz="3200" b="1" dirty="0" smtClean="0">
                <a:latin typeface="+mj-lt"/>
                <a:ea typeface="+mj-ea"/>
                <a:cs typeface="+mj-cs"/>
              </a:rPr>
              <a:t>láncok, üzleti </a:t>
            </a:r>
            <a:r>
              <a:rPr lang="hu-HU" sz="3200" b="1" dirty="0">
                <a:latin typeface="+mj-lt"/>
                <a:ea typeface="+mj-ea"/>
                <a:cs typeface="+mj-cs"/>
              </a:rPr>
              <a:t>hálózatok </a:t>
            </a:r>
            <a:r>
              <a:rPr lang="hu-HU" sz="3200" b="1" dirty="0" smtClean="0">
                <a:latin typeface="+mj-lt"/>
                <a:ea typeface="+mj-ea"/>
                <a:cs typeface="+mj-cs"/>
              </a:rPr>
              <a:t>versenye folyik</a:t>
            </a:r>
            <a:endParaRPr lang="hu-HU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350185" y="916703"/>
            <a:ext cx="382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43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1619672" y="1371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altLang="hu-HU" sz="4000" b="1" dirty="0"/>
              <a:t>A hagyományos vállalati funkciók is hálózati struktúrával rendelkeznek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2"/>
          </a:xfrm>
        </p:spPr>
        <p:txBody>
          <a:bodyPr>
            <a:normAutofit/>
          </a:bodyPr>
          <a:lstStyle/>
          <a:p>
            <a:endParaRPr lang="hu-HU" altLang="hu-HU" b="1" dirty="0" smtClean="0"/>
          </a:p>
          <a:p>
            <a:r>
              <a:rPr lang="hu-HU" altLang="hu-HU" sz="4000" b="1" dirty="0" smtClean="0"/>
              <a:t>Kutatási kérdés</a:t>
            </a:r>
            <a:r>
              <a:rPr lang="hu-HU" altLang="hu-HU" sz="4000" dirty="0" smtClean="0"/>
              <a:t>: </a:t>
            </a:r>
            <a:r>
              <a:rPr lang="hu-HU" altLang="hu-HU" sz="4000" dirty="0" smtClean="0"/>
              <a:t>Milyen szervezeti megoldások támogatják a </a:t>
            </a:r>
            <a:r>
              <a:rPr lang="hu-HU" altLang="hu-HU" sz="4000" u="sng" dirty="0" smtClean="0"/>
              <a:t>beszerzés</a:t>
            </a:r>
            <a:r>
              <a:rPr lang="hu-HU" altLang="hu-HU" sz="4000" dirty="0" smtClean="0"/>
              <a:t> esetén az </a:t>
            </a:r>
            <a:r>
              <a:rPr lang="hu-HU" altLang="hu-HU" sz="4000" u="sng" dirty="0" smtClean="0"/>
              <a:t>új termék kifejlesztésének folyamatát</a:t>
            </a:r>
            <a:r>
              <a:rPr lang="hu-HU" altLang="hu-HU" sz="4000" dirty="0"/>
              <a:t>?</a:t>
            </a:r>
            <a:endParaRPr lang="hu-HU" altLang="hu-HU" sz="40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" y="25400"/>
            <a:ext cx="2195736" cy="1366525"/>
          </a:xfrm>
          <a:prstGeom prst="rect">
            <a:avLst/>
          </a:prstGeom>
        </p:spPr>
      </p:pic>
      <p:pic>
        <p:nvPicPr>
          <p:cNvPr id="7" name="Kép 6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5035165"/>
            <a:ext cx="2627784" cy="1815757"/>
          </a:xfrm>
          <a:prstGeom prst="rect">
            <a:avLst/>
          </a:prstGeom>
        </p:spPr>
      </p:pic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1547664" y="137162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sz="3200" b="1" dirty="0"/>
              <a:t>Egy Magyarországon </a:t>
            </a:r>
            <a:r>
              <a:rPr lang="hu-HU" altLang="hu-HU" sz="3200" b="1" dirty="0"/>
              <a:t>is aktív gépgyártó vállalatcsoport </a:t>
            </a:r>
            <a:r>
              <a:rPr lang="hu-HU" altLang="hu-HU" sz="3200" b="1" dirty="0"/>
              <a:t>beszerzési szervezete</a:t>
            </a:r>
          </a:p>
        </p:txBody>
      </p:sp>
      <p:pic>
        <p:nvPicPr>
          <p:cNvPr id="25603" name="Ké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491"/>
            <a:ext cx="9144000" cy="39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" y="25400"/>
            <a:ext cx="2195736" cy="136652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4005064"/>
            <a:ext cx="2035621" cy="142608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891" y="4728836"/>
            <a:ext cx="1845458" cy="129286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102205" y="6021699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/>
              <a:t>…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13337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413</Words>
  <Application>Microsoft Office PowerPoint</Application>
  <PresentationFormat>Diavetítés a képernyőre (4:3 oldalarány)</PresentationFormat>
  <Paragraphs>73</Paragraphs>
  <Slides>16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Office-téma</vt:lpstr>
      <vt:lpstr>Microsoft Word kép</vt:lpstr>
      <vt:lpstr>Az üzleti hálózatok kutatásairól Gelei Andrea  alprojektvezető Nyitókonferencia Székesfehérvár, 2017. május 23.</vt:lpstr>
      <vt:lpstr>Gondolatmenet</vt:lpstr>
      <vt:lpstr>PowerPoint bemutató</vt:lpstr>
      <vt:lpstr>Paradigmaváltás – a kapcsolatok felértékelődése!</vt:lpstr>
      <vt:lpstr>Globalizáció és hálózati gazdaság</vt:lpstr>
      <vt:lpstr>PowerPoint bemutató</vt:lpstr>
      <vt:lpstr>PowerPoint bemutató</vt:lpstr>
      <vt:lpstr>A hagyományos vállalati funkciók is hálózati struktúrával rendelkeznek</vt:lpstr>
      <vt:lpstr>Egy Magyarországon is aktív gépgyártó vállalatcsoport beszerzési szervezete</vt:lpstr>
      <vt:lpstr>Egy Magyarországon is aktív nemzetközi gépgyártó vállalat beszerzési szervezete</vt:lpstr>
      <vt:lpstr>Mi is az az üzleti kapcsolat?</vt:lpstr>
      <vt:lpstr> De mi is az a bizalom?</vt:lpstr>
      <vt:lpstr>Kutatási hipotézis</vt:lpstr>
      <vt:lpstr>Az „Üzleti hálózat” alprojekt felépítése</vt:lpstr>
      <vt:lpstr>PowerPoint bemutató</vt:lpstr>
      <vt:lpstr>KÖSZÖNÖM 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címsor</dc:title>
  <dc:creator>laci</dc:creator>
  <cp:lastModifiedBy>Gelei Andrea</cp:lastModifiedBy>
  <cp:revision>28</cp:revision>
  <dcterms:created xsi:type="dcterms:W3CDTF">2017-05-07T14:37:42Z</dcterms:created>
  <dcterms:modified xsi:type="dcterms:W3CDTF">2017-05-22T14:37:18Z</dcterms:modified>
</cp:coreProperties>
</file>