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5" r:id="rId4"/>
  </p:sldMasterIdLst>
  <p:notesMasterIdLst>
    <p:notesMasterId r:id="rId25"/>
  </p:notesMasterIdLst>
  <p:sldIdLst>
    <p:sldId id="256" r:id="rId5"/>
    <p:sldId id="312" r:id="rId6"/>
    <p:sldId id="335" r:id="rId7"/>
    <p:sldId id="347" r:id="rId8"/>
    <p:sldId id="319" r:id="rId9"/>
    <p:sldId id="344" r:id="rId10"/>
    <p:sldId id="321" r:id="rId11"/>
    <p:sldId id="323" r:id="rId12"/>
    <p:sldId id="324" r:id="rId13"/>
    <p:sldId id="322" r:id="rId14"/>
    <p:sldId id="351" r:id="rId15"/>
    <p:sldId id="326" r:id="rId16"/>
    <p:sldId id="325" r:id="rId17"/>
    <p:sldId id="342" r:id="rId18"/>
    <p:sldId id="356" r:id="rId19"/>
    <p:sldId id="330" r:id="rId20"/>
    <p:sldId id="311" r:id="rId21"/>
    <p:sldId id="358" r:id="rId22"/>
    <p:sldId id="268" r:id="rId23"/>
    <p:sldId id="265" r:id="rId24"/>
  </p:sldIdLst>
  <p:sldSz cx="9144000" cy="5143500" type="screen16x9"/>
  <p:notesSz cx="6797675" cy="9926638"/>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ókuthy Emese" initials="JE" lastIdx="2" clrIdx="0">
    <p:extLst>
      <p:ext uri="{19B8F6BF-5375-455C-9EA6-DF929625EA0E}">
        <p15:presenceInfo xmlns:p15="http://schemas.microsoft.com/office/powerpoint/2012/main" userId="S-1-5-21-3449353219-1925721933-3561141699-71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D2D3"/>
    <a:srgbClr val="004C67"/>
    <a:srgbClr val="E74550"/>
    <a:srgbClr val="ECB582"/>
    <a:srgbClr val="EBE8D3"/>
    <a:srgbClr val="00386E"/>
    <a:srgbClr val="111111"/>
    <a:srgbClr val="1B5C93"/>
    <a:srgbClr val="BACE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957C8F-02DF-45D8-B423-E385F4B76409}" v="2" dt="2024-01-06T14:56:55.5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05"/>
    <p:restoredTop sz="87347"/>
  </p:normalViewPr>
  <p:slideViewPr>
    <p:cSldViewPr snapToGrid="0" snapToObjects="1" showGuides="1">
      <p:cViewPr varScale="1">
        <p:scale>
          <a:sx n="74" d="100"/>
          <a:sy n="74" d="100"/>
        </p:scale>
        <p:origin x="1108" y="40"/>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ütő Attila Gergely" userId="fd61a790-ecbe-44d8-97ce-d97185c4e149" providerId="ADAL" clId="{9A7ADBF1-C248-4FA9-9A08-04113CBD9825}"/>
    <pc:docChg chg="addSld delSld modSld sldOrd">
      <pc:chgData name="Sütő Attila Gergely" userId="fd61a790-ecbe-44d8-97ce-d97185c4e149" providerId="ADAL" clId="{9A7ADBF1-C248-4FA9-9A08-04113CBD9825}" dt="2023-11-29T08:40:52.059" v="172" actId="1076"/>
      <pc:docMkLst>
        <pc:docMk/>
      </pc:docMkLst>
      <pc:sldChg chg="addSp modSp mod">
        <pc:chgData name="Sütő Attila Gergely" userId="fd61a790-ecbe-44d8-97ce-d97185c4e149" providerId="ADAL" clId="{9A7ADBF1-C248-4FA9-9A08-04113CBD9825}" dt="2023-11-16T17:02:10.282" v="126" actId="113"/>
        <pc:sldMkLst>
          <pc:docMk/>
          <pc:sldMk cId="2912955223" sldId="256"/>
        </pc:sldMkLst>
        <pc:spChg chg="mod">
          <ac:chgData name="Sütő Attila Gergely" userId="fd61a790-ecbe-44d8-97ce-d97185c4e149" providerId="ADAL" clId="{9A7ADBF1-C248-4FA9-9A08-04113CBD9825}" dt="2023-11-14T13:08:33.901" v="4" actId="122"/>
          <ac:spMkLst>
            <pc:docMk/>
            <pc:sldMk cId="2912955223" sldId="256"/>
            <ac:spMk id="2" creationId="{9AFA2E6A-01B7-11B8-BC5F-7447E25AFBAE}"/>
          </ac:spMkLst>
        </pc:spChg>
        <pc:spChg chg="mod">
          <ac:chgData name="Sütő Attila Gergely" userId="fd61a790-ecbe-44d8-97ce-d97185c4e149" providerId="ADAL" clId="{9A7ADBF1-C248-4FA9-9A08-04113CBD9825}" dt="2023-11-16T17:02:10.282" v="126" actId="113"/>
          <ac:spMkLst>
            <pc:docMk/>
            <pc:sldMk cId="2912955223" sldId="256"/>
            <ac:spMk id="3" creationId="{00917ABA-7970-E1BD-FC69-4E265C1BADD9}"/>
          </ac:spMkLst>
        </pc:spChg>
        <pc:spChg chg="add mod">
          <ac:chgData name="Sütő Attila Gergely" userId="fd61a790-ecbe-44d8-97ce-d97185c4e149" providerId="ADAL" clId="{9A7ADBF1-C248-4FA9-9A08-04113CBD9825}" dt="2023-11-14T13:09:42.643" v="14" actId="2711"/>
          <ac:spMkLst>
            <pc:docMk/>
            <pc:sldMk cId="2912955223" sldId="256"/>
            <ac:spMk id="5" creationId="{54320C74-5A75-FD39-417B-C7DEA667C02B}"/>
          </ac:spMkLst>
        </pc:spChg>
      </pc:sldChg>
      <pc:sldChg chg="del">
        <pc:chgData name="Sütő Attila Gergely" userId="fd61a790-ecbe-44d8-97ce-d97185c4e149" providerId="ADAL" clId="{9A7ADBF1-C248-4FA9-9A08-04113CBD9825}" dt="2023-11-14T13:10:45.583" v="16" actId="2696"/>
        <pc:sldMkLst>
          <pc:docMk/>
          <pc:sldMk cId="548154039" sldId="257"/>
        </pc:sldMkLst>
      </pc:sldChg>
      <pc:sldChg chg="del">
        <pc:chgData name="Sütő Attila Gergely" userId="fd61a790-ecbe-44d8-97ce-d97185c4e149" providerId="ADAL" clId="{9A7ADBF1-C248-4FA9-9A08-04113CBD9825}" dt="2023-11-14T13:10:45.583" v="16" actId="2696"/>
        <pc:sldMkLst>
          <pc:docMk/>
          <pc:sldMk cId="4157572021" sldId="260"/>
        </pc:sldMkLst>
      </pc:sldChg>
      <pc:sldChg chg="del">
        <pc:chgData name="Sütő Attila Gergely" userId="fd61a790-ecbe-44d8-97ce-d97185c4e149" providerId="ADAL" clId="{9A7ADBF1-C248-4FA9-9A08-04113CBD9825}" dt="2023-11-14T13:10:45.583" v="16" actId="2696"/>
        <pc:sldMkLst>
          <pc:docMk/>
          <pc:sldMk cId="399579337" sldId="261"/>
        </pc:sldMkLst>
      </pc:sldChg>
      <pc:sldChg chg="del">
        <pc:chgData name="Sütő Attila Gergely" userId="fd61a790-ecbe-44d8-97ce-d97185c4e149" providerId="ADAL" clId="{9A7ADBF1-C248-4FA9-9A08-04113CBD9825}" dt="2023-11-14T13:10:45.583" v="16" actId="2696"/>
        <pc:sldMkLst>
          <pc:docMk/>
          <pc:sldMk cId="3119341185" sldId="262"/>
        </pc:sldMkLst>
      </pc:sldChg>
      <pc:sldChg chg="del">
        <pc:chgData name="Sütő Attila Gergely" userId="fd61a790-ecbe-44d8-97ce-d97185c4e149" providerId="ADAL" clId="{9A7ADBF1-C248-4FA9-9A08-04113CBD9825}" dt="2023-11-14T13:10:45.583" v="16" actId="2696"/>
        <pc:sldMkLst>
          <pc:docMk/>
          <pc:sldMk cId="3344786176" sldId="264"/>
        </pc:sldMkLst>
      </pc:sldChg>
      <pc:sldChg chg="add">
        <pc:chgData name="Sütő Attila Gergely" userId="fd61a790-ecbe-44d8-97ce-d97185c4e149" providerId="ADAL" clId="{9A7ADBF1-C248-4FA9-9A08-04113CBD9825}" dt="2023-11-14T13:10:27.396" v="15"/>
        <pc:sldMkLst>
          <pc:docMk/>
          <pc:sldMk cId="372697043" sldId="268"/>
        </pc:sldMkLst>
      </pc:sldChg>
      <pc:sldChg chg="add">
        <pc:chgData name="Sütő Attila Gergely" userId="fd61a790-ecbe-44d8-97ce-d97185c4e149" providerId="ADAL" clId="{9A7ADBF1-C248-4FA9-9A08-04113CBD9825}" dt="2023-11-14T13:10:27.396" v="15"/>
        <pc:sldMkLst>
          <pc:docMk/>
          <pc:sldMk cId="1961785675" sldId="311"/>
        </pc:sldMkLst>
      </pc:sldChg>
      <pc:sldChg chg="addSp modSp add mod">
        <pc:chgData name="Sütő Attila Gergely" userId="fd61a790-ecbe-44d8-97ce-d97185c4e149" providerId="ADAL" clId="{9A7ADBF1-C248-4FA9-9A08-04113CBD9825}" dt="2023-11-14T13:11:39.779" v="25" actId="1076"/>
        <pc:sldMkLst>
          <pc:docMk/>
          <pc:sldMk cId="3930406897" sldId="312"/>
        </pc:sldMkLst>
        <pc:spChg chg="mod">
          <ac:chgData name="Sütő Attila Gergely" userId="fd61a790-ecbe-44d8-97ce-d97185c4e149" providerId="ADAL" clId="{9A7ADBF1-C248-4FA9-9A08-04113CBD9825}" dt="2023-11-14T13:11:36.759" v="24" actId="14100"/>
          <ac:spMkLst>
            <pc:docMk/>
            <pc:sldMk cId="3930406897" sldId="312"/>
            <ac:spMk id="3" creationId="{00000000-0000-0000-0000-000000000000}"/>
          </ac:spMkLst>
        </pc:spChg>
        <pc:spChg chg="add mod">
          <ac:chgData name="Sütő Attila Gergely" userId="fd61a790-ecbe-44d8-97ce-d97185c4e149" providerId="ADAL" clId="{9A7ADBF1-C248-4FA9-9A08-04113CBD9825}" dt="2023-11-14T13:11:39.779" v="25" actId="1076"/>
          <ac:spMkLst>
            <pc:docMk/>
            <pc:sldMk cId="3930406897" sldId="312"/>
            <ac:spMk id="5" creationId="{F16FCA8F-05C6-86FB-82B7-AD8CE507E082}"/>
          </ac:spMkLst>
        </pc:spChg>
      </pc:sldChg>
      <pc:sldChg chg="add del">
        <pc:chgData name="Sütő Attila Gergely" userId="fd61a790-ecbe-44d8-97ce-d97185c4e149" providerId="ADAL" clId="{9A7ADBF1-C248-4FA9-9A08-04113CBD9825}" dt="2023-11-14T13:11:46.033" v="26" actId="2696"/>
        <pc:sldMkLst>
          <pc:docMk/>
          <pc:sldMk cId="2151572517" sldId="313"/>
        </pc:sldMkLst>
      </pc:sldChg>
      <pc:sldChg chg="modSp add mod ord">
        <pc:chgData name="Sütő Attila Gergely" userId="fd61a790-ecbe-44d8-97ce-d97185c4e149" providerId="ADAL" clId="{9A7ADBF1-C248-4FA9-9A08-04113CBD9825}" dt="2023-11-29T08:40:52.059" v="172" actId="1076"/>
        <pc:sldMkLst>
          <pc:docMk/>
          <pc:sldMk cId="1470737810" sldId="319"/>
        </pc:sldMkLst>
        <pc:spChg chg="mod">
          <ac:chgData name="Sütő Attila Gergely" userId="fd61a790-ecbe-44d8-97ce-d97185c4e149" providerId="ADAL" clId="{9A7ADBF1-C248-4FA9-9A08-04113CBD9825}" dt="2023-11-29T08:40:15.583" v="169" actId="790"/>
          <ac:spMkLst>
            <pc:docMk/>
            <pc:sldMk cId="1470737810" sldId="319"/>
            <ac:spMk id="2" creationId="{00000000-0000-0000-0000-000000000000}"/>
          </ac:spMkLst>
        </pc:spChg>
        <pc:spChg chg="mod">
          <ac:chgData name="Sütő Attila Gergely" userId="fd61a790-ecbe-44d8-97ce-d97185c4e149" providerId="ADAL" clId="{9A7ADBF1-C248-4FA9-9A08-04113CBD9825}" dt="2023-11-29T08:40:15.583" v="169" actId="790"/>
          <ac:spMkLst>
            <pc:docMk/>
            <pc:sldMk cId="1470737810" sldId="319"/>
            <ac:spMk id="3" creationId="{00000000-0000-0000-0000-000000000000}"/>
          </ac:spMkLst>
        </pc:spChg>
        <pc:spChg chg="mod">
          <ac:chgData name="Sütő Attila Gergely" userId="fd61a790-ecbe-44d8-97ce-d97185c4e149" providerId="ADAL" clId="{9A7ADBF1-C248-4FA9-9A08-04113CBD9825}" dt="2023-11-29T08:40:45.224" v="171" actId="1076"/>
          <ac:spMkLst>
            <pc:docMk/>
            <pc:sldMk cId="1470737810" sldId="319"/>
            <ac:spMk id="4" creationId="{00000000-0000-0000-0000-000000000000}"/>
          </ac:spMkLst>
        </pc:spChg>
        <pc:spChg chg="mod">
          <ac:chgData name="Sütő Attila Gergely" userId="fd61a790-ecbe-44d8-97ce-d97185c4e149" providerId="ADAL" clId="{9A7ADBF1-C248-4FA9-9A08-04113CBD9825}" dt="2023-11-29T08:40:45.224" v="171" actId="1076"/>
          <ac:spMkLst>
            <pc:docMk/>
            <pc:sldMk cId="1470737810" sldId="319"/>
            <ac:spMk id="5" creationId="{00000000-0000-0000-0000-000000000000}"/>
          </ac:spMkLst>
        </pc:spChg>
        <pc:spChg chg="mod">
          <ac:chgData name="Sütő Attila Gergely" userId="fd61a790-ecbe-44d8-97ce-d97185c4e149" providerId="ADAL" clId="{9A7ADBF1-C248-4FA9-9A08-04113CBD9825}" dt="2023-11-29T08:40:45.224" v="171" actId="1076"/>
          <ac:spMkLst>
            <pc:docMk/>
            <pc:sldMk cId="1470737810" sldId="319"/>
            <ac:spMk id="6" creationId="{00000000-0000-0000-0000-000000000000}"/>
          </ac:spMkLst>
        </pc:spChg>
        <pc:spChg chg="mod">
          <ac:chgData name="Sütő Attila Gergely" userId="fd61a790-ecbe-44d8-97ce-d97185c4e149" providerId="ADAL" clId="{9A7ADBF1-C248-4FA9-9A08-04113CBD9825}" dt="2023-11-29T08:40:45.224" v="171" actId="1076"/>
          <ac:spMkLst>
            <pc:docMk/>
            <pc:sldMk cId="1470737810" sldId="319"/>
            <ac:spMk id="7" creationId="{00000000-0000-0000-0000-000000000000}"/>
          </ac:spMkLst>
        </pc:spChg>
        <pc:spChg chg="mod">
          <ac:chgData name="Sütő Attila Gergely" userId="fd61a790-ecbe-44d8-97ce-d97185c4e149" providerId="ADAL" clId="{9A7ADBF1-C248-4FA9-9A08-04113CBD9825}" dt="2023-11-29T08:40:45.224" v="171" actId="1076"/>
          <ac:spMkLst>
            <pc:docMk/>
            <pc:sldMk cId="1470737810" sldId="319"/>
            <ac:spMk id="8" creationId="{00000000-0000-0000-0000-000000000000}"/>
          </ac:spMkLst>
        </pc:spChg>
        <pc:spChg chg="mod">
          <ac:chgData name="Sütő Attila Gergely" userId="fd61a790-ecbe-44d8-97ce-d97185c4e149" providerId="ADAL" clId="{9A7ADBF1-C248-4FA9-9A08-04113CBD9825}" dt="2023-11-29T08:40:52.059" v="172" actId="1076"/>
          <ac:spMkLst>
            <pc:docMk/>
            <pc:sldMk cId="1470737810" sldId="319"/>
            <ac:spMk id="9" creationId="{00000000-0000-0000-0000-000000000000}"/>
          </ac:spMkLst>
        </pc:spChg>
        <pc:spChg chg="mod">
          <ac:chgData name="Sütő Attila Gergely" userId="fd61a790-ecbe-44d8-97ce-d97185c4e149" providerId="ADAL" clId="{9A7ADBF1-C248-4FA9-9A08-04113CBD9825}" dt="2023-11-29T08:40:45.224" v="171" actId="1076"/>
          <ac:spMkLst>
            <pc:docMk/>
            <pc:sldMk cId="1470737810" sldId="319"/>
            <ac:spMk id="10" creationId="{00000000-0000-0000-0000-000000000000}"/>
          </ac:spMkLst>
        </pc:spChg>
        <pc:spChg chg="mod">
          <ac:chgData name="Sütő Attila Gergely" userId="fd61a790-ecbe-44d8-97ce-d97185c4e149" providerId="ADAL" clId="{9A7ADBF1-C248-4FA9-9A08-04113CBD9825}" dt="2023-11-29T08:40:45.224" v="171" actId="1076"/>
          <ac:spMkLst>
            <pc:docMk/>
            <pc:sldMk cId="1470737810" sldId="319"/>
            <ac:spMk id="12" creationId="{00000000-0000-0000-0000-000000000000}"/>
          </ac:spMkLst>
        </pc:spChg>
        <pc:spChg chg="mod">
          <ac:chgData name="Sütő Attila Gergely" userId="fd61a790-ecbe-44d8-97ce-d97185c4e149" providerId="ADAL" clId="{9A7ADBF1-C248-4FA9-9A08-04113CBD9825}" dt="2023-11-29T08:40:45.224" v="171" actId="1076"/>
          <ac:spMkLst>
            <pc:docMk/>
            <pc:sldMk cId="1470737810" sldId="319"/>
            <ac:spMk id="13" creationId="{00000000-0000-0000-0000-000000000000}"/>
          </ac:spMkLst>
        </pc:spChg>
        <pc:spChg chg="mod">
          <ac:chgData name="Sütő Attila Gergely" userId="fd61a790-ecbe-44d8-97ce-d97185c4e149" providerId="ADAL" clId="{9A7ADBF1-C248-4FA9-9A08-04113CBD9825}" dt="2023-11-29T08:40:45.224" v="171" actId="1076"/>
          <ac:spMkLst>
            <pc:docMk/>
            <pc:sldMk cId="1470737810" sldId="319"/>
            <ac:spMk id="14" creationId="{00000000-0000-0000-0000-000000000000}"/>
          </ac:spMkLst>
        </pc:spChg>
        <pc:spChg chg="mod">
          <ac:chgData name="Sütő Attila Gergely" userId="fd61a790-ecbe-44d8-97ce-d97185c4e149" providerId="ADAL" clId="{9A7ADBF1-C248-4FA9-9A08-04113CBD9825}" dt="2023-11-29T08:40:45.224" v="171" actId="1076"/>
          <ac:spMkLst>
            <pc:docMk/>
            <pc:sldMk cId="1470737810" sldId="319"/>
            <ac:spMk id="15" creationId="{00000000-0000-0000-0000-000000000000}"/>
          </ac:spMkLst>
        </pc:spChg>
      </pc:sldChg>
      <pc:sldChg chg="modSp add mod">
        <pc:chgData name="Sütő Attila Gergely" userId="fd61a790-ecbe-44d8-97ce-d97185c4e149" providerId="ADAL" clId="{9A7ADBF1-C248-4FA9-9A08-04113CBD9825}" dt="2023-11-20T07:30:14.028" v="168" actId="255"/>
        <pc:sldMkLst>
          <pc:docMk/>
          <pc:sldMk cId="2238369499" sldId="321"/>
        </pc:sldMkLst>
        <pc:spChg chg="mod">
          <ac:chgData name="Sütő Attila Gergely" userId="fd61a790-ecbe-44d8-97ce-d97185c4e149" providerId="ADAL" clId="{9A7ADBF1-C248-4FA9-9A08-04113CBD9825}" dt="2023-11-20T07:30:14.028" v="168" actId="255"/>
          <ac:spMkLst>
            <pc:docMk/>
            <pc:sldMk cId="2238369499" sldId="321"/>
            <ac:spMk id="4" creationId="{00000000-0000-0000-0000-000000000000}"/>
          </ac:spMkLst>
        </pc:spChg>
      </pc:sldChg>
      <pc:sldChg chg="modSp add mod">
        <pc:chgData name="Sütő Attila Gergely" userId="fd61a790-ecbe-44d8-97ce-d97185c4e149" providerId="ADAL" clId="{9A7ADBF1-C248-4FA9-9A08-04113CBD9825}" dt="2023-11-20T07:28:55.096" v="157" actId="20577"/>
        <pc:sldMkLst>
          <pc:docMk/>
          <pc:sldMk cId="1072943443" sldId="322"/>
        </pc:sldMkLst>
        <pc:spChg chg="mod">
          <ac:chgData name="Sütő Attila Gergely" userId="fd61a790-ecbe-44d8-97ce-d97185c4e149" providerId="ADAL" clId="{9A7ADBF1-C248-4FA9-9A08-04113CBD9825}" dt="2023-11-20T07:28:55.096" v="157" actId="20577"/>
          <ac:spMkLst>
            <pc:docMk/>
            <pc:sldMk cId="1072943443" sldId="322"/>
            <ac:spMk id="5" creationId="{00000000-0000-0000-0000-000000000000}"/>
          </ac:spMkLst>
        </pc:spChg>
        <pc:picChg chg="mod">
          <ac:chgData name="Sütő Attila Gergely" userId="fd61a790-ecbe-44d8-97ce-d97185c4e149" providerId="ADAL" clId="{9A7ADBF1-C248-4FA9-9A08-04113CBD9825}" dt="2023-11-20T07:28:42.125" v="155" actId="1076"/>
          <ac:picMkLst>
            <pc:docMk/>
            <pc:sldMk cId="1072943443" sldId="322"/>
            <ac:picMk id="4" creationId="{670F94AA-2169-4944-8520-FC40649F7A29}"/>
          </ac:picMkLst>
        </pc:picChg>
        <pc:picChg chg="mod">
          <ac:chgData name="Sütő Attila Gergely" userId="fd61a790-ecbe-44d8-97ce-d97185c4e149" providerId="ADAL" clId="{9A7ADBF1-C248-4FA9-9A08-04113CBD9825}" dt="2023-11-20T07:28:46.601" v="156" actId="1076"/>
          <ac:picMkLst>
            <pc:docMk/>
            <pc:sldMk cId="1072943443" sldId="322"/>
            <ac:picMk id="7" creationId="{B6D46D06-1A50-40C4-9E8A-08727536A624}"/>
          </ac:picMkLst>
        </pc:picChg>
      </pc:sldChg>
      <pc:sldChg chg="modSp add mod">
        <pc:chgData name="Sütő Attila Gergely" userId="fd61a790-ecbe-44d8-97ce-d97185c4e149" providerId="ADAL" clId="{9A7ADBF1-C248-4FA9-9A08-04113CBD9825}" dt="2023-11-20T07:30:00.538" v="165" actId="255"/>
        <pc:sldMkLst>
          <pc:docMk/>
          <pc:sldMk cId="4135067353" sldId="323"/>
        </pc:sldMkLst>
        <pc:spChg chg="mod">
          <ac:chgData name="Sütő Attila Gergely" userId="fd61a790-ecbe-44d8-97ce-d97185c4e149" providerId="ADAL" clId="{9A7ADBF1-C248-4FA9-9A08-04113CBD9825}" dt="2023-11-20T07:30:00.538" v="165" actId="255"/>
          <ac:spMkLst>
            <pc:docMk/>
            <pc:sldMk cId="4135067353" sldId="323"/>
            <ac:spMk id="7" creationId="{00000000-0000-0000-0000-000000000000}"/>
          </ac:spMkLst>
        </pc:spChg>
      </pc:sldChg>
      <pc:sldChg chg="modSp add mod">
        <pc:chgData name="Sütő Attila Gergely" userId="fd61a790-ecbe-44d8-97ce-d97185c4e149" providerId="ADAL" clId="{9A7ADBF1-C248-4FA9-9A08-04113CBD9825}" dt="2023-11-20T07:29:45.017" v="163" actId="14100"/>
        <pc:sldMkLst>
          <pc:docMk/>
          <pc:sldMk cId="3496810712" sldId="324"/>
        </pc:sldMkLst>
        <pc:spChg chg="mod">
          <ac:chgData name="Sütő Attila Gergely" userId="fd61a790-ecbe-44d8-97ce-d97185c4e149" providerId="ADAL" clId="{9A7ADBF1-C248-4FA9-9A08-04113CBD9825}" dt="2023-11-20T07:29:34.164" v="162" actId="14100"/>
          <ac:spMkLst>
            <pc:docMk/>
            <pc:sldMk cId="3496810712" sldId="324"/>
            <ac:spMk id="3" creationId="{00000000-0000-0000-0000-000000000000}"/>
          </ac:spMkLst>
        </pc:spChg>
        <pc:spChg chg="mod">
          <ac:chgData name="Sütő Attila Gergely" userId="fd61a790-ecbe-44d8-97ce-d97185c4e149" providerId="ADAL" clId="{9A7ADBF1-C248-4FA9-9A08-04113CBD9825}" dt="2023-11-20T07:29:45.017" v="163" actId="14100"/>
          <ac:spMkLst>
            <pc:docMk/>
            <pc:sldMk cId="3496810712" sldId="324"/>
            <ac:spMk id="8" creationId="{00000000-0000-0000-0000-000000000000}"/>
          </ac:spMkLst>
        </pc:spChg>
      </pc:sldChg>
      <pc:sldChg chg="modSp add mod">
        <pc:chgData name="Sütő Attila Gergely" userId="fd61a790-ecbe-44d8-97ce-d97185c4e149" providerId="ADAL" clId="{9A7ADBF1-C248-4FA9-9A08-04113CBD9825}" dt="2023-11-20T07:28:20.409" v="152" actId="121"/>
        <pc:sldMkLst>
          <pc:docMk/>
          <pc:sldMk cId="3212556551" sldId="325"/>
        </pc:sldMkLst>
        <pc:spChg chg="mod">
          <ac:chgData name="Sütő Attila Gergely" userId="fd61a790-ecbe-44d8-97ce-d97185c4e149" providerId="ADAL" clId="{9A7ADBF1-C248-4FA9-9A08-04113CBD9825}" dt="2023-11-20T07:28:20.409" v="152" actId="121"/>
          <ac:spMkLst>
            <pc:docMk/>
            <pc:sldMk cId="3212556551" sldId="325"/>
            <ac:spMk id="3" creationId="{00000000-0000-0000-0000-000000000000}"/>
          </ac:spMkLst>
        </pc:spChg>
        <pc:spChg chg="mod">
          <ac:chgData name="Sütő Attila Gergely" userId="fd61a790-ecbe-44d8-97ce-d97185c4e149" providerId="ADAL" clId="{9A7ADBF1-C248-4FA9-9A08-04113CBD9825}" dt="2023-11-20T07:28:12.912" v="150" actId="14100"/>
          <ac:spMkLst>
            <pc:docMk/>
            <pc:sldMk cId="3212556551" sldId="325"/>
            <ac:spMk id="7" creationId="{00000000-0000-0000-0000-000000000000}"/>
          </ac:spMkLst>
        </pc:spChg>
      </pc:sldChg>
      <pc:sldChg chg="modSp add mod">
        <pc:chgData name="Sütő Attila Gergely" userId="fd61a790-ecbe-44d8-97ce-d97185c4e149" providerId="ADAL" clId="{9A7ADBF1-C248-4FA9-9A08-04113CBD9825}" dt="2023-11-20T07:27:48.133" v="146" actId="1076"/>
        <pc:sldMkLst>
          <pc:docMk/>
          <pc:sldMk cId="2284545617" sldId="326"/>
        </pc:sldMkLst>
        <pc:spChg chg="mod">
          <ac:chgData name="Sütő Attila Gergely" userId="fd61a790-ecbe-44d8-97ce-d97185c4e149" providerId="ADAL" clId="{9A7ADBF1-C248-4FA9-9A08-04113CBD9825}" dt="2023-11-20T07:27:48.133" v="146" actId="1076"/>
          <ac:spMkLst>
            <pc:docMk/>
            <pc:sldMk cId="2284545617" sldId="326"/>
            <ac:spMk id="3" creationId="{00000000-0000-0000-0000-000000000000}"/>
          </ac:spMkLst>
        </pc:spChg>
        <pc:spChg chg="mod">
          <ac:chgData name="Sütő Attila Gergely" userId="fd61a790-ecbe-44d8-97ce-d97185c4e149" providerId="ADAL" clId="{9A7ADBF1-C248-4FA9-9A08-04113CBD9825}" dt="2023-11-20T07:27:44.228" v="145" actId="14100"/>
          <ac:spMkLst>
            <pc:docMk/>
            <pc:sldMk cId="2284545617" sldId="326"/>
            <ac:spMk id="6" creationId="{00000000-0000-0000-0000-000000000000}"/>
          </ac:spMkLst>
        </pc:spChg>
      </pc:sldChg>
      <pc:sldChg chg="add">
        <pc:chgData name="Sütő Attila Gergely" userId="fd61a790-ecbe-44d8-97ce-d97185c4e149" providerId="ADAL" clId="{9A7ADBF1-C248-4FA9-9A08-04113CBD9825}" dt="2023-11-14T13:10:27.396" v="15"/>
        <pc:sldMkLst>
          <pc:docMk/>
          <pc:sldMk cId="3686691739" sldId="330"/>
        </pc:sldMkLst>
      </pc:sldChg>
      <pc:sldChg chg="add del">
        <pc:chgData name="Sütő Attila Gergely" userId="fd61a790-ecbe-44d8-97ce-d97185c4e149" providerId="ADAL" clId="{9A7ADBF1-C248-4FA9-9A08-04113CBD9825}" dt="2023-11-14T13:22:59.427" v="41" actId="47"/>
        <pc:sldMkLst>
          <pc:docMk/>
          <pc:sldMk cId="4271042443" sldId="331"/>
        </pc:sldMkLst>
      </pc:sldChg>
      <pc:sldChg chg="add del">
        <pc:chgData name="Sütő Attila Gergely" userId="fd61a790-ecbe-44d8-97ce-d97185c4e149" providerId="ADAL" clId="{9A7ADBF1-C248-4FA9-9A08-04113CBD9825}" dt="2023-11-14T13:22:59.427" v="41" actId="47"/>
        <pc:sldMkLst>
          <pc:docMk/>
          <pc:sldMk cId="1816304656" sldId="332"/>
        </pc:sldMkLst>
      </pc:sldChg>
      <pc:sldChg chg="add del">
        <pc:chgData name="Sütő Attila Gergely" userId="fd61a790-ecbe-44d8-97ce-d97185c4e149" providerId="ADAL" clId="{9A7ADBF1-C248-4FA9-9A08-04113CBD9825}" dt="2023-11-14T13:22:59.427" v="41" actId="47"/>
        <pc:sldMkLst>
          <pc:docMk/>
          <pc:sldMk cId="3673154884" sldId="333"/>
        </pc:sldMkLst>
      </pc:sldChg>
      <pc:sldChg chg="add">
        <pc:chgData name="Sütő Attila Gergely" userId="fd61a790-ecbe-44d8-97ce-d97185c4e149" providerId="ADAL" clId="{9A7ADBF1-C248-4FA9-9A08-04113CBD9825}" dt="2023-11-14T13:10:27.396" v="15"/>
        <pc:sldMkLst>
          <pc:docMk/>
          <pc:sldMk cId="3809777996" sldId="335"/>
        </pc:sldMkLst>
      </pc:sldChg>
      <pc:sldChg chg="add">
        <pc:chgData name="Sütő Attila Gergely" userId="fd61a790-ecbe-44d8-97ce-d97185c4e149" providerId="ADAL" clId="{9A7ADBF1-C248-4FA9-9A08-04113CBD9825}" dt="2023-11-14T13:10:27.396" v="15"/>
        <pc:sldMkLst>
          <pc:docMk/>
          <pc:sldMk cId="638737595" sldId="342"/>
        </pc:sldMkLst>
      </pc:sldChg>
      <pc:sldChg chg="add">
        <pc:chgData name="Sütő Attila Gergely" userId="fd61a790-ecbe-44d8-97ce-d97185c4e149" providerId="ADAL" clId="{9A7ADBF1-C248-4FA9-9A08-04113CBD9825}" dt="2023-11-14T13:10:27.396" v="15"/>
        <pc:sldMkLst>
          <pc:docMk/>
          <pc:sldMk cId="728062847" sldId="344"/>
        </pc:sldMkLst>
      </pc:sldChg>
      <pc:sldChg chg="modSp add del mod">
        <pc:chgData name="Sütő Attila Gergely" userId="fd61a790-ecbe-44d8-97ce-d97185c4e149" providerId="ADAL" clId="{9A7ADBF1-C248-4FA9-9A08-04113CBD9825}" dt="2023-11-14T13:22:14.842" v="29" actId="2696"/>
        <pc:sldMkLst>
          <pc:docMk/>
          <pc:sldMk cId="1893873451" sldId="345"/>
        </pc:sldMkLst>
        <pc:spChg chg="mod">
          <ac:chgData name="Sütő Attila Gergely" userId="fd61a790-ecbe-44d8-97ce-d97185c4e149" providerId="ADAL" clId="{9A7ADBF1-C248-4FA9-9A08-04113CBD9825}" dt="2023-11-14T13:21:13.923" v="27" actId="255"/>
          <ac:spMkLst>
            <pc:docMk/>
            <pc:sldMk cId="1893873451" sldId="345"/>
            <ac:spMk id="4" creationId="{9CFAA413-9488-CBF6-3CBA-C862B9A94D73}"/>
          </ac:spMkLst>
        </pc:spChg>
      </pc:sldChg>
      <pc:sldChg chg="add del">
        <pc:chgData name="Sütő Attila Gergely" userId="fd61a790-ecbe-44d8-97ce-d97185c4e149" providerId="ADAL" clId="{9A7ADBF1-C248-4FA9-9A08-04113CBD9825}" dt="2023-11-14T13:22:14.842" v="29" actId="2696"/>
        <pc:sldMkLst>
          <pc:docMk/>
          <pc:sldMk cId="774607620" sldId="346"/>
        </pc:sldMkLst>
      </pc:sldChg>
      <pc:sldChg chg="add ord">
        <pc:chgData name="Sütő Attila Gergely" userId="fd61a790-ecbe-44d8-97ce-d97185c4e149" providerId="ADAL" clId="{9A7ADBF1-C248-4FA9-9A08-04113CBD9825}" dt="2023-11-16T16:56:28.653" v="43"/>
        <pc:sldMkLst>
          <pc:docMk/>
          <pc:sldMk cId="1370899691" sldId="347"/>
        </pc:sldMkLst>
      </pc:sldChg>
      <pc:sldChg chg="add del">
        <pc:chgData name="Sütő Attila Gergely" userId="fd61a790-ecbe-44d8-97ce-d97185c4e149" providerId="ADAL" clId="{9A7ADBF1-C248-4FA9-9A08-04113CBD9825}" dt="2023-11-14T13:22:06.345" v="28" actId="47"/>
        <pc:sldMkLst>
          <pc:docMk/>
          <pc:sldMk cId="229055157" sldId="349"/>
        </pc:sldMkLst>
      </pc:sldChg>
      <pc:sldChg chg="add del">
        <pc:chgData name="Sütő Attila Gergely" userId="fd61a790-ecbe-44d8-97ce-d97185c4e149" providerId="ADAL" clId="{9A7ADBF1-C248-4FA9-9A08-04113CBD9825}" dt="2023-11-14T13:22:06.345" v="28" actId="47"/>
        <pc:sldMkLst>
          <pc:docMk/>
          <pc:sldMk cId="82857089" sldId="350"/>
        </pc:sldMkLst>
      </pc:sldChg>
      <pc:sldChg chg="modSp add mod">
        <pc:chgData name="Sütő Attila Gergely" userId="fd61a790-ecbe-44d8-97ce-d97185c4e149" providerId="ADAL" clId="{9A7ADBF1-C248-4FA9-9A08-04113CBD9825}" dt="2023-11-20T07:27:22.336" v="142" actId="255"/>
        <pc:sldMkLst>
          <pc:docMk/>
          <pc:sldMk cId="1027222002" sldId="351"/>
        </pc:sldMkLst>
        <pc:spChg chg="mod">
          <ac:chgData name="Sütő Attila Gergely" userId="fd61a790-ecbe-44d8-97ce-d97185c4e149" providerId="ADAL" clId="{9A7ADBF1-C248-4FA9-9A08-04113CBD9825}" dt="2023-11-20T07:27:22.336" v="142" actId="255"/>
          <ac:spMkLst>
            <pc:docMk/>
            <pc:sldMk cId="1027222002" sldId="351"/>
            <ac:spMk id="5" creationId="{A497E2D8-CD85-ABA0-224C-6C29926BE51F}"/>
          </ac:spMkLst>
        </pc:spChg>
      </pc:sldChg>
      <pc:sldChg chg="add del">
        <pc:chgData name="Sütő Attila Gergely" userId="fd61a790-ecbe-44d8-97ce-d97185c4e149" providerId="ADAL" clId="{9A7ADBF1-C248-4FA9-9A08-04113CBD9825}" dt="2023-11-14T13:22:59.427" v="41" actId="47"/>
        <pc:sldMkLst>
          <pc:docMk/>
          <pc:sldMk cId="1375258094" sldId="354"/>
        </pc:sldMkLst>
      </pc:sldChg>
      <pc:sldChg chg="add">
        <pc:chgData name="Sütő Attila Gergely" userId="fd61a790-ecbe-44d8-97ce-d97185c4e149" providerId="ADAL" clId="{9A7ADBF1-C248-4FA9-9A08-04113CBD9825}" dt="2023-11-14T13:10:27.396" v="15"/>
        <pc:sldMkLst>
          <pc:docMk/>
          <pc:sldMk cId="3747720834" sldId="356"/>
        </pc:sldMkLst>
      </pc:sldChg>
      <pc:sldChg chg="add del">
        <pc:chgData name="Sütő Attila Gergely" userId="fd61a790-ecbe-44d8-97ce-d97185c4e149" providerId="ADAL" clId="{9A7ADBF1-C248-4FA9-9A08-04113CBD9825}" dt="2023-11-14T13:22:29.077" v="32" actId="2696"/>
        <pc:sldMkLst>
          <pc:docMk/>
          <pc:sldMk cId="241852572" sldId="357"/>
        </pc:sldMkLst>
      </pc:sldChg>
      <pc:sldChg chg="add">
        <pc:chgData name="Sütő Attila Gergely" userId="fd61a790-ecbe-44d8-97ce-d97185c4e149" providerId="ADAL" clId="{9A7ADBF1-C248-4FA9-9A08-04113CBD9825}" dt="2023-11-14T13:10:27.396" v="15"/>
        <pc:sldMkLst>
          <pc:docMk/>
          <pc:sldMk cId="2488249986" sldId="358"/>
        </pc:sldMkLst>
      </pc:sldChg>
    </pc:docChg>
  </pc:docChgLst>
  <pc:docChgLst>
    <pc:chgData name="Sütő Attila Gergely" userId="fd61a790-ecbe-44d8-97ce-d97185c4e149" providerId="ADAL" clId="{30957C8F-02DF-45D8-B423-E385F4B76409}"/>
    <pc:docChg chg="modSld">
      <pc:chgData name="Sütő Attila Gergely" userId="fd61a790-ecbe-44d8-97ce-d97185c4e149" providerId="ADAL" clId="{30957C8F-02DF-45D8-B423-E385F4B76409}" dt="2024-01-06T15:00:22.104" v="5" actId="1076"/>
      <pc:docMkLst>
        <pc:docMk/>
      </pc:docMkLst>
      <pc:sldChg chg="modSp mod">
        <pc:chgData name="Sütő Attila Gergely" userId="fd61a790-ecbe-44d8-97ce-d97185c4e149" providerId="ADAL" clId="{30957C8F-02DF-45D8-B423-E385F4B76409}" dt="2024-01-06T15:00:22.104" v="5" actId="1076"/>
        <pc:sldMkLst>
          <pc:docMk/>
          <pc:sldMk cId="1470737810" sldId="319"/>
        </pc:sldMkLst>
        <pc:spChg chg="mod">
          <ac:chgData name="Sütő Attila Gergely" userId="fd61a790-ecbe-44d8-97ce-d97185c4e149" providerId="ADAL" clId="{30957C8F-02DF-45D8-B423-E385F4B76409}" dt="2024-01-06T15:00:22.104" v="5" actId="1076"/>
          <ac:spMkLst>
            <pc:docMk/>
            <pc:sldMk cId="1470737810" sldId="319"/>
            <ac:spMk id="4" creationId="{00000000-0000-0000-0000-000000000000}"/>
          </ac:spMkLst>
        </pc:spChg>
        <pc:spChg chg="mod">
          <ac:chgData name="Sütő Attila Gergely" userId="fd61a790-ecbe-44d8-97ce-d97185c4e149" providerId="ADAL" clId="{30957C8F-02DF-45D8-B423-E385F4B76409}" dt="2024-01-06T15:00:22.104" v="5" actId="1076"/>
          <ac:spMkLst>
            <pc:docMk/>
            <pc:sldMk cId="1470737810" sldId="319"/>
            <ac:spMk id="5" creationId="{00000000-0000-0000-0000-000000000000}"/>
          </ac:spMkLst>
        </pc:spChg>
        <pc:spChg chg="mod">
          <ac:chgData name="Sütő Attila Gergely" userId="fd61a790-ecbe-44d8-97ce-d97185c4e149" providerId="ADAL" clId="{30957C8F-02DF-45D8-B423-E385F4B76409}" dt="2024-01-06T15:00:22.104" v="5" actId="1076"/>
          <ac:spMkLst>
            <pc:docMk/>
            <pc:sldMk cId="1470737810" sldId="319"/>
            <ac:spMk id="6" creationId="{00000000-0000-0000-0000-000000000000}"/>
          </ac:spMkLst>
        </pc:spChg>
        <pc:spChg chg="mod">
          <ac:chgData name="Sütő Attila Gergely" userId="fd61a790-ecbe-44d8-97ce-d97185c4e149" providerId="ADAL" clId="{30957C8F-02DF-45D8-B423-E385F4B76409}" dt="2024-01-06T15:00:22.104" v="5" actId="1076"/>
          <ac:spMkLst>
            <pc:docMk/>
            <pc:sldMk cId="1470737810" sldId="319"/>
            <ac:spMk id="7" creationId="{00000000-0000-0000-0000-000000000000}"/>
          </ac:spMkLst>
        </pc:spChg>
        <pc:spChg chg="mod">
          <ac:chgData name="Sütő Attila Gergely" userId="fd61a790-ecbe-44d8-97ce-d97185c4e149" providerId="ADAL" clId="{30957C8F-02DF-45D8-B423-E385F4B76409}" dt="2024-01-06T15:00:22.104" v="5" actId="1076"/>
          <ac:spMkLst>
            <pc:docMk/>
            <pc:sldMk cId="1470737810" sldId="319"/>
            <ac:spMk id="8" creationId="{00000000-0000-0000-0000-000000000000}"/>
          </ac:spMkLst>
        </pc:spChg>
        <pc:spChg chg="mod">
          <ac:chgData name="Sütő Attila Gergely" userId="fd61a790-ecbe-44d8-97ce-d97185c4e149" providerId="ADAL" clId="{30957C8F-02DF-45D8-B423-E385F4B76409}" dt="2024-01-06T15:00:22.104" v="5" actId="1076"/>
          <ac:spMkLst>
            <pc:docMk/>
            <pc:sldMk cId="1470737810" sldId="319"/>
            <ac:spMk id="9" creationId="{00000000-0000-0000-0000-000000000000}"/>
          </ac:spMkLst>
        </pc:spChg>
        <pc:spChg chg="mod">
          <ac:chgData name="Sütő Attila Gergely" userId="fd61a790-ecbe-44d8-97ce-d97185c4e149" providerId="ADAL" clId="{30957C8F-02DF-45D8-B423-E385F4B76409}" dt="2024-01-06T15:00:22.104" v="5" actId="1076"/>
          <ac:spMkLst>
            <pc:docMk/>
            <pc:sldMk cId="1470737810" sldId="319"/>
            <ac:spMk id="10" creationId="{00000000-0000-0000-0000-000000000000}"/>
          </ac:spMkLst>
        </pc:spChg>
        <pc:spChg chg="mod">
          <ac:chgData name="Sütő Attila Gergely" userId="fd61a790-ecbe-44d8-97ce-d97185c4e149" providerId="ADAL" clId="{30957C8F-02DF-45D8-B423-E385F4B76409}" dt="2024-01-06T15:00:22.104" v="5" actId="1076"/>
          <ac:spMkLst>
            <pc:docMk/>
            <pc:sldMk cId="1470737810" sldId="319"/>
            <ac:spMk id="12" creationId="{00000000-0000-0000-0000-000000000000}"/>
          </ac:spMkLst>
        </pc:spChg>
        <pc:spChg chg="mod">
          <ac:chgData name="Sütő Attila Gergely" userId="fd61a790-ecbe-44d8-97ce-d97185c4e149" providerId="ADAL" clId="{30957C8F-02DF-45D8-B423-E385F4B76409}" dt="2024-01-06T15:00:22.104" v="5" actId="1076"/>
          <ac:spMkLst>
            <pc:docMk/>
            <pc:sldMk cId="1470737810" sldId="319"/>
            <ac:spMk id="13" creationId="{00000000-0000-0000-0000-000000000000}"/>
          </ac:spMkLst>
        </pc:spChg>
        <pc:spChg chg="mod">
          <ac:chgData name="Sütő Attila Gergely" userId="fd61a790-ecbe-44d8-97ce-d97185c4e149" providerId="ADAL" clId="{30957C8F-02DF-45D8-B423-E385F4B76409}" dt="2024-01-06T15:00:22.104" v="5" actId="1076"/>
          <ac:spMkLst>
            <pc:docMk/>
            <pc:sldMk cId="1470737810" sldId="319"/>
            <ac:spMk id="14" creationId="{00000000-0000-0000-0000-000000000000}"/>
          </ac:spMkLst>
        </pc:spChg>
        <pc:spChg chg="mod">
          <ac:chgData name="Sütő Attila Gergely" userId="fd61a790-ecbe-44d8-97ce-d97185c4e149" providerId="ADAL" clId="{30957C8F-02DF-45D8-B423-E385F4B76409}" dt="2024-01-06T15:00:22.104" v="5" actId="1076"/>
          <ac:spMkLst>
            <pc:docMk/>
            <pc:sldMk cId="1470737810" sldId="319"/>
            <ac:spMk id="1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51FEE63-A9AC-6641-8511-BB7A131C9DD5}" type="datetimeFigureOut">
              <a:rPr lang="en-US" smtClean="0"/>
              <a:t>1/6/2024</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F057E06-6D32-F440-8120-F9ADDEB219AF}" type="slidenum">
              <a:rPr lang="en-US" smtClean="0"/>
              <a:t>‹#›</a:t>
            </a:fld>
            <a:endParaRPr lang="en-US"/>
          </a:p>
        </p:txBody>
      </p:sp>
    </p:spTree>
    <p:extLst>
      <p:ext uri="{BB962C8B-B14F-4D97-AF65-F5344CB8AC3E}">
        <p14:creationId xmlns:p14="http://schemas.microsoft.com/office/powerpoint/2010/main" val="61235319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285750" indent="-285750">
              <a:buFont typeface="Arial" panose="020B0604020202020204" pitchFamily="34" charset="0"/>
              <a:buChar char="•"/>
            </a:pPr>
            <a:r>
              <a:rPr lang="en-GB" sz="1200" b="1" dirty="0"/>
              <a:t>My exact topic </a:t>
            </a:r>
            <a:r>
              <a:rPr lang="en-GB" sz="1200" dirty="0"/>
              <a:t>idea is climate adaptation related planning, monitoring, reporting and evaluation (MRE) system development practices in Europe and their practical applicability in Central-Eastern Europe</a:t>
            </a:r>
            <a:endParaRPr lang="hu-HU" sz="1200" dirty="0"/>
          </a:p>
          <a:p>
            <a:pPr marL="285750" indent="-285750">
              <a:buFont typeface="Arial" panose="020B0604020202020204" pitchFamily="34" charset="0"/>
              <a:buChar char="•"/>
            </a:pPr>
            <a:r>
              <a:rPr lang="en-GB" sz="1200" dirty="0"/>
              <a:t>literature review will focus on definitions of monitoring and evaluation and planning in general and especially in climate policy</a:t>
            </a:r>
            <a:endParaRPr lang="hu-HU" sz="1200" dirty="0"/>
          </a:p>
          <a:p>
            <a:pPr marL="285750" indent="-285750">
              <a:buFont typeface="Arial" panose="020B0604020202020204" pitchFamily="34" charset="0"/>
              <a:buChar char="•"/>
            </a:pPr>
            <a:r>
              <a:rPr lang="en-GB" sz="1200" dirty="0"/>
              <a:t>the related system building practices in Western and Northern Europe as pioneering countries in MRE activities</a:t>
            </a:r>
            <a:endParaRPr lang="hu-HU" sz="1200" dirty="0"/>
          </a:p>
          <a:p>
            <a:pPr marL="285750" indent="-285750">
              <a:buFont typeface="Arial" panose="020B0604020202020204" pitchFamily="34" charset="0"/>
              <a:buChar char="•"/>
            </a:pPr>
            <a:r>
              <a:rPr lang="en-GB" sz="1200" dirty="0"/>
              <a:t>I will concentrate on more than one disciplines, and some of them are intersecting.</a:t>
            </a:r>
            <a:endParaRPr lang="hu-HU" sz="1200" dirty="0"/>
          </a:p>
          <a:p>
            <a:pPr marL="285750" indent="-285750">
              <a:buFont typeface="Arial" panose="020B0604020202020204" pitchFamily="34" charset="0"/>
              <a:buChar char="•"/>
            </a:pPr>
            <a:r>
              <a:rPr lang="hu-HU" sz="1200" dirty="0" err="1"/>
              <a:t>One</a:t>
            </a:r>
            <a:r>
              <a:rPr lang="hu-HU" sz="1200" dirty="0"/>
              <a:t> part</a:t>
            </a:r>
            <a:r>
              <a:rPr lang="en-GB" sz="1200" dirty="0"/>
              <a:t> of my 1st round literature enlisted in the attached Excel are practice oriented and from the field of climate policy MRE</a:t>
            </a:r>
            <a:endParaRPr lang="hu-HU" sz="1200" dirty="0"/>
          </a:p>
          <a:p>
            <a:pPr marL="285750" indent="-285750">
              <a:buFont typeface="Arial" panose="020B0604020202020204" pitchFamily="34" charset="0"/>
              <a:buChar char="•"/>
            </a:pPr>
            <a:r>
              <a:rPr lang="en-GB" sz="1200" dirty="0"/>
              <a:t>the wider scope of my thesis will touch several fields.</a:t>
            </a:r>
            <a:endParaRPr lang="hu-HU" sz="1200" dirty="0"/>
          </a:p>
          <a:p>
            <a:pPr marL="285750" indent="-285750">
              <a:buFont typeface="Arial" panose="020B0604020202020204" pitchFamily="34" charset="0"/>
              <a:buChar char="•"/>
            </a:pPr>
            <a:r>
              <a:rPr lang="en-GB" sz="1200" dirty="0"/>
              <a:t>climate policy related monitoring, evaluation and reporting are in the centre of my research interest</a:t>
            </a:r>
            <a:endParaRPr lang="hu-HU" sz="1200" dirty="0"/>
          </a:p>
          <a:p>
            <a:pPr marL="285750" indent="-285750">
              <a:buFont typeface="Arial" panose="020B0604020202020204" pitchFamily="34" charset="0"/>
              <a:buChar char="•"/>
            </a:pPr>
            <a:r>
              <a:rPr lang="en-GB" sz="1200" dirty="0"/>
              <a:t>and in the intersection of my potential fields of research</a:t>
            </a:r>
            <a:endParaRPr lang="hu-HU" sz="1200" dirty="0"/>
          </a:p>
          <a:p>
            <a:pPr marL="285750" indent="-285750">
              <a:buFont typeface="Arial" panose="020B0604020202020204" pitchFamily="34" charset="0"/>
              <a:buChar char="•"/>
            </a:pPr>
            <a:r>
              <a:rPr lang="en-GB" sz="1200" dirty="0"/>
              <a:t>there are of course many topics, theories, schools that are related to my topic </a:t>
            </a:r>
            <a:endParaRPr lang="hu-HU" sz="1200" dirty="0"/>
          </a:p>
          <a:p>
            <a:pPr marL="285750" indent="-285750">
              <a:buFont typeface="Arial" panose="020B0604020202020204" pitchFamily="34" charset="0"/>
              <a:buChar char="•"/>
            </a:pPr>
            <a:r>
              <a:rPr lang="en-GB" sz="1200" dirty="0"/>
              <a:t>quantitative environmental evaluation methods of Geo-economy</a:t>
            </a:r>
            <a:endParaRPr lang="hu-HU" sz="1200" dirty="0"/>
          </a:p>
          <a:p>
            <a:pPr marL="285750" indent="-285750">
              <a:buFont typeface="Arial" panose="020B0604020202020204" pitchFamily="34" charset="0"/>
              <a:buChar char="•"/>
            </a:pPr>
            <a:r>
              <a:rPr lang="en-GB" sz="1200" dirty="0"/>
              <a:t>spatial oriented regional studies and economic and social geography (both of them dealing with territorial differences </a:t>
            </a:r>
            <a:endParaRPr lang="hu-HU" sz="1200" dirty="0"/>
          </a:p>
          <a:p>
            <a:pPr marL="285750" indent="-285750">
              <a:buFont typeface="Arial" panose="020B0604020202020204" pitchFamily="34" charset="0"/>
              <a:buChar char="•"/>
            </a:pPr>
            <a:r>
              <a:rPr lang="en-GB" sz="1200" dirty="0"/>
              <a:t>international relations and geopolitics also cannot be bypassed, for these fields concentrates on issues like global demographic and political processes </a:t>
            </a:r>
            <a:r>
              <a:rPr lang="hu-HU" sz="1200" dirty="0"/>
              <a:t> </a:t>
            </a:r>
            <a:r>
              <a:rPr lang="en-GB" sz="1200" dirty="0"/>
              <a:t>and</a:t>
            </a:r>
            <a:r>
              <a:rPr lang="hu-HU" sz="1200" dirty="0"/>
              <a:t> </a:t>
            </a:r>
            <a:r>
              <a:rPr lang="en-GB" sz="1200" dirty="0"/>
              <a:t>their consequences</a:t>
            </a:r>
            <a:endParaRPr lang="hu-HU" sz="1200" dirty="0"/>
          </a:p>
          <a:p>
            <a:pPr marL="285750" indent="-285750">
              <a:buFont typeface="Arial" panose="020B0604020202020204" pitchFamily="34" charset="0"/>
              <a:buChar char="•"/>
            </a:pPr>
            <a:r>
              <a:rPr lang="en-GB" sz="1200" dirty="0"/>
              <a:t>different type of governances and regimes</a:t>
            </a:r>
            <a:endParaRPr lang="hu-HU" sz="1200" dirty="0"/>
          </a:p>
          <a:p>
            <a:pPr marL="285750" indent="-285750">
              <a:buFont typeface="Arial" panose="020B0604020202020204" pitchFamily="34" charset="0"/>
              <a:buChar char="•"/>
            </a:pPr>
            <a:r>
              <a:rPr lang="en-GB" sz="1200" dirty="0"/>
              <a:t>to what extent are differences in MRE system-building practices in different countries rooted back in the differences in national administrational and governance features</a:t>
            </a:r>
            <a:endParaRPr lang="hu-HU" sz="1200" dirty="0"/>
          </a:p>
          <a:p>
            <a:pPr marL="171450" lvl="0" indent="-171450">
              <a:buFont typeface="Arial" panose="020B0604020202020204" pitchFamily="34" charset="0"/>
              <a:buChar char="•"/>
            </a:pPr>
            <a:r>
              <a:rPr lang="en-GB" sz="1200" b="1" dirty="0">
                <a:solidFill>
                  <a:srgbClr val="00B050"/>
                </a:solidFill>
                <a:latin typeface="Georgia" panose="02040502050405020303" pitchFamily="18" charset="0"/>
              </a:rPr>
              <a:t>Geo-economy and environmental economies</a:t>
            </a:r>
          </a:p>
          <a:p>
            <a:pPr marL="628650" lvl="1" indent="-171450">
              <a:buFont typeface="Arial" panose="020B0604020202020204" pitchFamily="34" charset="0"/>
              <a:buChar char="•"/>
            </a:pPr>
            <a:r>
              <a:rPr lang="en-GB" sz="1200" dirty="0">
                <a:latin typeface="Georgia" panose="02040502050405020303" pitchFamily="18" charset="0"/>
              </a:rPr>
              <a:t>quantitative environmental evaluation methods; sustainability theories; effective policy decisions require exact information about relevant  fields; preliminary assessment of expected impacts; following up measures’ achievements; </a:t>
            </a:r>
          </a:p>
          <a:p>
            <a:pPr marL="628650" lvl="1" indent="-171450">
              <a:buFont typeface="Arial" panose="020B0604020202020204" pitchFamily="34" charset="0"/>
              <a:buChar char="•"/>
            </a:pPr>
            <a:r>
              <a:rPr lang="en-GB" sz="1200" dirty="0">
                <a:latin typeface="Georgia" panose="02040502050405020303" pitchFamily="18" charset="0"/>
              </a:rPr>
              <a:t>Sustainability aspects’ importance is growing in these decisions</a:t>
            </a:r>
          </a:p>
          <a:p>
            <a:pPr marL="628650" lvl="1" indent="-171450">
              <a:buFont typeface="Arial" panose="020B0604020202020204" pitchFamily="34" charset="0"/>
              <a:buChar char="•"/>
            </a:pPr>
            <a:r>
              <a:rPr lang="en-GB" sz="1200" dirty="0">
                <a:latin typeface="Georgia" panose="02040502050405020303" pitchFamily="18" charset="0"/>
              </a:rPr>
              <a:t>Climate policy is strongly environment dependent</a:t>
            </a:r>
          </a:p>
          <a:p>
            <a:pPr marL="628650" lvl="1" indent="-171450">
              <a:buFont typeface="Arial" panose="020B0604020202020204" pitchFamily="34" charset="0"/>
              <a:buChar char="•"/>
            </a:pPr>
            <a:r>
              <a:rPr lang="en-GB" sz="1200" dirty="0">
                <a:latin typeface="Georgia" panose="02040502050405020303" pitchFamily="18" charset="0"/>
              </a:rPr>
              <a:t>making the environmental and economic impacts, costs and benefits of measures comparable </a:t>
            </a:r>
          </a:p>
          <a:p>
            <a:pPr marL="628650" lvl="1" indent="-171450">
              <a:buFont typeface="Arial" panose="020B0604020202020204" pitchFamily="34" charset="0"/>
              <a:buChar char="•"/>
            </a:pPr>
            <a:r>
              <a:rPr lang="en-GB" sz="1200" dirty="0">
                <a:latin typeface="Georgia" panose="02040502050405020303" pitchFamily="18" charset="0"/>
              </a:rPr>
              <a:t>applicable discount rate allows the effects at different times to be compared, discounting future effects to present values</a:t>
            </a:r>
          </a:p>
          <a:p>
            <a:pPr marL="628650" lvl="1" indent="-171450">
              <a:buFont typeface="Arial" panose="020B0604020202020204" pitchFamily="34" charset="0"/>
              <a:buChar char="•"/>
            </a:pPr>
            <a:r>
              <a:rPr lang="en-GB" sz="1200" dirty="0">
                <a:latin typeface="Georgia" panose="02040502050405020303" pitchFamily="18" charset="0"/>
              </a:rPr>
              <a:t>M. </a:t>
            </a:r>
            <a:r>
              <a:rPr lang="en-GB" sz="1200" dirty="0" err="1">
                <a:latin typeface="Georgia" panose="02040502050405020303" pitchFamily="18" charset="0"/>
              </a:rPr>
              <a:t>Csutora</a:t>
            </a:r>
            <a:r>
              <a:rPr lang="en-GB" sz="1200" dirty="0">
                <a:latin typeface="Georgia" panose="02040502050405020303" pitchFamily="18" charset="0"/>
              </a:rPr>
              <a:t>, G. </a:t>
            </a:r>
            <a:r>
              <a:rPr lang="en-GB" sz="1200" dirty="0" err="1">
                <a:latin typeface="Georgia" panose="02040502050405020303" pitchFamily="18" charset="0"/>
              </a:rPr>
              <a:t>Harangozó</a:t>
            </a:r>
            <a:r>
              <a:rPr lang="en-GB" sz="1200" dirty="0">
                <a:latin typeface="Georgia" panose="02040502050405020303" pitchFamily="18" charset="0"/>
              </a:rPr>
              <a:t> and A. </a:t>
            </a:r>
            <a:r>
              <a:rPr lang="en-GB" sz="1200" dirty="0" err="1">
                <a:latin typeface="Georgia" panose="02040502050405020303" pitchFamily="18" charset="0"/>
              </a:rPr>
              <a:t>Széchy</a:t>
            </a:r>
            <a:r>
              <a:rPr lang="en-GB" sz="1200" dirty="0">
                <a:latin typeface="Georgia" panose="02040502050405020303" pitchFamily="18" charset="0"/>
              </a:rPr>
              <a:t> reviewed the practical application of this in the field of climate policy, although focusing on mitigation </a:t>
            </a:r>
          </a:p>
          <a:p>
            <a:pPr marL="171450" lvl="0" indent="-171450">
              <a:buFont typeface="Arial" panose="020B0604020202020204" pitchFamily="34" charset="0"/>
              <a:buChar char="•"/>
            </a:pPr>
            <a:endParaRPr lang="en-GB" sz="1200" dirty="0">
              <a:latin typeface="Georgia" panose="02040502050405020303" pitchFamily="18" charset="0"/>
            </a:endParaRPr>
          </a:p>
          <a:p>
            <a:pPr marL="171450" lvl="0" indent="-171450">
              <a:buFont typeface="Arial" panose="020B0604020202020204" pitchFamily="34" charset="0"/>
              <a:buChar char="•"/>
            </a:pPr>
            <a:r>
              <a:rPr lang="en-GB" sz="1200" b="1" dirty="0">
                <a:solidFill>
                  <a:srgbClr val="00B050"/>
                </a:solidFill>
                <a:latin typeface="Georgia" panose="02040502050405020303" pitchFamily="18" charset="0"/>
              </a:rPr>
              <a:t>the economic and social space oriented regional studies </a:t>
            </a:r>
          </a:p>
          <a:p>
            <a:pPr marL="628650" lvl="1" indent="-171450">
              <a:buFont typeface="Arial" panose="020B0604020202020204" pitchFamily="34" charset="0"/>
              <a:buChar char="•"/>
            </a:pPr>
            <a:r>
              <a:rPr lang="en-GB" sz="1200" dirty="0">
                <a:latin typeface="Georgia" panose="02040502050405020303" pitchFamily="18" charset="0"/>
              </a:rPr>
              <a:t>problem of functional territories vs. administrational units: different sectors, </a:t>
            </a:r>
            <a:r>
              <a:rPr lang="en-GB" sz="1200" dirty="0" err="1">
                <a:latin typeface="Georgia" panose="02040502050405020303" pitchFamily="18" charset="0"/>
              </a:rPr>
              <a:t>thematics</a:t>
            </a:r>
            <a:r>
              <a:rPr lang="en-GB" sz="1200" dirty="0">
                <a:latin typeface="Georgia" panose="02040502050405020303" pitchFamily="18" charset="0"/>
              </a:rPr>
              <a:t> are operating in special territorial frameworks </a:t>
            </a:r>
          </a:p>
          <a:p>
            <a:pPr marL="628650" lvl="1" indent="-171450">
              <a:buFont typeface="Arial" panose="020B0604020202020204" pitchFamily="34" charset="0"/>
              <a:buChar char="•"/>
            </a:pPr>
            <a:r>
              <a:rPr lang="en-GB" sz="1200" dirty="0">
                <a:latin typeface="Georgia" panose="02040502050405020303" pitchFamily="18" charset="0"/>
              </a:rPr>
              <a:t>similar dichotomy can be observed in the relationship between administrational units and natural geographical areas </a:t>
            </a:r>
          </a:p>
          <a:p>
            <a:pPr marL="628650" lvl="1" indent="-171450">
              <a:buFont typeface="Arial" panose="020B0604020202020204" pitchFamily="34" charset="0"/>
              <a:buChar char="•"/>
            </a:pPr>
            <a:r>
              <a:rPr lang="en-GB" sz="1200" dirty="0">
                <a:latin typeface="Georgia" panose="02040502050405020303" pitchFamily="18" charset="0"/>
              </a:rPr>
              <a:t>ecological, natural processes are not organized on the basis of territorial statistical units</a:t>
            </a:r>
          </a:p>
          <a:p>
            <a:pPr marL="628650" lvl="1" indent="-171450">
              <a:buFont typeface="Arial" panose="020B0604020202020204" pitchFamily="34" charset="0"/>
              <a:buChar char="•"/>
            </a:pPr>
            <a:r>
              <a:rPr lang="en-GB" sz="1200" dirty="0">
                <a:latin typeface="Georgia" panose="02040502050405020303" pitchFamily="18" charset="0"/>
              </a:rPr>
              <a:t>Economic, social, cultural and geographical spaces often can be considered as different layers upon each other</a:t>
            </a:r>
          </a:p>
          <a:p>
            <a:pPr marL="628650" lvl="1" indent="-171450">
              <a:buFont typeface="Arial" panose="020B0604020202020204" pitchFamily="34" charset="0"/>
              <a:buChar char="•"/>
            </a:pPr>
            <a:r>
              <a:rPr lang="en-GB" sz="1200" dirty="0">
                <a:latin typeface="Georgia" panose="02040502050405020303" pitchFamily="18" charset="0"/>
              </a:rPr>
              <a:t>Differences within a given thematic space can be transformed into territorial inequalities</a:t>
            </a:r>
          </a:p>
          <a:p>
            <a:pPr marL="171450" lvl="0" indent="-171450">
              <a:buFont typeface="Arial" panose="020B0604020202020204" pitchFamily="34" charset="0"/>
              <a:buChar char="•"/>
            </a:pPr>
            <a:r>
              <a:rPr lang="en-GB" sz="1200" b="1" dirty="0">
                <a:solidFill>
                  <a:srgbClr val="00B050"/>
                </a:solidFill>
                <a:latin typeface="Georgia" panose="02040502050405020303" pitchFamily="18" charset="0"/>
              </a:rPr>
              <a:t>the geographical space oriented economic and social geography </a:t>
            </a:r>
          </a:p>
          <a:p>
            <a:pPr marL="628650" lvl="1" indent="-171450">
              <a:buFont typeface="Arial" panose="020B0604020202020204" pitchFamily="34" charset="0"/>
              <a:buChar char="•"/>
            </a:pPr>
            <a:r>
              <a:rPr lang="en-GB" sz="1200" dirty="0">
                <a:latin typeface="Georgia" panose="02040502050405020303" pitchFamily="18" charset="0"/>
              </a:rPr>
              <a:t>both of them dealing with territorial differences </a:t>
            </a:r>
          </a:p>
          <a:p>
            <a:pPr marL="628650" lvl="1" indent="-171450">
              <a:buFont typeface="Arial" panose="020B0604020202020204" pitchFamily="34" charset="0"/>
              <a:buChar char="•"/>
            </a:pPr>
            <a:r>
              <a:rPr lang="en-GB" sz="1200" dirty="0">
                <a:latin typeface="Georgia" panose="02040502050405020303" pitchFamily="18" charset="0"/>
              </a:rPr>
              <a:t>the research plans to deal with different territorial impacts and different adaptive capacities / vulnerabilities of given regions, countries, micro or macro regions) </a:t>
            </a:r>
          </a:p>
          <a:p>
            <a:pPr marL="171450" lvl="0" indent="-171450">
              <a:buFont typeface="Arial" panose="020B0604020202020204" pitchFamily="34" charset="0"/>
              <a:buChar char="•"/>
            </a:pPr>
            <a:r>
              <a:rPr lang="en-GB" sz="1200" b="1" dirty="0">
                <a:solidFill>
                  <a:srgbClr val="00B050"/>
                </a:solidFill>
                <a:latin typeface="Georgia" panose="02040502050405020303" pitchFamily="18" charset="0"/>
              </a:rPr>
              <a:t>International relations and geopolitics</a:t>
            </a:r>
          </a:p>
          <a:p>
            <a:pPr marL="628650" lvl="1" indent="-171450">
              <a:buFont typeface="Arial" panose="020B0604020202020204" pitchFamily="34" charset="0"/>
              <a:buChar char="•"/>
            </a:pPr>
            <a:r>
              <a:rPr lang="en-GB" sz="1200" dirty="0">
                <a:latin typeface="Georgia" panose="02040502050405020303" pitchFamily="18" charset="0"/>
              </a:rPr>
              <a:t>concentrates on issues like global demographic and political processes and their consequences, different types of governance and regimes</a:t>
            </a:r>
          </a:p>
          <a:p>
            <a:pPr marL="628650" lvl="1" indent="-171450">
              <a:buFont typeface="Arial" panose="020B0604020202020204" pitchFamily="34" charset="0"/>
              <a:buChar char="•"/>
            </a:pPr>
            <a:r>
              <a:rPr lang="en-GB" sz="1200" dirty="0">
                <a:latin typeface="Georgia" panose="02040502050405020303" pitchFamily="18" charset="0"/>
              </a:rPr>
              <a:t>the research is interested in what extent are differences in planning and MRE system-building practices in different countries rooted back to different national administrational and governance features</a:t>
            </a:r>
          </a:p>
          <a:p>
            <a:pPr marL="628650" lvl="1" indent="-171450">
              <a:buFont typeface="Arial" panose="020B0604020202020204" pitchFamily="34" charset="0"/>
              <a:buChar char="•"/>
            </a:pPr>
            <a:r>
              <a:rPr lang="en-GB" sz="1200" dirty="0">
                <a:latin typeface="Georgia" panose="02040502050405020303" pitchFamily="18" charset="0"/>
              </a:rPr>
              <a:t>international comparisons should be conducted in a critical view rather than giving simple narrative description of given national examples</a:t>
            </a:r>
          </a:p>
          <a:p>
            <a:pPr marL="285750" indent="-285750">
              <a:buFont typeface="Arial" panose="020B0604020202020204" pitchFamily="34" charset="0"/>
              <a:buChar char="•"/>
            </a:pPr>
            <a:endParaRPr lang="hu-HU" sz="1200" dirty="0"/>
          </a:p>
          <a:p>
            <a:endParaRPr lang="hu-HU" dirty="0"/>
          </a:p>
        </p:txBody>
      </p:sp>
      <p:sp>
        <p:nvSpPr>
          <p:cNvPr id="4" name="Dia számának helye 3"/>
          <p:cNvSpPr>
            <a:spLocks noGrp="1"/>
          </p:cNvSpPr>
          <p:nvPr>
            <p:ph type="sldNum" sz="quarter" idx="10"/>
          </p:nvPr>
        </p:nvSpPr>
        <p:spPr/>
        <p:txBody>
          <a:bodyPr/>
          <a:lstStyle/>
          <a:p>
            <a:fld id="{41B859CC-851A-46E6-BEC9-08EE1A27E060}" type="slidenum">
              <a:rPr lang="hu-HU" smtClean="0"/>
              <a:t>6</a:t>
            </a:fld>
            <a:endParaRPr lang="hu-HU"/>
          </a:p>
        </p:txBody>
      </p:sp>
    </p:spTree>
    <p:extLst>
      <p:ext uri="{BB962C8B-B14F-4D97-AF65-F5344CB8AC3E}">
        <p14:creationId xmlns:p14="http://schemas.microsoft.com/office/powerpoint/2010/main" val="36700463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ímdi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4D73D46-A9CD-9812-C0FC-739359C1E600}"/>
              </a:ext>
            </a:extLst>
          </p:cNvPr>
          <p:cNvSpPr/>
          <p:nvPr userDrawn="1"/>
        </p:nvSpPr>
        <p:spPr>
          <a:xfrm>
            <a:off x="0" y="0"/>
            <a:ext cx="9144000" cy="5143500"/>
          </a:xfrm>
          <a:prstGeom prst="rect">
            <a:avLst/>
          </a:prstGeom>
          <a:solidFill>
            <a:srgbClr val="004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1">
            <a:extLst>
              <a:ext uri="{FF2B5EF4-FFF2-40B4-BE49-F238E27FC236}">
                <a16:creationId xmlns:a16="http://schemas.microsoft.com/office/drawing/2014/main" id="{B5416B6E-F4C0-9AA4-780A-5EA3AF2CC4A8}"/>
              </a:ext>
            </a:extLst>
          </p:cNvPr>
          <p:cNvSpPr>
            <a:spLocks noGrp="1"/>
          </p:cNvSpPr>
          <p:nvPr>
            <p:ph type="ctrTitle" hasCustomPrompt="1"/>
          </p:nvPr>
        </p:nvSpPr>
        <p:spPr>
          <a:xfrm>
            <a:off x="302137" y="1182505"/>
            <a:ext cx="8203349" cy="2070991"/>
          </a:xfrm>
        </p:spPr>
        <p:txBody>
          <a:bodyPr anchor="b" anchorCtr="0"/>
          <a:lstStyle>
            <a:lvl1pPr algn="l">
              <a:defRPr sz="4400" b="0" i="0" spc="0" baseline="0">
                <a:solidFill>
                  <a:schemeClr val="bg1"/>
                </a:solidFill>
                <a:latin typeface="Constantia" panose="02030602050306030303" pitchFamily="18" charset="0"/>
                <a:cs typeface="Calibri" panose="020F0502020204030204" pitchFamily="34" charset="0"/>
              </a:defRPr>
            </a:lvl1pPr>
          </a:lstStyle>
          <a:p>
            <a:r>
              <a:rPr lang="en-US" dirty="0"/>
              <a:t>EZ A CÍMSOR A PREZENTÁCIÓ CÍMSORÁNAK HELYE</a:t>
            </a:r>
          </a:p>
        </p:txBody>
      </p:sp>
      <p:sp>
        <p:nvSpPr>
          <p:cNvPr id="24" name="Subtitle 2">
            <a:extLst>
              <a:ext uri="{FF2B5EF4-FFF2-40B4-BE49-F238E27FC236}">
                <a16:creationId xmlns:a16="http://schemas.microsoft.com/office/drawing/2014/main" id="{7C2B1A25-EFF9-C8EE-BE6D-C5E16428A639}"/>
              </a:ext>
            </a:extLst>
          </p:cNvPr>
          <p:cNvSpPr>
            <a:spLocks noGrp="1"/>
          </p:cNvSpPr>
          <p:nvPr>
            <p:ph type="subTitle" idx="1" hasCustomPrompt="1"/>
          </p:nvPr>
        </p:nvSpPr>
        <p:spPr>
          <a:xfrm>
            <a:off x="706044" y="3462183"/>
            <a:ext cx="4968875" cy="793504"/>
          </a:xfrm>
        </p:spPr>
        <p:txBody>
          <a:bodyPr/>
          <a:lstStyle>
            <a:lvl1pPr marL="0" indent="0" algn="l">
              <a:buNone/>
              <a:defRPr sz="2000" b="0" i="0" cap="all" spc="100" baseline="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err="1"/>
              <a:t>Előadó</a:t>
            </a:r>
            <a:r>
              <a:rPr lang="en-US" dirty="0"/>
              <a:t> </a:t>
            </a:r>
            <a:r>
              <a:rPr lang="en-US" dirty="0" err="1"/>
              <a:t>neve</a:t>
            </a:r>
            <a:endParaRPr lang="en-US" dirty="0"/>
          </a:p>
        </p:txBody>
      </p:sp>
      <p:pic>
        <p:nvPicPr>
          <p:cNvPr id="8" name="Graphic 7">
            <a:extLst>
              <a:ext uri="{FF2B5EF4-FFF2-40B4-BE49-F238E27FC236}">
                <a16:creationId xmlns:a16="http://schemas.microsoft.com/office/drawing/2014/main" id="{01980613-3524-4FD7-26CE-64A82581C17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17806"/>
            <a:ext cx="3035628" cy="1441723"/>
          </a:xfrm>
          <a:prstGeom prst="rect">
            <a:avLst/>
          </a:prstGeom>
        </p:spPr>
      </p:pic>
      <p:pic>
        <p:nvPicPr>
          <p:cNvPr id="11" name="Graphic 10">
            <a:extLst>
              <a:ext uri="{FF2B5EF4-FFF2-40B4-BE49-F238E27FC236}">
                <a16:creationId xmlns:a16="http://schemas.microsoft.com/office/drawing/2014/main" id="{B61263C4-0ADF-D9F6-2D16-C357AF2B597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21110" y="4476633"/>
            <a:ext cx="2222890" cy="666867"/>
          </a:xfrm>
          <a:prstGeom prst="rect">
            <a:avLst/>
          </a:prstGeom>
        </p:spPr>
      </p:pic>
    </p:spTree>
    <p:extLst>
      <p:ext uri="{BB962C8B-B14F-4D97-AF65-F5344CB8AC3E}">
        <p14:creationId xmlns:p14="http://schemas.microsoft.com/office/powerpoint/2010/main" val="321067121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ctr"/>
          <a:lstStyle>
            <a:lvl1pPr algn="l">
              <a:defRPr baseline="0"/>
            </a:lvl1pPr>
          </a:lstStyle>
          <a:p>
            <a:r>
              <a:rPr lang="en-US" dirty="0" err="1"/>
              <a:t>Ez</a:t>
            </a:r>
            <a:r>
              <a:rPr lang="en-US" dirty="0"/>
              <a:t> a </a:t>
            </a:r>
            <a:r>
              <a:rPr lang="en-US" dirty="0" err="1"/>
              <a:t>címsor</a:t>
            </a:r>
            <a:r>
              <a:rPr lang="en-US" dirty="0"/>
              <a:t> a </a:t>
            </a:r>
            <a:r>
              <a:rPr lang="en-US" dirty="0" err="1"/>
              <a:t>dia</a:t>
            </a:r>
            <a:r>
              <a:rPr lang="en-US" dirty="0"/>
              <a:t> </a:t>
            </a:r>
            <a:r>
              <a:rPr lang="en-US" dirty="0" err="1"/>
              <a:t>címének</a:t>
            </a:r>
            <a:r>
              <a:rPr lang="en-US" dirty="0"/>
              <a:t> a </a:t>
            </a:r>
            <a:r>
              <a:rPr lang="en-US" dirty="0" err="1"/>
              <a:t>helye</a:t>
            </a:r>
            <a:r>
              <a:rPr lang="en-US" dirty="0"/>
              <a:t>, </a:t>
            </a:r>
            <a:r>
              <a:rPr lang="en-US" dirty="0" err="1"/>
              <a:t>kérjük</a:t>
            </a:r>
            <a:r>
              <a:rPr lang="en-US" dirty="0"/>
              <a:t>, ide </a:t>
            </a:r>
            <a:r>
              <a:rPr lang="en-US" dirty="0" err="1"/>
              <a:t>írja</a:t>
            </a:r>
            <a:r>
              <a:rPr lang="en-US" dirty="0"/>
              <a:t> a </a:t>
            </a:r>
            <a:r>
              <a:rPr lang="en-US" dirty="0" err="1"/>
              <a:t>címet</a:t>
            </a:r>
            <a:r>
              <a:rPr lang="en-US" dirty="0"/>
              <a:t>, </a:t>
            </a:r>
            <a:r>
              <a:rPr lang="en-US" dirty="0" err="1"/>
              <a:t>amely</a:t>
            </a:r>
            <a:r>
              <a:rPr lang="en-US" dirty="0"/>
              <a:t> </a:t>
            </a:r>
            <a:r>
              <a:rPr lang="en-US" dirty="0" err="1"/>
              <a:t>kétsoros</a:t>
            </a:r>
            <a:r>
              <a:rPr lang="en-US" dirty="0"/>
              <a:t> is </a:t>
            </a:r>
            <a:r>
              <a:rPr lang="en-US" dirty="0" err="1"/>
              <a:t>lehet</a:t>
            </a:r>
            <a:endParaRPr lang="en-US" dirty="0"/>
          </a:p>
        </p:txBody>
      </p:sp>
      <p:sp>
        <p:nvSpPr>
          <p:cNvPr id="3" name="Content Placeholder 2"/>
          <p:cNvSpPr>
            <a:spLocks noGrp="1"/>
          </p:cNvSpPr>
          <p:nvPr>
            <p:ph idx="1" hasCustomPrompt="1"/>
          </p:nvPr>
        </p:nvSpPr>
        <p:spPr>
          <a:xfrm>
            <a:off x="339116" y="1491925"/>
            <a:ext cx="8409598" cy="2988000"/>
          </a:xfrm>
        </p:spPr>
        <p:txBody>
          <a:bodyPr/>
          <a:lstStyle>
            <a:lvl1pPr marL="0" indent="0">
              <a:buNone/>
              <a:defRPr sz="1800" baseline="0"/>
            </a:lvl1pPr>
            <a:lvl2pPr>
              <a:defRPr sz="1800" baseline="0"/>
            </a:lvl2pPr>
            <a:lvl3pPr>
              <a:defRPr sz="1800" baseline="0"/>
            </a:lvl3pPr>
            <a:lvl4pPr>
              <a:defRPr sz="1800" baseline="0"/>
            </a:lvl4pPr>
            <a:lvl5pPr>
              <a:defRPr baseline="0"/>
            </a:lvl5pPr>
          </a:lstStyle>
          <a:p>
            <a:pPr lvl="0"/>
            <a:r>
              <a:rPr lang="en-US" dirty="0" err="1"/>
              <a:t>Az</a:t>
            </a:r>
            <a:r>
              <a:rPr lang="en-US" dirty="0"/>
              <a:t> </a:t>
            </a:r>
            <a:r>
              <a:rPr lang="en-US" dirty="0" err="1"/>
              <a:t>emlékezetes</a:t>
            </a:r>
            <a:r>
              <a:rPr lang="en-US" dirty="0"/>
              <a:t> </a:t>
            </a:r>
            <a:r>
              <a:rPr lang="en-US" dirty="0" err="1"/>
              <a:t>prezentáció</a:t>
            </a:r>
            <a:r>
              <a:rPr lang="en-US" dirty="0"/>
              <a:t> </a:t>
            </a:r>
            <a:r>
              <a:rPr lang="en-US" dirty="0" err="1"/>
              <a:t>fő</a:t>
            </a:r>
            <a:r>
              <a:rPr lang="en-US" dirty="0"/>
              <a:t> </a:t>
            </a:r>
            <a:r>
              <a:rPr lang="en-US" dirty="0" err="1"/>
              <a:t>jellemzője</a:t>
            </a:r>
            <a:r>
              <a:rPr lang="en-US" dirty="0"/>
              <a:t> a </a:t>
            </a:r>
            <a:r>
              <a:rPr lang="en-US" dirty="0" err="1"/>
              <a:t>viszonylag</a:t>
            </a:r>
            <a:r>
              <a:rPr lang="en-US" dirty="0"/>
              <a:t> </a:t>
            </a:r>
            <a:r>
              <a:rPr lang="en-US" dirty="0" err="1"/>
              <a:t>kevés</a:t>
            </a:r>
            <a:r>
              <a:rPr lang="en-US" dirty="0"/>
              <a:t>, de </a:t>
            </a:r>
            <a:r>
              <a:rPr lang="en-US" dirty="0" err="1"/>
              <a:t>informatív</a:t>
            </a:r>
            <a:r>
              <a:rPr lang="en-US" dirty="0"/>
              <a:t> </a:t>
            </a:r>
            <a:r>
              <a:rPr lang="en-US" dirty="0" err="1"/>
              <a:t>és</a:t>
            </a:r>
            <a:r>
              <a:rPr lang="en-US" dirty="0"/>
              <a:t> </a:t>
            </a:r>
            <a:r>
              <a:rPr lang="en-US" dirty="0" err="1"/>
              <a:t>viszonylag</a:t>
            </a:r>
            <a:r>
              <a:rPr lang="en-US" dirty="0"/>
              <a:t> </a:t>
            </a:r>
            <a:r>
              <a:rPr lang="en-US" dirty="0" err="1"/>
              <a:t>rövid</a:t>
            </a:r>
            <a:r>
              <a:rPr lang="en-US" dirty="0"/>
              <a:t>, </a:t>
            </a:r>
            <a:r>
              <a:rPr lang="en-US" dirty="0" err="1"/>
              <a:t>jól</a:t>
            </a:r>
            <a:r>
              <a:rPr lang="en-US" dirty="0"/>
              <a:t> </a:t>
            </a:r>
            <a:r>
              <a:rPr lang="en-US" dirty="0" err="1"/>
              <a:t>strukturált</a:t>
            </a:r>
            <a:r>
              <a:rPr lang="en-US" dirty="0"/>
              <a:t> </a:t>
            </a:r>
            <a:r>
              <a:rPr lang="en-US" dirty="0" err="1"/>
              <a:t>szöveg</a:t>
            </a:r>
            <a:r>
              <a:rPr lang="en-US" dirty="0"/>
              <a:t>. A </a:t>
            </a:r>
            <a:r>
              <a:rPr lang="en-US" dirty="0" err="1"/>
              <a:t>legkisebb</a:t>
            </a:r>
            <a:r>
              <a:rPr lang="en-US" dirty="0"/>
              <a:t>, </a:t>
            </a:r>
            <a:r>
              <a:rPr lang="en-US" dirty="0" err="1"/>
              <a:t>az</a:t>
            </a:r>
            <a:r>
              <a:rPr lang="en-US" dirty="0"/>
              <a:t> MTA </a:t>
            </a:r>
            <a:r>
              <a:rPr lang="en-US" dirty="0" err="1"/>
              <a:t>Székház</a:t>
            </a:r>
            <a:r>
              <a:rPr lang="en-US" dirty="0"/>
              <a:t> </a:t>
            </a:r>
            <a:r>
              <a:rPr lang="en-US" dirty="0" err="1"/>
              <a:t>Dísztermének</a:t>
            </a:r>
            <a:r>
              <a:rPr lang="en-US" dirty="0"/>
              <a:t> </a:t>
            </a:r>
            <a:r>
              <a:rPr lang="en-US" dirty="0" err="1"/>
              <a:t>utolsó</a:t>
            </a:r>
            <a:r>
              <a:rPr lang="en-US" dirty="0"/>
              <a:t> </a:t>
            </a:r>
            <a:r>
              <a:rPr lang="en-US" dirty="0" err="1"/>
              <a:t>sorából</a:t>
            </a:r>
            <a:r>
              <a:rPr lang="en-US" dirty="0"/>
              <a:t> is </a:t>
            </a:r>
            <a:r>
              <a:rPr lang="en-US" dirty="0" err="1"/>
              <a:t>még</a:t>
            </a:r>
            <a:r>
              <a:rPr lang="en-US" dirty="0"/>
              <a:t> </a:t>
            </a:r>
            <a:r>
              <a:rPr lang="en-US" dirty="0" err="1"/>
              <a:t>jól</a:t>
            </a:r>
            <a:r>
              <a:rPr lang="en-US" dirty="0"/>
              <a:t> </a:t>
            </a:r>
            <a:r>
              <a:rPr lang="en-US" dirty="0" err="1"/>
              <a:t>olvasható</a:t>
            </a:r>
            <a:r>
              <a:rPr lang="en-US" dirty="0"/>
              <a:t> </a:t>
            </a:r>
            <a:r>
              <a:rPr lang="en-US" dirty="0" err="1"/>
              <a:t>betűméret</a:t>
            </a:r>
            <a:r>
              <a:rPr lang="en-US" dirty="0"/>
              <a:t>: 18 </a:t>
            </a:r>
            <a:r>
              <a:rPr lang="en-US" dirty="0" err="1"/>
              <a:t>pont</a:t>
            </a:r>
            <a:r>
              <a:rPr lang="en-US" dirty="0"/>
              <a:t>. A </a:t>
            </a:r>
            <a:r>
              <a:rPr lang="en-US" dirty="0" err="1"/>
              <a:t>diára</a:t>
            </a:r>
            <a:r>
              <a:rPr lang="en-US" dirty="0"/>
              <a:t> </a:t>
            </a:r>
            <a:r>
              <a:rPr lang="en-US" dirty="0" err="1"/>
              <a:t>az</a:t>
            </a:r>
            <a:r>
              <a:rPr lang="en-US" dirty="0"/>
              <a:t> </a:t>
            </a:r>
            <a:r>
              <a:rPr lang="en-US" dirty="0" err="1"/>
              <a:t>ikonok</a:t>
            </a:r>
            <a:r>
              <a:rPr lang="en-US" dirty="0"/>
              <a:t> </a:t>
            </a:r>
            <a:r>
              <a:rPr lang="en-US" dirty="0" err="1"/>
              <a:t>segítségével</a:t>
            </a:r>
            <a:r>
              <a:rPr lang="en-US" dirty="0"/>
              <a:t> </a:t>
            </a:r>
            <a:r>
              <a:rPr lang="en-US" dirty="0" err="1"/>
              <a:t>beszúrhatók</a:t>
            </a:r>
            <a:r>
              <a:rPr lang="en-US" dirty="0"/>
              <a:t> </a:t>
            </a:r>
            <a:r>
              <a:rPr lang="en-US" dirty="0" err="1"/>
              <a:t>nem</a:t>
            </a:r>
            <a:r>
              <a:rPr lang="en-US" dirty="0"/>
              <a:t> </a:t>
            </a:r>
            <a:r>
              <a:rPr lang="en-US" dirty="0" err="1"/>
              <a:t>szöveges</a:t>
            </a:r>
            <a:r>
              <a:rPr lang="en-US" dirty="0"/>
              <a:t> </a:t>
            </a:r>
            <a:r>
              <a:rPr lang="en-US" dirty="0" err="1"/>
              <a:t>tartalmak</a:t>
            </a:r>
            <a:r>
              <a:rPr lang="en-US" dirty="0"/>
              <a:t> is: </a:t>
            </a:r>
            <a:r>
              <a:rPr lang="en-US" dirty="0" err="1"/>
              <a:t>táblázatok</a:t>
            </a:r>
            <a:r>
              <a:rPr lang="en-US" dirty="0"/>
              <a:t>, </a:t>
            </a:r>
            <a:r>
              <a:rPr lang="en-US" dirty="0" err="1"/>
              <a:t>grafikonok</a:t>
            </a:r>
            <a:r>
              <a:rPr lang="en-US" dirty="0"/>
              <a:t>, </a:t>
            </a:r>
            <a:r>
              <a:rPr lang="en-US" dirty="0" err="1"/>
              <a:t>illusztrációk</a:t>
            </a:r>
            <a:r>
              <a:rPr lang="en-US" dirty="0"/>
              <a:t>, </a:t>
            </a:r>
            <a:r>
              <a:rPr lang="en-US" dirty="0" err="1"/>
              <a:t>videók</a:t>
            </a:r>
            <a:r>
              <a:rPr lang="en-US" dirty="0"/>
              <a:t>.</a:t>
            </a:r>
          </a:p>
          <a:p>
            <a:pPr lvl="1"/>
            <a:r>
              <a:rPr lang="en-US" dirty="0" err="1"/>
              <a:t>Felsorolás</a:t>
            </a:r>
            <a:r>
              <a:rPr lang="en-US" dirty="0"/>
              <a:t>, </a:t>
            </a:r>
            <a:r>
              <a:rPr lang="en-US" dirty="0" err="1"/>
              <a:t>második</a:t>
            </a:r>
            <a:r>
              <a:rPr lang="en-US" dirty="0"/>
              <a:t> </a:t>
            </a:r>
            <a:r>
              <a:rPr lang="en-US" dirty="0" err="1"/>
              <a:t>szint</a:t>
            </a:r>
            <a:endParaRPr lang="en-US" dirty="0"/>
          </a:p>
          <a:p>
            <a:pPr lvl="2"/>
            <a:r>
              <a:rPr lang="en-US" dirty="0" err="1"/>
              <a:t>Felsorolás</a:t>
            </a:r>
            <a:r>
              <a:rPr lang="en-US" dirty="0"/>
              <a:t>, </a:t>
            </a:r>
            <a:r>
              <a:rPr lang="en-US" dirty="0" err="1"/>
              <a:t>harmadik</a:t>
            </a:r>
            <a:r>
              <a:rPr lang="en-US" dirty="0"/>
              <a:t> </a:t>
            </a:r>
            <a:r>
              <a:rPr lang="en-US" dirty="0" err="1"/>
              <a:t>szint</a:t>
            </a:r>
            <a:endParaRPr lang="en-US" dirty="0"/>
          </a:p>
          <a:p>
            <a:pPr lvl="3"/>
            <a:r>
              <a:rPr lang="en-US" dirty="0" err="1"/>
              <a:t>Felsorolás</a:t>
            </a:r>
            <a:r>
              <a:rPr lang="en-US" dirty="0"/>
              <a:t>, </a:t>
            </a:r>
            <a:r>
              <a:rPr lang="en-US" dirty="0" err="1"/>
              <a:t>negyedik</a:t>
            </a:r>
            <a:r>
              <a:rPr lang="en-US" dirty="0"/>
              <a:t> </a:t>
            </a:r>
            <a:r>
              <a:rPr lang="en-US" dirty="0" err="1"/>
              <a:t>szint</a:t>
            </a:r>
            <a:endParaRPr lang="en-US" dirty="0"/>
          </a:p>
        </p:txBody>
      </p:sp>
      <p:sp>
        <p:nvSpPr>
          <p:cNvPr id="7" name="Slide Number Placeholder 6">
            <a:extLst>
              <a:ext uri="{FF2B5EF4-FFF2-40B4-BE49-F238E27FC236}">
                <a16:creationId xmlns:a16="http://schemas.microsoft.com/office/drawing/2014/main" id="{6A10BBDB-36A0-D049-805E-0064D85B803A}"/>
              </a:ext>
            </a:extLst>
          </p:cNvPr>
          <p:cNvSpPr>
            <a:spLocks noGrp="1"/>
          </p:cNvSpPr>
          <p:nvPr>
            <p:ph type="sldNum" sz="quarter" idx="12"/>
          </p:nvPr>
        </p:nvSpPr>
        <p:spPr>
          <a:xfrm>
            <a:off x="1" y="4869656"/>
            <a:ext cx="395287" cy="273844"/>
          </a:xfrm>
          <a:prstGeom prst="rect">
            <a:avLst/>
          </a:prstGeom>
        </p:spPr>
        <p:txBody>
          <a:bodyPr/>
          <a:lstStyle>
            <a:lvl1pPr>
              <a:defRPr>
                <a:solidFill>
                  <a:srgbClr val="D0D2D3"/>
                </a:solidFill>
              </a:defRPr>
            </a:lvl1pPr>
          </a:lstStyle>
          <a:p>
            <a:fld id="{FD7096EC-A894-4F47-929A-65581C0900F7}" type="slidenum">
              <a:rPr lang="en-US" smtClean="0"/>
              <a:pPr/>
              <a:t>‹#›</a:t>
            </a:fld>
            <a:endParaRPr lang="en-US" dirty="0"/>
          </a:p>
        </p:txBody>
      </p:sp>
    </p:spTree>
    <p:extLst>
      <p:ext uri="{BB962C8B-B14F-4D97-AF65-F5344CB8AC3E}">
        <p14:creationId xmlns:p14="http://schemas.microsoft.com/office/powerpoint/2010/main" val="15018014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4213" y="1282304"/>
            <a:ext cx="8064499" cy="925187"/>
          </a:xfrm>
        </p:spPr>
        <p:txBody>
          <a:bodyPr anchor="b"/>
          <a:lstStyle>
            <a:lvl1pPr algn="ctr">
              <a:defRPr sz="3200" baseline="0">
                <a:solidFill>
                  <a:srgbClr val="004C67"/>
                </a:solidFill>
              </a:defRPr>
            </a:lvl1pPr>
          </a:lstStyle>
          <a:p>
            <a:r>
              <a:rPr lang="en-US" dirty="0"/>
              <a:t>A </a:t>
            </a:r>
            <a:r>
              <a:rPr lang="en-US" dirty="0" err="1"/>
              <a:t>prezentáció</a:t>
            </a:r>
            <a:r>
              <a:rPr lang="en-US" dirty="0"/>
              <a:t> </a:t>
            </a:r>
            <a:r>
              <a:rPr lang="en-US" dirty="0" err="1"/>
              <a:t>fejezetekkel</a:t>
            </a:r>
            <a:r>
              <a:rPr lang="en-US" dirty="0"/>
              <a:t> is </a:t>
            </a:r>
            <a:r>
              <a:rPr lang="en-US" dirty="0" err="1"/>
              <a:t>tagolható</a:t>
            </a:r>
            <a:endParaRPr lang="en-US" dirty="0"/>
          </a:p>
        </p:txBody>
      </p:sp>
      <p:sp>
        <p:nvSpPr>
          <p:cNvPr id="3" name="Text Placeholder 2"/>
          <p:cNvSpPr>
            <a:spLocks noGrp="1"/>
          </p:cNvSpPr>
          <p:nvPr>
            <p:ph type="body" idx="1" hasCustomPrompt="1"/>
          </p:nvPr>
        </p:nvSpPr>
        <p:spPr>
          <a:xfrm>
            <a:off x="684213" y="2571750"/>
            <a:ext cx="8064499" cy="1908175"/>
          </a:xfrm>
        </p:spPr>
        <p:txBody>
          <a:bodyPr/>
          <a:lstStyle>
            <a:lvl1pPr marL="0" indent="0" algn="ctr">
              <a:buNone/>
              <a:defRPr sz="1800" cap="all" spc="100" baseline="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err="1"/>
              <a:t>Kérjük</a:t>
            </a:r>
            <a:r>
              <a:rPr lang="en-US" dirty="0"/>
              <a:t>, a </a:t>
            </a:r>
            <a:r>
              <a:rPr lang="en-US" dirty="0" err="1"/>
              <a:t>fenti</a:t>
            </a:r>
            <a:r>
              <a:rPr lang="en-US" dirty="0"/>
              <a:t> </a:t>
            </a:r>
            <a:r>
              <a:rPr lang="en-US" dirty="0" err="1"/>
              <a:t>sorba</a:t>
            </a:r>
            <a:r>
              <a:rPr lang="en-US" dirty="0"/>
              <a:t> a </a:t>
            </a:r>
            <a:r>
              <a:rPr lang="en-US" dirty="0" err="1"/>
              <a:t>fejezet</a:t>
            </a:r>
            <a:r>
              <a:rPr lang="en-US" dirty="0"/>
              <a:t> </a:t>
            </a:r>
            <a:r>
              <a:rPr lang="en-US" dirty="0" err="1"/>
              <a:t>címét</a:t>
            </a:r>
            <a:r>
              <a:rPr lang="en-US" dirty="0"/>
              <a:t> </a:t>
            </a:r>
            <a:r>
              <a:rPr lang="en-US" dirty="0" err="1"/>
              <a:t>írja</a:t>
            </a:r>
            <a:r>
              <a:rPr lang="en-US" dirty="0"/>
              <a:t>, </a:t>
            </a:r>
            <a:r>
              <a:rPr lang="en-US" dirty="0" err="1"/>
              <a:t>az</a:t>
            </a:r>
            <a:r>
              <a:rPr lang="en-US" dirty="0"/>
              <a:t> </a:t>
            </a:r>
            <a:r>
              <a:rPr lang="en-US" dirty="0" err="1"/>
              <a:t>alsó</a:t>
            </a:r>
            <a:r>
              <a:rPr lang="en-US" dirty="0"/>
              <a:t> </a:t>
            </a:r>
            <a:r>
              <a:rPr lang="en-US" dirty="0" err="1"/>
              <a:t>sorba</a:t>
            </a:r>
            <a:r>
              <a:rPr lang="en-US" dirty="0"/>
              <a:t> </a:t>
            </a:r>
            <a:r>
              <a:rPr lang="en-US" dirty="0" err="1"/>
              <a:t>pedig</a:t>
            </a:r>
            <a:r>
              <a:rPr lang="en-US" dirty="0"/>
              <a:t> </a:t>
            </a:r>
            <a:r>
              <a:rPr lang="en-US" dirty="0" err="1"/>
              <a:t>magyarázó</a:t>
            </a:r>
            <a:r>
              <a:rPr lang="en-US" dirty="0"/>
              <a:t> </a:t>
            </a:r>
            <a:r>
              <a:rPr lang="en-US" dirty="0" err="1"/>
              <a:t>jellegű</a:t>
            </a:r>
            <a:r>
              <a:rPr lang="en-US" dirty="0"/>
              <a:t> </a:t>
            </a:r>
            <a:r>
              <a:rPr lang="en-US" dirty="0" err="1"/>
              <a:t>alcím</a:t>
            </a:r>
            <a:r>
              <a:rPr lang="en-US" dirty="0"/>
              <a:t> </a:t>
            </a:r>
            <a:r>
              <a:rPr lang="en-US" dirty="0" err="1"/>
              <a:t>kerülhet</a:t>
            </a:r>
            <a:endParaRPr lang="en-US" dirty="0"/>
          </a:p>
        </p:txBody>
      </p:sp>
    </p:spTree>
    <p:extLst>
      <p:ext uri="{BB962C8B-B14F-4D97-AF65-F5344CB8AC3E}">
        <p14:creationId xmlns:p14="http://schemas.microsoft.com/office/powerpoint/2010/main" val="2117524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err="1"/>
              <a:t>Ezen</a:t>
            </a:r>
            <a:r>
              <a:rPr lang="en-US" dirty="0"/>
              <a:t> a </a:t>
            </a:r>
            <a:r>
              <a:rPr lang="en-US" dirty="0" err="1"/>
              <a:t>dián</a:t>
            </a:r>
            <a:r>
              <a:rPr lang="en-US" dirty="0"/>
              <a:t> </a:t>
            </a:r>
            <a:r>
              <a:rPr lang="en-US" dirty="0" err="1"/>
              <a:t>két</a:t>
            </a:r>
            <a:r>
              <a:rPr lang="en-US" dirty="0"/>
              <a:t> </a:t>
            </a:r>
            <a:r>
              <a:rPr lang="en-US" dirty="0" err="1"/>
              <a:t>típusú</a:t>
            </a:r>
            <a:r>
              <a:rPr lang="en-US" dirty="0"/>
              <a:t> </a:t>
            </a:r>
            <a:r>
              <a:rPr lang="en-US" dirty="0" err="1"/>
              <a:t>tartalmat</a:t>
            </a:r>
            <a:r>
              <a:rPr lang="en-US" dirty="0"/>
              <a:t> </a:t>
            </a:r>
            <a:r>
              <a:rPr lang="en-US" dirty="0" err="1"/>
              <a:t>jeleníthetünk</a:t>
            </a:r>
            <a:r>
              <a:rPr lang="en-US" dirty="0"/>
              <a:t> meg </a:t>
            </a:r>
            <a:r>
              <a:rPr lang="en-US" dirty="0" err="1"/>
              <a:t>egymás</a:t>
            </a:r>
            <a:r>
              <a:rPr lang="en-US" dirty="0"/>
              <a:t> </a:t>
            </a:r>
            <a:r>
              <a:rPr lang="en-US" dirty="0" err="1"/>
              <a:t>mellett</a:t>
            </a:r>
            <a:endParaRPr lang="en-US" dirty="0"/>
          </a:p>
        </p:txBody>
      </p:sp>
      <p:sp>
        <p:nvSpPr>
          <p:cNvPr id="3" name="Content Placeholder 2"/>
          <p:cNvSpPr>
            <a:spLocks noGrp="1"/>
          </p:cNvSpPr>
          <p:nvPr>
            <p:ph sz="half" idx="1"/>
          </p:nvPr>
        </p:nvSpPr>
        <p:spPr>
          <a:xfrm>
            <a:off x="384303" y="1369219"/>
            <a:ext cx="4071213" cy="3110706"/>
          </a:xfrm>
        </p:spPr>
        <p:txBody>
          <a:bodyPr/>
          <a:lstStyle>
            <a:lvl1pPr>
              <a:defRPr sz="2000"/>
            </a:lvl1pPr>
            <a:lvl2pPr>
              <a:defRPr sz="2000"/>
            </a:lvl2pPr>
            <a:lvl3pPr>
              <a:defRPr sz="2000"/>
            </a:lvl3pPr>
            <a:lvl4pPr>
              <a:defRPr sz="2000"/>
            </a:lvl4pPr>
            <a:lvl5pPr>
              <a:defRPr sz="2000"/>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endParaRPr lang="en-US" dirty="0"/>
          </a:p>
        </p:txBody>
      </p:sp>
      <p:sp>
        <p:nvSpPr>
          <p:cNvPr id="4" name="Content Placeholder 3"/>
          <p:cNvSpPr>
            <a:spLocks noGrp="1"/>
          </p:cNvSpPr>
          <p:nvPr>
            <p:ph sz="half" idx="2"/>
          </p:nvPr>
        </p:nvSpPr>
        <p:spPr>
          <a:xfrm>
            <a:off x="4677498" y="1369219"/>
            <a:ext cx="4071214" cy="3110400"/>
          </a:xfrm>
        </p:spPr>
        <p:txBody>
          <a:bodyPr/>
          <a:lstStyle>
            <a:lvl1pPr>
              <a:defRPr sz="2000"/>
            </a:lvl1pPr>
            <a:lvl2pPr>
              <a:defRPr sz="2000"/>
            </a:lvl2pPr>
            <a:lvl3pPr>
              <a:defRPr sz="2000"/>
            </a:lvl3pPr>
            <a:lvl4pPr>
              <a:defRPr sz="2000"/>
            </a:lvl4pPr>
            <a:lvl5pPr>
              <a:defRPr sz="2000"/>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9" name="Slide Number Placeholder 6">
            <a:extLst>
              <a:ext uri="{FF2B5EF4-FFF2-40B4-BE49-F238E27FC236}">
                <a16:creationId xmlns:a16="http://schemas.microsoft.com/office/drawing/2014/main" id="{034205C7-D0BD-CF4A-9943-812D31B3279E}"/>
              </a:ext>
            </a:extLst>
          </p:cNvPr>
          <p:cNvSpPr>
            <a:spLocks noGrp="1"/>
          </p:cNvSpPr>
          <p:nvPr>
            <p:ph type="sldNum" sz="quarter" idx="12"/>
          </p:nvPr>
        </p:nvSpPr>
        <p:spPr>
          <a:xfrm>
            <a:off x="0" y="4869656"/>
            <a:ext cx="395287" cy="273844"/>
          </a:xfrm>
          <a:prstGeom prst="rect">
            <a:avLst/>
          </a:prstGeom>
        </p:spPr>
        <p:txBody>
          <a:bodyPr/>
          <a:lstStyle>
            <a:lvl1pPr>
              <a:defRPr>
                <a:solidFill>
                  <a:srgbClr val="D0D2D3"/>
                </a:solidFill>
              </a:defRPr>
            </a:lvl1pPr>
          </a:lstStyle>
          <a:p>
            <a:fld id="{FD7096EC-A894-4F47-929A-65581C0900F7}" type="slidenum">
              <a:rPr lang="en-US" smtClean="0"/>
              <a:pPr/>
              <a:t>‹#›</a:t>
            </a:fld>
            <a:endParaRPr lang="en-US" dirty="0"/>
          </a:p>
        </p:txBody>
      </p:sp>
    </p:spTree>
    <p:extLst>
      <p:ext uri="{BB962C8B-B14F-4D97-AF65-F5344CB8AC3E}">
        <p14:creationId xmlns:p14="http://schemas.microsoft.com/office/powerpoint/2010/main" val="720085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err="1"/>
              <a:t>Csak</a:t>
            </a:r>
            <a:r>
              <a:rPr lang="en-US" dirty="0"/>
              <a:t> </a:t>
            </a:r>
            <a:r>
              <a:rPr lang="en-US" dirty="0" err="1"/>
              <a:t>címsorral</a:t>
            </a:r>
            <a:r>
              <a:rPr lang="en-US" dirty="0"/>
              <a:t> </a:t>
            </a:r>
            <a:r>
              <a:rPr lang="en-US" dirty="0" err="1"/>
              <a:t>ellátott</a:t>
            </a:r>
            <a:r>
              <a:rPr lang="en-US" dirty="0"/>
              <a:t> </a:t>
            </a:r>
            <a:r>
              <a:rPr lang="en-US" dirty="0" err="1"/>
              <a:t>dia</a:t>
            </a:r>
            <a:endParaRPr lang="en-US" dirty="0"/>
          </a:p>
        </p:txBody>
      </p:sp>
      <p:sp>
        <p:nvSpPr>
          <p:cNvPr id="4" name="Slide Number Placeholder 6">
            <a:extLst>
              <a:ext uri="{FF2B5EF4-FFF2-40B4-BE49-F238E27FC236}">
                <a16:creationId xmlns:a16="http://schemas.microsoft.com/office/drawing/2014/main" id="{74CBDCF5-9C36-4444-83F1-69CB81FF2F61}"/>
              </a:ext>
            </a:extLst>
          </p:cNvPr>
          <p:cNvSpPr>
            <a:spLocks noGrp="1"/>
          </p:cNvSpPr>
          <p:nvPr>
            <p:ph type="sldNum" sz="quarter" idx="12"/>
          </p:nvPr>
        </p:nvSpPr>
        <p:spPr>
          <a:xfrm>
            <a:off x="0" y="4869656"/>
            <a:ext cx="395287" cy="273844"/>
          </a:xfrm>
          <a:prstGeom prst="rect">
            <a:avLst/>
          </a:prstGeom>
        </p:spPr>
        <p:txBody>
          <a:bodyPr/>
          <a:lstStyle>
            <a:lvl1pPr>
              <a:defRPr>
                <a:solidFill>
                  <a:srgbClr val="D0D2D3"/>
                </a:solidFill>
              </a:defRPr>
            </a:lvl1pPr>
          </a:lstStyle>
          <a:p>
            <a:fld id="{FD7096EC-A894-4F47-929A-65581C0900F7}" type="slidenum">
              <a:rPr lang="en-US" smtClean="0"/>
              <a:pPr/>
              <a:t>‹#›</a:t>
            </a:fld>
            <a:endParaRPr lang="en-US" dirty="0"/>
          </a:p>
        </p:txBody>
      </p:sp>
    </p:spTree>
    <p:extLst>
      <p:ext uri="{BB962C8B-B14F-4D97-AF65-F5344CB8AC3E}">
        <p14:creationId xmlns:p14="http://schemas.microsoft.com/office/powerpoint/2010/main" val="3338115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ép képaláírással">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3779839" y="303214"/>
            <a:ext cx="4747082" cy="4134830"/>
          </a:xfrm>
        </p:spPr>
        <p:txBody>
          <a:bodyPr anchor="t"/>
          <a:lstStyle>
            <a:lvl1pPr marL="0" indent="0">
              <a:buNone/>
              <a:defRPr sz="2400"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err="1"/>
              <a:t>Kattintson</a:t>
            </a:r>
            <a:r>
              <a:rPr lang="en-US" dirty="0"/>
              <a:t> </a:t>
            </a:r>
            <a:r>
              <a:rPr lang="en-US" dirty="0" err="1"/>
              <a:t>az</a:t>
            </a:r>
            <a:r>
              <a:rPr lang="en-US" dirty="0"/>
              <a:t> </a:t>
            </a:r>
            <a:r>
              <a:rPr lang="en-US" dirty="0" err="1"/>
              <a:t>ikonra</a:t>
            </a:r>
            <a:r>
              <a:rPr lang="en-US" dirty="0"/>
              <a:t> a </a:t>
            </a:r>
            <a:r>
              <a:rPr lang="en-US" dirty="0" err="1"/>
              <a:t>kép</a:t>
            </a:r>
            <a:r>
              <a:rPr lang="en-US" dirty="0"/>
              <a:t> </a:t>
            </a:r>
            <a:r>
              <a:rPr lang="en-US" dirty="0" err="1"/>
              <a:t>hozzáadásáért</a:t>
            </a:r>
            <a:r>
              <a:rPr lang="en-US" dirty="0"/>
              <a:t>, </a:t>
            </a:r>
            <a:r>
              <a:rPr lang="en-US" dirty="0" err="1"/>
              <a:t>vagy</a:t>
            </a:r>
            <a:r>
              <a:rPr lang="en-US" dirty="0"/>
              <a:t> </a:t>
            </a:r>
            <a:r>
              <a:rPr lang="en-US" dirty="0" err="1"/>
              <a:t>húzza</a:t>
            </a:r>
            <a:r>
              <a:rPr lang="en-US" dirty="0"/>
              <a:t> be </a:t>
            </a:r>
            <a:r>
              <a:rPr lang="en-US" dirty="0" err="1"/>
              <a:t>erre</a:t>
            </a:r>
            <a:r>
              <a:rPr lang="en-US" dirty="0"/>
              <a:t> a </a:t>
            </a:r>
            <a:r>
              <a:rPr lang="en-US" dirty="0" err="1"/>
              <a:t>felületre</a:t>
            </a:r>
            <a:r>
              <a:rPr lang="en-US" dirty="0"/>
              <a:t>!</a:t>
            </a:r>
          </a:p>
        </p:txBody>
      </p:sp>
      <p:sp>
        <p:nvSpPr>
          <p:cNvPr id="5" name="Rectangle 4"/>
          <p:cNvSpPr/>
          <p:nvPr userDrawn="1"/>
        </p:nvSpPr>
        <p:spPr>
          <a:xfrm>
            <a:off x="0" y="0"/>
            <a:ext cx="3384550" cy="5143500"/>
          </a:xfrm>
          <a:prstGeom prst="rect">
            <a:avLst/>
          </a:prstGeom>
          <a:solidFill>
            <a:srgbClr val="004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60000" y="303213"/>
            <a:ext cx="2880000" cy="4176712"/>
          </a:xfrm>
        </p:spPr>
        <p:txBody>
          <a:bodyPr anchor="ctr" anchorCtr="1"/>
          <a:lstStyle>
            <a:lvl1pPr>
              <a:defRPr sz="2000" b="0" i="1" baseline="0">
                <a:solidFill>
                  <a:schemeClr val="bg1"/>
                </a:solidFill>
                <a:latin typeface="Calibri" charset="0"/>
              </a:defRPr>
            </a:lvl1pPr>
          </a:lstStyle>
          <a:p>
            <a:r>
              <a:rPr lang="en-US" dirty="0" err="1"/>
              <a:t>Kiemelt</a:t>
            </a:r>
            <a:r>
              <a:rPr lang="en-US" dirty="0"/>
              <a:t> </a:t>
            </a:r>
            <a:r>
              <a:rPr lang="en-US" dirty="0" err="1"/>
              <a:t>illusztrációk</a:t>
            </a:r>
            <a:r>
              <a:rPr lang="en-US" dirty="0"/>
              <a:t> </a:t>
            </a:r>
            <a:r>
              <a:rPr lang="en-US" dirty="0" err="1"/>
              <a:t>megjelenítése</a:t>
            </a:r>
            <a:r>
              <a:rPr lang="en-US" dirty="0"/>
              <a:t> – </a:t>
            </a:r>
            <a:r>
              <a:rPr lang="en-US" dirty="0" err="1"/>
              <a:t>itt</a:t>
            </a:r>
            <a:r>
              <a:rPr lang="en-US" dirty="0"/>
              <a:t> </a:t>
            </a:r>
            <a:r>
              <a:rPr lang="en-US" dirty="0" err="1"/>
              <a:t>akár</a:t>
            </a:r>
            <a:r>
              <a:rPr lang="en-US" dirty="0"/>
              <a:t> a </a:t>
            </a:r>
            <a:r>
              <a:rPr lang="en-US" dirty="0" err="1"/>
              <a:t>képhez</a:t>
            </a:r>
            <a:r>
              <a:rPr lang="en-US" dirty="0"/>
              <a:t> </a:t>
            </a:r>
            <a:r>
              <a:rPr lang="en-US" dirty="0" err="1"/>
              <a:t>kapcsolódó</a:t>
            </a:r>
            <a:r>
              <a:rPr lang="en-US" dirty="0"/>
              <a:t> </a:t>
            </a:r>
            <a:r>
              <a:rPr lang="en-US" dirty="0" err="1"/>
              <a:t>idézet</a:t>
            </a:r>
            <a:r>
              <a:rPr lang="en-US" dirty="0"/>
              <a:t> is </a:t>
            </a:r>
            <a:r>
              <a:rPr lang="en-US" dirty="0" err="1"/>
              <a:t>szerepelhet</a:t>
            </a:r>
            <a:endParaRPr lang="en-US" dirty="0"/>
          </a:p>
        </p:txBody>
      </p:sp>
    </p:spTree>
    <p:extLst>
      <p:ext uri="{BB962C8B-B14F-4D97-AF65-F5344CB8AC3E}">
        <p14:creationId xmlns:p14="http://schemas.microsoft.com/office/powerpoint/2010/main" val="3877777472"/>
      </p:ext>
    </p:extLst>
  </p:cSld>
  <p:clrMapOvr>
    <a:masterClrMapping/>
  </p:clrMapOvr>
  <p:extLst>
    <p:ext uri="{DCECCB84-F9BA-43D5-87BE-67443E8EF086}">
      <p15:sldGuideLst xmlns:p15="http://schemas.microsoft.com/office/powerpoint/2012/main">
        <p15:guide id="1" pos="2132" userDrawn="1">
          <p15:clr>
            <a:srgbClr val="FBAE40"/>
          </p15:clr>
        </p15:guide>
        <p15:guide id="2" pos="2381"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Egyéni elrendezés">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3289DDB-D449-E34F-B4D7-DF9B4B637F99}"/>
              </a:ext>
            </a:extLst>
          </p:cNvPr>
          <p:cNvSpPr/>
          <p:nvPr userDrawn="1"/>
        </p:nvSpPr>
        <p:spPr>
          <a:xfrm>
            <a:off x="0" y="-4941"/>
            <a:ext cx="9144000" cy="5153382"/>
          </a:xfrm>
          <a:prstGeom prst="rect">
            <a:avLst/>
          </a:prstGeom>
          <a:gradFill flip="none" rotWithShape="1">
            <a:gsLst>
              <a:gs pos="20000">
                <a:srgbClr val="D0D2D3"/>
              </a:gs>
              <a:gs pos="100000">
                <a:srgbClr val="ECB58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2813057" y="2494053"/>
            <a:ext cx="796628" cy="307777"/>
          </a:xfrm>
          <a:prstGeom prst="rect">
            <a:avLst/>
          </a:prstGeom>
          <a:noFill/>
        </p:spPr>
        <p:txBody>
          <a:bodyPr wrap="none" rtlCol="0">
            <a:spAutoFit/>
          </a:bodyPr>
          <a:lstStyle/>
          <a:p>
            <a:pPr algn="ctr"/>
            <a:r>
              <a:rPr lang="en-US" sz="1400" b="0" i="0" cap="none" spc="100" baseline="0" dirty="0" err="1">
                <a:solidFill>
                  <a:schemeClr val="tx1"/>
                </a:solidFill>
                <a:latin typeface="Calibri" charset="0"/>
                <a:ea typeface="Calibri" charset="0"/>
                <a:cs typeface="Calibri" charset="0"/>
              </a:rPr>
              <a:t>mta.hu</a:t>
            </a:r>
            <a:endParaRPr lang="en-US" sz="1400" b="0" i="0" cap="none" spc="100" baseline="0" dirty="0">
              <a:solidFill>
                <a:schemeClr val="tx1"/>
              </a:solidFill>
              <a:latin typeface="Calibri" charset="0"/>
              <a:ea typeface="Calibri" charset="0"/>
              <a:cs typeface="Calibri" charset="0"/>
            </a:endParaRPr>
          </a:p>
        </p:txBody>
      </p:sp>
      <p:sp>
        <p:nvSpPr>
          <p:cNvPr id="12" name="Rectangle 11"/>
          <p:cNvSpPr/>
          <p:nvPr userDrawn="1"/>
        </p:nvSpPr>
        <p:spPr>
          <a:xfrm>
            <a:off x="861434" y="1295230"/>
            <a:ext cx="4699874" cy="1200329"/>
          </a:xfrm>
          <a:prstGeom prst="rect">
            <a:avLst/>
          </a:prstGeom>
        </p:spPr>
        <p:txBody>
          <a:bodyPr wrap="square">
            <a:spAutoFit/>
          </a:bodyPr>
          <a:lstStyle/>
          <a:p>
            <a:pPr algn="ctr"/>
            <a:r>
              <a:rPr kumimoji="0" lang="en-US" sz="3600" b="0" i="0" u="none" strike="noStrike" kern="1200" cap="all" spc="100" normalizeH="0" baseline="0" noProof="0" dirty="0" err="1">
                <a:ln>
                  <a:noFill/>
                </a:ln>
                <a:solidFill>
                  <a:schemeClr val="tx1"/>
                </a:solidFill>
                <a:effectLst/>
                <a:uLnTx/>
                <a:uFillTx/>
                <a:latin typeface="Calluna" pitchFamily="2" charset="77"/>
                <a:ea typeface="+mn-ea"/>
                <a:cs typeface="+mn-cs"/>
              </a:rPr>
              <a:t>Köszönöm</a:t>
            </a:r>
            <a:r>
              <a:rPr kumimoji="0" lang="en-US" sz="3600" b="0" i="0" u="none" strike="noStrike" kern="1200" cap="all" spc="100" normalizeH="0" baseline="0" noProof="0" dirty="0">
                <a:ln>
                  <a:noFill/>
                </a:ln>
                <a:solidFill>
                  <a:schemeClr val="tx1"/>
                </a:solidFill>
                <a:effectLst/>
                <a:uLnTx/>
                <a:uFillTx/>
                <a:latin typeface="Calluna" pitchFamily="2" charset="77"/>
                <a:ea typeface="+mn-ea"/>
                <a:cs typeface="+mn-cs"/>
              </a:rPr>
              <a:t> </a:t>
            </a:r>
          </a:p>
          <a:p>
            <a:pPr algn="ctr"/>
            <a:r>
              <a:rPr kumimoji="0" lang="en-US" sz="3600" b="0" i="0" u="none" strike="noStrike" kern="1200" cap="all" spc="100" normalizeH="0" baseline="0" noProof="0" dirty="0">
                <a:ln>
                  <a:noFill/>
                </a:ln>
                <a:solidFill>
                  <a:schemeClr val="tx1"/>
                </a:solidFill>
                <a:effectLst/>
                <a:uLnTx/>
                <a:uFillTx/>
                <a:latin typeface="Calluna" pitchFamily="2" charset="77"/>
                <a:ea typeface="+mn-ea"/>
                <a:cs typeface="+mn-cs"/>
              </a:rPr>
              <a:t>a </a:t>
            </a:r>
            <a:r>
              <a:rPr kumimoji="0" lang="en-US" sz="3600" b="0" i="0" u="none" strike="noStrike" kern="1200" cap="all" spc="100" normalizeH="0" baseline="0" noProof="0" dirty="0" err="1">
                <a:ln>
                  <a:noFill/>
                </a:ln>
                <a:solidFill>
                  <a:schemeClr val="tx1"/>
                </a:solidFill>
                <a:effectLst/>
                <a:uLnTx/>
                <a:uFillTx/>
                <a:latin typeface="Calluna" pitchFamily="2" charset="77"/>
                <a:ea typeface="+mn-ea"/>
                <a:cs typeface="+mn-cs"/>
              </a:rPr>
              <a:t>figyelmet</a:t>
            </a:r>
            <a:r>
              <a:rPr kumimoji="0" lang="en-US" sz="3600" b="0" i="0" u="none" strike="noStrike" kern="1200" cap="all" spc="100" normalizeH="0" baseline="0" noProof="0" dirty="0">
                <a:ln>
                  <a:noFill/>
                </a:ln>
                <a:solidFill>
                  <a:schemeClr val="tx1"/>
                </a:solidFill>
                <a:effectLst/>
                <a:uLnTx/>
                <a:uFillTx/>
                <a:latin typeface="Calluna" pitchFamily="2" charset="77"/>
                <a:ea typeface="+mn-ea"/>
                <a:cs typeface="+mn-cs"/>
              </a:rPr>
              <a:t>!</a:t>
            </a:r>
            <a:endParaRPr lang="en-US" sz="3600" b="0" i="0" cap="all" spc="100" baseline="0" dirty="0">
              <a:solidFill>
                <a:schemeClr val="tx1"/>
              </a:solidFill>
              <a:latin typeface="Calluna" pitchFamily="2" charset="77"/>
            </a:endParaRPr>
          </a:p>
        </p:txBody>
      </p:sp>
      <p:pic>
        <p:nvPicPr>
          <p:cNvPr id="2" name="Picture 1">
            <a:extLst>
              <a:ext uri="{FF2B5EF4-FFF2-40B4-BE49-F238E27FC236}">
                <a16:creationId xmlns:a16="http://schemas.microsoft.com/office/drawing/2014/main" id="{09670C8D-BEE6-5F4D-A86C-1D99714F81B4}"/>
              </a:ext>
            </a:extLst>
          </p:cNvPr>
          <p:cNvPicPr>
            <a:picLocks noChangeAspect="1"/>
          </p:cNvPicPr>
          <p:nvPr userDrawn="1"/>
        </p:nvPicPr>
        <p:blipFill>
          <a:blip r:embed="rId2"/>
          <a:stretch>
            <a:fillRect/>
          </a:stretch>
        </p:blipFill>
        <p:spPr>
          <a:xfrm>
            <a:off x="6419206" y="763796"/>
            <a:ext cx="2116832" cy="3801431"/>
          </a:xfrm>
          <a:prstGeom prst="rect">
            <a:avLst/>
          </a:prstGeom>
        </p:spPr>
      </p:pic>
      <p:pic>
        <p:nvPicPr>
          <p:cNvPr id="3" name="Picture 2">
            <a:extLst>
              <a:ext uri="{FF2B5EF4-FFF2-40B4-BE49-F238E27FC236}">
                <a16:creationId xmlns:a16="http://schemas.microsoft.com/office/drawing/2014/main" id="{B5F0CB0C-16B7-AC4A-A5CC-84DD18A24F66}"/>
              </a:ext>
            </a:extLst>
          </p:cNvPr>
          <p:cNvPicPr>
            <a:picLocks noChangeAspect="1"/>
          </p:cNvPicPr>
          <p:nvPr userDrawn="1"/>
        </p:nvPicPr>
        <p:blipFill>
          <a:blip r:embed="rId3"/>
          <a:stretch>
            <a:fillRect/>
          </a:stretch>
        </p:blipFill>
        <p:spPr>
          <a:xfrm>
            <a:off x="5764200" y="1920277"/>
            <a:ext cx="1381233" cy="1845159"/>
          </a:xfrm>
          <a:prstGeom prst="rect">
            <a:avLst/>
          </a:prstGeom>
        </p:spPr>
      </p:pic>
      <p:pic>
        <p:nvPicPr>
          <p:cNvPr id="6" name="Graphic 5">
            <a:extLst>
              <a:ext uri="{FF2B5EF4-FFF2-40B4-BE49-F238E27FC236}">
                <a16:creationId xmlns:a16="http://schemas.microsoft.com/office/drawing/2014/main" id="{4EAE7318-CA45-74F2-877C-B037FC27967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67324" y="3266488"/>
            <a:ext cx="2889705" cy="708647"/>
          </a:xfrm>
          <a:prstGeom prst="rect">
            <a:avLst/>
          </a:prstGeom>
        </p:spPr>
      </p:pic>
    </p:spTree>
    <p:extLst>
      <p:ext uri="{BB962C8B-B14F-4D97-AF65-F5344CB8AC3E}">
        <p14:creationId xmlns:p14="http://schemas.microsoft.com/office/powerpoint/2010/main" val="1678489432"/>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9DF4919B-4047-4DB1-8B39-23A42AEBA556}" type="datetimeFigureOut">
              <a:rPr lang="hu-HU" smtClean="0"/>
              <a:t>2024. 01. 06.</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F450ADBC-3396-4FFB-9E58-A6AB70DCADD4}" type="slidenum">
              <a:rPr lang="hu-HU" smtClean="0"/>
              <a:t>‹#›</a:t>
            </a:fld>
            <a:endParaRPr lang="hu-HU"/>
          </a:p>
        </p:txBody>
      </p:sp>
    </p:spTree>
    <p:extLst>
      <p:ext uri="{BB962C8B-B14F-4D97-AF65-F5344CB8AC3E}">
        <p14:creationId xmlns:p14="http://schemas.microsoft.com/office/powerpoint/2010/main" val="4254922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1597819"/>
            <a:ext cx="7772400" cy="1102519"/>
          </a:xfrm>
        </p:spPr>
        <p:txBody>
          <a:bodyPr/>
          <a:lstStyle/>
          <a:p>
            <a:r>
              <a:rPr lang="hu-HU"/>
              <a:t>Mintacím szerkesztése</a:t>
            </a:r>
          </a:p>
        </p:txBody>
      </p:sp>
      <p:sp>
        <p:nvSpPr>
          <p:cNvPr id="3" name="Alcím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hu-HU"/>
              <a:t>Alcím mintájának szerkesztése</a:t>
            </a:r>
          </a:p>
        </p:txBody>
      </p:sp>
      <p:sp>
        <p:nvSpPr>
          <p:cNvPr id="4" name="Dátum helye 3"/>
          <p:cNvSpPr>
            <a:spLocks noGrp="1"/>
          </p:cNvSpPr>
          <p:nvPr>
            <p:ph type="dt" sz="half" idx="10"/>
          </p:nvPr>
        </p:nvSpPr>
        <p:spPr/>
        <p:txBody>
          <a:bodyPr/>
          <a:lstStyle/>
          <a:p>
            <a:fld id="{9DF4919B-4047-4DB1-8B39-23A42AEBA556}" type="datetimeFigureOut">
              <a:rPr lang="hu-HU" smtClean="0"/>
              <a:t>2024. 01. 06.</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F450ADBC-3396-4FFB-9E58-A6AB70DCADD4}" type="slidenum">
              <a:rPr lang="hu-HU" smtClean="0"/>
              <a:t>‹#›</a:t>
            </a:fld>
            <a:endParaRPr lang="hu-HU"/>
          </a:p>
        </p:txBody>
      </p:sp>
    </p:spTree>
    <p:extLst>
      <p:ext uri="{BB962C8B-B14F-4D97-AF65-F5344CB8AC3E}">
        <p14:creationId xmlns:p14="http://schemas.microsoft.com/office/powerpoint/2010/main" val="730679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9115" y="303213"/>
            <a:ext cx="8409598" cy="856853"/>
          </a:xfrm>
          <a:prstGeom prst="rect">
            <a:avLst/>
          </a:prstGeom>
        </p:spPr>
        <p:txBody>
          <a:bodyPr vert="horz" lIns="0" tIns="0" rIns="0" bIns="0" rtlCol="0" anchor="t">
            <a:noAutofit/>
          </a:bodyPr>
          <a:lstStyle/>
          <a:p>
            <a:r>
              <a:rPr lang="hu-HU" dirty="0"/>
              <a:t>Mintacím szerkesztése</a:t>
            </a:r>
            <a:endParaRPr lang="en-US" dirty="0"/>
          </a:p>
        </p:txBody>
      </p:sp>
      <p:sp>
        <p:nvSpPr>
          <p:cNvPr id="3" name="Text Placeholder 2"/>
          <p:cNvSpPr>
            <a:spLocks noGrp="1"/>
          </p:cNvSpPr>
          <p:nvPr>
            <p:ph type="body" idx="1"/>
          </p:nvPr>
        </p:nvSpPr>
        <p:spPr>
          <a:xfrm>
            <a:off x="339115" y="1267818"/>
            <a:ext cx="8409599" cy="3212107"/>
          </a:xfrm>
          <a:prstGeom prst="rect">
            <a:avLst/>
          </a:prstGeom>
        </p:spPr>
        <p:txBody>
          <a:bodyPr vert="horz" lIns="0" tIns="0" rIns="0" bIns="0" rtlCol="0">
            <a:noAutofit/>
          </a:body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endParaRPr lang="en-US" dirty="0"/>
          </a:p>
        </p:txBody>
      </p:sp>
      <p:sp>
        <p:nvSpPr>
          <p:cNvPr id="5" name="Slide Number Placeholder 6">
            <a:extLst>
              <a:ext uri="{FF2B5EF4-FFF2-40B4-BE49-F238E27FC236}">
                <a16:creationId xmlns:a16="http://schemas.microsoft.com/office/drawing/2014/main" id="{89F95DB5-04D6-0746-BAC7-23B6FECB4CCC}"/>
              </a:ext>
            </a:extLst>
          </p:cNvPr>
          <p:cNvSpPr>
            <a:spLocks noGrp="1"/>
          </p:cNvSpPr>
          <p:nvPr>
            <p:ph type="sldNum" sz="quarter" idx="4"/>
          </p:nvPr>
        </p:nvSpPr>
        <p:spPr>
          <a:xfrm>
            <a:off x="0" y="4869656"/>
            <a:ext cx="395287" cy="273844"/>
          </a:xfrm>
          <a:prstGeom prst="rect">
            <a:avLst/>
          </a:prstGeom>
        </p:spPr>
        <p:txBody>
          <a:bodyPr/>
          <a:lstStyle>
            <a:lvl1pPr>
              <a:defRPr>
                <a:solidFill>
                  <a:srgbClr val="D0D2D3"/>
                </a:solidFill>
              </a:defRPr>
            </a:lvl1pPr>
          </a:lstStyle>
          <a:p>
            <a:fld id="{FD7096EC-A894-4F47-929A-65581C0900F7}" type="slidenum">
              <a:rPr lang="en-US" smtClean="0"/>
              <a:pPr/>
              <a:t>‹#›</a:t>
            </a:fld>
            <a:endParaRPr lang="en-US" dirty="0"/>
          </a:p>
        </p:txBody>
      </p:sp>
      <p:sp>
        <p:nvSpPr>
          <p:cNvPr id="4" name="Rectangle 3">
            <a:extLst>
              <a:ext uri="{FF2B5EF4-FFF2-40B4-BE49-F238E27FC236}">
                <a16:creationId xmlns:a16="http://schemas.microsoft.com/office/drawing/2014/main" id="{B0F3D016-EDCD-B969-308B-499D822060B7}"/>
              </a:ext>
            </a:extLst>
          </p:cNvPr>
          <p:cNvSpPr/>
          <p:nvPr userDrawn="1"/>
        </p:nvSpPr>
        <p:spPr>
          <a:xfrm>
            <a:off x="8549196" y="4722092"/>
            <a:ext cx="594803" cy="421408"/>
          </a:xfrm>
          <a:prstGeom prst="rect">
            <a:avLst/>
          </a:prstGeom>
          <a:solidFill>
            <a:srgbClr val="E745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6" name="Graphic 5">
            <a:extLst>
              <a:ext uri="{FF2B5EF4-FFF2-40B4-BE49-F238E27FC236}">
                <a16:creationId xmlns:a16="http://schemas.microsoft.com/office/drawing/2014/main" id="{912F6B84-0E56-3112-DD11-2C46B2D8FE2B}"/>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8624482" y="4814654"/>
            <a:ext cx="444229" cy="246793"/>
          </a:xfrm>
          <a:prstGeom prst="rect">
            <a:avLst/>
          </a:prstGeom>
        </p:spPr>
      </p:pic>
      <p:pic>
        <p:nvPicPr>
          <p:cNvPr id="12" name="Graphic 11">
            <a:extLst>
              <a:ext uri="{FF2B5EF4-FFF2-40B4-BE49-F238E27FC236}">
                <a16:creationId xmlns:a16="http://schemas.microsoft.com/office/drawing/2014/main" id="{0B53DAD0-DF6C-B2D9-D173-3EF752726C31}"/>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a:off x="7269970" y="4650161"/>
            <a:ext cx="1241584" cy="588118"/>
          </a:xfrm>
          <a:prstGeom prst="rect">
            <a:avLst/>
          </a:prstGeom>
        </p:spPr>
      </p:pic>
    </p:spTree>
    <p:extLst>
      <p:ext uri="{BB962C8B-B14F-4D97-AF65-F5344CB8AC3E}">
        <p14:creationId xmlns:p14="http://schemas.microsoft.com/office/powerpoint/2010/main" val="1818231372"/>
      </p:ext>
    </p:extLst>
  </p:cSld>
  <p:clrMap bg1="lt1" tx1="dk1" bg2="lt2" tx2="dk2" accent1="accent1" accent2="accent2" accent3="accent3" accent4="accent4" accent5="accent5" accent6="accent6" hlink="hlink" folHlink="folHlink"/>
  <p:sldLayoutIdLst>
    <p:sldLayoutId id="2147483676" r:id="rId1"/>
    <p:sldLayoutId id="2147483678" r:id="rId2"/>
    <p:sldLayoutId id="2147483679" r:id="rId3"/>
    <p:sldLayoutId id="2147483680" r:id="rId4"/>
    <p:sldLayoutId id="2147483681" r:id="rId5"/>
    <p:sldLayoutId id="2147483682" r:id="rId6"/>
    <p:sldLayoutId id="2147483685" r:id="rId7"/>
    <p:sldLayoutId id="2147483686" r:id="rId8"/>
    <p:sldLayoutId id="2147483687" r:id="rId9"/>
  </p:sldLayoutIdLst>
  <p:hf hdr="0" ftr="0" dt="0"/>
  <p:txStyles>
    <p:titleStyle>
      <a:lvl1pPr algn="l" defTabSz="685800" rtl="0" eaLnBrk="1" latinLnBrk="0" hangingPunct="1">
        <a:lnSpc>
          <a:spcPct val="100000"/>
        </a:lnSpc>
        <a:spcBef>
          <a:spcPct val="0"/>
        </a:spcBef>
        <a:buNone/>
        <a:defRPr sz="3200" b="0" kern="1200" baseline="0">
          <a:solidFill>
            <a:srgbClr val="004C67"/>
          </a:solidFill>
          <a:latin typeface="Calibri" panose="020F0502020204030204" pitchFamily="34" charset="0"/>
          <a:ea typeface="+mj-ea"/>
          <a:cs typeface="Calibri" panose="020F0502020204030204" pitchFamily="34" charset="0"/>
        </a:defRPr>
      </a:lvl1pPr>
    </p:titleStyle>
    <p:bodyStyle>
      <a:lvl1pPr marL="342900" indent="-342900" algn="l" defTabSz="685800" rtl="0" eaLnBrk="1" latinLnBrk="0" hangingPunct="1">
        <a:lnSpc>
          <a:spcPct val="100000"/>
        </a:lnSpc>
        <a:spcBef>
          <a:spcPts val="750"/>
        </a:spcBef>
        <a:buClr>
          <a:srgbClr val="1B5C93"/>
        </a:buClr>
        <a:buSzPct val="90000"/>
        <a:buFont typeface="Arial" panose="020B0604020202020204" pitchFamily="34" charset="0"/>
        <a:buChar char="•"/>
        <a:defRPr sz="2300"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342900" algn="l" defTabSz="685800" rtl="0" eaLnBrk="1" latinLnBrk="0" hangingPunct="1">
        <a:lnSpc>
          <a:spcPct val="90000"/>
        </a:lnSpc>
        <a:spcBef>
          <a:spcPts val="375"/>
        </a:spcBef>
        <a:buClr>
          <a:srgbClr val="1B5C93"/>
        </a:buClr>
        <a:buFont typeface="Arial" panose="020B0604020202020204" pitchFamily="34" charset="0"/>
        <a:buChar char="•"/>
        <a:defRPr sz="22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71550" indent="-285750" algn="l" defTabSz="685800" rtl="0" eaLnBrk="1" latinLnBrk="0" hangingPunct="1">
        <a:lnSpc>
          <a:spcPct val="90000"/>
        </a:lnSpc>
        <a:spcBef>
          <a:spcPts val="375"/>
        </a:spcBef>
        <a:buClr>
          <a:srgbClr val="1B5C93"/>
        </a:buClr>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14450" indent="-285750" algn="l" defTabSz="685800" rtl="0" eaLnBrk="1" latinLnBrk="0" hangingPunct="1">
        <a:lnSpc>
          <a:spcPct val="90000"/>
        </a:lnSpc>
        <a:spcBef>
          <a:spcPts val="375"/>
        </a:spcBef>
        <a:buClr>
          <a:srgbClr val="7B9DC7"/>
        </a:buClr>
        <a:buFont typeface="Arial" panose="020B0604020202020204" pitchFamily="34" charset="0"/>
        <a:buChar char="•"/>
        <a:defRPr sz="15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657350" indent="-285750" algn="l" defTabSz="685800" rtl="0" eaLnBrk="1" latinLnBrk="0" hangingPunct="1">
        <a:lnSpc>
          <a:spcPct val="90000"/>
        </a:lnSpc>
        <a:spcBef>
          <a:spcPts val="375"/>
        </a:spcBef>
        <a:buClr>
          <a:srgbClr val="7B9DC7"/>
        </a:buClr>
        <a:buFont typeface="Arial" panose="020B0604020202020204" pitchFamily="34" charset="0"/>
        <a:buChar char="•"/>
        <a:defRPr sz="145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57" userDrawn="1">
          <p15:clr>
            <a:srgbClr val="F26B43"/>
          </p15:clr>
        </p15:guide>
        <p15:guide id="4" orient="horz" pos="191" userDrawn="1">
          <p15:clr>
            <a:srgbClr val="F26B43"/>
          </p15:clr>
        </p15:guide>
        <p15:guide id="5" pos="5511" userDrawn="1">
          <p15:clr>
            <a:srgbClr val="F26B43"/>
          </p15:clr>
        </p15:guide>
        <p15:guide id="6" orient="horz" pos="3026" userDrawn="1">
          <p15:clr>
            <a:srgbClr val="F26B43"/>
          </p15:clr>
        </p15:guide>
        <p15:guide id="7" pos="204" userDrawn="1">
          <p15:clr>
            <a:srgbClr val="F26B43"/>
          </p15:clr>
        </p15:guide>
        <p15:guide id="8" orient="horz" pos="282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hyperlink" Target="mailto:attila.suto@wbgc.hu" TargetMode="External"/><Relationship Id="rId2" Type="http://schemas.openxmlformats.org/officeDocument/2006/relationships/hyperlink" Target="mailto:asuto8105@gmail.com" TargetMode="Externa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A2E6A-01B7-11B8-BC5F-7447E25AFBAE}"/>
              </a:ext>
            </a:extLst>
          </p:cNvPr>
          <p:cNvSpPr>
            <a:spLocks noGrp="1"/>
          </p:cNvSpPr>
          <p:nvPr>
            <p:ph type="ctrTitle"/>
          </p:nvPr>
        </p:nvSpPr>
        <p:spPr/>
        <p:txBody>
          <a:bodyPr/>
          <a:lstStyle/>
          <a:p>
            <a:pPr algn="ctr"/>
            <a:r>
              <a:rPr lang="en-US" sz="2500" b="1" dirty="0"/>
              <a:t>Territoriality in climate adaptation?</a:t>
            </a:r>
            <a:br>
              <a:rPr lang="en-US" sz="2000" dirty="0"/>
            </a:br>
            <a:r>
              <a:rPr lang="en-US" sz="2000" dirty="0"/>
              <a:t>Space interpretations of different disciplines and fields and their potential utilization in the examination of climate adaptation’s territorial aspects</a:t>
            </a:r>
            <a:br>
              <a:rPr lang="en-US" sz="2000" dirty="0"/>
            </a:br>
            <a:endParaRPr lang="en-HU" sz="2000" dirty="0"/>
          </a:p>
        </p:txBody>
      </p:sp>
      <p:sp>
        <p:nvSpPr>
          <p:cNvPr id="3" name="Subtitle 2">
            <a:extLst>
              <a:ext uri="{FF2B5EF4-FFF2-40B4-BE49-F238E27FC236}">
                <a16:creationId xmlns:a16="http://schemas.microsoft.com/office/drawing/2014/main" id="{00917ABA-7970-E1BD-FC69-4E265C1BADD9}"/>
              </a:ext>
            </a:extLst>
          </p:cNvPr>
          <p:cNvSpPr>
            <a:spLocks noGrp="1"/>
          </p:cNvSpPr>
          <p:nvPr>
            <p:ph type="subTitle" idx="1"/>
          </p:nvPr>
        </p:nvSpPr>
        <p:spPr>
          <a:xfrm>
            <a:off x="84941" y="3792977"/>
            <a:ext cx="6376243" cy="793504"/>
          </a:xfrm>
        </p:spPr>
        <p:txBody>
          <a:bodyPr/>
          <a:lstStyle/>
          <a:p>
            <a:r>
              <a:rPr lang="hu-HU" sz="1400" b="1" dirty="0"/>
              <a:t>Sütő Attila</a:t>
            </a:r>
          </a:p>
          <a:p>
            <a:r>
              <a:rPr lang="hu-HU" sz="1400" dirty="0"/>
              <a:t>PhD student, Corvinus University Budapest International Relations and GeoEconomics Doctoral Programme, Economic Geography, GeoEconomics And Sustainable Development Institute </a:t>
            </a:r>
          </a:p>
          <a:p>
            <a:r>
              <a:rPr lang="hu-HU" sz="1400" dirty="0"/>
              <a:t>CHIEF PLANNER, DEP. HEAD OF DIVISION, ENERGY STRATEGY INSTITUTE</a:t>
            </a:r>
          </a:p>
          <a:p>
            <a:endParaRPr lang="en-HU" sz="1400" dirty="0"/>
          </a:p>
        </p:txBody>
      </p:sp>
      <p:sp>
        <p:nvSpPr>
          <p:cNvPr id="5" name="Szövegdoboz 4">
            <a:extLst>
              <a:ext uri="{FF2B5EF4-FFF2-40B4-BE49-F238E27FC236}">
                <a16:creationId xmlns:a16="http://schemas.microsoft.com/office/drawing/2014/main" id="{54320C74-5A75-FD39-417B-C7DEA667C02B}"/>
              </a:ext>
            </a:extLst>
          </p:cNvPr>
          <p:cNvSpPr txBox="1"/>
          <p:nvPr/>
        </p:nvSpPr>
        <p:spPr>
          <a:xfrm>
            <a:off x="4559062" y="181332"/>
            <a:ext cx="4584938" cy="1131079"/>
          </a:xfrm>
          <a:prstGeom prst="rect">
            <a:avLst/>
          </a:prstGeom>
          <a:noFill/>
        </p:spPr>
        <p:txBody>
          <a:bodyPr wrap="square">
            <a:spAutoFit/>
          </a:bodyPr>
          <a:lstStyle/>
          <a:p>
            <a:pPr algn="r"/>
            <a:r>
              <a:rPr lang="en-US" dirty="0">
                <a:solidFill>
                  <a:schemeClr val="bg1"/>
                </a:solidFill>
                <a:latin typeface="+mj-lt"/>
              </a:rPr>
              <a:t>Hungarian Science Festival</a:t>
            </a:r>
          </a:p>
          <a:p>
            <a:pPr algn="r"/>
            <a:r>
              <a:rPr lang="en-US" dirty="0">
                <a:solidFill>
                  <a:schemeClr val="bg1"/>
                </a:solidFill>
                <a:latin typeface="+mj-lt"/>
              </a:rPr>
              <a:t>International Scientific Conference – 2023</a:t>
            </a:r>
          </a:p>
          <a:p>
            <a:pPr algn="r"/>
            <a:r>
              <a:rPr lang="en-US" dirty="0">
                <a:solidFill>
                  <a:schemeClr val="bg1"/>
                </a:solidFill>
                <a:latin typeface="+mj-lt"/>
              </a:rPr>
              <a:t>SUSTAINABILITY TRANSITIONS: CHALLENGES AND INNOVATIVE SOLUTIONS</a:t>
            </a:r>
          </a:p>
          <a:p>
            <a:pPr algn="r"/>
            <a:r>
              <a:rPr lang="en-US" dirty="0">
                <a:solidFill>
                  <a:schemeClr val="bg1"/>
                </a:solidFill>
                <a:latin typeface="+mj-lt"/>
              </a:rPr>
              <a:t>Thursday, 23 November 2023, Sopron</a:t>
            </a:r>
          </a:p>
        </p:txBody>
      </p:sp>
    </p:spTree>
    <p:extLst>
      <p:ext uri="{BB962C8B-B14F-4D97-AF65-F5344CB8AC3E}">
        <p14:creationId xmlns:p14="http://schemas.microsoft.com/office/powerpoint/2010/main" val="2912955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p:cNvSpPr txBox="1"/>
          <p:nvPr/>
        </p:nvSpPr>
        <p:spPr>
          <a:xfrm>
            <a:off x="1277634" y="141480"/>
            <a:ext cx="5724636" cy="553998"/>
          </a:xfrm>
          <a:prstGeom prst="rect">
            <a:avLst/>
          </a:prstGeom>
          <a:noFill/>
        </p:spPr>
        <p:txBody>
          <a:bodyPr wrap="square" rtlCol="0">
            <a:spAutoFit/>
          </a:bodyPr>
          <a:lstStyle/>
          <a:p>
            <a:r>
              <a:rPr lang="hu-HU" sz="1500" b="1" dirty="0" err="1">
                <a:solidFill>
                  <a:srgbClr val="00B050"/>
                </a:solidFill>
                <a:latin typeface="Georgia" panose="02040502050405020303" pitchFamily="18" charset="0"/>
              </a:rPr>
              <a:t>First</a:t>
            </a:r>
            <a:r>
              <a:rPr lang="hu-HU" sz="1500" b="1" dirty="0">
                <a:solidFill>
                  <a:srgbClr val="00B050"/>
                </a:solidFill>
                <a:latin typeface="Georgia" panose="02040502050405020303" pitchFamily="18" charset="0"/>
              </a:rPr>
              <a:t> </a:t>
            </a:r>
            <a:r>
              <a:rPr lang="hu-HU" sz="1500" b="1" dirty="0" err="1">
                <a:solidFill>
                  <a:srgbClr val="00B050"/>
                </a:solidFill>
                <a:latin typeface="Georgia" panose="02040502050405020303" pitchFamily="18" charset="0"/>
              </a:rPr>
              <a:t>results</a:t>
            </a:r>
            <a:r>
              <a:rPr lang="hu-HU" sz="1500" b="1" dirty="0">
                <a:solidFill>
                  <a:srgbClr val="00B050"/>
                </a:solidFill>
                <a:latin typeface="Georgia" panose="02040502050405020303" pitchFamily="18" charset="0"/>
              </a:rPr>
              <a:t> of </a:t>
            </a:r>
            <a:r>
              <a:rPr lang="hu-HU" sz="1500" b="1" dirty="0" err="1">
                <a:solidFill>
                  <a:srgbClr val="00B050"/>
                </a:solidFill>
                <a:latin typeface="Georgia" panose="02040502050405020303" pitchFamily="18" charset="0"/>
              </a:rPr>
              <a:t>literature</a:t>
            </a:r>
            <a:r>
              <a:rPr lang="hu-HU" sz="1500" b="1" dirty="0">
                <a:solidFill>
                  <a:srgbClr val="00B050"/>
                </a:solidFill>
                <a:latin typeface="Georgia" panose="02040502050405020303" pitchFamily="18" charset="0"/>
              </a:rPr>
              <a:t> </a:t>
            </a:r>
            <a:r>
              <a:rPr lang="hu-HU" sz="1500" b="1" dirty="0" err="1">
                <a:solidFill>
                  <a:srgbClr val="00B050"/>
                </a:solidFill>
                <a:latin typeface="Georgia" panose="02040502050405020303" pitchFamily="18" charset="0"/>
              </a:rPr>
              <a:t>review</a:t>
            </a:r>
            <a:r>
              <a:rPr lang="hu-HU" sz="1500" b="1" dirty="0">
                <a:solidFill>
                  <a:srgbClr val="00B050"/>
                </a:solidFill>
                <a:latin typeface="Georgia" panose="02040502050405020303" pitchFamily="18" charset="0"/>
              </a:rPr>
              <a:t> II. - </a:t>
            </a:r>
            <a:r>
              <a:rPr lang="en-GB" sz="1500" b="1" dirty="0">
                <a:solidFill>
                  <a:srgbClr val="00B050"/>
                </a:solidFill>
                <a:latin typeface="Georgia" panose="02040502050405020303" pitchFamily="18" charset="0"/>
              </a:rPr>
              <a:t>Main disciplinary fields of the planned research</a:t>
            </a:r>
            <a:r>
              <a:rPr lang="hu-HU" sz="1500" b="1" dirty="0">
                <a:solidFill>
                  <a:srgbClr val="00B050"/>
                </a:solidFill>
                <a:latin typeface="Georgia" panose="02040502050405020303" pitchFamily="18" charset="0"/>
              </a:rPr>
              <a:t> 4.</a:t>
            </a:r>
            <a:endParaRPr lang="en-GB" sz="1500" b="1" dirty="0">
              <a:solidFill>
                <a:srgbClr val="00B050"/>
              </a:solidFill>
              <a:latin typeface="Georgia" panose="02040502050405020303" pitchFamily="18" charset="0"/>
            </a:endParaRPr>
          </a:p>
        </p:txBody>
      </p:sp>
      <p:sp>
        <p:nvSpPr>
          <p:cNvPr id="5" name="Lekerekített téglalap 4"/>
          <p:cNvSpPr/>
          <p:nvPr/>
        </p:nvSpPr>
        <p:spPr>
          <a:xfrm>
            <a:off x="0" y="735546"/>
            <a:ext cx="3491881" cy="4320480"/>
          </a:xfrm>
          <a:prstGeom prst="roundRect">
            <a:avLst/>
          </a:prstGeom>
          <a:solidFill>
            <a:schemeClr val="accent3">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u="sng" cap="small" dirty="0">
                <a:solidFill>
                  <a:srgbClr val="00B050"/>
                </a:solidFill>
                <a:latin typeface="Georgia" panose="02040502050405020303" pitchFamily="18" charset="0"/>
              </a:rPr>
              <a:t>Political studies, </a:t>
            </a:r>
            <a:r>
              <a:rPr lang="hu-HU" sz="1200" b="1" u="sng" cap="small" dirty="0" err="1">
                <a:solidFill>
                  <a:srgbClr val="00B050"/>
                </a:solidFill>
                <a:latin typeface="Georgia" panose="02040502050405020303" pitchFamily="18" charset="0"/>
              </a:rPr>
              <a:t>Administr</a:t>
            </a:r>
            <a:r>
              <a:rPr lang="hu-HU" sz="1200" b="1" u="sng" cap="small" dirty="0">
                <a:solidFill>
                  <a:srgbClr val="00B050"/>
                </a:solidFill>
                <a:latin typeface="Georgia" panose="02040502050405020303" pitchFamily="18" charset="0"/>
              </a:rPr>
              <a:t>. </a:t>
            </a:r>
            <a:r>
              <a:rPr lang="hu-HU" sz="1200" b="1" u="sng" cap="small" dirty="0" err="1">
                <a:solidFill>
                  <a:srgbClr val="00B050"/>
                </a:solidFill>
                <a:latin typeface="Georgia" panose="02040502050405020303" pitchFamily="18" charset="0"/>
              </a:rPr>
              <a:t>sciences</a:t>
            </a:r>
            <a:r>
              <a:rPr lang="en-GB" sz="1200" b="1" u="sng" cap="small" dirty="0">
                <a:solidFill>
                  <a:srgbClr val="00B050"/>
                </a:solidFill>
                <a:latin typeface="Georgia" panose="02040502050405020303" pitchFamily="18" charset="0"/>
              </a:rPr>
              <a:t>, International relations</a:t>
            </a:r>
          </a:p>
          <a:p>
            <a:pPr lvl="0"/>
            <a:endParaRPr lang="en-GB" sz="1200" b="1" cap="small" dirty="0">
              <a:solidFill>
                <a:srgbClr val="00B050"/>
              </a:solidFill>
              <a:latin typeface="Georgia" panose="02040502050405020303" pitchFamily="18" charset="0"/>
            </a:endParaRPr>
          </a:p>
          <a:p>
            <a:pPr marL="0" lvl="1" indent="-128588">
              <a:buFont typeface="Arial" panose="020B0604020202020204" pitchFamily="34" charset="0"/>
              <a:buChar char="•"/>
            </a:pPr>
            <a:r>
              <a:rPr lang="en-GB" sz="1200" dirty="0">
                <a:solidFill>
                  <a:schemeClr val="tx1"/>
                </a:solidFill>
                <a:latin typeface="Georgia" panose="02040502050405020303" pitchFamily="18" charset="0"/>
              </a:rPr>
              <a:t>Global processes and their consequences</a:t>
            </a:r>
          </a:p>
          <a:p>
            <a:pPr marL="0" lvl="1" indent="-128588">
              <a:buFont typeface="Arial" panose="020B0604020202020204" pitchFamily="34" charset="0"/>
              <a:buChar char="•"/>
            </a:pPr>
            <a:r>
              <a:rPr lang="en-GB" sz="1200" dirty="0">
                <a:solidFill>
                  <a:schemeClr val="tx1"/>
                </a:solidFill>
                <a:latin typeface="Georgia" panose="02040502050405020303" pitchFamily="18" charset="0"/>
              </a:rPr>
              <a:t>Geopolitical challenges</a:t>
            </a:r>
          </a:p>
          <a:p>
            <a:pPr marL="0" lvl="1" indent="-128588">
              <a:buFont typeface="Arial" panose="020B0604020202020204" pitchFamily="34" charset="0"/>
              <a:buChar char="•"/>
            </a:pPr>
            <a:r>
              <a:rPr lang="en-GB" sz="1200" dirty="0">
                <a:solidFill>
                  <a:schemeClr val="tx1"/>
                </a:solidFill>
                <a:latin typeface="Georgia" panose="02040502050405020303" pitchFamily="18" charset="0"/>
              </a:rPr>
              <a:t>Different governance and regime types</a:t>
            </a:r>
          </a:p>
          <a:p>
            <a:pPr marL="0" lvl="1" indent="-128588">
              <a:buFont typeface="Arial" panose="020B0604020202020204" pitchFamily="34" charset="0"/>
              <a:buChar char="•"/>
            </a:pPr>
            <a:r>
              <a:rPr lang="en-GB" sz="1200" dirty="0">
                <a:solidFill>
                  <a:schemeClr val="tx1"/>
                </a:solidFill>
                <a:latin typeface="Georgia" panose="02040502050405020303" pitchFamily="18" charset="0"/>
              </a:rPr>
              <a:t>Differences in planning and MRE system building activities</a:t>
            </a:r>
          </a:p>
          <a:p>
            <a:pPr marL="0" lvl="1" indent="-128588">
              <a:buFont typeface="Arial" panose="020B0604020202020204" pitchFamily="34" charset="0"/>
              <a:buChar char="•"/>
            </a:pPr>
            <a:r>
              <a:rPr lang="en-GB" sz="1200" dirty="0">
                <a:solidFill>
                  <a:schemeClr val="tx1"/>
                </a:solidFill>
                <a:latin typeface="Georgia" panose="02040502050405020303" pitchFamily="18" charset="0"/>
              </a:rPr>
              <a:t>Political science and IR: social theory</a:t>
            </a:r>
            <a:r>
              <a:rPr lang="hu-HU" sz="1200" dirty="0">
                <a:solidFill>
                  <a:schemeClr val="tx1"/>
                </a:solidFill>
                <a:latin typeface="Georgia" panose="02040502050405020303" pitchFamily="18" charset="0"/>
              </a:rPr>
              <a:t>-</a:t>
            </a:r>
            <a:r>
              <a:rPr lang="en-GB" sz="1200" dirty="0">
                <a:solidFill>
                  <a:schemeClr val="tx1"/>
                </a:solidFill>
                <a:latin typeface="Georgia" panose="02040502050405020303" pitchFamily="18" charset="0"/>
              </a:rPr>
              <a:t> based schools (constructivism, post-structuralism)</a:t>
            </a:r>
          </a:p>
          <a:p>
            <a:pPr marL="0" lvl="1" indent="-128588">
              <a:buFont typeface="Arial" panose="020B0604020202020204" pitchFamily="34" charset="0"/>
              <a:buChar char="•"/>
            </a:pPr>
            <a:r>
              <a:rPr lang="en-GB" sz="1200" dirty="0">
                <a:solidFill>
                  <a:schemeClr val="tx1"/>
                </a:solidFill>
                <a:latin typeface="Georgia" panose="02040502050405020303" pitchFamily="18" charset="0"/>
                <a:sym typeface="Wingdings" panose="05000000000000000000" pitchFamily="2" charset="2"/>
              </a:rPr>
              <a:t> how historical, cultural, social characteristics influences different nations’ different PMRE activities and socially constructed internal space interpretations</a:t>
            </a:r>
          </a:p>
          <a:p>
            <a:pPr marL="0" lvl="1" indent="-128588">
              <a:buFont typeface="Arial" panose="020B0604020202020204" pitchFamily="34" charset="0"/>
              <a:buChar char="•"/>
            </a:pPr>
            <a:r>
              <a:rPr lang="en-GB" sz="1200" b="1" dirty="0">
                <a:solidFill>
                  <a:srgbClr val="00B050"/>
                </a:solidFill>
                <a:latin typeface="Georgia" panose="02040502050405020303" pitchFamily="18" charset="0"/>
                <a:sym typeface="Wingdings" panose="05000000000000000000" pitchFamily="2" charset="2"/>
              </a:rPr>
              <a:t>Territorial</a:t>
            </a:r>
            <a:r>
              <a:rPr lang="hu-HU" sz="1200" b="1" dirty="0">
                <a:solidFill>
                  <a:srgbClr val="00B050"/>
                </a:solidFill>
                <a:latin typeface="Georgia" panose="02040502050405020303" pitchFamily="18" charset="0"/>
                <a:sym typeface="Wingdings" panose="05000000000000000000" pitchFamily="2" charset="2"/>
              </a:rPr>
              <a:t>i</a:t>
            </a:r>
            <a:r>
              <a:rPr lang="en-GB" sz="1200" b="1" dirty="0">
                <a:solidFill>
                  <a:srgbClr val="00B050"/>
                </a:solidFill>
                <a:latin typeface="Georgia" panose="02040502050405020303" pitchFamily="18" charset="0"/>
                <a:sym typeface="Wingdings" panose="05000000000000000000" pitchFamily="2" charset="2"/>
              </a:rPr>
              <a:t>ty : space interpretation even effect a society’s space structure; a given government operationalizes its internal space interpretations (FARAGÓ): regionalism, centralism, polycentric or decentralised development, etc</a:t>
            </a:r>
            <a:r>
              <a:rPr lang="en-GB" sz="1200" dirty="0">
                <a:solidFill>
                  <a:srgbClr val="00B050"/>
                </a:solidFill>
                <a:latin typeface="Georgia" panose="02040502050405020303" pitchFamily="18" charset="0"/>
                <a:sym typeface="Wingdings" panose="05000000000000000000" pitchFamily="2" charset="2"/>
              </a:rPr>
              <a:t>.</a:t>
            </a:r>
            <a:endParaRPr lang="en-GB" sz="1200" dirty="0">
              <a:solidFill>
                <a:srgbClr val="00B050"/>
              </a:solidFill>
              <a:latin typeface="Georgia" panose="02040502050405020303" pitchFamily="18" charset="0"/>
            </a:endParaRPr>
          </a:p>
        </p:txBody>
      </p:sp>
      <p:pic>
        <p:nvPicPr>
          <p:cNvPr id="4" name="Picture 2" descr="97/2005. (XII. 25.) OGY határozat az Országos Területfejlesztési  Koncepcióról - Törvények és országgyűlési határozatok">
            <a:extLst>
              <a:ext uri="{FF2B5EF4-FFF2-40B4-BE49-F238E27FC236}">
                <a16:creationId xmlns:a16="http://schemas.microsoft.com/office/drawing/2014/main" id="{670F94AA-2169-4944-8520-FC40649F7A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9041" y="1527143"/>
            <a:ext cx="2163452" cy="1838627"/>
          </a:xfrm>
          <a:prstGeom prst="rect">
            <a:avLst/>
          </a:prstGeom>
          <a:noFill/>
          <a:extLst>
            <a:ext uri="{909E8E84-426E-40DD-AFC4-6F175D3DCCD1}">
              <a14:hiddenFill xmlns:a14="http://schemas.microsoft.com/office/drawing/2010/main">
                <a:solidFill>
                  <a:srgbClr val="FFFFFF"/>
                </a:solidFill>
              </a14:hiddenFill>
            </a:ext>
          </a:extLst>
        </p:spPr>
      </p:pic>
      <p:pic>
        <p:nvPicPr>
          <p:cNvPr id="6" name="Kép 5">
            <a:extLst>
              <a:ext uri="{FF2B5EF4-FFF2-40B4-BE49-F238E27FC236}">
                <a16:creationId xmlns:a16="http://schemas.microsoft.com/office/drawing/2014/main" id="{7732357C-7203-4DDC-8860-B36B5FF22153}"/>
              </a:ext>
            </a:extLst>
          </p:cNvPr>
          <p:cNvPicPr>
            <a:picLocks noChangeAspect="1"/>
          </p:cNvPicPr>
          <p:nvPr/>
        </p:nvPicPr>
        <p:blipFill rotWithShape="1">
          <a:blip r:embed="rId3"/>
          <a:srcRect l="45309" t="29767" r="31031" b="39401"/>
          <a:stretch/>
        </p:blipFill>
        <p:spPr>
          <a:xfrm>
            <a:off x="5742493" y="650490"/>
            <a:ext cx="2163452" cy="1527143"/>
          </a:xfrm>
          <a:prstGeom prst="rect">
            <a:avLst/>
          </a:prstGeom>
        </p:spPr>
      </p:pic>
      <p:pic>
        <p:nvPicPr>
          <p:cNvPr id="7" name="Picture 4" descr="1/2014. (I. 3.) OGY határozat a Nemzeti Fejlesztés 2030 - Országos  Fejlesztési és Területfejlesztési Koncepcióról - Hatályos Jogszabályok  Gyűjteménye">
            <a:extLst>
              <a:ext uri="{FF2B5EF4-FFF2-40B4-BE49-F238E27FC236}">
                <a16:creationId xmlns:a16="http://schemas.microsoft.com/office/drawing/2014/main" id="{B6D46D06-1A50-40C4-9E8A-08727536A6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7384" y="3089988"/>
            <a:ext cx="2749772" cy="1953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943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a:extLst>
              <a:ext uri="{FF2B5EF4-FFF2-40B4-BE49-F238E27FC236}">
                <a16:creationId xmlns:a16="http://schemas.microsoft.com/office/drawing/2014/main" id="{7F500782-A69D-5084-430A-2CA7B09A6B12}"/>
              </a:ext>
            </a:extLst>
          </p:cNvPr>
          <p:cNvSpPr txBox="1"/>
          <p:nvPr/>
        </p:nvSpPr>
        <p:spPr>
          <a:xfrm>
            <a:off x="1264293" y="195049"/>
            <a:ext cx="4293477" cy="784830"/>
          </a:xfrm>
          <a:prstGeom prst="rect">
            <a:avLst/>
          </a:prstGeom>
          <a:noFill/>
        </p:spPr>
        <p:txBody>
          <a:bodyPr wrap="square" rtlCol="0">
            <a:spAutoFit/>
          </a:bodyPr>
          <a:lstStyle/>
          <a:p>
            <a:r>
              <a:rPr lang="hu-HU" sz="1500" b="1">
                <a:solidFill>
                  <a:srgbClr val="00B050"/>
                </a:solidFill>
                <a:latin typeface="Georgia" panose="02040502050405020303" pitchFamily="18" charset="0"/>
              </a:rPr>
              <a:t>First results of literature review II. - </a:t>
            </a:r>
            <a:r>
              <a:rPr lang="en-GB" sz="1500" b="1">
                <a:solidFill>
                  <a:srgbClr val="00B050"/>
                </a:solidFill>
                <a:latin typeface="Georgia" panose="02040502050405020303" pitchFamily="18" charset="0"/>
              </a:rPr>
              <a:t>Main disciplinary fields of the planned research</a:t>
            </a:r>
            <a:r>
              <a:rPr lang="hu-HU" sz="1500" b="1">
                <a:solidFill>
                  <a:srgbClr val="00B050"/>
                </a:solidFill>
                <a:latin typeface="Georgia" panose="02040502050405020303" pitchFamily="18" charset="0"/>
              </a:rPr>
              <a:t> 5.</a:t>
            </a:r>
            <a:endParaRPr lang="en-GB" sz="1500" b="1" dirty="0">
              <a:solidFill>
                <a:srgbClr val="00B050"/>
              </a:solidFill>
              <a:latin typeface="Georgia" panose="02040502050405020303" pitchFamily="18" charset="0"/>
            </a:endParaRPr>
          </a:p>
        </p:txBody>
      </p:sp>
      <p:sp>
        <p:nvSpPr>
          <p:cNvPr id="5" name="Lekerekített téglalap 4">
            <a:extLst>
              <a:ext uri="{FF2B5EF4-FFF2-40B4-BE49-F238E27FC236}">
                <a16:creationId xmlns:a16="http://schemas.microsoft.com/office/drawing/2014/main" id="{A497E2D8-CD85-ABA0-224C-6C29926BE51F}"/>
              </a:ext>
            </a:extLst>
          </p:cNvPr>
          <p:cNvSpPr/>
          <p:nvPr/>
        </p:nvSpPr>
        <p:spPr>
          <a:xfrm>
            <a:off x="229561" y="956797"/>
            <a:ext cx="2506235" cy="4030787"/>
          </a:xfrm>
          <a:prstGeom prst="roundRect">
            <a:avLst/>
          </a:prstGeom>
          <a:solidFill>
            <a:schemeClr val="accent3">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u="sng" cap="small" dirty="0">
                <a:solidFill>
                  <a:srgbClr val="00B050"/>
                </a:solidFill>
                <a:latin typeface="Georgia" panose="02040502050405020303" pitchFamily="18" charset="0"/>
              </a:rPr>
              <a:t>geopolitics</a:t>
            </a:r>
          </a:p>
          <a:p>
            <a:pPr lvl="0"/>
            <a:endParaRPr lang="en-GB" sz="1100" b="1" cap="small" dirty="0">
              <a:solidFill>
                <a:srgbClr val="00B050"/>
              </a:solidFill>
              <a:latin typeface="Georgia" panose="02040502050405020303" pitchFamily="18" charset="0"/>
            </a:endParaRPr>
          </a:p>
          <a:p>
            <a:pPr marL="0" lvl="1" indent="-96441">
              <a:buFont typeface="Arial" panose="020B0604020202020204" pitchFamily="34" charset="0"/>
              <a:buChar char="•"/>
            </a:pPr>
            <a:r>
              <a:rPr lang="en-GB" sz="1100" dirty="0">
                <a:solidFill>
                  <a:schemeClr val="tx1"/>
                </a:solidFill>
                <a:latin typeface="Georgia" panose="02040502050405020303" pitchFamily="18" charset="0"/>
              </a:rPr>
              <a:t>G</a:t>
            </a:r>
            <a:r>
              <a:rPr lang="hu-HU" sz="1100" dirty="0" err="1">
                <a:solidFill>
                  <a:schemeClr val="tx1"/>
                </a:solidFill>
                <a:latin typeface="Georgia" panose="02040502050405020303" pitchFamily="18" charset="0"/>
              </a:rPr>
              <a:t>eography</a:t>
            </a:r>
            <a:r>
              <a:rPr lang="hu-HU" sz="1100" dirty="0">
                <a:solidFill>
                  <a:schemeClr val="tx1"/>
                </a:solidFill>
                <a:latin typeface="Georgia" panose="02040502050405020303" pitchFamily="18" charset="0"/>
              </a:rPr>
              <a:t> is the </a:t>
            </a:r>
            <a:r>
              <a:rPr lang="hu-HU" sz="1100" dirty="0" err="1">
                <a:solidFill>
                  <a:schemeClr val="tx1"/>
                </a:solidFill>
                <a:latin typeface="Georgia" panose="02040502050405020303" pitchFamily="18" charset="0"/>
              </a:rPr>
              <a:t>essence</a:t>
            </a:r>
            <a:r>
              <a:rPr lang="hu-HU" sz="1100" dirty="0">
                <a:solidFill>
                  <a:schemeClr val="tx1"/>
                </a:solidFill>
                <a:latin typeface="Georgia" panose="02040502050405020303" pitchFamily="18" charset="0"/>
              </a:rPr>
              <a:t> of </a:t>
            </a:r>
            <a:r>
              <a:rPr lang="hu-HU" sz="1100" dirty="0" err="1">
                <a:solidFill>
                  <a:schemeClr val="tx1"/>
                </a:solidFill>
                <a:latin typeface="Georgia" panose="02040502050405020303" pitchFamily="18" charset="0"/>
              </a:rPr>
              <a:t>geopolitics</a:t>
            </a:r>
            <a:endParaRPr lang="hu-HU" sz="1100" dirty="0">
              <a:solidFill>
                <a:schemeClr val="tx1"/>
              </a:solidFill>
              <a:latin typeface="Georgia" panose="02040502050405020303" pitchFamily="18" charset="0"/>
            </a:endParaRPr>
          </a:p>
          <a:p>
            <a:pPr marL="0" lvl="1" indent="-96441">
              <a:buFont typeface="Arial" panose="020B0604020202020204" pitchFamily="34" charset="0"/>
              <a:buChar char="•"/>
            </a:pPr>
            <a:r>
              <a:rPr lang="hu-HU" sz="1100" dirty="0">
                <a:solidFill>
                  <a:schemeClr val="tx1"/>
                </a:solidFill>
                <a:latin typeface="Georgia" panose="02040502050405020303" pitchFamily="18" charset="0"/>
              </a:rPr>
              <a:t>It </a:t>
            </a:r>
            <a:r>
              <a:rPr lang="hu-HU" sz="1100" dirty="0" err="1">
                <a:solidFill>
                  <a:schemeClr val="tx1"/>
                </a:solidFill>
                <a:latin typeface="Georgia" panose="02040502050405020303" pitchFamily="18" charset="0"/>
              </a:rPr>
              <a:t>focuses</a:t>
            </a:r>
            <a:r>
              <a:rPr lang="hu-HU" sz="1100" dirty="0">
                <a:solidFill>
                  <a:schemeClr val="tx1"/>
                </a:solidFill>
                <a:latin typeface="Georgia" panose="02040502050405020303" pitchFamily="18" charset="0"/>
              </a:rPr>
              <a:t> on </a:t>
            </a:r>
            <a:r>
              <a:rPr lang="hu-HU" sz="1100" dirty="0" err="1">
                <a:solidFill>
                  <a:schemeClr val="tx1"/>
                </a:solidFill>
                <a:latin typeface="Georgia" panose="02040502050405020303" pitchFamily="18" charset="0"/>
              </a:rPr>
              <a:t>impacts</a:t>
            </a:r>
            <a:r>
              <a:rPr lang="hu-HU" sz="1100" dirty="0">
                <a:solidFill>
                  <a:schemeClr val="tx1"/>
                </a:solidFill>
                <a:latin typeface="Georgia" panose="02040502050405020303" pitchFamily="18" charset="0"/>
              </a:rPr>
              <a:t> of </a:t>
            </a:r>
            <a:r>
              <a:rPr lang="hu-HU" sz="1100" dirty="0" err="1">
                <a:solidFill>
                  <a:schemeClr val="tx1"/>
                </a:solidFill>
                <a:latin typeface="Georgia" panose="02040502050405020303" pitchFamily="18" charset="0"/>
              </a:rPr>
              <a:t>geography</a:t>
            </a:r>
            <a:r>
              <a:rPr lang="hu-HU" sz="1100" dirty="0">
                <a:solidFill>
                  <a:schemeClr val="tx1"/>
                </a:solidFill>
                <a:latin typeface="Georgia" panose="02040502050405020303" pitchFamily="18" charset="0"/>
              </a:rPr>
              <a:t> on </a:t>
            </a:r>
            <a:r>
              <a:rPr lang="hu-HU" sz="1100" dirty="0" err="1">
                <a:solidFill>
                  <a:schemeClr val="tx1"/>
                </a:solidFill>
                <a:latin typeface="Georgia" panose="02040502050405020303" pitchFamily="18" charset="0"/>
              </a:rPr>
              <a:t>politics</a:t>
            </a:r>
            <a:endParaRPr lang="hu-HU" sz="1100" dirty="0">
              <a:solidFill>
                <a:schemeClr val="tx1"/>
              </a:solidFill>
              <a:latin typeface="Georgia" panose="02040502050405020303" pitchFamily="18" charset="0"/>
            </a:endParaRPr>
          </a:p>
          <a:p>
            <a:pPr marL="0" lvl="1" indent="-96441">
              <a:buFont typeface="Arial" panose="020B0604020202020204" pitchFamily="34" charset="0"/>
              <a:buChar char="•"/>
            </a:pPr>
            <a:r>
              <a:rPr lang="hu-HU" sz="1100" dirty="0" err="1">
                <a:solidFill>
                  <a:schemeClr val="tx1"/>
                </a:solidFill>
                <a:latin typeface="Georgia" panose="02040502050405020303" pitchFamily="18" charset="0"/>
              </a:rPr>
              <a:t>Localized</a:t>
            </a:r>
            <a:r>
              <a:rPr lang="hu-HU" sz="1100" dirty="0">
                <a:solidFill>
                  <a:schemeClr val="tx1"/>
                </a:solidFill>
                <a:latin typeface="Georgia" panose="02040502050405020303" pitchFamily="18" charset="0"/>
              </a:rPr>
              <a:t> </a:t>
            </a:r>
            <a:r>
              <a:rPr lang="hu-HU" sz="1100" dirty="0" err="1">
                <a:solidFill>
                  <a:schemeClr val="tx1"/>
                </a:solidFill>
                <a:latin typeface="Georgia" panose="02040502050405020303" pitchFamily="18" charset="0"/>
              </a:rPr>
              <a:t>outer</a:t>
            </a:r>
            <a:r>
              <a:rPr lang="hu-HU" sz="1100" dirty="0">
                <a:solidFill>
                  <a:schemeClr val="tx1"/>
                </a:solidFill>
                <a:latin typeface="Georgia" panose="02040502050405020303" pitchFamily="18" charset="0"/>
              </a:rPr>
              <a:t> </a:t>
            </a:r>
            <a:r>
              <a:rPr lang="hu-HU" sz="1100" dirty="0" err="1">
                <a:solidFill>
                  <a:schemeClr val="tx1"/>
                </a:solidFill>
                <a:latin typeface="Georgia" panose="02040502050405020303" pitchFamily="18" charset="0"/>
              </a:rPr>
              <a:t>spaces</a:t>
            </a:r>
            <a:r>
              <a:rPr lang="hu-HU" sz="1100" dirty="0">
                <a:solidFill>
                  <a:schemeClr val="tx1"/>
                </a:solidFill>
                <a:latin typeface="Georgia" panose="02040502050405020303" pitchFamily="18" charset="0"/>
              </a:rPr>
              <a:t> of </a:t>
            </a:r>
            <a:r>
              <a:rPr lang="hu-HU" sz="1100" dirty="0" err="1">
                <a:solidFill>
                  <a:schemeClr val="tx1"/>
                </a:solidFill>
                <a:latin typeface="Georgia" panose="02040502050405020303" pitchFamily="18" charset="0"/>
              </a:rPr>
              <a:t>politics</a:t>
            </a:r>
            <a:endParaRPr lang="hu-HU" sz="1100" dirty="0">
              <a:solidFill>
                <a:schemeClr val="tx1"/>
              </a:solidFill>
              <a:latin typeface="Georgia" panose="02040502050405020303" pitchFamily="18" charset="0"/>
            </a:endParaRPr>
          </a:p>
          <a:p>
            <a:pPr marL="0" lvl="1" indent="-96441">
              <a:buFont typeface="Arial" panose="020B0604020202020204" pitchFamily="34" charset="0"/>
              <a:buChar char="•"/>
            </a:pPr>
            <a:r>
              <a:rPr lang="hu-HU" sz="1100" dirty="0" err="1">
                <a:solidFill>
                  <a:schemeClr val="tx1"/>
                </a:solidFill>
                <a:latin typeface="Georgia" panose="02040502050405020303" pitchFamily="18" charset="0"/>
              </a:rPr>
              <a:t>Given</a:t>
            </a:r>
            <a:r>
              <a:rPr lang="hu-HU" sz="1100" dirty="0">
                <a:solidFill>
                  <a:schemeClr val="tx1"/>
                </a:solidFill>
                <a:latin typeface="Georgia" panose="02040502050405020303" pitchFamily="18" charset="0"/>
              </a:rPr>
              <a:t> </a:t>
            </a:r>
            <a:r>
              <a:rPr lang="hu-HU" sz="1100" dirty="0" err="1">
                <a:solidFill>
                  <a:schemeClr val="tx1"/>
                </a:solidFill>
                <a:latin typeface="Georgia" panose="02040502050405020303" pitchFamily="18" charset="0"/>
              </a:rPr>
              <a:t>nations</a:t>
            </a:r>
            <a:r>
              <a:rPr lang="hu-HU" sz="1100" dirty="0">
                <a:solidFill>
                  <a:schemeClr val="tx1"/>
                </a:solidFill>
                <a:latin typeface="Georgia" panose="02040502050405020303" pitchFamily="18" charset="0"/>
              </a:rPr>
              <a:t> can use </a:t>
            </a:r>
            <a:r>
              <a:rPr lang="hu-HU" sz="1100" dirty="0" err="1">
                <a:solidFill>
                  <a:schemeClr val="tx1"/>
                </a:solidFill>
                <a:latin typeface="Georgia" panose="02040502050405020303" pitchFamily="18" charset="0"/>
              </a:rPr>
              <a:t>their</a:t>
            </a:r>
            <a:r>
              <a:rPr lang="hu-HU" sz="1100" dirty="0">
                <a:solidFill>
                  <a:schemeClr val="tx1"/>
                </a:solidFill>
                <a:latin typeface="Georgia" panose="02040502050405020303" pitchFamily="18" charset="0"/>
              </a:rPr>
              <a:t> </a:t>
            </a:r>
            <a:r>
              <a:rPr lang="hu-HU" sz="1100" dirty="0" err="1">
                <a:solidFill>
                  <a:schemeClr val="tx1"/>
                </a:solidFill>
                <a:latin typeface="Georgia" panose="02040502050405020303" pitchFamily="18" charset="0"/>
              </a:rPr>
              <a:t>climate</a:t>
            </a:r>
            <a:r>
              <a:rPr lang="hu-HU" sz="1100" dirty="0">
                <a:solidFill>
                  <a:schemeClr val="tx1"/>
                </a:solidFill>
                <a:latin typeface="Georgia" panose="02040502050405020303" pitchFamily="18" charset="0"/>
              </a:rPr>
              <a:t> (adaptation) policy to </a:t>
            </a:r>
            <a:r>
              <a:rPr lang="hu-HU" sz="1100" dirty="0" err="1">
                <a:solidFill>
                  <a:schemeClr val="tx1"/>
                </a:solidFill>
                <a:latin typeface="Georgia" panose="02040502050405020303" pitchFamily="18" charset="0"/>
              </a:rPr>
              <a:t>cooperate</a:t>
            </a:r>
            <a:r>
              <a:rPr lang="hu-HU" sz="1100" dirty="0">
                <a:solidFill>
                  <a:schemeClr val="tx1"/>
                </a:solidFill>
                <a:latin typeface="Georgia" panose="02040502050405020303" pitchFamily="18" charset="0"/>
              </a:rPr>
              <a:t> with / </a:t>
            </a:r>
            <a:r>
              <a:rPr lang="hu-HU" sz="1100" dirty="0" err="1">
                <a:solidFill>
                  <a:schemeClr val="tx1"/>
                </a:solidFill>
                <a:latin typeface="Georgia" panose="02040502050405020303" pitchFamily="18" charset="0"/>
              </a:rPr>
              <a:t>have</a:t>
            </a:r>
            <a:r>
              <a:rPr lang="hu-HU" sz="1100" dirty="0">
                <a:solidFill>
                  <a:schemeClr val="tx1"/>
                </a:solidFill>
                <a:latin typeface="Georgia" panose="02040502050405020303" pitchFamily="18" charset="0"/>
              </a:rPr>
              <a:t> </a:t>
            </a:r>
            <a:r>
              <a:rPr lang="hu-HU" sz="1100" dirty="0" err="1">
                <a:solidFill>
                  <a:schemeClr val="tx1"/>
                </a:solidFill>
                <a:latin typeface="Georgia" panose="02040502050405020303" pitchFamily="18" charset="0"/>
              </a:rPr>
              <a:t>influence</a:t>
            </a:r>
            <a:r>
              <a:rPr lang="hu-HU" sz="1100" dirty="0">
                <a:solidFill>
                  <a:schemeClr val="tx1"/>
                </a:solidFill>
                <a:latin typeface="Georgia" panose="02040502050405020303" pitchFamily="18" charset="0"/>
              </a:rPr>
              <a:t> </a:t>
            </a:r>
            <a:r>
              <a:rPr lang="hu-HU" sz="1100" dirty="0" err="1">
                <a:solidFill>
                  <a:schemeClr val="tx1"/>
                </a:solidFill>
                <a:latin typeface="Georgia" panose="02040502050405020303" pitchFamily="18" charset="0"/>
              </a:rPr>
              <a:t>above</a:t>
            </a:r>
            <a:r>
              <a:rPr lang="hu-HU" sz="1100" dirty="0">
                <a:solidFill>
                  <a:schemeClr val="tx1"/>
                </a:solidFill>
                <a:latin typeface="Georgia" panose="02040502050405020303" pitchFamily="18" charset="0"/>
              </a:rPr>
              <a:t> </a:t>
            </a:r>
            <a:r>
              <a:rPr lang="hu-HU" sz="1100" dirty="0" err="1">
                <a:solidFill>
                  <a:schemeClr val="tx1"/>
                </a:solidFill>
                <a:latin typeface="Georgia" panose="02040502050405020303" pitchFamily="18" charset="0"/>
              </a:rPr>
              <a:t>pother</a:t>
            </a:r>
            <a:r>
              <a:rPr lang="hu-HU" sz="1100" dirty="0">
                <a:solidFill>
                  <a:schemeClr val="tx1"/>
                </a:solidFill>
                <a:latin typeface="Georgia" panose="02040502050405020303" pitchFamily="18" charset="0"/>
              </a:rPr>
              <a:t> </a:t>
            </a:r>
            <a:r>
              <a:rPr lang="hu-HU" sz="1100" dirty="0" err="1">
                <a:solidFill>
                  <a:schemeClr val="tx1"/>
                </a:solidFill>
                <a:latin typeface="Georgia" panose="02040502050405020303" pitchFamily="18" charset="0"/>
              </a:rPr>
              <a:t>countries</a:t>
            </a:r>
            <a:endParaRPr lang="en-GB" sz="1100" dirty="0">
              <a:solidFill>
                <a:schemeClr val="tx1"/>
              </a:solidFill>
              <a:latin typeface="Georgia" panose="02040502050405020303" pitchFamily="18" charset="0"/>
            </a:endParaRPr>
          </a:p>
          <a:p>
            <a:pPr marL="0" lvl="1" indent="-96441">
              <a:buFont typeface="Arial" panose="020B0604020202020204" pitchFamily="34" charset="0"/>
              <a:buChar char="•"/>
            </a:pPr>
            <a:r>
              <a:rPr lang="en-GB" sz="1100" b="1" dirty="0">
                <a:solidFill>
                  <a:srgbClr val="00B050"/>
                </a:solidFill>
                <a:latin typeface="Georgia" panose="02040502050405020303" pitchFamily="18" charset="0"/>
                <a:sym typeface="Wingdings" panose="05000000000000000000" pitchFamily="2" charset="2"/>
              </a:rPr>
              <a:t>Territorial</a:t>
            </a:r>
            <a:r>
              <a:rPr lang="hu-HU" sz="1100" b="1" dirty="0">
                <a:solidFill>
                  <a:srgbClr val="00B050"/>
                </a:solidFill>
                <a:latin typeface="Georgia" panose="02040502050405020303" pitchFamily="18" charset="0"/>
                <a:sym typeface="Wingdings" panose="05000000000000000000" pitchFamily="2" charset="2"/>
              </a:rPr>
              <a:t>i</a:t>
            </a:r>
            <a:r>
              <a:rPr lang="en-GB" sz="1100" b="1" dirty="0">
                <a:solidFill>
                  <a:srgbClr val="00B050"/>
                </a:solidFill>
                <a:latin typeface="Georgia" panose="02040502050405020303" pitchFamily="18" charset="0"/>
                <a:sym typeface="Wingdings" panose="05000000000000000000" pitchFamily="2" charset="2"/>
              </a:rPr>
              <a:t>ty :</a:t>
            </a:r>
            <a:r>
              <a:rPr lang="hu-HU" sz="1100" b="1" dirty="0">
                <a:solidFill>
                  <a:srgbClr val="00B050"/>
                </a:solidFill>
                <a:latin typeface="Georgia" panose="02040502050405020303" pitchFamily="18" charset="0"/>
                <a:sym typeface="Wingdings" panose="05000000000000000000" pitchFamily="2" charset="2"/>
              </a:rPr>
              <a:t> </a:t>
            </a:r>
            <a:r>
              <a:rPr lang="hu-HU" sz="1100" b="1" dirty="0" err="1">
                <a:solidFill>
                  <a:srgbClr val="00B050"/>
                </a:solidFill>
                <a:latin typeface="Georgia" panose="02040502050405020303" pitchFamily="18" charset="0"/>
                <a:sym typeface="Wingdings" panose="05000000000000000000" pitchFamily="2" charset="2"/>
              </a:rPr>
              <a:t>natural</a:t>
            </a:r>
            <a:r>
              <a:rPr lang="hu-HU" sz="1100" b="1" dirty="0">
                <a:solidFill>
                  <a:srgbClr val="00B050"/>
                </a:solidFill>
                <a:latin typeface="Georgia" panose="02040502050405020303" pitchFamily="18" charset="0"/>
                <a:sym typeface="Wingdings" panose="05000000000000000000" pitchFamily="2" charset="2"/>
              </a:rPr>
              <a:t> </a:t>
            </a:r>
            <a:r>
              <a:rPr lang="hu-HU" sz="1100" b="1" dirty="0" err="1">
                <a:solidFill>
                  <a:srgbClr val="00B050"/>
                </a:solidFill>
                <a:latin typeface="Georgia" panose="02040502050405020303" pitchFamily="18" charset="0"/>
                <a:sym typeface="Wingdings" panose="05000000000000000000" pitchFamily="2" charset="2"/>
              </a:rPr>
              <a:t>geography”s</a:t>
            </a:r>
            <a:r>
              <a:rPr lang="hu-HU" sz="1100" b="1" dirty="0">
                <a:solidFill>
                  <a:srgbClr val="00B050"/>
                </a:solidFill>
                <a:latin typeface="Georgia" panose="02040502050405020303" pitchFamily="18" charset="0"/>
                <a:sym typeface="Wingdings" panose="05000000000000000000" pitchFamily="2" charset="2"/>
              </a:rPr>
              <a:t> </a:t>
            </a:r>
            <a:r>
              <a:rPr lang="hu-HU" sz="1100" b="1" dirty="0" err="1">
                <a:solidFill>
                  <a:srgbClr val="00B050"/>
                </a:solidFill>
                <a:latin typeface="Georgia" panose="02040502050405020303" pitchFamily="18" charset="0"/>
                <a:sym typeface="Wingdings" panose="05000000000000000000" pitchFamily="2" charset="2"/>
              </a:rPr>
              <a:t>primary</a:t>
            </a:r>
            <a:r>
              <a:rPr lang="hu-HU" sz="1100" b="1" dirty="0">
                <a:solidFill>
                  <a:srgbClr val="00B050"/>
                </a:solidFill>
                <a:latin typeface="Georgia" panose="02040502050405020303" pitchFamily="18" charset="0"/>
                <a:sym typeface="Wingdings" panose="05000000000000000000" pitchFamily="2" charset="2"/>
              </a:rPr>
              <a:t> </a:t>
            </a:r>
            <a:r>
              <a:rPr lang="hu-HU" sz="1100" b="1" dirty="0" err="1">
                <a:solidFill>
                  <a:srgbClr val="00B050"/>
                </a:solidFill>
                <a:latin typeface="Georgia" panose="02040502050405020303" pitchFamily="18" charset="0"/>
                <a:sym typeface="Wingdings" panose="05000000000000000000" pitchFamily="2" charset="2"/>
              </a:rPr>
              <a:t>role</a:t>
            </a:r>
            <a:r>
              <a:rPr lang="hu-HU" sz="1100" b="1" dirty="0">
                <a:solidFill>
                  <a:srgbClr val="00B050"/>
                </a:solidFill>
                <a:latin typeface="Georgia" panose="02040502050405020303" pitchFamily="18" charset="0"/>
                <a:sym typeface="Wingdings" panose="05000000000000000000" pitchFamily="2" charset="2"/>
              </a:rPr>
              <a:t> is </a:t>
            </a:r>
            <a:r>
              <a:rPr lang="hu-HU" sz="1100" b="1" dirty="0" err="1">
                <a:solidFill>
                  <a:srgbClr val="00B050"/>
                </a:solidFill>
                <a:latin typeface="Georgia" panose="02040502050405020303" pitchFamily="18" charset="0"/>
                <a:sym typeface="Wingdings" panose="05000000000000000000" pitchFamily="2" charset="2"/>
              </a:rPr>
              <a:t>emphasised</a:t>
            </a:r>
            <a:r>
              <a:rPr lang="hu-HU" sz="1100" b="1" dirty="0">
                <a:solidFill>
                  <a:srgbClr val="00B050"/>
                </a:solidFill>
                <a:latin typeface="Georgia" panose="02040502050405020303" pitchFamily="18" charset="0"/>
                <a:sym typeface="Wingdings" panose="05000000000000000000" pitchFamily="2" charset="2"/>
              </a:rPr>
              <a:t>; </a:t>
            </a:r>
            <a:r>
              <a:rPr lang="hu-HU" sz="1100" b="1" dirty="0" err="1">
                <a:solidFill>
                  <a:srgbClr val="00B050"/>
                </a:solidFill>
                <a:latin typeface="Georgia" panose="02040502050405020303" pitchFamily="18" charset="0"/>
                <a:sym typeface="Wingdings" panose="05000000000000000000" pitchFamily="2" charset="2"/>
              </a:rPr>
              <a:t>geographical</a:t>
            </a:r>
            <a:r>
              <a:rPr lang="hu-HU" sz="1100" b="1" dirty="0">
                <a:solidFill>
                  <a:srgbClr val="00B050"/>
                </a:solidFill>
                <a:latin typeface="Georgia" panose="02040502050405020303" pitchFamily="18" charset="0"/>
                <a:sym typeface="Wingdings" panose="05000000000000000000" pitchFamily="2" charset="2"/>
              </a:rPr>
              <a:t> </a:t>
            </a:r>
            <a:r>
              <a:rPr lang="hu-HU" sz="1100" b="1" dirty="0" err="1">
                <a:solidFill>
                  <a:srgbClr val="00B050"/>
                </a:solidFill>
                <a:latin typeface="Georgia" panose="02040502050405020303" pitchFamily="18" charset="0"/>
                <a:sym typeface="Wingdings" panose="05000000000000000000" pitchFamily="2" charset="2"/>
              </a:rPr>
              <a:t>factors</a:t>
            </a:r>
            <a:r>
              <a:rPr lang="hu-HU" sz="1100" b="1" dirty="0">
                <a:solidFill>
                  <a:srgbClr val="00B050"/>
                </a:solidFill>
                <a:latin typeface="Georgia" panose="02040502050405020303" pitchFamily="18" charset="0"/>
                <a:sym typeface="Wingdings" panose="05000000000000000000" pitchFamily="2" charset="2"/>
              </a:rPr>
              <a:t> (</a:t>
            </a:r>
            <a:r>
              <a:rPr lang="hu-HU" sz="1100" b="1" dirty="0" err="1">
                <a:solidFill>
                  <a:srgbClr val="00B050"/>
                </a:solidFill>
                <a:latin typeface="Georgia" panose="02040502050405020303" pitchFamily="18" charset="0"/>
                <a:sym typeface="Wingdings" panose="05000000000000000000" pitchFamily="2" charset="2"/>
              </a:rPr>
              <a:t>discovery</a:t>
            </a:r>
            <a:r>
              <a:rPr lang="hu-HU" sz="1100" b="1" dirty="0">
                <a:solidFill>
                  <a:srgbClr val="00B050"/>
                </a:solidFill>
                <a:latin typeface="Georgia" panose="02040502050405020303" pitchFamily="18" charset="0"/>
                <a:sym typeface="Wingdings" panose="05000000000000000000" pitchFamily="2" charset="2"/>
              </a:rPr>
              <a:t>/</a:t>
            </a:r>
            <a:r>
              <a:rPr lang="hu-HU" sz="1100" b="1" dirty="0" err="1">
                <a:solidFill>
                  <a:srgbClr val="00B050"/>
                </a:solidFill>
                <a:latin typeface="Georgia" panose="02040502050405020303" pitchFamily="18" charset="0"/>
                <a:sym typeface="Wingdings" panose="05000000000000000000" pitchFamily="2" charset="2"/>
              </a:rPr>
              <a:t>depletion</a:t>
            </a:r>
            <a:r>
              <a:rPr lang="hu-HU" sz="1100" b="1" dirty="0">
                <a:solidFill>
                  <a:srgbClr val="00B050"/>
                </a:solidFill>
                <a:latin typeface="Georgia" panose="02040502050405020303" pitchFamily="18" charset="0"/>
                <a:sym typeface="Wingdings" panose="05000000000000000000" pitchFamily="2" charset="2"/>
              </a:rPr>
              <a:t> of </a:t>
            </a:r>
            <a:r>
              <a:rPr lang="hu-HU" sz="1100" b="1" dirty="0" err="1">
                <a:solidFill>
                  <a:srgbClr val="00B050"/>
                </a:solidFill>
                <a:latin typeface="Georgia" panose="02040502050405020303" pitchFamily="18" charset="0"/>
                <a:sym typeface="Wingdings" panose="05000000000000000000" pitchFamily="2" charset="2"/>
              </a:rPr>
              <a:t>natural</a:t>
            </a:r>
            <a:r>
              <a:rPr lang="hu-HU" sz="1100" b="1" dirty="0">
                <a:solidFill>
                  <a:srgbClr val="00B050"/>
                </a:solidFill>
                <a:latin typeface="Georgia" panose="02040502050405020303" pitchFamily="18" charset="0"/>
                <a:sym typeface="Wingdings" panose="05000000000000000000" pitchFamily="2" charset="2"/>
              </a:rPr>
              <a:t> </a:t>
            </a:r>
            <a:r>
              <a:rPr lang="hu-HU" sz="1100" b="1" dirty="0" err="1">
                <a:solidFill>
                  <a:srgbClr val="00B050"/>
                </a:solidFill>
                <a:latin typeface="Georgia" panose="02040502050405020303" pitchFamily="18" charset="0"/>
                <a:sym typeface="Wingdings" panose="05000000000000000000" pitchFamily="2" charset="2"/>
              </a:rPr>
              <a:t>resources</a:t>
            </a:r>
            <a:r>
              <a:rPr lang="hu-HU" sz="1100" b="1" dirty="0">
                <a:solidFill>
                  <a:srgbClr val="00B050"/>
                </a:solidFill>
                <a:latin typeface="Georgia" panose="02040502050405020303" pitchFamily="18" charset="0"/>
                <a:sym typeface="Wingdings" panose="05000000000000000000" pitchFamily="2" charset="2"/>
              </a:rPr>
              <a:t>; </a:t>
            </a:r>
            <a:r>
              <a:rPr lang="hu-HU" sz="1100" b="1" dirty="0" err="1">
                <a:solidFill>
                  <a:srgbClr val="00B050"/>
                </a:solidFill>
                <a:latin typeface="Georgia" panose="02040502050405020303" pitchFamily="18" charset="0"/>
                <a:sym typeface="Wingdings" panose="05000000000000000000" pitchFamily="2" charset="2"/>
              </a:rPr>
              <a:t>movement</a:t>
            </a:r>
            <a:r>
              <a:rPr lang="hu-HU" sz="1100" b="1" dirty="0">
                <a:solidFill>
                  <a:srgbClr val="00B050"/>
                </a:solidFill>
                <a:latin typeface="Georgia" panose="02040502050405020303" pitchFamily="18" charset="0"/>
                <a:sym typeface="Wingdings" panose="05000000000000000000" pitchFamily="2" charset="2"/>
              </a:rPr>
              <a:t> of </a:t>
            </a:r>
            <a:r>
              <a:rPr lang="hu-HU" sz="1100" b="1" dirty="0" err="1">
                <a:solidFill>
                  <a:srgbClr val="00B050"/>
                </a:solidFill>
                <a:latin typeface="Georgia" panose="02040502050405020303" pitchFamily="18" charset="0"/>
                <a:sym typeface="Wingdings" panose="05000000000000000000" pitchFamily="2" charset="2"/>
              </a:rPr>
              <a:t>people</a:t>
            </a:r>
            <a:r>
              <a:rPr lang="hu-HU" sz="1100" b="1" dirty="0">
                <a:solidFill>
                  <a:srgbClr val="00B050"/>
                </a:solidFill>
                <a:latin typeface="Georgia" panose="02040502050405020303" pitchFamily="18" charset="0"/>
                <a:sym typeface="Wingdings" panose="05000000000000000000" pitchFamily="2" charset="2"/>
              </a:rPr>
              <a:t>, </a:t>
            </a:r>
            <a:r>
              <a:rPr lang="hu-HU" sz="1100" b="1" dirty="0" err="1">
                <a:solidFill>
                  <a:srgbClr val="00B050"/>
                </a:solidFill>
                <a:latin typeface="Georgia" panose="02040502050405020303" pitchFamily="18" charset="0"/>
                <a:sym typeface="Wingdings" panose="05000000000000000000" pitchFamily="2" charset="2"/>
              </a:rPr>
              <a:t>proximity</a:t>
            </a:r>
            <a:r>
              <a:rPr lang="hu-HU" sz="1100" b="1" dirty="0">
                <a:solidFill>
                  <a:srgbClr val="00B050"/>
                </a:solidFill>
                <a:latin typeface="Georgia" panose="02040502050405020303" pitchFamily="18" charset="0"/>
                <a:sym typeface="Wingdings" panose="05000000000000000000" pitchFamily="2" charset="2"/>
              </a:rPr>
              <a:t>, </a:t>
            </a:r>
            <a:r>
              <a:rPr lang="hu-HU" sz="1100" b="1" dirty="0" err="1">
                <a:solidFill>
                  <a:srgbClr val="00B050"/>
                </a:solidFill>
                <a:latin typeface="Georgia" panose="02040502050405020303" pitchFamily="18" charset="0"/>
                <a:sym typeface="Wingdings" panose="05000000000000000000" pitchFamily="2" charset="2"/>
              </a:rPr>
              <a:t>location</a:t>
            </a:r>
            <a:r>
              <a:rPr lang="hu-HU" sz="1100" b="1" dirty="0">
                <a:solidFill>
                  <a:srgbClr val="00B050"/>
                </a:solidFill>
                <a:latin typeface="Georgia" panose="02040502050405020303" pitchFamily="18" charset="0"/>
                <a:sym typeface="Wingdings" panose="05000000000000000000" pitchFamily="2" charset="2"/>
              </a:rPr>
              <a:t>, </a:t>
            </a:r>
            <a:r>
              <a:rPr lang="hu-HU" sz="1100" b="1" dirty="0" err="1">
                <a:solidFill>
                  <a:srgbClr val="00B050"/>
                </a:solidFill>
                <a:latin typeface="Georgia" panose="02040502050405020303" pitchFamily="18" charset="0"/>
                <a:sym typeface="Wingdings" panose="05000000000000000000" pitchFamily="2" charset="2"/>
              </a:rPr>
              <a:t>chaning</a:t>
            </a:r>
            <a:r>
              <a:rPr lang="hu-HU" sz="1100" b="1" dirty="0">
                <a:solidFill>
                  <a:srgbClr val="00B050"/>
                </a:solidFill>
                <a:latin typeface="Georgia" panose="02040502050405020303" pitchFamily="18" charset="0"/>
                <a:sym typeface="Wingdings" panose="05000000000000000000" pitchFamily="2" charset="2"/>
              </a:rPr>
              <a:t> </a:t>
            </a:r>
            <a:r>
              <a:rPr lang="hu-HU" sz="1100" b="1" dirty="0" err="1">
                <a:solidFill>
                  <a:srgbClr val="00B050"/>
                </a:solidFill>
                <a:latin typeface="Georgia" panose="02040502050405020303" pitchFamily="18" charset="0"/>
                <a:sym typeface="Wingdings" panose="05000000000000000000" pitchFamily="2" charset="2"/>
              </a:rPr>
              <a:t>climatic</a:t>
            </a:r>
            <a:r>
              <a:rPr lang="hu-HU" sz="1100" b="1" dirty="0">
                <a:solidFill>
                  <a:srgbClr val="00B050"/>
                </a:solidFill>
                <a:latin typeface="Georgia" panose="02040502050405020303" pitchFamily="18" charset="0"/>
                <a:sym typeface="Wingdings" panose="05000000000000000000" pitchFamily="2" charset="2"/>
              </a:rPr>
              <a:t> </a:t>
            </a:r>
            <a:r>
              <a:rPr lang="hu-HU" sz="1100" b="1" dirty="0" err="1">
                <a:solidFill>
                  <a:srgbClr val="00B050"/>
                </a:solidFill>
                <a:latin typeface="Georgia" panose="02040502050405020303" pitchFamily="18" charset="0"/>
                <a:sym typeface="Wingdings" panose="05000000000000000000" pitchFamily="2" charset="2"/>
              </a:rPr>
              <a:t>endowments</a:t>
            </a:r>
            <a:r>
              <a:rPr lang="hu-HU" sz="1100" b="1" dirty="0">
                <a:solidFill>
                  <a:srgbClr val="00B050"/>
                </a:solidFill>
                <a:latin typeface="Georgia" panose="02040502050405020303" pitchFamily="18" charset="0"/>
                <a:sym typeface="Wingdings" panose="05000000000000000000" pitchFamily="2" charset="2"/>
              </a:rPr>
              <a:t>) of </a:t>
            </a:r>
            <a:r>
              <a:rPr lang="hu-HU" sz="1100" b="1" dirty="0" err="1">
                <a:solidFill>
                  <a:srgbClr val="00B050"/>
                </a:solidFill>
                <a:latin typeface="Georgia" panose="02040502050405020303" pitchFamily="18" charset="0"/>
                <a:sym typeface="Wingdings" panose="05000000000000000000" pitchFamily="2" charset="2"/>
              </a:rPr>
              <a:t>geopolitics</a:t>
            </a:r>
            <a:r>
              <a:rPr lang="hu-HU" sz="1100" b="1" dirty="0">
                <a:solidFill>
                  <a:srgbClr val="00B050"/>
                </a:solidFill>
                <a:latin typeface="Georgia" panose="02040502050405020303" pitchFamily="18" charset="0"/>
                <a:sym typeface="Wingdings" panose="05000000000000000000" pitchFamily="2" charset="2"/>
              </a:rPr>
              <a:t> can be </a:t>
            </a:r>
            <a:r>
              <a:rPr lang="hu-HU" sz="1100" b="1" dirty="0" err="1">
                <a:solidFill>
                  <a:srgbClr val="00B050"/>
                </a:solidFill>
                <a:latin typeface="Georgia" panose="02040502050405020303" pitchFamily="18" charset="0"/>
                <a:sym typeface="Wingdings" panose="05000000000000000000" pitchFamily="2" charset="2"/>
              </a:rPr>
              <a:t>used</a:t>
            </a:r>
            <a:r>
              <a:rPr lang="hu-HU" sz="1100" b="1" dirty="0">
                <a:solidFill>
                  <a:srgbClr val="00B050"/>
                </a:solidFill>
                <a:latin typeface="Georgia" panose="02040502050405020303" pitchFamily="18" charset="0"/>
                <a:sym typeface="Wingdings" panose="05000000000000000000" pitchFamily="2" charset="2"/>
              </a:rPr>
              <a:t> as </a:t>
            </a:r>
            <a:r>
              <a:rPr lang="hu-HU" sz="1100" b="1" dirty="0" err="1">
                <a:solidFill>
                  <a:srgbClr val="00B050"/>
                </a:solidFill>
                <a:latin typeface="Georgia" panose="02040502050405020303" pitchFamily="18" charset="0"/>
                <a:sym typeface="Wingdings" panose="05000000000000000000" pitchFamily="2" charset="2"/>
              </a:rPr>
              <a:t>analytical</a:t>
            </a:r>
            <a:r>
              <a:rPr lang="hu-HU" sz="1100" b="1" dirty="0">
                <a:solidFill>
                  <a:srgbClr val="00B050"/>
                </a:solidFill>
                <a:latin typeface="Georgia" panose="02040502050405020303" pitchFamily="18" charset="0"/>
                <a:sym typeface="Wingdings" panose="05000000000000000000" pitchFamily="2" charset="2"/>
              </a:rPr>
              <a:t> </a:t>
            </a:r>
            <a:r>
              <a:rPr lang="hu-HU" sz="1100" b="1" dirty="0" err="1">
                <a:solidFill>
                  <a:srgbClr val="00B050"/>
                </a:solidFill>
                <a:latin typeface="Georgia" panose="02040502050405020303" pitchFamily="18" charset="0"/>
                <a:sym typeface="Wingdings" panose="05000000000000000000" pitchFamily="2" charset="2"/>
              </a:rPr>
              <a:t>aspects</a:t>
            </a:r>
            <a:r>
              <a:rPr lang="en-GB" sz="1100" dirty="0">
                <a:solidFill>
                  <a:srgbClr val="00B050"/>
                </a:solidFill>
                <a:latin typeface="Georgia" panose="02040502050405020303" pitchFamily="18" charset="0"/>
                <a:sym typeface="Wingdings" panose="05000000000000000000" pitchFamily="2" charset="2"/>
              </a:rPr>
              <a:t>.</a:t>
            </a:r>
            <a:endParaRPr lang="en-GB" sz="1100" dirty="0">
              <a:solidFill>
                <a:srgbClr val="00B050"/>
              </a:solidFill>
              <a:latin typeface="Georgia" panose="02040502050405020303" pitchFamily="18" charset="0"/>
            </a:endParaRPr>
          </a:p>
        </p:txBody>
      </p:sp>
      <p:pic>
        <p:nvPicPr>
          <p:cNvPr id="9" name="Kép 8">
            <a:extLst>
              <a:ext uri="{FF2B5EF4-FFF2-40B4-BE49-F238E27FC236}">
                <a16:creationId xmlns:a16="http://schemas.microsoft.com/office/drawing/2014/main" id="{8304B95B-5ED3-D8D7-B96F-D2BFF305B14A}"/>
              </a:ext>
            </a:extLst>
          </p:cNvPr>
          <p:cNvPicPr>
            <a:picLocks noChangeAspect="1"/>
          </p:cNvPicPr>
          <p:nvPr/>
        </p:nvPicPr>
        <p:blipFill>
          <a:blip r:embed="rId2"/>
          <a:stretch>
            <a:fillRect/>
          </a:stretch>
        </p:blipFill>
        <p:spPr>
          <a:xfrm>
            <a:off x="4718950" y="956797"/>
            <a:ext cx="3160757" cy="1968065"/>
          </a:xfrm>
          <a:prstGeom prst="rect">
            <a:avLst/>
          </a:prstGeom>
        </p:spPr>
      </p:pic>
      <p:pic>
        <p:nvPicPr>
          <p:cNvPr id="1026" name="Picture 2" descr="Nyugat-Balkáni Zöld Központ-a klímavédelmi fejlesztési ügynökség">
            <a:extLst>
              <a:ext uri="{FF2B5EF4-FFF2-40B4-BE49-F238E27FC236}">
                <a16:creationId xmlns:a16="http://schemas.microsoft.com/office/drawing/2014/main" id="{373A74F2-27BF-D447-0D13-9C114B562A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4139" y="2924863"/>
            <a:ext cx="1768046" cy="2062721"/>
          </a:xfrm>
          <a:prstGeom prst="rect">
            <a:avLst/>
          </a:prstGeom>
          <a:noFill/>
          <a:extLst>
            <a:ext uri="{909E8E84-426E-40DD-AFC4-6F175D3DCCD1}">
              <a14:hiddenFill xmlns:a14="http://schemas.microsoft.com/office/drawing/2010/main">
                <a:solidFill>
                  <a:srgbClr val="FFFFFF"/>
                </a:solidFill>
              </a14:hiddenFill>
            </a:ext>
          </a:extLst>
        </p:spPr>
      </p:pic>
      <p:pic>
        <p:nvPicPr>
          <p:cNvPr id="10" name="Kép 9">
            <a:extLst>
              <a:ext uri="{FF2B5EF4-FFF2-40B4-BE49-F238E27FC236}">
                <a16:creationId xmlns:a16="http://schemas.microsoft.com/office/drawing/2014/main" id="{E7056FC7-7FD9-D9D6-49A9-C3E0983D0594}"/>
              </a:ext>
            </a:extLst>
          </p:cNvPr>
          <p:cNvPicPr>
            <a:picLocks noChangeAspect="1"/>
          </p:cNvPicPr>
          <p:nvPr/>
        </p:nvPicPr>
        <p:blipFill>
          <a:blip r:embed="rId4"/>
          <a:stretch>
            <a:fillRect/>
          </a:stretch>
        </p:blipFill>
        <p:spPr>
          <a:xfrm>
            <a:off x="2823779" y="1882516"/>
            <a:ext cx="2461710" cy="1769354"/>
          </a:xfrm>
          <a:prstGeom prst="rect">
            <a:avLst/>
          </a:prstGeom>
        </p:spPr>
      </p:pic>
    </p:spTree>
    <p:extLst>
      <p:ext uri="{BB962C8B-B14F-4D97-AF65-F5344CB8AC3E}">
        <p14:creationId xmlns:p14="http://schemas.microsoft.com/office/powerpoint/2010/main" val="1027222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p:cNvSpPr txBox="1"/>
          <p:nvPr/>
        </p:nvSpPr>
        <p:spPr>
          <a:xfrm>
            <a:off x="89502" y="108271"/>
            <a:ext cx="5724636" cy="553998"/>
          </a:xfrm>
          <a:prstGeom prst="rect">
            <a:avLst/>
          </a:prstGeom>
          <a:noFill/>
        </p:spPr>
        <p:txBody>
          <a:bodyPr wrap="square" rtlCol="0">
            <a:spAutoFit/>
          </a:bodyPr>
          <a:lstStyle/>
          <a:p>
            <a:r>
              <a:rPr lang="hu-HU" sz="1500" b="1" dirty="0" err="1">
                <a:solidFill>
                  <a:srgbClr val="00B050"/>
                </a:solidFill>
                <a:latin typeface="Georgia" panose="02040502050405020303" pitchFamily="18" charset="0"/>
              </a:rPr>
              <a:t>First</a:t>
            </a:r>
            <a:r>
              <a:rPr lang="hu-HU" sz="1500" b="1" dirty="0">
                <a:solidFill>
                  <a:srgbClr val="00B050"/>
                </a:solidFill>
                <a:latin typeface="Georgia" panose="02040502050405020303" pitchFamily="18" charset="0"/>
              </a:rPr>
              <a:t> </a:t>
            </a:r>
            <a:r>
              <a:rPr lang="hu-HU" sz="1500" b="1" dirty="0" err="1">
                <a:solidFill>
                  <a:srgbClr val="00B050"/>
                </a:solidFill>
                <a:latin typeface="Georgia" panose="02040502050405020303" pitchFamily="18" charset="0"/>
              </a:rPr>
              <a:t>results</a:t>
            </a:r>
            <a:r>
              <a:rPr lang="hu-HU" sz="1500" b="1" dirty="0">
                <a:solidFill>
                  <a:srgbClr val="00B050"/>
                </a:solidFill>
                <a:latin typeface="Georgia" panose="02040502050405020303" pitchFamily="18" charset="0"/>
              </a:rPr>
              <a:t> of </a:t>
            </a:r>
            <a:r>
              <a:rPr lang="hu-HU" sz="1500" b="1" dirty="0" err="1">
                <a:solidFill>
                  <a:srgbClr val="00B050"/>
                </a:solidFill>
                <a:latin typeface="Georgia" panose="02040502050405020303" pitchFamily="18" charset="0"/>
              </a:rPr>
              <a:t>literature</a:t>
            </a:r>
            <a:r>
              <a:rPr lang="hu-HU" sz="1500" b="1" dirty="0">
                <a:solidFill>
                  <a:srgbClr val="00B050"/>
                </a:solidFill>
                <a:latin typeface="Georgia" panose="02040502050405020303" pitchFamily="18" charset="0"/>
              </a:rPr>
              <a:t> </a:t>
            </a:r>
            <a:r>
              <a:rPr lang="hu-HU" sz="1500" b="1" dirty="0" err="1">
                <a:solidFill>
                  <a:srgbClr val="00B050"/>
                </a:solidFill>
                <a:latin typeface="Georgia" panose="02040502050405020303" pitchFamily="18" charset="0"/>
              </a:rPr>
              <a:t>review</a:t>
            </a:r>
            <a:r>
              <a:rPr lang="hu-HU" sz="1500" b="1" dirty="0">
                <a:solidFill>
                  <a:srgbClr val="00B050"/>
                </a:solidFill>
                <a:latin typeface="Georgia" panose="02040502050405020303" pitchFamily="18" charset="0"/>
              </a:rPr>
              <a:t> II. - </a:t>
            </a:r>
            <a:r>
              <a:rPr lang="en-GB" sz="1500" b="1" dirty="0">
                <a:solidFill>
                  <a:srgbClr val="00B050"/>
                </a:solidFill>
                <a:latin typeface="Georgia" panose="02040502050405020303" pitchFamily="18" charset="0"/>
              </a:rPr>
              <a:t>Main disciplinary fields of the planned research</a:t>
            </a:r>
            <a:r>
              <a:rPr lang="hu-HU" sz="1500" b="1" dirty="0">
                <a:solidFill>
                  <a:srgbClr val="00B050"/>
                </a:solidFill>
                <a:latin typeface="Georgia" panose="02040502050405020303" pitchFamily="18" charset="0"/>
              </a:rPr>
              <a:t> 6.</a:t>
            </a:r>
            <a:endParaRPr lang="en-GB" sz="1500" b="1" dirty="0">
              <a:solidFill>
                <a:srgbClr val="00B050"/>
              </a:solidFill>
              <a:latin typeface="Georgia" panose="02040502050405020303" pitchFamily="18" charset="0"/>
            </a:endParaRPr>
          </a:p>
        </p:txBody>
      </p:sp>
      <p:sp>
        <p:nvSpPr>
          <p:cNvPr id="6" name="Lekerekített téglalap 5"/>
          <p:cNvSpPr/>
          <p:nvPr/>
        </p:nvSpPr>
        <p:spPr>
          <a:xfrm>
            <a:off x="5814138" y="141480"/>
            <a:ext cx="3174587" cy="4899113"/>
          </a:xfrm>
          <a:prstGeom prst="roundRect">
            <a:avLst/>
          </a:prstGeom>
          <a:solidFill>
            <a:schemeClr val="accent3">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u="sng" cap="small" dirty="0">
                <a:solidFill>
                  <a:srgbClr val="00B050"/>
                </a:solidFill>
                <a:latin typeface="Georgia" panose="02040502050405020303" pitchFamily="18" charset="0"/>
              </a:rPr>
              <a:t>Geo-economy and environmental economies</a:t>
            </a:r>
            <a:endParaRPr lang="hu-HU" sz="1100" b="1" u="sng" cap="small" dirty="0">
              <a:solidFill>
                <a:srgbClr val="00B050"/>
              </a:solidFill>
              <a:latin typeface="Georgia" panose="02040502050405020303" pitchFamily="18" charset="0"/>
            </a:endParaRPr>
          </a:p>
          <a:p>
            <a:endParaRPr lang="en-GB" sz="1100" dirty="0">
              <a:solidFill>
                <a:schemeClr val="tx1"/>
              </a:solidFill>
              <a:latin typeface="Georgia" panose="02040502050405020303" pitchFamily="18" charset="0"/>
            </a:endParaRPr>
          </a:p>
          <a:p>
            <a:pPr marL="0" lvl="1" indent="-128588">
              <a:buFont typeface="Arial" panose="020B0604020202020204" pitchFamily="34" charset="0"/>
              <a:buChar char="•"/>
            </a:pPr>
            <a:r>
              <a:rPr lang="en-GB" sz="1100" dirty="0">
                <a:solidFill>
                  <a:schemeClr val="tx1"/>
                </a:solidFill>
                <a:latin typeface="Georgia" panose="02040502050405020303" pitchFamily="18" charset="0"/>
              </a:rPr>
              <a:t>High-quality, q</a:t>
            </a:r>
            <a:r>
              <a:rPr lang="hu-HU" sz="1100" dirty="0">
                <a:solidFill>
                  <a:schemeClr val="tx1"/>
                </a:solidFill>
                <a:latin typeface="Georgia" panose="02040502050405020303" pitchFamily="18" charset="0"/>
              </a:rPr>
              <a:t>u</a:t>
            </a:r>
            <a:r>
              <a:rPr lang="en-GB" sz="1100" dirty="0" err="1">
                <a:solidFill>
                  <a:schemeClr val="tx1"/>
                </a:solidFill>
                <a:latin typeface="Georgia" panose="02040502050405020303" pitchFamily="18" charset="0"/>
              </a:rPr>
              <a:t>antified</a:t>
            </a:r>
            <a:r>
              <a:rPr lang="en-GB" sz="1100" dirty="0">
                <a:solidFill>
                  <a:schemeClr val="tx1"/>
                </a:solidFill>
                <a:latin typeface="Georgia" panose="02040502050405020303" pitchFamily="18" charset="0"/>
              </a:rPr>
              <a:t> information base is a prerequisite for </a:t>
            </a:r>
            <a:r>
              <a:rPr lang="en-GB" sz="1100" dirty="0" err="1">
                <a:solidFill>
                  <a:schemeClr val="tx1"/>
                </a:solidFill>
                <a:latin typeface="Georgia" panose="02040502050405020303" pitchFamily="18" charset="0"/>
              </a:rPr>
              <a:t>succes</a:t>
            </a:r>
            <a:r>
              <a:rPr lang="hu-HU" sz="1100" dirty="0">
                <a:solidFill>
                  <a:schemeClr val="tx1"/>
                </a:solidFill>
                <a:latin typeface="Georgia" panose="02040502050405020303" pitchFamily="18" charset="0"/>
              </a:rPr>
              <a:t>s</a:t>
            </a:r>
            <a:r>
              <a:rPr lang="en-GB" sz="1100" dirty="0" err="1">
                <a:solidFill>
                  <a:schemeClr val="tx1"/>
                </a:solidFill>
                <a:latin typeface="Georgia" panose="02040502050405020303" pitchFamily="18" charset="0"/>
              </a:rPr>
              <a:t>ful</a:t>
            </a:r>
            <a:r>
              <a:rPr lang="en-GB" sz="1100" dirty="0">
                <a:solidFill>
                  <a:schemeClr val="tx1"/>
                </a:solidFill>
                <a:latin typeface="Georgia" panose="02040502050405020303" pitchFamily="18" charset="0"/>
              </a:rPr>
              <a:t> policy decisions</a:t>
            </a:r>
          </a:p>
          <a:p>
            <a:pPr marL="0" lvl="1" indent="-128588">
              <a:buFont typeface="Arial" panose="020B0604020202020204" pitchFamily="34" charset="0"/>
              <a:buChar char="•"/>
            </a:pPr>
            <a:r>
              <a:rPr lang="en-GB" sz="1100" dirty="0">
                <a:solidFill>
                  <a:schemeClr val="tx1"/>
                </a:solidFill>
                <a:latin typeface="Georgia" panose="02040502050405020303" pitchFamily="18" charset="0"/>
              </a:rPr>
              <a:t>Growing importance of environmentally sustainable considerations</a:t>
            </a:r>
          </a:p>
          <a:p>
            <a:pPr marL="0" lvl="1" indent="-128588">
              <a:buFont typeface="Arial" panose="020B0604020202020204" pitchFamily="34" charset="0"/>
              <a:buChar char="•"/>
            </a:pPr>
            <a:r>
              <a:rPr lang="en-GB" sz="1100" dirty="0">
                <a:solidFill>
                  <a:schemeClr val="tx1"/>
                </a:solidFill>
                <a:latin typeface="Georgia" panose="02040502050405020303" pitchFamily="18" charset="0"/>
              </a:rPr>
              <a:t>Climate policy: inseparable form geographical space &amp; natural environment</a:t>
            </a:r>
          </a:p>
          <a:p>
            <a:pPr marL="0" lvl="1" indent="-128588">
              <a:buFont typeface="Arial" panose="020B0604020202020204" pitchFamily="34" charset="0"/>
              <a:buChar char="•"/>
            </a:pPr>
            <a:r>
              <a:rPr lang="en-GB" sz="1100" dirty="0">
                <a:solidFill>
                  <a:schemeClr val="tx1"/>
                </a:solidFill>
                <a:latin typeface="Georgia" panose="02040502050405020303" pitchFamily="18" charset="0"/>
              </a:rPr>
              <a:t>Environmental and climate adaptation processes: impacts are distant form decisions both in space and time</a:t>
            </a:r>
          </a:p>
          <a:p>
            <a:pPr marL="0" lvl="1" indent="-128588">
              <a:buFont typeface="Arial" panose="020B0604020202020204" pitchFamily="34" charset="0"/>
              <a:buChar char="•"/>
            </a:pPr>
            <a:r>
              <a:rPr lang="en-GB" sz="1100" dirty="0">
                <a:solidFill>
                  <a:schemeClr val="tx1"/>
                </a:solidFill>
                <a:latin typeface="Georgia" panose="02040502050405020303" pitchFamily="18" charset="0"/>
              </a:rPr>
              <a:t>Monetary evaluation of enviro</a:t>
            </a:r>
            <a:r>
              <a:rPr lang="hu-HU" sz="1100" dirty="0">
                <a:solidFill>
                  <a:schemeClr val="tx1"/>
                </a:solidFill>
                <a:latin typeface="Georgia" panose="02040502050405020303" pitchFamily="18" charset="0"/>
              </a:rPr>
              <a:t>n</a:t>
            </a:r>
            <a:r>
              <a:rPr lang="en-GB" sz="1100" dirty="0">
                <a:solidFill>
                  <a:schemeClr val="tx1"/>
                </a:solidFill>
                <a:latin typeface="Georgia" panose="02040502050405020303" pitchFamily="18" charset="0"/>
              </a:rPr>
              <a:t>mental goods makes economic impacts, benefits, measures comparable</a:t>
            </a:r>
          </a:p>
          <a:p>
            <a:pPr marL="0" lvl="1" indent="-128588">
              <a:buFont typeface="Arial" panose="020B0604020202020204" pitchFamily="34" charset="0"/>
              <a:buChar char="•"/>
            </a:pPr>
            <a:r>
              <a:rPr lang="en-GB" sz="1100" dirty="0">
                <a:solidFill>
                  <a:schemeClr val="tx1"/>
                </a:solidFill>
                <a:latin typeface="Georgia" panose="02040502050405020303" pitchFamily="18" charset="0"/>
              </a:rPr>
              <a:t>My research is mainly qualitative but monitoring activities also require quantitative aspects </a:t>
            </a:r>
          </a:p>
          <a:p>
            <a:pPr marL="0" lvl="1" indent="-128588">
              <a:buFont typeface="Arial" panose="020B0604020202020204" pitchFamily="34" charset="0"/>
              <a:buChar char="•"/>
            </a:pPr>
            <a:r>
              <a:rPr lang="en-GB" sz="1100" b="1" dirty="0" err="1">
                <a:solidFill>
                  <a:srgbClr val="00B050"/>
                </a:solidFill>
                <a:latin typeface="Georgia" panose="02040502050405020303" pitchFamily="18" charset="0"/>
              </a:rPr>
              <a:t>Territor</a:t>
            </a:r>
            <a:r>
              <a:rPr lang="hu-HU" sz="1100" b="1" dirty="0">
                <a:solidFill>
                  <a:srgbClr val="00B050"/>
                </a:solidFill>
                <a:latin typeface="Georgia" panose="02040502050405020303" pitchFamily="18" charset="0"/>
              </a:rPr>
              <a:t>r</a:t>
            </a:r>
            <a:r>
              <a:rPr lang="en-GB" sz="1100" b="1" dirty="0" err="1">
                <a:solidFill>
                  <a:srgbClr val="00B050"/>
                </a:solidFill>
                <a:latin typeface="Georgia" panose="02040502050405020303" pitchFamily="18" charset="0"/>
              </a:rPr>
              <a:t>iality</a:t>
            </a:r>
            <a:r>
              <a:rPr lang="en-GB" sz="1100" b="1" dirty="0">
                <a:solidFill>
                  <a:srgbClr val="00B050"/>
                </a:solidFill>
                <a:latin typeface="Georgia" panose="02040502050405020303" pitchFamily="18" charset="0"/>
              </a:rPr>
              <a:t>: </a:t>
            </a:r>
            <a:r>
              <a:rPr lang="hu-HU" sz="1100" b="1" dirty="0" err="1">
                <a:solidFill>
                  <a:srgbClr val="00B050"/>
                </a:solidFill>
                <a:latin typeface="Georgia" panose="02040502050405020303" pitchFamily="18" charset="0"/>
              </a:rPr>
              <a:t>rather</a:t>
            </a:r>
            <a:r>
              <a:rPr lang="hu-HU" sz="1100" b="1" dirty="0">
                <a:solidFill>
                  <a:srgbClr val="00B050"/>
                </a:solidFill>
                <a:latin typeface="Georgia" panose="02040502050405020303" pitchFamily="18" charset="0"/>
              </a:rPr>
              <a:t> </a:t>
            </a:r>
            <a:r>
              <a:rPr lang="hu-HU" sz="1100" b="1" dirty="0" err="1">
                <a:solidFill>
                  <a:srgbClr val="00B050"/>
                </a:solidFill>
                <a:latin typeface="Georgia" panose="02040502050405020303" pitchFamily="18" charset="0"/>
              </a:rPr>
              <a:t>the</a:t>
            </a:r>
            <a:r>
              <a:rPr lang="hu-HU" sz="1100" b="1" dirty="0">
                <a:solidFill>
                  <a:srgbClr val="00B050"/>
                </a:solidFill>
                <a:latin typeface="Georgia" panose="02040502050405020303" pitchFamily="18" charset="0"/>
              </a:rPr>
              <a:t> </a:t>
            </a:r>
            <a:r>
              <a:rPr lang="hu-HU" sz="1100" b="1" dirty="0" err="1">
                <a:solidFill>
                  <a:srgbClr val="00B050"/>
                </a:solidFill>
                <a:latin typeface="Georgia" panose="02040502050405020303" pitchFamily="18" charset="0"/>
              </a:rPr>
              <a:t>internal</a:t>
            </a:r>
            <a:r>
              <a:rPr lang="hu-HU" sz="1100" b="1" dirty="0">
                <a:solidFill>
                  <a:srgbClr val="00B050"/>
                </a:solidFill>
                <a:latin typeface="Georgia" panose="02040502050405020303" pitchFamily="18" charset="0"/>
              </a:rPr>
              <a:t> </a:t>
            </a:r>
            <a:r>
              <a:rPr lang="hu-HU" sz="1100" b="1" dirty="0" err="1">
                <a:solidFill>
                  <a:srgbClr val="00B050"/>
                </a:solidFill>
                <a:latin typeface="Georgia" panose="02040502050405020303" pitchFamily="18" charset="0"/>
              </a:rPr>
              <a:t>space</a:t>
            </a:r>
            <a:r>
              <a:rPr lang="hu-HU" sz="1100" b="1" dirty="0">
                <a:solidFill>
                  <a:srgbClr val="00B050"/>
                </a:solidFill>
                <a:latin typeface="Georgia" panose="02040502050405020303" pitchFamily="18" charset="0"/>
              </a:rPr>
              <a:t>; </a:t>
            </a:r>
            <a:r>
              <a:rPr lang="en-US" sz="1100" b="1" dirty="0">
                <a:solidFill>
                  <a:srgbClr val="00B050"/>
                </a:solidFill>
                <a:latin typeface="Georgia" panose="02040502050405020303" pitchFamily="18" charset="0"/>
              </a:rPr>
              <a:t>economics focusing on analysis of the economic space, while </a:t>
            </a:r>
            <a:r>
              <a:rPr lang="hu-HU" sz="1100" b="1" dirty="0" err="1">
                <a:solidFill>
                  <a:srgbClr val="00B050"/>
                </a:solidFill>
                <a:latin typeface="Georgia" panose="02040502050405020303" pitchFamily="18" charset="0"/>
              </a:rPr>
              <a:t>regional</a:t>
            </a:r>
            <a:r>
              <a:rPr lang="hu-HU" sz="1100" b="1" dirty="0">
                <a:solidFill>
                  <a:srgbClr val="00B050"/>
                </a:solidFill>
                <a:latin typeface="Georgia" panose="02040502050405020303" pitchFamily="18" charset="0"/>
              </a:rPr>
              <a:t> </a:t>
            </a:r>
            <a:r>
              <a:rPr lang="hu-HU" sz="1100" b="1" dirty="0" err="1">
                <a:solidFill>
                  <a:srgbClr val="00B050"/>
                </a:solidFill>
                <a:latin typeface="Georgia" panose="02040502050405020303" pitchFamily="18" charset="0"/>
              </a:rPr>
              <a:t>sciences</a:t>
            </a:r>
            <a:r>
              <a:rPr lang="en-US" sz="1100" b="1" dirty="0">
                <a:solidFill>
                  <a:srgbClr val="00B050"/>
                </a:solidFill>
                <a:latin typeface="Georgia" panose="02040502050405020303" pitchFamily="18" charset="0"/>
              </a:rPr>
              <a:t> on the </a:t>
            </a:r>
            <a:r>
              <a:rPr lang="en-US" sz="1100" b="1" dirty="0" err="1">
                <a:solidFill>
                  <a:srgbClr val="00B050"/>
                </a:solidFill>
                <a:latin typeface="Georgia" panose="02040502050405020303" pitchFamily="18" charset="0"/>
              </a:rPr>
              <a:t>spatal</a:t>
            </a:r>
            <a:r>
              <a:rPr lang="en-US" sz="1100" b="1" dirty="0">
                <a:solidFill>
                  <a:srgbClr val="00B050"/>
                </a:solidFill>
                <a:latin typeface="Georgia" panose="02040502050405020303" pitchFamily="18" charset="0"/>
              </a:rPr>
              <a:t> analysis of the economy. </a:t>
            </a:r>
            <a:r>
              <a:rPr lang="hu-HU" sz="1100" b="1" dirty="0">
                <a:solidFill>
                  <a:srgbClr val="00B050"/>
                </a:solidFill>
                <a:latin typeface="Georgia" panose="02040502050405020303" pitchFamily="18" charset="0"/>
              </a:rPr>
              <a:t>M</a:t>
            </a:r>
            <a:r>
              <a:rPr lang="en-US" sz="1100" b="1" dirty="0" err="1">
                <a:solidFill>
                  <a:srgbClr val="00B050"/>
                </a:solidFill>
                <a:latin typeface="Georgia" panose="02040502050405020303" pitchFamily="18" charset="0"/>
              </a:rPr>
              <a:t>ain</a:t>
            </a:r>
            <a:r>
              <a:rPr lang="en-US" sz="1100" b="1" dirty="0">
                <a:solidFill>
                  <a:srgbClr val="00B050"/>
                </a:solidFill>
                <a:latin typeface="Georgia" panose="02040502050405020303" pitchFamily="18" charset="0"/>
              </a:rPr>
              <a:t> focus of regional economics</a:t>
            </a:r>
            <a:r>
              <a:rPr lang="hu-HU" sz="1100" b="1" dirty="0">
                <a:solidFill>
                  <a:srgbClr val="00B050"/>
                </a:solidFill>
                <a:latin typeface="Georgia" panose="02040502050405020303" pitchFamily="18" charset="0"/>
              </a:rPr>
              <a:t>:</a:t>
            </a:r>
            <a:r>
              <a:rPr lang="en-US" sz="1100" b="1" dirty="0">
                <a:solidFill>
                  <a:srgbClr val="00B050"/>
                </a:solidFill>
                <a:latin typeface="Georgia" panose="02040502050405020303" pitchFamily="18" charset="0"/>
              </a:rPr>
              <a:t> position, distance</a:t>
            </a:r>
            <a:r>
              <a:rPr lang="hu-HU" sz="1100" b="1" dirty="0">
                <a:solidFill>
                  <a:srgbClr val="00B050"/>
                </a:solidFill>
                <a:latin typeface="Georgia" panose="02040502050405020303" pitchFamily="18" charset="0"/>
              </a:rPr>
              <a:t>,</a:t>
            </a:r>
            <a:r>
              <a:rPr lang="en-US" sz="1100" b="1" dirty="0">
                <a:solidFill>
                  <a:srgbClr val="00B050"/>
                </a:solidFill>
                <a:latin typeface="Georgia" panose="02040502050405020303" pitchFamily="18" charset="0"/>
              </a:rPr>
              <a:t> perception</a:t>
            </a:r>
            <a:r>
              <a:rPr lang="hu-HU" sz="1100" b="1" dirty="0">
                <a:solidFill>
                  <a:srgbClr val="00B050"/>
                </a:solidFill>
                <a:latin typeface="Georgia" panose="02040502050405020303" pitchFamily="18" charset="0"/>
              </a:rPr>
              <a:t>. Territorial </a:t>
            </a:r>
            <a:r>
              <a:rPr lang="hu-HU" sz="1100" b="1" dirty="0" err="1">
                <a:solidFill>
                  <a:srgbClr val="00B050"/>
                </a:solidFill>
                <a:latin typeface="Georgia" panose="02040502050405020303" pitchFamily="18" charset="0"/>
              </a:rPr>
              <a:t>indicators</a:t>
            </a:r>
            <a:r>
              <a:rPr lang="hu-HU" sz="1100" b="1" dirty="0">
                <a:solidFill>
                  <a:srgbClr val="00B050"/>
                </a:solidFill>
                <a:latin typeface="Georgia" panose="02040502050405020303" pitchFamily="18" charset="0"/>
              </a:rPr>
              <a:t>.</a:t>
            </a:r>
            <a:endParaRPr lang="en-GB" sz="1100" b="1" dirty="0">
              <a:solidFill>
                <a:srgbClr val="00B050"/>
              </a:solidFill>
              <a:latin typeface="Georgia" panose="02040502050405020303" pitchFamily="18" charset="0"/>
            </a:endParaRPr>
          </a:p>
          <a:p>
            <a:pPr lvl="0"/>
            <a:endParaRPr lang="en-GB" sz="1100" dirty="0">
              <a:solidFill>
                <a:srgbClr val="00B050"/>
              </a:solidFill>
              <a:latin typeface="Georgia" panose="02040502050405020303" pitchFamily="18" charset="0"/>
            </a:endParaRPr>
          </a:p>
        </p:txBody>
      </p:sp>
      <p:pic>
        <p:nvPicPr>
          <p:cNvPr id="4" name="Kép 3">
            <a:extLst>
              <a:ext uri="{FF2B5EF4-FFF2-40B4-BE49-F238E27FC236}">
                <a16:creationId xmlns:a16="http://schemas.microsoft.com/office/drawing/2014/main" id="{DCC6C583-33C1-44ED-80B5-43F8F49EED04}"/>
              </a:ext>
            </a:extLst>
          </p:cNvPr>
          <p:cNvPicPr>
            <a:picLocks noChangeAspect="1"/>
          </p:cNvPicPr>
          <p:nvPr/>
        </p:nvPicPr>
        <p:blipFill rotWithShape="1">
          <a:blip r:embed="rId2"/>
          <a:srcRect l="41772" t="34182" r="27184" b="41105"/>
          <a:stretch/>
        </p:blipFill>
        <p:spPr>
          <a:xfrm>
            <a:off x="1469877" y="3283210"/>
            <a:ext cx="4075636" cy="1757384"/>
          </a:xfrm>
          <a:prstGeom prst="rect">
            <a:avLst/>
          </a:prstGeom>
        </p:spPr>
      </p:pic>
      <p:pic>
        <p:nvPicPr>
          <p:cNvPr id="5" name="Kép 4">
            <a:extLst>
              <a:ext uri="{FF2B5EF4-FFF2-40B4-BE49-F238E27FC236}">
                <a16:creationId xmlns:a16="http://schemas.microsoft.com/office/drawing/2014/main" id="{414C05AF-400B-4D80-907B-1A11F1F7B704}"/>
              </a:ext>
            </a:extLst>
          </p:cNvPr>
          <p:cNvPicPr>
            <a:picLocks noChangeAspect="1"/>
          </p:cNvPicPr>
          <p:nvPr/>
        </p:nvPicPr>
        <p:blipFill rotWithShape="1">
          <a:blip r:embed="rId3"/>
          <a:srcRect l="57526" t="25483" r="2423" b="31836"/>
          <a:stretch/>
        </p:blipFill>
        <p:spPr>
          <a:xfrm>
            <a:off x="1493658" y="720113"/>
            <a:ext cx="4096886" cy="2364806"/>
          </a:xfrm>
          <a:prstGeom prst="rect">
            <a:avLst/>
          </a:prstGeom>
        </p:spPr>
      </p:pic>
    </p:spTree>
    <p:extLst>
      <p:ext uri="{BB962C8B-B14F-4D97-AF65-F5344CB8AC3E}">
        <p14:creationId xmlns:p14="http://schemas.microsoft.com/office/powerpoint/2010/main" val="2284545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p:cNvSpPr txBox="1"/>
          <p:nvPr/>
        </p:nvSpPr>
        <p:spPr>
          <a:xfrm>
            <a:off x="3324473" y="54938"/>
            <a:ext cx="5724636" cy="553998"/>
          </a:xfrm>
          <a:prstGeom prst="rect">
            <a:avLst/>
          </a:prstGeom>
          <a:noFill/>
        </p:spPr>
        <p:txBody>
          <a:bodyPr wrap="square" rtlCol="0">
            <a:spAutoFit/>
          </a:bodyPr>
          <a:lstStyle/>
          <a:p>
            <a:pPr algn="r"/>
            <a:r>
              <a:rPr lang="hu-HU" sz="1500" b="1" dirty="0" err="1">
                <a:solidFill>
                  <a:srgbClr val="00B050"/>
                </a:solidFill>
                <a:latin typeface="Georgia" panose="02040502050405020303" pitchFamily="18" charset="0"/>
              </a:rPr>
              <a:t>First</a:t>
            </a:r>
            <a:r>
              <a:rPr lang="hu-HU" sz="1500" b="1" dirty="0">
                <a:solidFill>
                  <a:srgbClr val="00B050"/>
                </a:solidFill>
                <a:latin typeface="Georgia" panose="02040502050405020303" pitchFamily="18" charset="0"/>
              </a:rPr>
              <a:t> </a:t>
            </a:r>
            <a:r>
              <a:rPr lang="hu-HU" sz="1500" b="1" dirty="0" err="1">
                <a:solidFill>
                  <a:srgbClr val="00B050"/>
                </a:solidFill>
                <a:latin typeface="Georgia" panose="02040502050405020303" pitchFamily="18" charset="0"/>
              </a:rPr>
              <a:t>results</a:t>
            </a:r>
            <a:r>
              <a:rPr lang="hu-HU" sz="1500" b="1" dirty="0">
                <a:solidFill>
                  <a:srgbClr val="00B050"/>
                </a:solidFill>
                <a:latin typeface="Georgia" panose="02040502050405020303" pitchFamily="18" charset="0"/>
              </a:rPr>
              <a:t> of </a:t>
            </a:r>
            <a:r>
              <a:rPr lang="hu-HU" sz="1500" b="1" dirty="0" err="1">
                <a:solidFill>
                  <a:srgbClr val="00B050"/>
                </a:solidFill>
                <a:latin typeface="Georgia" panose="02040502050405020303" pitchFamily="18" charset="0"/>
              </a:rPr>
              <a:t>literature</a:t>
            </a:r>
            <a:r>
              <a:rPr lang="hu-HU" sz="1500" b="1" dirty="0">
                <a:solidFill>
                  <a:srgbClr val="00B050"/>
                </a:solidFill>
                <a:latin typeface="Georgia" panose="02040502050405020303" pitchFamily="18" charset="0"/>
              </a:rPr>
              <a:t> </a:t>
            </a:r>
            <a:r>
              <a:rPr lang="hu-HU" sz="1500" b="1" dirty="0" err="1">
                <a:solidFill>
                  <a:srgbClr val="00B050"/>
                </a:solidFill>
                <a:latin typeface="Georgia" panose="02040502050405020303" pitchFamily="18" charset="0"/>
              </a:rPr>
              <a:t>review</a:t>
            </a:r>
            <a:r>
              <a:rPr lang="hu-HU" sz="1500" b="1" dirty="0">
                <a:solidFill>
                  <a:srgbClr val="00B050"/>
                </a:solidFill>
                <a:latin typeface="Georgia" panose="02040502050405020303" pitchFamily="18" charset="0"/>
              </a:rPr>
              <a:t> II. - </a:t>
            </a:r>
            <a:r>
              <a:rPr lang="en-GB" sz="1500" b="1" dirty="0">
                <a:solidFill>
                  <a:srgbClr val="00B050"/>
                </a:solidFill>
                <a:latin typeface="Georgia" panose="02040502050405020303" pitchFamily="18" charset="0"/>
              </a:rPr>
              <a:t>Main disciplinary fields of the planned research</a:t>
            </a:r>
            <a:r>
              <a:rPr lang="hu-HU" sz="1500" b="1" dirty="0">
                <a:solidFill>
                  <a:srgbClr val="00B050"/>
                </a:solidFill>
                <a:latin typeface="Georgia" panose="02040502050405020303" pitchFamily="18" charset="0"/>
              </a:rPr>
              <a:t> 7.</a:t>
            </a:r>
            <a:endParaRPr lang="en-GB" sz="1500" b="1" dirty="0">
              <a:solidFill>
                <a:srgbClr val="00B050"/>
              </a:solidFill>
              <a:latin typeface="Georgia" panose="02040502050405020303" pitchFamily="18" charset="0"/>
            </a:endParaRPr>
          </a:p>
        </p:txBody>
      </p:sp>
      <p:sp>
        <p:nvSpPr>
          <p:cNvPr id="7" name="Lekerekített téglalap 6"/>
          <p:cNvSpPr/>
          <p:nvPr/>
        </p:nvSpPr>
        <p:spPr>
          <a:xfrm>
            <a:off x="94891" y="353683"/>
            <a:ext cx="3490640" cy="4698257"/>
          </a:xfrm>
          <a:prstGeom prst="roundRect">
            <a:avLst/>
          </a:prstGeom>
          <a:solidFill>
            <a:schemeClr val="accent3">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450"/>
              </a:spcAft>
            </a:pPr>
            <a:r>
              <a:rPr lang="en-GB" sz="1100" b="1" u="sng" cap="small" dirty="0">
                <a:solidFill>
                  <a:srgbClr val="00B050"/>
                </a:solidFill>
                <a:latin typeface="Georgia" panose="02040502050405020303" pitchFamily="18" charset="0"/>
              </a:rPr>
              <a:t>Development policy</a:t>
            </a:r>
          </a:p>
          <a:p>
            <a:pPr marL="0" lvl="1" indent="-128588">
              <a:buFont typeface="Arial" panose="020B0604020202020204" pitchFamily="34" charset="0"/>
              <a:buChar char="•"/>
            </a:pPr>
            <a:r>
              <a:rPr lang="en-GB" sz="1100" dirty="0">
                <a:solidFill>
                  <a:schemeClr val="tx1"/>
                </a:solidFill>
                <a:latin typeface="Georgia" panose="02040502050405020303" pitchFamily="18" charset="0"/>
              </a:rPr>
              <a:t>Regional economics’ and regional geography’s practical policy-oriented manifestation</a:t>
            </a:r>
          </a:p>
          <a:p>
            <a:pPr marL="0" lvl="1" indent="-128588">
              <a:buFont typeface="Arial" panose="020B0604020202020204" pitchFamily="34" charset="0"/>
              <a:buChar char="•"/>
            </a:pPr>
            <a:r>
              <a:rPr lang="en-GB" sz="1100" dirty="0">
                <a:solidFill>
                  <a:schemeClr val="tx1"/>
                </a:solidFill>
                <a:latin typeface="Georgia" panose="02040502050405020303" pitchFamily="18" charset="0"/>
              </a:rPr>
              <a:t>Territorial Cohesion: among main pillars of EU development policy</a:t>
            </a:r>
          </a:p>
          <a:p>
            <a:pPr marL="0" lvl="1" indent="-128588">
              <a:buFont typeface="Arial" panose="020B0604020202020204" pitchFamily="34" charset="0"/>
              <a:buChar char="•"/>
            </a:pPr>
            <a:r>
              <a:rPr lang="en-GB" sz="1100" dirty="0">
                <a:solidFill>
                  <a:schemeClr val="tx1"/>
                </a:solidFill>
                <a:latin typeface="Georgia" panose="02040502050405020303" pitchFamily="18" charset="0"/>
              </a:rPr>
              <a:t>Has developed from pure regional differences-balancing policy to complex policy oriented space interpretation</a:t>
            </a:r>
          </a:p>
          <a:p>
            <a:pPr marL="0" lvl="1" indent="-128588">
              <a:buFont typeface="Arial" panose="020B0604020202020204" pitchFamily="34" charset="0"/>
              <a:buChar char="•"/>
            </a:pPr>
            <a:r>
              <a:rPr lang="en-GB" sz="1100" dirty="0">
                <a:solidFill>
                  <a:schemeClr val="tx1"/>
                </a:solidFill>
                <a:latin typeface="Georgia" panose="02040502050405020303" pitchFamily="18" charset="0"/>
              </a:rPr>
              <a:t>Peak season: TA2007-TA2020</a:t>
            </a:r>
          </a:p>
          <a:p>
            <a:pPr marL="0" lvl="1" indent="-128588">
              <a:buFont typeface="Arial" panose="020B0604020202020204" pitchFamily="34" charset="0"/>
              <a:buChar char="•"/>
            </a:pPr>
            <a:r>
              <a:rPr lang="en-GB" sz="1100" dirty="0">
                <a:solidFill>
                  <a:schemeClr val="tx1"/>
                </a:solidFill>
                <a:latin typeface="Georgia" panose="02040502050405020303" pitchFamily="18" charset="0"/>
              </a:rPr>
              <a:t>As space interpretations, roots back to geography and regional studies</a:t>
            </a:r>
          </a:p>
          <a:p>
            <a:pPr marL="0" lvl="1" indent="-128588">
              <a:buFont typeface="Arial" panose="020B0604020202020204" pitchFamily="34" charset="0"/>
              <a:buChar char="•"/>
            </a:pPr>
            <a:r>
              <a:rPr lang="en-GB" sz="1100" b="1" dirty="0">
                <a:solidFill>
                  <a:srgbClr val="00B050"/>
                </a:solidFill>
                <a:latin typeface="Georgia" panose="02040502050405020303" pitchFamily="18" charset="0"/>
              </a:rPr>
              <a:t>Territoriality: </a:t>
            </a:r>
          </a:p>
          <a:p>
            <a:pPr marL="342900" lvl="2" indent="-128588">
              <a:buFont typeface="Arial" panose="020B0604020202020204" pitchFamily="34" charset="0"/>
              <a:buChar char="•"/>
            </a:pPr>
            <a:r>
              <a:rPr lang="en-GB" sz="1100" b="1" dirty="0">
                <a:solidFill>
                  <a:srgbClr val="00B050"/>
                </a:solidFill>
                <a:latin typeface="Georgia" panose="02040502050405020303" pitchFamily="18" charset="0"/>
              </a:rPr>
              <a:t>mainstreaming of territorial aspects into sect policies; </a:t>
            </a:r>
          </a:p>
          <a:p>
            <a:pPr marL="342900" lvl="2" indent="-128588">
              <a:buFont typeface="Arial" panose="020B0604020202020204" pitchFamily="34" charset="0"/>
              <a:buChar char="•"/>
            </a:pPr>
            <a:r>
              <a:rPr lang="en-GB" sz="1100" b="1" dirty="0">
                <a:solidFill>
                  <a:srgbClr val="00B050"/>
                </a:solidFill>
                <a:latin typeface="Georgia" panose="02040502050405020303" pitchFamily="18" charset="0"/>
              </a:rPr>
              <a:t>comprehensive, integrated spatial planning; </a:t>
            </a:r>
          </a:p>
          <a:p>
            <a:pPr marL="342900" lvl="2" indent="-128588">
              <a:buFont typeface="Arial" panose="020B0604020202020204" pitchFamily="34" charset="0"/>
              <a:buChar char="•"/>
            </a:pPr>
            <a:r>
              <a:rPr lang="en-GB" sz="1100" b="1" dirty="0">
                <a:solidFill>
                  <a:srgbClr val="00B050"/>
                </a:solidFill>
                <a:latin typeface="Georgia" panose="02040502050405020303" pitchFamily="18" charset="0"/>
              </a:rPr>
              <a:t>place-based and indigenous development;</a:t>
            </a:r>
          </a:p>
          <a:p>
            <a:pPr marL="342900" lvl="2" indent="-128588">
              <a:buFont typeface="Arial" panose="020B0604020202020204" pitchFamily="34" charset="0"/>
              <a:buChar char="•"/>
            </a:pPr>
            <a:r>
              <a:rPr lang="en-GB" sz="1100" b="1" dirty="0">
                <a:solidFill>
                  <a:srgbClr val="00B050"/>
                </a:solidFill>
                <a:latin typeface="Georgia" panose="02040502050405020303" pitchFamily="18" charset="0"/>
              </a:rPr>
              <a:t>exploitation of </a:t>
            </a:r>
            <a:r>
              <a:rPr lang="en-GB" sz="1100" b="1" dirty="0" err="1">
                <a:solidFill>
                  <a:srgbClr val="00B050"/>
                </a:solidFill>
                <a:latin typeface="Georgia" panose="02040502050405020303" pitchFamily="18" charset="0"/>
              </a:rPr>
              <a:t>terr</a:t>
            </a:r>
            <a:r>
              <a:rPr lang="hu-HU" sz="1100" b="1" dirty="0">
                <a:solidFill>
                  <a:srgbClr val="00B050"/>
                </a:solidFill>
                <a:latin typeface="Georgia" panose="02040502050405020303" pitchFamily="18" charset="0"/>
              </a:rPr>
              <a:t>itorial </a:t>
            </a:r>
            <a:r>
              <a:rPr lang="en-GB" sz="1100" b="1" dirty="0">
                <a:solidFill>
                  <a:srgbClr val="00B050"/>
                </a:solidFill>
                <a:latin typeface="Georgia" panose="02040502050405020303" pitchFamily="18" charset="0"/>
              </a:rPr>
              <a:t>potential and capital; </a:t>
            </a:r>
          </a:p>
          <a:p>
            <a:pPr marL="342900" lvl="2" indent="-128588">
              <a:buFont typeface="Arial" panose="020B0604020202020204" pitchFamily="34" charset="0"/>
              <a:buChar char="•"/>
            </a:pPr>
            <a:r>
              <a:rPr lang="en-GB" sz="1100" b="1" dirty="0">
                <a:solidFill>
                  <a:srgbClr val="00B050"/>
                </a:solidFill>
                <a:latin typeface="Georgia" panose="02040502050405020303" pitchFamily="18" charset="0"/>
              </a:rPr>
              <a:t>territorial harmony; </a:t>
            </a:r>
          </a:p>
          <a:p>
            <a:pPr marL="342900" lvl="2" indent="-128588">
              <a:buFont typeface="Arial" panose="020B0604020202020204" pitchFamily="34" charset="0"/>
              <a:buChar char="•"/>
            </a:pPr>
            <a:r>
              <a:rPr lang="en-GB" sz="1100" b="1" dirty="0">
                <a:solidFill>
                  <a:srgbClr val="00B050"/>
                </a:solidFill>
                <a:latin typeface="Georgia" panose="02040502050405020303" pitchFamily="18" charset="0"/>
              </a:rPr>
              <a:t>acknowledged </a:t>
            </a:r>
            <a:r>
              <a:rPr lang="en-GB" sz="1100" b="1" dirty="0" err="1">
                <a:solidFill>
                  <a:srgbClr val="00B050"/>
                </a:solidFill>
                <a:latin typeface="Georgia" panose="02040502050405020303" pitchFamily="18" charset="0"/>
              </a:rPr>
              <a:t>ter</a:t>
            </a:r>
            <a:r>
              <a:rPr lang="hu-HU" sz="1100" b="1" dirty="0">
                <a:solidFill>
                  <a:srgbClr val="00B050"/>
                </a:solidFill>
                <a:latin typeface="Georgia" panose="02040502050405020303" pitchFamily="18" charset="0"/>
              </a:rPr>
              <a:t>r</a:t>
            </a:r>
            <a:r>
              <a:rPr lang="en-GB" sz="1100" b="1" dirty="0" err="1">
                <a:solidFill>
                  <a:srgbClr val="00B050"/>
                </a:solidFill>
                <a:latin typeface="Georgia" panose="02040502050405020303" pitchFamily="18" charset="0"/>
              </a:rPr>
              <a:t>itorial</a:t>
            </a:r>
            <a:r>
              <a:rPr lang="en-GB" sz="1100" b="1" dirty="0">
                <a:solidFill>
                  <a:srgbClr val="00B050"/>
                </a:solidFill>
                <a:latin typeface="Georgia" panose="02040502050405020303" pitchFamily="18" charset="0"/>
              </a:rPr>
              <a:t> differences of regions, </a:t>
            </a:r>
          </a:p>
          <a:p>
            <a:pPr marL="342900" lvl="2" indent="-128588">
              <a:buFont typeface="Arial" panose="020B0604020202020204" pitchFamily="34" charset="0"/>
              <a:buChar char="•"/>
            </a:pPr>
            <a:r>
              <a:rPr lang="en-GB" sz="1100" b="1" dirty="0">
                <a:solidFill>
                  <a:srgbClr val="00B050"/>
                </a:solidFill>
                <a:latin typeface="Georgia" panose="02040502050405020303" pitchFamily="18" charset="0"/>
              </a:rPr>
              <a:t>territorial optimum; </a:t>
            </a:r>
          </a:p>
          <a:p>
            <a:pPr marL="342900" lvl="2" indent="-128588">
              <a:buFont typeface="Arial" panose="020B0604020202020204" pitchFamily="34" charset="0"/>
              <a:buChar char="•"/>
            </a:pPr>
            <a:r>
              <a:rPr lang="en-GB" sz="1100" b="1" dirty="0">
                <a:solidFill>
                  <a:srgbClr val="00B050"/>
                </a:solidFill>
                <a:latin typeface="Georgia" panose="02040502050405020303" pitchFamily="18" charset="0"/>
              </a:rPr>
              <a:t>territorial governance at multiple levels</a:t>
            </a:r>
          </a:p>
        </p:txBody>
      </p:sp>
      <p:grpSp>
        <p:nvGrpSpPr>
          <p:cNvPr id="4" name="Csoportba foglalás 3"/>
          <p:cNvGrpSpPr/>
          <p:nvPr/>
        </p:nvGrpSpPr>
        <p:grpSpPr>
          <a:xfrm>
            <a:off x="3651222" y="-77713"/>
            <a:ext cx="5147266" cy="5289850"/>
            <a:chOff x="5964281" y="-381586"/>
            <a:chExt cx="6863021" cy="7053133"/>
          </a:xfrm>
        </p:grpSpPr>
        <p:sp>
          <p:nvSpPr>
            <p:cNvPr id="5" name="Ellipszis 4">
              <a:extLst>
                <a:ext uri="{FF2B5EF4-FFF2-40B4-BE49-F238E27FC236}">
                  <a16:creationId xmlns:a16="http://schemas.microsoft.com/office/drawing/2014/main" id="{9215642D-EF0E-461C-83C2-999E8F17AC8E}"/>
                </a:ext>
              </a:extLst>
            </p:cNvPr>
            <p:cNvSpPr/>
            <p:nvPr/>
          </p:nvSpPr>
          <p:spPr>
            <a:xfrm>
              <a:off x="7916943" y="2430934"/>
              <a:ext cx="1800520" cy="1743959"/>
            </a:xfrm>
            <a:prstGeom prst="ellipse">
              <a:avLst/>
            </a:prstGeom>
            <a:solidFill>
              <a:schemeClr val="accent6">
                <a:lumMod val="60000"/>
                <a:lumOff val="40000"/>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13" b="1" dirty="0">
                  <a:solidFill>
                    <a:schemeClr val="bg1"/>
                  </a:solidFill>
                </a:rPr>
                <a:t>Territorial</a:t>
              </a:r>
              <a:r>
                <a:rPr lang="hu-HU" sz="1013" dirty="0">
                  <a:solidFill>
                    <a:schemeClr val="bg1"/>
                  </a:solidFill>
                </a:rPr>
                <a:t> </a:t>
              </a:r>
              <a:r>
                <a:rPr lang="hu-HU" sz="1013" b="1" dirty="0">
                  <a:solidFill>
                    <a:schemeClr val="bg1"/>
                  </a:solidFill>
                </a:rPr>
                <a:t>Cohesion</a:t>
              </a:r>
            </a:p>
          </p:txBody>
        </p:sp>
        <p:sp>
          <p:nvSpPr>
            <p:cNvPr id="6" name="Ellipszis 5">
              <a:extLst>
                <a:ext uri="{FF2B5EF4-FFF2-40B4-BE49-F238E27FC236}">
                  <a16:creationId xmlns:a16="http://schemas.microsoft.com/office/drawing/2014/main" id="{BFC21956-E19C-453C-A26D-EE9E47C1C8B3}"/>
                </a:ext>
              </a:extLst>
            </p:cNvPr>
            <p:cNvSpPr/>
            <p:nvPr/>
          </p:nvSpPr>
          <p:spPr>
            <a:xfrm>
              <a:off x="8551056" y="563643"/>
              <a:ext cx="424206" cy="2234153"/>
            </a:xfrm>
            <a:prstGeom prst="ellipse">
              <a:avLst/>
            </a:prstGeom>
            <a:solidFill>
              <a:schemeClr val="accent6">
                <a:lumMod val="20000"/>
                <a:lumOff val="80000"/>
              </a:schemeClr>
            </a:solidFill>
            <a:ln w="349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8" name="Ellipszis 7">
              <a:extLst>
                <a:ext uri="{FF2B5EF4-FFF2-40B4-BE49-F238E27FC236}">
                  <a16:creationId xmlns:a16="http://schemas.microsoft.com/office/drawing/2014/main" id="{B271BA24-9609-4A8A-8C7C-E83B535F53F4}"/>
                </a:ext>
              </a:extLst>
            </p:cNvPr>
            <p:cNvSpPr/>
            <p:nvPr/>
          </p:nvSpPr>
          <p:spPr>
            <a:xfrm rot="5400000">
              <a:off x="10340944" y="2154222"/>
              <a:ext cx="424206" cy="2234153"/>
            </a:xfrm>
            <a:prstGeom prst="ellipse">
              <a:avLst/>
            </a:prstGeom>
            <a:solidFill>
              <a:schemeClr val="accent6">
                <a:lumMod val="20000"/>
                <a:lumOff val="80000"/>
              </a:schemeClr>
            </a:solidFill>
            <a:ln w="349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9" name="Ellipszis 8">
              <a:extLst>
                <a:ext uri="{FF2B5EF4-FFF2-40B4-BE49-F238E27FC236}">
                  <a16:creationId xmlns:a16="http://schemas.microsoft.com/office/drawing/2014/main" id="{88B57CD1-97D9-49CC-BB0E-E20B4962CD94}"/>
                </a:ext>
              </a:extLst>
            </p:cNvPr>
            <p:cNvSpPr/>
            <p:nvPr/>
          </p:nvSpPr>
          <p:spPr>
            <a:xfrm rot="5400000">
              <a:off x="6869255" y="2125525"/>
              <a:ext cx="424206" cy="2234153"/>
            </a:xfrm>
            <a:prstGeom prst="ellipse">
              <a:avLst/>
            </a:prstGeom>
            <a:solidFill>
              <a:schemeClr val="accent6">
                <a:lumMod val="20000"/>
                <a:lumOff val="80000"/>
              </a:schemeClr>
            </a:solidFill>
            <a:ln w="349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10" name="Ellipszis 9">
              <a:extLst>
                <a:ext uri="{FF2B5EF4-FFF2-40B4-BE49-F238E27FC236}">
                  <a16:creationId xmlns:a16="http://schemas.microsoft.com/office/drawing/2014/main" id="{9A8A2A0B-B296-4EFF-ACE9-14BC14F8A15D}"/>
                </a:ext>
              </a:extLst>
            </p:cNvPr>
            <p:cNvSpPr/>
            <p:nvPr/>
          </p:nvSpPr>
          <p:spPr>
            <a:xfrm rot="1897871">
              <a:off x="9583646" y="850959"/>
              <a:ext cx="424206" cy="2234153"/>
            </a:xfrm>
            <a:prstGeom prst="ellipse">
              <a:avLst/>
            </a:prstGeom>
            <a:solidFill>
              <a:schemeClr val="accent6">
                <a:lumMod val="20000"/>
                <a:lumOff val="80000"/>
              </a:schemeClr>
            </a:solidFill>
            <a:ln w="349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11" name="Ellipszis 10">
              <a:extLst>
                <a:ext uri="{FF2B5EF4-FFF2-40B4-BE49-F238E27FC236}">
                  <a16:creationId xmlns:a16="http://schemas.microsoft.com/office/drawing/2014/main" id="{98A4042C-65E5-4212-B83E-67E0E8F8161F}"/>
                </a:ext>
              </a:extLst>
            </p:cNvPr>
            <p:cNvSpPr/>
            <p:nvPr/>
          </p:nvSpPr>
          <p:spPr>
            <a:xfrm rot="19084591">
              <a:off x="9721375" y="3352769"/>
              <a:ext cx="424206" cy="2234153"/>
            </a:xfrm>
            <a:prstGeom prst="ellipse">
              <a:avLst/>
            </a:prstGeom>
            <a:solidFill>
              <a:schemeClr val="accent6">
                <a:lumMod val="20000"/>
                <a:lumOff val="80000"/>
              </a:schemeClr>
            </a:solidFill>
            <a:ln w="349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12" name="Ellipszis 11">
              <a:extLst>
                <a:ext uri="{FF2B5EF4-FFF2-40B4-BE49-F238E27FC236}">
                  <a16:creationId xmlns:a16="http://schemas.microsoft.com/office/drawing/2014/main" id="{24E996D7-6DF3-483B-A276-3EDC8A45DFBD}"/>
                </a:ext>
              </a:extLst>
            </p:cNvPr>
            <p:cNvSpPr/>
            <p:nvPr/>
          </p:nvSpPr>
          <p:spPr>
            <a:xfrm>
              <a:off x="8559576" y="3699592"/>
              <a:ext cx="424206" cy="2234153"/>
            </a:xfrm>
            <a:prstGeom prst="ellipse">
              <a:avLst/>
            </a:prstGeom>
            <a:solidFill>
              <a:schemeClr val="accent6">
                <a:lumMod val="20000"/>
                <a:lumOff val="80000"/>
              </a:schemeClr>
            </a:solidFill>
            <a:ln w="349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13" name="Ellipszis 12">
              <a:extLst>
                <a:ext uri="{FF2B5EF4-FFF2-40B4-BE49-F238E27FC236}">
                  <a16:creationId xmlns:a16="http://schemas.microsoft.com/office/drawing/2014/main" id="{5C623DA0-04CD-4FDA-883C-654C91C79D97}"/>
                </a:ext>
              </a:extLst>
            </p:cNvPr>
            <p:cNvSpPr/>
            <p:nvPr/>
          </p:nvSpPr>
          <p:spPr>
            <a:xfrm rot="19762708">
              <a:off x="7536504" y="857936"/>
              <a:ext cx="424206" cy="2234153"/>
            </a:xfrm>
            <a:prstGeom prst="ellipse">
              <a:avLst/>
            </a:prstGeom>
            <a:solidFill>
              <a:schemeClr val="accent6">
                <a:lumMod val="20000"/>
                <a:lumOff val="80000"/>
              </a:schemeClr>
            </a:solidFill>
            <a:ln w="349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14" name="Ellipszis 13">
              <a:extLst>
                <a:ext uri="{FF2B5EF4-FFF2-40B4-BE49-F238E27FC236}">
                  <a16:creationId xmlns:a16="http://schemas.microsoft.com/office/drawing/2014/main" id="{90A6F9A4-F27D-4010-9919-4FBE9E96BEA5}"/>
                </a:ext>
              </a:extLst>
            </p:cNvPr>
            <p:cNvSpPr/>
            <p:nvPr/>
          </p:nvSpPr>
          <p:spPr>
            <a:xfrm rot="2294554">
              <a:off x="7468338" y="3374964"/>
              <a:ext cx="424206" cy="2234153"/>
            </a:xfrm>
            <a:prstGeom prst="ellipse">
              <a:avLst/>
            </a:prstGeom>
            <a:solidFill>
              <a:schemeClr val="accent6">
                <a:lumMod val="20000"/>
                <a:lumOff val="80000"/>
              </a:schemeClr>
            </a:solidFill>
            <a:ln w="349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15" name="Szövegdoboz 14">
              <a:extLst>
                <a:ext uri="{FF2B5EF4-FFF2-40B4-BE49-F238E27FC236}">
                  <a16:creationId xmlns:a16="http://schemas.microsoft.com/office/drawing/2014/main" id="{C77C9AE8-A35D-414D-AEF8-5CA7A952AC08}"/>
                </a:ext>
              </a:extLst>
            </p:cNvPr>
            <p:cNvSpPr txBox="1"/>
            <p:nvPr/>
          </p:nvSpPr>
          <p:spPr>
            <a:xfrm rot="14113010">
              <a:off x="5571322" y="1155457"/>
              <a:ext cx="3381862" cy="307776"/>
            </a:xfrm>
            <a:prstGeom prst="rect">
              <a:avLst/>
            </a:prstGeom>
            <a:noFill/>
          </p:spPr>
          <p:txBody>
            <a:bodyPr wrap="square" rtlCol="0">
              <a:spAutoFit/>
            </a:bodyPr>
            <a:lstStyle/>
            <a:p>
              <a:r>
                <a:rPr lang="en-GB" sz="900" b="1">
                  <a:solidFill>
                    <a:schemeClr val="accent6">
                      <a:lumMod val="75000"/>
                    </a:schemeClr>
                  </a:solidFill>
                </a:rPr>
                <a:t>Territorial mainstreaming</a:t>
              </a:r>
            </a:p>
          </p:txBody>
        </p:sp>
        <p:sp>
          <p:nvSpPr>
            <p:cNvPr id="16" name="Szövegdoboz 15">
              <a:extLst>
                <a:ext uri="{FF2B5EF4-FFF2-40B4-BE49-F238E27FC236}">
                  <a16:creationId xmlns:a16="http://schemas.microsoft.com/office/drawing/2014/main" id="{3703A799-8630-416A-A8E0-613E45CA0AD2}"/>
                </a:ext>
              </a:extLst>
            </p:cNvPr>
            <p:cNvSpPr txBox="1"/>
            <p:nvPr/>
          </p:nvSpPr>
          <p:spPr>
            <a:xfrm rot="16200000">
              <a:off x="7813817" y="1404226"/>
              <a:ext cx="2006771" cy="307776"/>
            </a:xfrm>
            <a:prstGeom prst="rect">
              <a:avLst/>
            </a:prstGeom>
            <a:noFill/>
          </p:spPr>
          <p:txBody>
            <a:bodyPr wrap="square" rtlCol="0">
              <a:spAutoFit/>
            </a:bodyPr>
            <a:lstStyle/>
            <a:p>
              <a:r>
                <a:rPr lang="en-GB" sz="900" b="1">
                  <a:solidFill>
                    <a:schemeClr val="accent6">
                      <a:lumMod val="75000"/>
                    </a:schemeClr>
                  </a:solidFill>
                </a:rPr>
                <a:t>Territorial optimum</a:t>
              </a:r>
            </a:p>
          </p:txBody>
        </p:sp>
        <p:sp>
          <p:nvSpPr>
            <p:cNvPr id="17" name="Szövegdoboz 16">
              <a:extLst>
                <a:ext uri="{FF2B5EF4-FFF2-40B4-BE49-F238E27FC236}">
                  <a16:creationId xmlns:a16="http://schemas.microsoft.com/office/drawing/2014/main" id="{F82CCFA8-E43C-41BC-8A75-58C3E53E30F4}"/>
                </a:ext>
              </a:extLst>
            </p:cNvPr>
            <p:cNvSpPr txBox="1"/>
            <p:nvPr/>
          </p:nvSpPr>
          <p:spPr>
            <a:xfrm>
              <a:off x="9445439" y="3177706"/>
              <a:ext cx="3381863" cy="307776"/>
            </a:xfrm>
            <a:prstGeom prst="rect">
              <a:avLst/>
            </a:prstGeom>
            <a:noFill/>
          </p:spPr>
          <p:txBody>
            <a:bodyPr wrap="square" rtlCol="0">
              <a:spAutoFit/>
            </a:bodyPr>
            <a:lstStyle/>
            <a:p>
              <a:r>
                <a:rPr lang="en-GB" sz="900" b="1">
                  <a:solidFill>
                    <a:schemeClr val="accent6">
                      <a:lumMod val="75000"/>
                    </a:schemeClr>
                  </a:solidFill>
                </a:rPr>
                <a:t>Territorial capital &amp; potential</a:t>
              </a:r>
            </a:p>
          </p:txBody>
        </p:sp>
        <p:sp>
          <p:nvSpPr>
            <p:cNvPr id="18" name="Szövegdoboz 17">
              <a:extLst>
                <a:ext uri="{FF2B5EF4-FFF2-40B4-BE49-F238E27FC236}">
                  <a16:creationId xmlns:a16="http://schemas.microsoft.com/office/drawing/2014/main" id="{E3190350-DA39-495E-AE63-D2D7AC989CFE}"/>
                </a:ext>
              </a:extLst>
            </p:cNvPr>
            <p:cNvSpPr txBox="1"/>
            <p:nvPr/>
          </p:nvSpPr>
          <p:spPr>
            <a:xfrm rot="17949470">
              <a:off x="8817277" y="1769066"/>
              <a:ext cx="1890973" cy="430887"/>
            </a:xfrm>
            <a:prstGeom prst="rect">
              <a:avLst/>
            </a:prstGeom>
            <a:noFill/>
          </p:spPr>
          <p:txBody>
            <a:bodyPr wrap="square" rtlCol="0">
              <a:spAutoFit/>
            </a:bodyPr>
            <a:lstStyle/>
            <a:p>
              <a:r>
                <a:rPr lang="en-GB" sz="750" b="1">
                  <a:solidFill>
                    <a:schemeClr val="accent6">
                      <a:lumMod val="75000"/>
                    </a:schemeClr>
                  </a:solidFill>
                </a:rPr>
                <a:t>Integrated spatial development</a:t>
              </a:r>
            </a:p>
          </p:txBody>
        </p:sp>
        <p:sp>
          <p:nvSpPr>
            <p:cNvPr id="19" name="Szövegdoboz 18">
              <a:extLst>
                <a:ext uri="{FF2B5EF4-FFF2-40B4-BE49-F238E27FC236}">
                  <a16:creationId xmlns:a16="http://schemas.microsoft.com/office/drawing/2014/main" id="{293D659F-0D70-48D5-AFC1-5972AD8B7837}"/>
                </a:ext>
              </a:extLst>
            </p:cNvPr>
            <p:cNvSpPr txBox="1"/>
            <p:nvPr/>
          </p:nvSpPr>
          <p:spPr>
            <a:xfrm>
              <a:off x="6183872" y="3084561"/>
              <a:ext cx="3381863" cy="307776"/>
            </a:xfrm>
            <a:prstGeom prst="rect">
              <a:avLst/>
            </a:prstGeom>
            <a:noFill/>
          </p:spPr>
          <p:txBody>
            <a:bodyPr wrap="square" rtlCol="0">
              <a:spAutoFit/>
            </a:bodyPr>
            <a:lstStyle/>
            <a:p>
              <a:r>
                <a:rPr lang="en-GB" sz="900" b="1">
                  <a:solidFill>
                    <a:schemeClr val="accent6">
                      <a:lumMod val="75000"/>
                    </a:schemeClr>
                  </a:solidFill>
                </a:rPr>
                <a:t>Territorial harmony</a:t>
              </a:r>
            </a:p>
          </p:txBody>
        </p:sp>
        <p:sp>
          <p:nvSpPr>
            <p:cNvPr id="20" name="Szövegdoboz 19">
              <a:extLst>
                <a:ext uri="{FF2B5EF4-FFF2-40B4-BE49-F238E27FC236}">
                  <a16:creationId xmlns:a16="http://schemas.microsoft.com/office/drawing/2014/main" id="{7F813C93-E6FD-4097-B69D-C7DD44EB18E1}"/>
                </a:ext>
              </a:extLst>
            </p:cNvPr>
            <p:cNvSpPr txBox="1"/>
            <p:nvPr/>
          </p:nvSpPr>
          <p:spPr>
            <a:xfrm rot="18282927">
              <a:off x="6161302" y="4147088"/>
              <a:ext cx="3381863" cy="307776"/>
            </a:xfrm>
            <a:prstGeom prst="rect">
              <a:avLst/>
            </a:prstGeom>
            <a:noFill/>
          </p:spPr>
          <p:txBody>
            <a:bodyPr wrap="square" rtlCol="0">
              <a:spAutoFit/>
            </a:bodyPr>
            <a:lstStyle/>
            <a:p>
              <a:pPr algn="ctr"/>
              <a:r>
                <a:rPr lang="en-GB" sz="900" b="1">
                  <a:solidFill>
                    <a:schemeClr val="accent6">
                      <a:lumMod val="75000"/>
                    </a:schemeClr>
                  </a:solidFill>
                </a:rPr>
                <a:t>Place-based development</a:t>
              </a:r>
            </a:p>
          </p:txBody>
        </p:sp>
        <p:sp>
          <p:nvSpPr>
            <p:cNvPr id="21" name="Szövegdoboz 20">
              <a:extLst>
                <a:ext uri="{FF2B5EF4-FFF2-40B4-BE49-F238E27FC236}">
                  <a16:creationId xmlns:a16="http://schemas.microsoft.com/office/drawing/2014/main" id="{83FBDB62-515B-4E37-9492-C15CAAAEF0DC}"/>
                </a:ext>
              </a:extLst>
            </p:cNvPr>
            <p:cNvSpPr txBox="1"/>
            <p:nvPr/>
          </p:nvSpPr>
          <p:spPr>
            <a:xfrm rot="5400000">
              <a:off x="7829430" y="4812355"/>
              <a:ext cx="1935003" cy="307776"/>
            </a:xfrm>
            <a:prstGeom prst="rect">
              <a:avLst/>
            </a:prstGeom>
            <a:noFill/>
          </p:spPr>
          <p:txBody>
            <a:bodyPr wrap="square" rtlCol="0">
              <a:spAutoFit/>
            </a:bodyPr>
            <a:lstStyle/>
            <a:p>
              <a:r>
                <a:rPr lang="en-GB" sz="900" b="1">
                  <a:solidFill>
                    <a:schemeClr val="accent6">
                      <a:lumMod val="75000"/>
                    </a:schemeClr>
                  </a:solidFill>
                </a:rPr>
                <a:t>Territorial governance</a:t>
              </a:r>
            </a:p>
          </p:txBody>
        </p:sp>
        <p:sp>
          <p:nvSpPr>
            <p:cNvPr id="22" name="Szövegdoboz 21">
              <a:extLst>
                <a:ext uri="{FF2B5EF4-FFF2-40B4-BE49-F238E27FC236}">
                  <a16:creationId xmlns:a16="http://schemas.microsoft.com/office/drawing/2014/main" id="{230F9CD9-48DA-4764-A2B6-BF628E54BAE1}"/>
                </a:ext>
              </a:extLst>
            </p:cNvPr>
            <p:cNvSpPr txBox="1"/>
            <p:nvPr/>
          </p:nvSpPr>
          <p:spPr>
            <a:xfrm rot="2990337">
              <a:off x="8676356" y="4842116"/>
              <a:ext cx="3381863" cy="276999"/>
            </a:xfrm>
            <a:prstGeom prst="rect">
              <a:avLst/>
            </a:prstGeom>
            <a:noFill/>
          </p:spPr>
          <p:txBody>
            <a:bodyPr wrap="square" rtlCol="0">
              <a:spAutoFit/>
            </a:bodyPr>
            <a:lstStyle/>
            <a:p>
              <a:r>
                <a:rPr lang="en-GB" sz="750" b="1">
                  <a:solidFill>
                    <a:schemeClr val="accent6">
                      <a:lumMod val="75000"/>
                    </a:schemeClr>
                  </a:solidFill>
                </a:rPr>
                <a:t>Endogeneous territorial development</a:t>
              </a:r>
            </a:p>
          </p:txBody>
        </p:sp>
      </p:grpSp>
    </p:spTree>
    <p:extLst>
      <p:ext uri="{BB962C8B-B14F-4D97-AF65-F5344CB8AC3E}">
        <p14:creationId xmlns:p14="http://schemas.microsoft.com/office/powerpoint/2010/main" val="3212556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2D86582C-FF72-44F3-987D-E383BE863D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39"/>
          <a:stretch/>
        </p:blipFill>
        <p:spPr>
          <a:xfrm>
            <a:off x="1143000" y="1025841"/>
            <a:ext cx="6865638" cy="3922173"/>
          </a:xfrm>
          <a:prstGeom prst="rect">
            <a:avLst/>
          </a:prstGeom>
        </p:spPr>
      </p:pic>
      <p:sp>
        <p:nvSpPr>
          <p:cNvPr id="3" name="Téglalap 2">
            <a:extLst>
              <a:ext uri="{FF2B5EF4-FFF2-40B4-BE49-F238E27FC236}">
                <a16:creationId xmlns:a16="http://schemas.microsoft.com/office/drawing/2014/main" id="{BEBF51AB-E75F-D7BE-BB1B-151153819ACC}"/>
              </a:ext>
            </a:extLst>
          </p:cNvPr>
          <p:cNvSpPr/>
          <p:nvPr/>
        </p:nvSpPr>
        <p:spPr>
          <a:xfrm>
            <a:off x="1143000" y="76368"/>
            <a:ext cx="6471106" cy="323165"/>
          </a:xfrm>
          <a:prstGeom prst="rect">
            <a:avLst/>
          </a:prstGeom>
        </p:spPr>
        <p:txBody>
          <a:bodyPr wrap="square">
            <a:spAutoFit/>
          </a:bodyPr>
          <a:lstStyle/>
          <a:p>
            <a:r>
              <a:rPr lang="hu-HU" sz="1500" b="1" dirty="0">
                <a:solidFill>
                  <a:srgbClr val="00B050"/>
                </a:solidFill>
                <a:latin typeface="Georgia" panose="02040502050405020303" pitchFamily="18" charset="0"/>
              </a:rPr>
              <a:t>Use of </a:t>
            </a:r>
            <a:r>
              <a:rPr lang="hu-HU" sz="1500" b="1" dirty="0" err="1">
                <a:solidFill>
                  <a:srgbClr val="00B050"/>
                </a:solidFill>
                <a:latin typeface="Georgia" panose="02040502050405020303" pitchFamily="18" charset="0"/>
              </a:rPr>
              <a:t>different</a:t>
            </a:r>
            <a:r>
              <a:rPr lang="hu-HU" sz="1500" b="1" dirty="0">
                <a:solidFill>
                  <a:srgbClr val="00B050"/>
                </a:solidFill>
                <a:latin typeface="Georgia" panose="02040502050405020303" pitchFamily="18" charset="0"/>
              </a:rPr>
              <a:t> </a:t>
            </a:r>
            <a:r>
              <a:rPr lang="hu-HU" sz="1500" b="1" dirty="0" err="1">
                <a:solidFill>
                  <a:srgbClr val="00B050"/>
                </a:solidFill>
                <a:latin typeface="Georgia" panose="02040502050405020303" pitchFamily="18" charset="0"/>
              </a:rPr>
              <a:t>space</a:t>
            </a:r>
            <a:r>
              <a:rPr lang="hu-HU" sz="1500" b="1" dirty="0">
                <a:solidFill>
                  <a:srgbClr val="00B050"/>
                </a:solidFill>
                <a:latin typeface="Georgia" panose="02040502050405020303" pitchFamily="18" charset="0"/>
              </a:rPr>
              <a:t> </a:t>
            </a:r>
            <a:r>
              <a:rPr lang="hu-HU" sz="1500" b="1" dirty="0" err="1">
                <a:solidFill>
                  <a:srgbClr val="00B050"/>
                </a:solidFill>
                <a:latin typeface="Georgia" panose="02040502050405020303" pitchFamily="18" charset="0"/>
              </a:rPr>
              <a:t>interpretations</a:t>
            </a:r>
            <a:r>
              <a:rPr lang="hu-HU" sz="1500" b="1" dirty="0">
                <a:solidFill>
                  <a:srgbClr val="00B050"/>
                </a:solidFill>
                <a:latin typeface="Georgia" panose="02040502050405020303" pitchFamily="18" charset="0"/>
              </a:rPr>
              <a:t> in the </a:t>
            </a:r>
            <a:r>
              <a:rPr lang="hu-HU" sz="1500" b="1" dirty="0" err="1">
                <a:solidFill>
                  <a:srgbClr val="00B050"/>
                </a:solidFill>
                <a:latin typeface="Georgia" panose="02040502050405020303" pitchFamily="18" charset="0"/>
              </a:rPr>
              <a:t>research</a:t>
            </a:r>
            <a:endParaRPr lang="hu-HU" sz="1500" dirty="0">
              <a:solidFill>
                <a:srgbClr val="00B050"/>
              </a:solidFill>
              <a:latin typeface="Georgia" panose="02040502050405020303" pitchFamily="18" charset="0"/>
            </a:endParaRPr>
          </a:p>
        </p:txBody>
      </p:sp>
      <p:sp>
        <p:nvSpPr>
          <p:cNvPr id="4" name="Téglalap 3">
            <a:extLst>
              <a:ext uri="{FF2B5EF4-FFF2-40B4-BE49-F238E27FC236}">
                <a16:creationId xmlns:a16="http://schemas.microsoft.com/office/drawing/2014/main" id="{4815764C-18E4-539B-B782-4D8FE1490A49}"/>
              </a:ext>
            </a:extLst>
          </p:cNvPr>
          <p:cNvSpPr/>
          <p:nvPr/>
        </p:nvSpPr>
        <p:spPr>
          <a:xfrm>
            <a:off x="6462210" y="1545636"/>
            <a:ext cx="1538790" cy="3402378"/>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pic>
        <p:nvPicPr>
          <p:cNvPr id="5" name="Kép 4">
            <a:extLst>
              <a:ext uri="{FF2B5EF4-FFF2-40B4-BE49-F238E27FC236}">
                <a16:creationId xmlns:a16="http://schemas.microsoft.com/office/drawing/2014/main" id="{4D64FE81-D57B-6BB0-F3E2-CC7A77E39D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178"/>
          <a:stretch/>
        </p:blipFill>
        <p:spPr>
          <a:xfrm>
            <a:off x="3653898" y="54585"/>
            <a:ext cx="1996540" cy="5012549"/>
          </a:xfrm>
          <a:prstGeom prst="rect">
            <a:avLst/>
          </a:prstGeom>
          <a:ln w="69850">
            <a:solidFill>
              <a:srgbClr val="C00000"/>
            </a:solidFill>
          </a:ln>
        </p:spPr>
      </p:pic>
      <p:sp>
        <p:nvSpPr>
          <p:cNvPr id="6" name="Nyíl: jobbra mutató 5">
            <a:extLst>
              <a:ext uri="{FF2B5EF4-FFF2-40B4-BE49-F238E27FC236}">
                <a16:creationId xmlns:a16="http://schemas.microsoft.com/office/drawing/2014/main" id="{9F6A46F6-DA68-D37B-259A-898B5901D5CE}"/>
              </a:ext>
            </a:extLst>
          </p:cNvPr>
          <p:cNvSpPr/>
          <p:nvPr/>
        </p:nvSpPr>
        <p:spPr>
          <a:xfrm rot="11521604">
            <a:off x="5725373" y="2659069"/>
            <a:ext cx="690587" cy="257485"/>
          </a:xfrm>
          <a:prstGeom prst="rightArrow">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Tree>
    <p:extLst>
      <p:ext uri="{BB962C8B-B14F-4D97-AF65-F5344CB8AC3E}">
        <p14:creationId xmlns:p14="http://schemas.microsoft.com/office/powerpoint/2010/main" val="63873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ppt_x</p:attrName>
                                        </p:attrNameLst>
                                      </p:cBhvr>
                                      <p:tavLst>
                                        <p:tav tm="0">
                                          <p:val>
                                            <p:strVal val="#ppt_x"/>
                                          </p:val>
                                        </p:tav>
                                        <p:tav tm="100000">
                                          <p:val>
                                            <p:strVal val="#ppt_x"/>
                                          </p:val>
                                        </p:tav>
                                      </p:tavLst>
                                    </p:anim>
                                    <p:anim calcmode="lin" valueType="num">
                                      <p:cBhvr>
                                        <p:cTn id="9" dur="1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500"/>
                                        <p:tgtEl>
                                          <p:spTgt spid="4"/>
                                        </p:tgtEl>
                                      </p:cBhvr>
                                    </p:animEffect>
                                    <p:anim calcmode="lin" valueType="num">
                                      <p:cBhvr>
                                        <p:cTn id="15" dur="2500" fill="hold"/>
                                        <p:tgtEl>
                                          <p:spTgt spid="4"/>
                                        </p:tgtEl>
                                        <p:attrNameLst>
                                          <p:attrName>ppt_x</p:attrName>
                                        </p:attrNameLst>
                                      </p:cBhvr>
                                      <p:tavLst>
                                        <p:tav tm="0">
                                          <p:val>
                                            <p:strVal val="#ppt_x"/>
                                          </p:val>
                                        </p:tav>
                                        <p:tav tm="100000">
                                          <p:val>
                                            <p:strVal val="#ppt_x"/>
                                          </p:val>
                                        </p:tav>
                                      </p:tavLst>
                                    </p:anim>
                                    <p:anim calcmode="lin" valueType="num">
                                      <p:cBhvr>
                                        <p:cTn id="16" dur="2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48E55A2E-B5EE-0E7A-671B-8D05ED96EAB5}"/>
              </a:ext>
            </a:extLst>
          </p:cNvPr>
          <p:cNvSpPr txBox="1"/>
          <p:nvPr/>
        </p:nvSpPr>
        <p:spPr>
          <a:xfrm>
            <a:off x="1250631" y="951570"/>
            <a:ext cx="6642738" cy="3547190"/>
          </a:xfrm>
          <a:prstGeom prst="rect">
            <a:avLst/>
          </a:prstGeom>
          <a:noFill/>
        </p:spPr>
        <p:txBody>
          <a:bodyPr wrap="square">
            <a:spAutoFit/>
          </a:bodyPr>
          <a:lstStyle/>
          <a:p>
            <a:pPr marL="214313" indent="-214313">
              <a:lnSpc>
                <a:spcPct val="115000"/>
              </a:lnSpc>
              <a:spcAft>
                <a:spcPts val="750"/>
              </a:spcAft>
              <a:buFont typeface="Arial" panose="020B0604020202020204" pitchFamily="34" charset="0"/>
              <a:buChar char="•"/>
            </a:pPr>
            <a:r>
              <a:rPr lang="en-GB" sz="1050" dirty="0">
                <a:latin typeface="Georgia" panose="02040502050405020303" pitchFamily="18" charset="0"/>
                <a:ea typeface="Calibri" panose="020F0502020204030204" pitchFamily="34" charset="0"/>
                <a:cs typeface="Times New Roman" panose="02020603050405020304" pitchFamily="18" charset="0"/>
              </a:rPr>
              <a:t>In general, </a:t>
            </a:r>
            <a:r>
              <a:rPr lang="en-GB" sz="1050" b="1" dirty="0">
                <a:solidFill>
                  <a:srgbClr val="00B050"/>
                </a:solidFill>
                <a:latin typeface="Georgia" panose="02040502050405020303" pitchFamily="18" charset="0"/>
                <a:ea typeface="Calibri" panose="020F0502020204030204" pitchFamily="34" charset="0"/>
                <a:cs typeface="Times New Roman" panose="02020603050405020304" pitchFamily="18" charset="0"/>
              </a:rPr>
              <a:t>territoriality/spatiality </a:t>
            </a:r>
            <a:r>
              <a:rPr lang="en-GB" sz="1050" dirty="0">
                <a:latin typeface="Georgia" panose="02040502050405020303" pitchFamily="18" charset="0"/>
                <a:ea typeface="Calibri" panose="020F0502020204030204" pitchFamily="34" charset="0"/>
                <a:cs typeface="Times New Roman" panose="02020603050405020304" pitchFamily="18" charset="0"/>
              </a:rPr>
              <a:t>can mean the </a:t>
            </a:r>
            <a:r>
              <a:rPr lang="en-GB" sz="1050" b="1" i="1" dirty="0">
                <a:latin typeface="Georgia" panose="02040502050405020303" pitchFamily="18" charset="0"/>
                <a:ea typeface="Calibri" panose="020F0502020204030204" pitchFamily="34" charset="0"/>
                <a:cs typeface="Times New Roman" panose="02020603050405020304" pitchFamily="18" charset="0"/>
              </a:rPr>
              <a:t>prevalence of the above introduced territorial aspects in thinking and activities, if approaches, decisions, and actions are significantly influenced by the geographic characteristics and territorial social/economic endowments and spatial structures</a:t>
            </a:r>
            <a:r>
              <a:rPr lang="en-GB" sz="1050" dirty="0">
                <a:latin typeface="Georgia" panose="02040502050405020303" pitchFamily="18" charset="0"/>
                <a:ea typeface="Calibri" panose="020F0502020204030204" pitchFamily="34" charset="0"/>
                <a:cs typeface="Times New Roman" panose="02020603050405020304" pitchFamily="18" charset="0"/>
              </a:rPr>
              <a:t>.</a:t>
            </a:r>
            <a:endParaRPr lang="hu-HU" sz="1050" dirty="0">
              <a:latin typeface="Calibri" panose="020F0502020204030204" pitchFamily="34" charset="0"/>
              <a:ea typeface="Calibri" panose="020F0502020204030204" pitchFamily="34" charset="0"/>
              <a:cs typeface="Times New Roman" panose="02020603050405020304" pitchFamily="18" charset="0"/>
            </a:endParaRPr>
          </a:p>
          <a:p>
            <a:pPr marL="214313" indent="-214313">
              <a:lnSpc>
                <a:spcPct val="115000"/>
              </a:lnSpc>
              <a:spcAft>
                <a:spcPts val="750"/>
              </a:spcAft>
              <a:buFont typeface="Arial" panose="020B0604020202020204" pitchFamily="34" charset="0"/>
              <a:buChar char="•"/>
            </a:pPr>
            <a:r>
              <a:rPr lang="en-GB" sz="1050" b="1" dirty="0">
                <a:solidFill>
                  <a:srgbClr val="00B050"/>
                </a:solidFill>
                <a:latin typeface="Georgia" panose="02040502050405020303" pitchFamily="18" charset="0"/>
                <a:cs typeface="Times New Roman" panose="02020603050405020304" pitchFamily="18" charset="0"/>
              </a:rPr>
              <a:t>territoriality and spatiality in development policy and climate policy</a:t>
            </a:r>
            <a:r>
              <a:rPr lang="en-GB" sz="1050" dirty="0">
                <a:latin typeface="Georgia" panose="02040502050405020303" pitchFamily="18" charset="0"/>
                <a:ea typeface="Calibri" panose="020F0502020204030204" pitchFamily="34" charset="0"/>
                <a:cs typeface="Times New Roman" panose="02020603050405020304" pitchFamily="18" charset="0"/>
              </a:rPr>
              <a:t> </a:t>
            </a:r>
            <a:r>
              <a:rPr lang="hu-HU" sz="1050" dirty="0">
                <a:latin typeface="Georgia" panose="02040502050405020303" pitchFamily="18" charset="0"/>
                <a:ea typeface="Calibri" panose="020F0502020204030204" pitchFamily="34" charset="0"/>
                <a:cs typeface="Times New Roman" panose="02020603050405020304" pitchFamily="18" charset="0"/>
              </a:rPr>
              <a:t>is </a:t>
            </a:r>
            <a:r>
              <a:rPr lang="en-GB" sz="1050" b="1" i="1" dirty="0">
                <a:latin typeface="Georgia" panose="02040502050405020303" pitchFamily="18" charset="0"/>
                <a:ea typeface="Calibri" panose="020F0502020204030204" pitchFamily="34" charset="0"/>
                <a:cs typeface="Times New Roman" panose="02020603050405020304" pitchFamily="18" charset="0"/>
              </a:rPr>
              <a:t>the conscious and consequent taking of external and internal spatial elements and characteristics, and their territorial differences and spatial order within the absolute or relative space into consideration during the examined activities</a:t>
            </a:r>
            <a:r>
              <a:rPr lang="en-GB" sz="1050" dirty="0">
                <a:latin typeface="Georgia" panose="02040502050405020303" pitchFamily="18" charset="0"/>
                <a:ea typeface="Calibri" panose="020F0502020204030204" pitchFamily="34" charset="0"/>
                <a:cs typeface="Times New Roman" panose="02020603050405020304" pitchFamily="18" charset="0"/>
              </a:rPr>
              <a:t>: in our case </a:t>
            </a:r>
            <a:r>
              <a:rPr lang="en-GB" sz="1050" b="1" i="1" dirty="0">
                <a:latin typeface="Georgia" panose="02040502050405020303" pitchFamily="18" charset="0"/>
                <a:ea typeface="Calibri" panose="020F0502020204030204" pitchFamily="34" charset="0"/>
                <a:cs typeface="Times New Roman" panose="02020603050405020304" pitchFamily="18" charset="0"/>
              </a:rPr>
              <a:t>in planning and MRE, particularly in climate adaptation</a:t>
            </a:r>
            <a:endParaRPr lang="hu-HU" sz="1050" b="1" i="1" dirty="0">
              <a:latin typeface="Calibri" panose="020F0502020204030204" pitchFamily="34" charset="0"/>
              <a:ea typeface="Calibri" panose="020F0502020204030204" pitchFamily="34" charset="0"/>
              <a:cs typeface="Times New Roman" panose="02020603050405020304" pitchFamily="18" charset="0"/>
            </a:endParaRPr>
          </a:p>
          <a:p>
            <a:pPr marL="214313" indent="-214313">
              <a:lnSpc>
                <a:spcPct val="115000"/>
              </a:lnSpc>
              <a:spcAft>
                <a:spcPts val="750"/>
              </a:spcAft>
              <a:buFont typeface="Arial" panose="020B0604020202020204" pitchFamily="34" charset="0"/>
              <a:buChar char="•"/>
            </a:pPr>
            <a:r>
              <a:rPr lang="en-GB" sz="1050" b="1" i="1" dirty="0">
                <a:solidFill>
                  <a:srgbClr val="00B050"/>
                </a:solidFill>
                <a:latin typeface="Georgia" panose="02040502050405020303" pitchFamily="18" charset="0"/>
                <a:ea typeface="Calibri" panose="020F0502020204030204" pitchFamily="34" charset="0"/>
                <a:cs typeface="Times New Roman" panose="02020603050405020304" pitchFamily="18" charset="0"/>
              </a:rPr>
              <a:t>We consider a policy activity territorially conscious </a:t>
            </a:r>
            <a:r>
              <a:rPr lang="en-GB" sz="1050" b="1" i="1" dirty="0">
                <a:latin typeface="Georgia" panose="02040502050405020303" pitchFamily="18" charset="0"/>
                <a:ea typeface="Calibri" panose="020F0502020204030204" pitchFamily="34" charset="0"/>
                <a:cs typeface="Times New Roman" panose="02020603050405020304" pitchFamily="18" charset="0"/>
              </a:rPr>
              <a:t>if it put significant weight on these spatial dimensions</a:t>
            </a:r>
            <a:r>
              <a:rPr lang="en-GB" sz="1050" dirty="0">
                <a:latin typeface="Georgia" panose="02040502050405020303" pitchFamily="18" charset="0"/>
                <a:ea typeface="Calibri" panose="020F0502020204030204" pitchFamily="34" charset="0"/>
                <a:cs typeface="Times New Roman" panose="02020603050405020304" pitchFamily="18" charset="0"/>
              </a:rPr>
              <a:t> (characteristics, differences, and configurations) </a:t>
            </a:r>
            <a:r>
              <a:rPr lang="en-GB" sz="1050" b="1" i="1" dirty="0">
                <a:latin typeface="Georgia" panose="02040502050405020303" pitchFamily="18" charset="0"/>
                <a:ea typeface="Calibri" panose="020F0502020204030204" pitchFamily="34" charset="0"/>
                <a:cs typeface="Times New Roman" panose="02020603050405020304" pitchFamily="18" charset="0"/>
              </a:rPr>
              <a:t>both in its evidence seeking phases, reasoning and decisions</a:t>
            </a:r>
            <a:r>
              <a:rPr lang="en-GB" sz="1050" dirty="0">
                <a:latin typeface="Georgia" panose="02040502050405020303" pitchFamily="18" charset="0"/>
                <a:ea typeface="Calibri" panose="020F0502020204030204" pitchFamily="34" charset="0"/>
                <a:cs typeface="Times New Roman" panose="02020603050405020304" pitchFamily="18" charset="0"/>
              </a:rPr>
              <a:t> (vision- and objective design and elaboration of measures), </a:t>
            </a:r>
            <a:r>
              <a:rPr lang="en-GB" sz="1050" b="1" i="1" dirty="0">
                <a:latin typeface="Georgia" panose="02040502050405020303" pitchFamily="18" charset="0"/>
                <a:ea typeface="Calibri" panose="020F0502020204030204" pitchFamily="34" charset="0"/>
                <a:cs typeface="Times New Roman" panose="02020603050405020304" pitchFamily="18" charset="0"/>
              </a:rPr>
              <a:t>during setting up indicator sets, and when conducting evaluations or establishing decision supporting systems</a:t>
            </a:r>
            <a:r>
              <a:rPr lang="en-GB" sz="1050" dirty="0">
                <a:latin typeface="Georgia" panose="02040502050405020303" pitchFamily="18" charset="0"/>
                <a:ea typeface="Calibri" panose="020F0502020204030204" pitchFamily="34" charset="0"/>
                <a:cs typeface="Times New Roman" panose="02020603050405020304" pitchFamily="18" charset="0"/>
              </a:rPr>
              <a:t>. </a:t>
            </a:r>
            <a:endParaRPr lang="hu-HU" sz="1050" dirty="0">
              <a:latin typeface="Calibri" panose="020F0502020204030204" pitchFamily="34" charset="0"/>
              <a:ea typeface="Calibri" panose="020F0502020204030204" pitchFamily="34" charset="0"/>
              <a:cs typeface="Times New Roman" panose="02020603050405020304" pitchFamily="18" charset="0"/>
            </a:endParaRPr>
          </a:p>
          <a:p>
            <a:pPr marL="214313" indent="-214313">
              <a:lnSpc>
                <a:spcPct val="115000"/>
              </a:lnSpc>
              <a:spcAft>
                <a:spcPts val="750"/>
              </a:spcAft>
              <a:buFont typeface="Arial" panose="020B0604020202020204" pitchFamily="34" charset="0"/>
              <a:buChar char="•"/>
            </a:pPr>
            <a:r>
              <a:rPr lang="en-GB" sz="1050" b="1" dirty="0">
                <a:latin typeface="Georgia" panose="02040502050405020303" pitchFamily="18" charset="0"/>
                <a:ea typeface="Calibri" panose="020F0502020204030204" pitchFamily="34" charset="0"/>
                <a:cs typeface="Times New Roman" panose="02020603050405020304" pitchFamily="18" charset="0"/>
              </a:rPr>
              <a:t>If these aspects are at least equal with the weight of the sectoral approach </a:t>
            </a:r>
            <a:r>
              <a:rPr lang="en-GB" sz="1050" dirty="0">
                <a:latin typeface="Georgia" panose="02040502050405020303" pitchFamily="18" charset="0"/>
                <a:ea typeface="Calibri" panose="020F0502020204030204" pitchFamily="34" charset="0"/>
                <a:cs typeface="Times New Roman" panose="02020603050405020304" pitchFamily="18" charset="0"/>
              </a:rPr>
              <a:t>(separated handling of different thematic fields) or even dominate it, then we can talk about a </a:t>
            </a:r>
            <a:r>
              <a:rPr lang="en-GB" sz="1050" b="1" i="1" dirty="0">
                <a:solidFill>
                  <a:srgbClr val="00B050"/>
                </a:solidFill>
                <a:latin typeface="Georgia" panose="02040502050405020303" pitchFamily="18" charset="0"/>
                <a:ea typeface="Calibri" panose="020F0502020204030204" pitchFamily="34" charset="0"/>
                <a:cs typeface="Times New Roman" panose="02020603050405020304" pitchFamily="18" charset="0"/>
              </a:rPr>
              <a:t>spatially oriented approach</a:t>
            </a:r>
            <a:endParaRPr lang="hu-HU" sz="1050" b="1" i="1"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églalap 3">
            <a:extLst>
              <a:ext uri="{FF2B5EF4-FFF2-40B4-BE49-F238E27FC236}">
                <a16:creationId xmlns:a16="http://schemas.microsoft.com/office/drawing/2014/main" id="{AB8FC810-4456-E386-D065-ED9DF67DAEB6}"/>
              </a:ext>
            </a:extLst>
          </p:cNvPr>
          <p:cNvSpPr/>
          <p:nvPr/>
        </p:nvSpPr>
        <p:spPr>
          <a:xfrm>
            <a:off x="1143000" y="80778"/>
            <a:ext cx="6858000" cy="646331"/>
          </a:xfrm>
          <a:prstGeom prst="rect">
            <a:avLst/>
          </a:prstGeom>
        </p:spPr>
        <p:txBody>
          <a:bodyPr wrap="square">
            <a:spAutoFit/>
          </a:bodyPr>
          <a:lstStyle/>
          <a:p>
            <a:r>
              <a:rPr lang="hu-HU" sz="1800" b="1" dirty="0">
                <a:solidFill>
                  <a:srgbClr val="00B050"/>
                </a:solidFill>
                <a:latin typeface="Georgia" panose="02040502050405020303" pitchFamily="18" charset="0"/>
              </a:rPr>
              <a:t>…</a:t>
            </a:r>
            <a:r>
              <a:rPr lang="en-US" sz="1800" b="1" dirty="0">
                <a:solidFill>
                  <a:srgbClr val="00B050"/>
                </a:solidFill>
                <a:latin typeface="Georgia" panose="02040502050405020303" pitchFamily="18" charset="0"/>
              </a:rPr>
              <a:t>an indicative definition for territoriality and territorial thinking</a:t>
            </a:r>
            <a:endParaRPr lang="en-GB" sz="1800" dirty="0">
              <a:solidFill>
                <a:srgbClr val="00B050"/>
              </a:solidFill>
              <a:latin typeface="Georgia" panose="02040502050405020303" pitchFamily="18" charset="0"/>
            </a:endParaRPr>
          </a:p>
        </p:txBody>
      </p:sp>
    </p:spTree>
    <p:extLst>
      <p:ext uri="{BB962C8B-B14F-4D97-AF65-F5344CB8AC3E}">
        <p14:creationId xmlns:p14="http://schemas.microsoft.com/office/powerpoint/2010/main" val="3747720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143000" y="681541"/>
            <a:ext cx="6858000" cy="1477328"/>
          </a:xfrm>
          <a:prstGeom prst="rect">
            <a:avLst/>
          </a:prstGeom>
        </p:spPr>
        <p:txBody>
          <a:bodyPr wrap="square">
            <a:spAutoFit/>
          </a:bodyPr>
          <a:lstStyle/>
          <a:p>
            <a:pPr marL="214313" indent="-214313">
              <a:buFont typeface="Arial" panose="020B0604020202020204" pitchFamily="34" charset="0"/>
              <a:buChar char="•"/>
            </a:pPr>
            <a:r>
              <a:rPr lang="en-GB" sz="1125" b="1" dirty="0">
                <a:latin typeface="Georgia" panose="02040502050405020303" pitchFamily="18" charset="0"/>
              </a:rPr>
              <a:t>main analytical focus</a:t>
            </a:r>
            <a:endParaRPr lang="hu-HU" sz="1125" b="1" dirty="0">
              <a:latin typeface="Georgia" panose="02040502050405020303" pitchFamily="18" charset="0"/>
            </a:endParaRPr>
          </a:p>
          <a:p>
            <a:pPr marL="557213" lvl="1" indent="-214313">
              <a:buFont typeface="Arial" panose="020B0604020202020204" pitchFamily="34" charset="0"/>
              <a:buChar char="•"/>
            </a:pPr>
            <a:r>
              <a:rPr lang="en-GB" sz="1125" dirty="0">
                <a:latin typeface="Georgia" panose="02040502050405020303" pitchFamily="18" charset="0"/>
              </a:rPr>
              <a:t>on existing national planning documents, MRE reports and systems</a:t>
            </a:r>
            <a:r>
              <a:rPr lang="hu-HU" sz="1125" dirty="0">
                <a:latin typeface="Georgia" panose="02040502050405020303" pitchFamily="18" charset="0"/>
              </a:rPr>
              <a:t>;</a:t>
            </a:r>
            <a:r>
              <a:rPr lang="en-GB" sz="1125" dirty="0">
                <a:latin typeface="Georgia" panose="02040502050405020303" pitchFamily="18" charset="0"/>
              </a:rPr>
              <a:t> </a:t>
            </a:r>
            <a:endParaRPr lang="hu-HU" sz="1125" dirty="0">
              <a:latin typeface="Georgia" panose="02040502050405020303" pitchFamily="18" charset="0"/>
            </a:endParaRPr>
          </a:p>
          <a:p>
            <a:pPr marL="557213" lvl="1" indent="-214313">
              <a:buFont typeface="Arial" panose="020B0604020202020204" pitchFamily="34" charset="0"/>
              <a:buChar char="•"/>
            </a:pPr>
            <a:r>
              <a:rPr lang="en-GB" sz="1125" b="1" dirty="0">
                <a:latin typeface="Georgia" panose="02040502050405020303" pitchFamily="18" charset="0"/>
              </a:rPr>
              <a:t>comparison of these documents and systems </a:t>
            </a:r>
            <a:endParaRPr lang="hu-HU" sz="1125" b="1" dirty="0">
              <a:latin typeface="Georgia" panose="02040502050405020303" pitchFamily="18" charset="0"/>
            </a:endParaRPr>
          </a:p>
          <a:p>
            <a:pPr marL="557213" lvl="1" indent="-214313">
              <a:buFont typeface="Arial" panose="020B0604020202020204" pitchFamily="34" charset="0"/>
              <a:buChar char="•"/>
            </a:pPr>
            <a:r>
              <a:rPr lang="hu-HU" sz="1125" b="1" dirty="0" err="1">
                <a:latin typeface="Georgia" panose="02040502050405020303" pitchFamily="18" charset="0"/>
              </a:rPr>
              <a:t>according</a:t>
            </a:r>
            <a:r>
              <a:rPr lang="hu-HU" sz="1125" b="1" dirty="0">
                <a:latin typeface="Georgia" panose="02040502050405020303" pitchFamily="18" charset="0"/>
              </a:rPr>
              <a:t> to a </a:t>
            </a:r>
            <a:r>
              <a:rPr lang="en-GB" sz="1125" b="1" dirty="0">
                <a:latin typeface="Georgia" panose="02040502050405020303" pitchFamily="18" charset="0"/>
              </a:rPr>
              <a:t>predefined analytical aspect system</a:t>
            </a:r>
            <a:endParaRPr lang="hu-HU" sz="1125" b="1" dirty="0">
              <a:latin typeface="Georgia" panose="02040502050405020303" pitchFamily="18" charset="0"/>
            </a:endParaRPr>
          </a:p>
          <a:p>
            <a:pPr marL="900113" lvl="2" indent="-214313">
              <a:buFont typeface="Arial" panose="020B0604020202020204" pitchFamily="34" charset="0"/>
              <a:buChar char="•"/>
            </a:pPr>
            <a:r>
              <a:rPr lang="en-GB" sz="1125" dirty="0">
                <a:latin typeface="Georgia" panose="02040502050405020303" pitchFamily="18" charset="0"/>
              </a:rPr>
              <a:t>5-10</a:t>
            </a:r>
            <a:r>
              <a:rPr lang="en-GB" sz="1125" b="1" dirty="0">
                <a:latin typeface="Georgia" panose="02040502050405020303" pitchFamily="18" charset="0"/>
              </a:rPr>
              <a:t> main factors</a:t>
            </a:r>
            <a:r>
              <a:rPr lang="hu-HU" sz="1125" b="1" dirty="0">
                <a:latin typeface="Georgia" panose="02040502050405020303" pitchFamily="18" charset="0"/>
              </a:rPr>
              <a:t>;</a:t>
            </a:r>
            <a:r>
              <a:rPr lang="en-GB" sz="1125" b="1" dirty="0">
                <a:latin typeface="Georgia" panose="02040502050405020303" pitchFamily="18" charset="0"/>
              </a:rPr>
              <a:t> </a:t>
            </a:r>
            <a:endParaRPr lang="hu-HU" sz="1125" b="1" dirty="0">
              <a:latin typeface="Georgia" panose="02040502050405020303" pitchFamily="18" charset="0"/>
            </a:endParaRPr>
          </a:p>
          <a:p>
            <a:pPr marL="900113" lvl="2" indent="-214313">
              <a:buFont typeface="Arial" panose="020B0604020202020204" pitchFamily="34" charset="0"/>
              <a:buChar char="•"/>
            </a:pPr>
            <a:r>
              <a:rPr lang="en-GB" sz="1125" b="1" dirty="0">
                <a:latin typeface="Georgia" panose="02040502050405020303" pitchFamily="18" charset="0"/>
              </a:rPr>
              <a:t>and </a:t>
            </a:r>
            <a:r>
              <a:rPr lang="en-GB" sz="1125" dirty="0">
                <a:latin typeface="Georgia" panose="02040502050405020303" pitchFamily="18" charset="0"/>
              </a:rPr>
              <a:t>for each factor 2-4</a:t>
            </a:r>
            <a:r>
              <a:rPr lang="en-GB" sz="1125" b="1" dirty="0">
                <a:latin typeface="Georgia" panose="02040502050405020303" pitchFamily="18" charset="0"/>
              </a:rPr>
              <a:t> subfactors. </a:t>
            </a:r>
            <a:endParaRPr lang="hu-HU" sz="1125" b="1" dirty="0">
              <a:latin typeface="Georgia" panose="02040502050405020303" pitchFamily="18" charset="0"/>
            </a:endParaRPr>
          </a:p>
          <a:p>
            <a:pPr marL="900113" lvl="2" indent="-214313">
              <a:buFont typeface="Arial" panose="020B0604020202020204" pitchFamily="34" charset="0"/>
              <a:buChar char="•"/>
            </a:pPr>
            <a:r>
              <a:rPr lang="en-GB" sz="1125" dirty="0">
                <a:latin typeface="Georgia" panose="02040502050405020303" pitchFamily="18" charset="0"/>
              </a:rPr>
              <a:t>Attributed to each </a:t>
            </a:r>
            <a:r>
              <a:rPr lang="en-GB" sz="1125" dirty="0" err="1">
                <a:latin typeface="Georgia" panose="02040502050405020303" pitchFamily="18" charset="0"/>
              </a:rPr>
              <a:t>subfactor</a:t>
            </a:r>
            <a:r>
              <a:rPr lang="en-GB" sz="1125" dirty="0">
                <a:latin typeface="Georgia" panose="02040502050405020303" pitchFamily="18" charset="0"/>
              </a:rPr>
              <a:t> proper principles/rules of classification will also be defined </a:t>
            </a:r>
            <a:r>
              <a:rPr lang="hu-HU" sz="1125" dirty="0">
                <a:latin typeface="Georgia" panose="02040502050405020303" pitchFamily="18" charset="0"/>
                <a:sym typeface="Wingdings" panose="05000000000000000000" pitchFamily="2" charset="2"/>
              </a:rPr>
              <a:t> </a:t>
            </a:r>
            <a:r>
              <a:rPr lang="en-GB" sz="1125" dirty="0">
                <a:latin typeface="Georgia" panose="02040502050405020303" pitchFamily="18" charset="0"/>
              </a:rPr>
              <a:t>subjectivity can be avoided</a:t>
            </a:r>
            <a:endParaRPr lang="hu-HU" sz="1125" dirty="0">
              <a:latin typeface="Georgia" panose="02040502050405020303" pitchFamily="18" charset="0"/>
            </a:endParaRPr>
          </a:p>
        </p:txBody>
      </p:sp>
      <p:sp>
        <p:nvSpPr>
          <p:cNvPr id="3" name="Téglalap 2"/>
          <p:cNvSpPr/>
          <p:nvPr/>
        </p:nvSpPr>
        <p:spPr>
          <a:xfrm>
            <a:off x="1146423" y="116266"/>
            <a:ext cx="6858000" cy="323165"/>
          </a:xfrm>
          <a:prstGeom prst="rect">
            <a:avLst/>
          </a:prstGeom>
        </p:spPr>
        <p:txBody>
          <a:bodyPr wrap="square">
            <a:spAutoFit/>
          </a:bodyPr>
          <a:lstStyle/>
          <a:p>
            <a:r>
              <a:rPr lang="hu-HU" sz="1500" b="1" dirty="0" err="1">
                <a:solidFill>
                  <a:srgbClr val="00B050"/>
                </a:solidFill>
                <a:latin typeface="Georgia" panose="02040502050405020303" pitchFamily="18" charset="0"/>
              </a:rPr>
              <a:t>Qualitative</a:t>
            </a:r>
            <a:r>
              <a:rPr lang="hu-HU" sz="1500" b="1" dirty="0">
                <a:solidFill>
                  <a:srgbClr val="00B050"/>
                </a:solidFill>
                <a:latin typeface="Georgia" panose="02040502050405020303" pitchFamily="18" charset="0"/>
              </a:rPr>
              <a:t> methods’ </a:t>
            </a:r>
            <a:r>
              <a:rPr lang="hu-HU" sz="1500" b="1" dirty="0" err="1">
                <a:solidFill>
                  <a:srgbClr val="00B050"/>
                </a:solidFill>
                <a:latin typeface="Georgia" panose="02040502050405020303" pitchFamily="18" charset="0"/>
              </a:rPr>
              <a:t>weight</a:t>
            </a:r>
            <a:r>
              <a:rPr lang="hu-HU" sz="1500" b="1" dirty="0">
                <a:solidFill>
                  <a:srgbClr val="00B050"/>
                </a:solidFill>
                <a:latin typeface="Georgia" panose="02040502050405020303" pitchFamily="18" charset="0"/>
              </a:rPr>
              <a:t> is </a:t>
            </a:r>
            <a:r>
              <a:rPr lang="hu-HU" sz="1500" b="1" dirty="0" err="1">
                <a:solidFill>
                  <a:srgbClr val="00B050"/>
                </a:solidFill>
                <a:latin typeface="Georgia" panose="02040502050405020303" pitchFamily="18" charset="0"/>
              </a:rPr>
              <a:t>significant</a:t>
            </a:r>
            <a:endParaRPr lang="en-US" sz="1500" b="1" dirty="0">
              <a:solidFill>
                <a:srgbClr val="00B050"/>
              </a:solidFill>
              <a:latin typeface="Georgia" panose="02040502050405020303" pitchFamily="18" charset="0"/>
            </a:endParaRPr>
          </a:p>
        </p:txBody>
      </p:sp>
      <p:pic>
        <p:nvPicPr>
          <p:cNvPr id="5" name="Kép 4"/>
          <p:cNvPicPr/>
          <p:nvPr/>
        </p:nvPicPr>
        <p:blipFill rotWithShape="1">
          <a:blip r:embed="rId2"/>
          <a:srcRect l="4383" t="21221" r="36146" b="41367"/>
          <a:stretch/>
        </p:blipFill>
        <p:spPr bwMode="auto">
          <a:xfrm>
            <a:off x="1277635" y="2135784"/>
            <a:ext cx="6588731" cy="28662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6691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136741" y="709573"/>
            <a:ext cx="6870518" cy="4078424"/>
          </a:xfrm>
          <a:prstGeom prst="rect">
            <a:avLst/>
          </a:prstGeom>
        </p:spPr>
        <p:txBody>
          <a:bodyPr wrap="square">
            <a:spAutoFit/>
          </a:bodyPr>
          <a:lstStyle/>
          <a:p>
            <a:pPr marL="128588" indent="-128588">
              <a:lnSpc>
                <a:spcPct val="115000"/>
              </a:lnSpc>
              <a:spcAft>
                <a:spcPts val="750"/>
              </a:spcAft>
              <a:buFont typeface="Arial" panose="020B0604020202020204" pitchFamily="34" charset="0"/>
              <a:buChar char="•"/>
            </a:pPr>
            <a:r>
              <a:rPr lang="en-GB" sz="825" dirty="0">
                <a:latin typeface="Georgia" panose="02040502050405020303" pitchFamily="18" charset="0"/>
                <a:ea typeface="Calibri" panose="020F0502020204030204" pitchFamily="34" charset="0"/>
                <a:cs typeface="Times New Roman" panose="02020603050405020304" pitchFamily="18" charset="0"/>
              </a:rPr>
              <a:t>A wide variety of space interpretations of relevant disciplines and policy domains emerge before us. </a:t>
            </a:r>
            <a:endParaRPr lang="hu-HU" sz="825" dirty="0">
              <a:latin typeface="Calibri" panose="020F0502020204030204" pitchFamily="34" charset="0"/>
              <a:ea typeface="Calibri" panose="020F0502020204030204" pitchFamily="34" charset="0"/>
              <a:cs typeface="Times New Roman" panose="02020603050405020304" pitchFamily="18" charset="0"/>
            </a:endParaRPr>
          </a:p>
          <a:p>
            <a:pPr marL="128588" indent="-128588">
              <a:lnSpc>
                <a:spcPct val="115000"/>
              </a:lnSpc>
              <a:spcAft>
                <a:spcPts val="750"/>
              </a:spcAft>
              <a:buFont typeface="Arial" panose="020B0604020202020204" pitchFamily="34" charset="0"/>
              <a:buChar char="•"/>
            </a:pPr>
            <a:r>
              <a:rPr lang="en-GB" sz="825" dirty="0">
                <a:latin typeface="Georgia" panose="02040502050405020303" pitchFamily="18" charset="0"/>
                <a:ea typeface="Calibri" panose="020F0502020204030204" pitchFamily="34" charset="0"/>
                <a:cs typeface="Times New Roman" panose="02020603050405020304" pitchFamily="18" charset="0"/>
              </a:rPr>
              <a:t>empirical analysis will be basically space-oriented</a:t>
            </a:r>
            <a:endParaRPr lang="hu-HU" sz="825" dirty="0">
              <a:latin typeface="Calibri" panose="020F0502020204030204" pitchFamily="34" charset="0"/>
              <a:ea typeface="Calibri" panose="020F0502020204030204" pitchFamily="34" charset="0"/>
              <a:cs typeface="Times New Roman" panose="02020603050405020304" pitchFamily="18" charset="0"/>
            </a:endParaRPr>
          </a:p>
          <a:p>
            <a:pPr marL="128588" indent="-128588">
              <a:lnSpc>
                <a:spcPct val="115000"/>
              </a:lnSpc>
              <a:spcAft>
                <a:spcPts val="750"/>
              </a:spcAft>
              <a:buFont typeface="Arial" panose="020B0604020202020204" pitchFamily="34" charset="0"/>
              <a:buChar char="•"/>
            </a:pPr>
            <a:r>
              <a:rPr lang="en-GB" sz="825" dirty="0">
                <a:latin typeface="Georgia" panose="02040502050405020303" pitchFamily="18" charset="0"/>
                <a:ea typeface="Calibri" panose="020F0502020204030204" pitchFamily="34" charset="0"/>
                <a:cs typeface="Times New Roman" panose="02020603050405020304" pitchFamily="18" charset="0"/>
              </a:rPr>
              <a:t>As such, it concentrates mostly on absolute and objective space interpretations of natural geography; on the relative approach of social and economic geography, regional geography, geopolitics, and regional studies; and on those disciplines that focus on (mostly internal) space concepts implicitly (political and administrative studies, international relations, and partly even the regional studies). </a:t>
            </a:r>
            <a:endParaRPr lang="hu-HU" sz="825" dirty="0">
              <a:latin typeface="Calibri" panose="020F0502020204030204" pitchFamily="34" charset="0"/>
              <a:ea typeface="Calibri" panose="020F0502020204030204" pitchFamily="34" charset="0"/>
              <a:cs typeface="Times New Roman" panose="02020603050405020304" pitchFamily="18" charset="0"/>
            </a:endParaRPr>
          </a:p>
          <a:p>
            <a:pPr marL="128588" indent="-128588">
              <a:lnSpc>
                <a:spcPct val="115000"/>
              </a:lnSpc>
              <a:spcAft>
                <a:spcPts val="750"/>
              </a:spcAft>
              <a:buFont typeface="Arial" panose="020B0604020202020204" pitchFamily="34" charset="0"/>
              <a:buChar char="•"/>
            </a:pPr>
            <a:r>
              <a:rPr lang="en-GB" sz="825" dirty="0">
                <a:latin typeface="Georgia" panose="02040502050405020303" pitchFamily="18" charset="0"/>
                <a:ea typeface="Calibri" panose="020F0502020204030204" pitchFamily="34" charset="0"/>
                <a:cs typeface="Times New Roman" panose="02020603050405020304" pitchFamily="18" charset="0"/>
              </a:rPr>
              <a:t>On top of these even some practical fields’ (development policy, strategic and spatial planning) spatial approaches and related concepts will also be examined</a:t>
            </a:r>
            <a:endParaRPr lang="hu-HU" sz="825" dirty="0">
              <a:latin typeface="Calibri" panose="020F0502020204030204" pitchFamily="34" charset="0"/>
              <a:ea typeface="Calibri" panose="020F0502020204030204" pitchFamily="34" charset="0"/>
              <a:cs typeface="Times New Roman" panose="02020603050405020304" pitchFamily="18" charset="0"/>
            </a:endParaRPr>
          </a:p>
          <a:p>
            <a:pPr marL="128588" indent="-128588">
              <a:lnSpc>
                <a:spcPct val="115000"/>
              </a:lnSpc>
              <a:spcAft>
                <a:spcPts val="750"/>
              </a:spcAft>
              <a:buFont typeface="Arial" panose="020B0604020202020204" pitchFamily="34" charset="0"/>
              <a:buChar char="•"/>
            </a:pPr>
            <a:r>
              <a:rPr lang="en-GB" sz="825" dirty="0">
                <a:latin typeface="Georgia" panose="02040502050405020303" pitchFamily="18" charset="0"/>
                <a:ea typeface="Calibri" panose="020F0502020204030204" pitchFamily="34" charset="0"/>
                <a:cs typeface="Times New Roman" panose="02020603050405020304" pitchFamily="18" charset="0"/>
              </a:rPr>
              <a:t>we can make use both of absolutist (the container-like, 3-dimesional space with its ordering force substance) and relative interpretations (where the relation system between spatial elements is the basic regulator). The former is utilizable in the depiction of the geographical space as the place where climate change processes occur</a:t>
            </a:r>
            <a:endParaRPr lang="hu-HU" sz="825" dirty="0">
              <a:latin typeface="Calibri" panose="020F0502020204030204" pitchFamily="34" charset="0"/>
              <a:ea typeface="Calibri" panose="020F0502020204030204" pitchFamily="34" charset="0"/>
              <a:cs typeface="Times New Roman" panose="02020603050405020304" pitchFamily="18" charset="0"/>
            </a:endParaRPr>
          </a:p>
          <a:p>
            <a:pPr marL="128588" indent="-128588">
              <a:lnSpc>
                <a:spcPct val="115000"/>
              </a:lnSpc>
              <a:spcAft>
                <a:spcPts val="750"/>
              </a:spcAft>
              <a:buFont typeface="Arial" panose="020B0604020202020204" pitchFamily="34" charset="0"/>
              <a:buChar char="•"/>
            </a:pPr>
            <a:r>
              <a:rPr lang="en-GB" sz="825" b="1" dirty="0">
                <a:latin typeface="Georgia" panose="02040502050405020303" pitchFamily="18" charset="0"/>
                <a:ea typeface="Calibri" panose="020F0502020204030204" pitchFamily="34" charset="0"/>
                <a:cs typeface="Times New Roman" panose="02020603050405020304" pitchFamily="18" charset="0"/>
              </a:rPr>
              <a:t>Natural) geography’s absolute space interpretation</a:t>
            </a:r>
            <a:r>
              <a:rPr lang="en-GB" sz="825" dirty="0">
                <a:latin typeface="Georgia" panose="02040502050405020303" pitchFamily="18" charset="0"/>
                <a:ea typeface="Calibri" panose="020F0502020204030204" pitchFamily="34" charset="0"/>
                <a:cs typeface="Times New Roman" panose="02020603050405020304" pitchFamily="18" charset="0"/>
              </a:rPr>
              <a:t> </a:t>
            </a:r>
            <a:endParaRPr lang="hu-HU" sz="825" dirty="0">
              <a:latin typeface="Calibri" panose="020F0502020204030204" pitchFamily="34" charset="0"/>
              <a:ea typeface="Calibri" panose="020F0502020204030204" pitchFamily="34" charset="0"/>
              <a:cs typeface="Times New Roman" panose="02020603050405020304" pitchFamily="18" charset="0"/>
            </a:endParaRPr>
          </a:p>
          <a:p>
            <a:pPr marL="128588" indent="-128588">
              <a:lnSpc>
                <a:spcPct val="115000"/>
              </a:lnSpc>
              <a:spcAft>
                <a:spcPts val="750"/>
              </a:spcAft>
              <a:buFont typeface="Arial" panose="020B0604020202020204" pitchFamily="34" charset="0"/>
              <a:buChar char="•"/>
            </a:pPr>
            <a:r>
              <a:rPr lang="en-GB" sz="825" dirty="0">
                <a:latin typeface="Georgia" panose="02040502050405020303" pitchFamily="18" charset="0"/>
                <a:ea typeface="Calibri" panose="020F0502020204030204" pitchFamily="34" charset="0"/>
                <a:cs typeface="Times New Roman" panose="02020603050405020304" pitchFamily="18" charset="0"/>
              </a:rPr>
              <a:t>preserved their significant impact on human space interpretation even today, so we cannot neglect them in an examination of territoriality</a:t>
            </a:r>
            <a:endParaRPr lang="hu-HU" sz="825" dirty="0">
              <a:latin typeface="Calibri" panose="020F0502020204030204" pitchFamily="34" charset="0"/>
              <a:ea typeface="Calibri" panose="020F0502020204030204" pitchFamily="34" charset="0"/>
              <a:cs typeface="Times New Roman" panose="02020603050405020304" pitchFamily="18" charset="0"/>
            </a:endParaRPr>
          </a:p>
          <a:p>
            <a:pPr marL="128588" indent="-128588">
              <a:lnSpc>
                <a:spcPct val="115000"/>
              </a:lnSpc>
              <a:spcAft>
                <a:spcPts val="750"/>
              </a:spcAft>
              <a:buFont typeface="Arial" panose="020B0604020202020204" pitchFamily="34" charset="0"/>
              <a:buChar char="•"/>
            </a:pPr>
            <a:r>
              <a:rPr lang="en-GB" sz="825" dirty="0">
                <a:latin typeface="Georgia" panose="02040502050405020303" pitchFamily="18" charset="0"/>
                <a:ea typeface="Calibri" panose="020F0502020204030204" pitchFamily="34" charset="0"/>
                <a:cs typeface="Times New Roman" panose="02020603050405020304" pitchFamily="18" charset="0"/>
              </a:rPr>
              <a:t>relativist approach can be used in the analysis of territorial dimensions</a:t>
            </a:r>
            <a:endParaRPr lang="hu-HU" sz="825" dirty="0">
              <a:latin typeface="Calibri" panose="020F0502020204030204" pitchFamily="34" charset="0"/>
              <a:ea typeface="Calibri" panose="020F0502020204030204" pitchFamily="34" charset="0"/>
              <a:cs typeface="Times New Roman" panose="02020603050405020304" pitchFamily="18" charset="0"/>
            </a:endParaRPr>
          </a:p>
          <a:p>
            <a:pPr marL="128588" indent="-128588">
              <a:lnSpc>
                <a:spcPct val="115000"/>
              </a:lnSpc>
              <a:spcAft>
                <a:spcPts val="750"/>
              </a:spcAft>
              <a:buFont typeface="Arial" panose="020B0604020202020204" pitchFamily="34" charset="0"/>
              <a:buChar char="•"/>
            </a:pPr>
            <a:r>
              <a:rPr lang="en-GB" sz="825" b="1" dirty="0">
                <a:latin typeface="Georgia" panose="02040502050405020303" pitchFamily="18" charset="0"/>
                <a:ea typeface="Calibri" panose="020F0502020204030204" pitchFamily="34" charset="0"/>
                <a:cs typeface="Times New Roman" panose="02020603050405020304" pitchFamily="18" charset="0"/>
              </a:rPr>
              <a:t>Social and economic geography’s space considerations</a:t>
            </a:r>
            <a:r>
              <a:rPr lang="en-GB" sz="825" dirty="0">
                <a:latin typeface="Georgia" panose="02040502050405020303" pitchFamily="18" charset="0"/>
                <a:ea typeface="Calibri" panose="020F0502020204030204" pitchFamily="34" charset="0"/>
                <a:cs typeface="Times New Roman" panose="02020603050405020304" pitchFamily="18" charset="0"/>
              </a:rPr>
              <a:t> as a system of relations between objects is essential </a:t>
            </a:r>
            <a:endParaRPr lang="hu-HU" sz="825" dirty="0">
              <a:latin typeface="Calibri" panose="020F0502020204030204" pitchFamily="34" charset="0"/>
              <a:ea typeface="Calibri" panose="020F0502020204030204" pitchFamily="34" charset="0"/>
              <a:cs typeface="Times New Roman" panose="02020603050405020304" pitchFamily="18" charset="0"/>
            </a:endParaRPr>
          </a:p>
          <a:p>
            <a:pPr marL="128588" indent="-128588">
              <a:lnSpc>
                <a:spcPct val="115000"/>
              </a:lnSpc>
              <a:spcAft>
                <a:spcPts val="750"/>
              </a:spcAft>
              <a:buFont typeface="Arial" panose="020B0604020202020204" pitchFamily="34" charset="0"/>
              <a:buChar char="•"/>
            </a:pPr>
            <a:r>
              <a:rPr lang="en-GB" sz="825" dirty="0">
                <a:latin typeface="Georgia" panose="02040502050405020303" pitchFamily="18" charset="0"/>
                <a:ea typeface="Calibri" panose="020F0502020204030204" pitchFamily="34" charset="0"/>
                <a:cs typeface="Times New Roman" panose="02020603050405020304" pitchFamily="18" charset="0"/>
              </a:rPr>
              <a:t>concentrate on territorial differences, different territorial </a:t>
            </a:r>
            <a:endParaRPr lang="hu-HU" sz="825" dirty="0">
              <a:latin typeface="Calibri" panose="020F0502020204030204" pitchFamily="34" charset="0"/>
              <a:ea typeface="Calibri" panose="020F0502020204030204" pitchFamily="34" charset="0"/>
              <a:cs typeface="Times New Roman" panose="02020603050405020304" pitchFamily="18" charset="0"/>
            </a:endParaRPr>
          </a:p>
          <a:p>
            <a:pPr marL="128588" indent="-128588">
              <a:lnSpc>
                <a:spcPct val="115000"/>
              </a:lnSpc>
              <a:spcAft>
                <a:spcPts val="750"/>
              </a:spcAft>
              <a:buFont typeface="Arial" panose="020B0604020202020204" pitchFamily="34" charset="0"/>
              <a:buChar char="•"/>
            </a:pPr>
            <a:r>
              <a:rPr lang="en-GB" sz="825" dirty="0">
                <a:latin typeface="Georgia" panose="02040502050405020303" pitchFamily="18" charset="0"/>
                <a:ea typeface="Calibri" panose="020F0502020204030204" pitchFamily="34" charset="0"/>
                <a:cs typeface="Times New Roman" panose="02020603050405020304" pitchFamily="18" charset="0"/>
              </a:rPr>
              <a:t>vulnerabilities to climate change in given territorial units</a:t>
            </a:r>
            <a:endParaRPr lang="hu-HU" sz="825" dirty="0">
              <a:latin typeface="Calibri" panose="020F0502020204030204" pitchFamily="34" charset="0"/>
              <a:ea typeface="Calibri" panose="020F0502020204030204" pitchFamily="34" charset="0"/>
              <a:cs typeface="Times New Roman" panose="02020603050405020304" pitchFamily="18" charset="0"/>
            </a:endParaRPr>
          </a:p>
          <a:p>
            <a:pPr marL="128588" indent="-128588">
              <a:lnSpc>
                <a:spcPct val="115000"/>
              </a:lnSpc>
              <a:spcAft>
                <a:spcPts val="750"/>
              </a:spcAft>
              <a:buFont typeface="Arial" panose="020B0604020202020204" pitchFamily="34" charset="0"/>
              <a:buChar char="•"/>
            </a:pPr>
            <a:r>
              <a:rPr lang="en-GB" sz="825" dirty="0">
                <a:latin typeface="Georgia" panose="02040502050405020303" pitchFamily="18" charset="0"/>
                <a:ea typeface="Calibri" panose="020F0502020204030204" pitchFamily="34" charset="0"/>
                <a:cs typeface="Times New Roman" panose="02020603050405020304" pitchFamily="18" charset="0"/>
              </a:rPr>
              <a:t>interpretative approach is also remarkable, because the research harmonizes different manifestations of space that requires different interpretation</a:t>
            </a:r>
            <a:endParaRPr lang="hu-HU" sz="825" dirty="0">
              <a:latin typeface="Calibri" panose="020F0502020204030204" pitchFamily="34" charset="0"/>
              <a:ea typeface="Calibri" panose="020F0502020204030204" pitchFamily="34" charset="0"/>
              <a:cs typeface="Times New Roman" panose="02020603050405020304" pitchFamily="18" charset="0"/>
            </a:endParaRPr>
          </a:p>
          <a:p>
            <a:pPr marL="128588" indent="-128588">
              <a:buFont typeface="Arial" panose="020B0604020202020204" pitchFamily="34" charset="0"/>
              <a:buChar char="•"/>
            </a:pPr>
            <a:endParaRPr lang="en-GB" sz="825" dirty="0">
              <a:latin typeface="Georgia" panose="02040502050405020303" pitchFamily="18" charset="0"/>
            </a:endParaRPr>
          </a:p>
        </p:txBody>
      </p:sp>
      <p:sp>
        <p:nvSpPr>
          <p:cNvPr id="3" name="Téglalap 2"/>
          <p:cNvSpPr/>
          <p:nvPr/>
        </p:nvSpPr>
        <p:spPr>
          <a:xfrm>
            <a:off x="1143000" y="76367"/>
            <a:ext cx="6471106" cy="369332"/>
          </a:xfrm>
          <a:prstGeom prst="rect">
            <a:avLst/>
          </a:prstGeom>
        </p:spPr>
        <p:txBody>
          <a:bodyPr wrap="square">
            <a:spAutoFit/>
          </a:bodyPr>
          <a:lstStyle/>
          <a:p>
            <a:r>
              <a:rPr lang="hu-HU" sz="1800" b="1" dirty="0" err="1">
                <a:solidFill>
                  <a:srgbClr val="00B050"/>
                </a:solidFill>
                <a:latin typeface="Georgia" panose="02040502050405020303" pitchFamily="18" charset="0"/>
              </a:rPr>
              <a:t>Conclusions</a:t>
            </a:r>
            <a:r>
              <a:rPr lang="hu-HU" sz="1800" b="1" dirty="0">
                <a:solidFill>
                  <a:srgbClr val="00B050"/>
                </a:solidFill>
                <a:latin typeface="Georgia" panose="02040502050405020303" pitchFamily="18" charset="0"/>
              </a:rPr>
              <a:t> I.</a:t>
            </a:r>
            <a:endParaRPr lang="hu-HU" sz="1800" dirty="0">
              <a:solidFill>
                <a:srgbClr val="00B050"/>
              </a:solidFill>
              <a:latin typeface="Georgia" panose="02040502050405020303" pitchFamily="18" charset="0"/>
            </a:endParaRPr>
          </a:p>
        </p:txBody>
      </p:sp>
      <p:pic>
        <p:nvPicPr>
          <p:cNvPr id="4" name="Picture 2" descr="Budapesti Corvinus Egyetem | Faceboo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0"/>
            <a:ext cx="633206" cy="633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785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874A4C63-BCEF-F72E-74F3-DC588C3489C4}"/>
              </a:ext>
            </a:extLst>
          </p:cNvPr>
          <p:cNvSpPr txBox="1"/>
          <p:nvPr/>
        </p:nvSpPr>
        <p:spPr>
          <a:xfrm>
            <a:off x="1201576" y="357504"/>
            <a:ext cx="6777372" cy="4772076"/>
          </a:xfrm>
          <a:prstGeom prst="rect">
            <a:avLst/>
          </a:prstGeom>
          <a:noFill/>
        </p:spPr>
        <p:txBody>
          <a:bodyPr wrap="square">
            <a:spAutoFit/>
          </a:bodyPr>
          <a:lstStyle/>
          <a:p>
            <a:pPr marL="128588" indent="-128588">
              <a:lnSpc>
                <a:spcPct val="115000"/>
              </a:lnSpc>
              <a:spcAft>
                <a:spcPts val="750"/>
              </a:spcAft>
              <a:buFont typeface="Arial" panose="020B0604020202020204" pitchFamily="34" charset="0"/>
              <a:buChar char="•"/>
            </a:pPr>
            <a:r>
              <a:rPr lang="en-GB" sz="825" b="1" dirty="0">
                <a:latin typeface="Georgia" panose="02040502050405020303" pitchFamily="18" charset="0"/>
                <a:ea typeface="Calibri" panose="020F0502020204030204" pitchFamily="34" charset="0"/>
                <a:cs typeface="Times New Roman" panose="02020603050405020304" pitchFamily="18" charset="0"/>
              </a:rPr>
              <a:t>Objective spaces</a:t>
            </a:r>
            <a:r>
              <a:rPr lang="hu-HU" sz="825" b="1" dirty="0">
                <a:latin typeface="Georgia" panose="02040502050405020303" pitchFamily="18" charset="0"/>
                <a:ea typeface="Calibri" panose="020F0502020204030204" pitchFamily="34" charset="0"/>
                <a:cs typeface="Times New Roman" panose="02020603050405020304" pitchFamily="18" charset="0"/>
              </a:rPr>
              <a:t> - </a:t>
            </a:r>
            <a:r>
              <a:rPr lang="en-GB" sz="825" dirty="0">
                <a:latin typeface="Georgia" panose="02040502050405020303" pitchFamily="18" charset="0"/>
                <a:ea typeface="Calibri" panose="020F0502020204030204" pitchFamily="34" charset="0"/>
                <a:cs typeface="Times New Roman" panose="02020603050405020304" pitchFamily="18" charset="0"/>
              </a:rPr>
              <a:t>external space </a:t>
            </a:r>
            <a:r>
              <a:rPr lang="hu-HU" sz="825" dirty="0">
                <a:latin typeface="Georgia" panose="02040502050405020303" pitchFamily="18" charset="0"/>
                <a:ea typeface="Calibri" panose="020F0502020204030204" pitchFamily="34" charset="0"/>
                <a:cs typeface="Times New Roman" panose="02020603050405020304" pitchFamily="18" charset="0"/>
              </a:rPr>
              <a:t>- </a:t>
            </a:r>
            <a:r>
              <a:rPr lang="en-GB" sz="825" dirty="0">
                <a:latin typeface="Georgia" panose="02040502050405020303" pitchFamily="18" charset="0"/>
                <a:ea typeface="Calibri" panose="020F0502020204030204" pitchFamily="34" charset="0"/>
                <a:cs typeface="Times New Roman" panose="02020603050405020304" pitchFamily="18" charset="0"/>
              </a:rPr>
              <a:t>as localized outer space of given spheres</a:t>
            </a:r>
            <a:r>
              <a:rPr lang="hu-HU" sz="825" dirty="0">
                <a:latin typeface="Georgia" panose="02040502050405020303" pitchFamily="18" charset="0"/>
                <a:ea typeface="Calibri" panose="020F0502020204030204" pitchFamily="34" charset="0"/>
                <a:cs typeface="Times New Roman" panose="02020603050405020304" pitchFamily="18" charset="0"/>
              </a:rPr>
              <a:t>. </a:t>
            </a:r>
            <a:endParaRPr lang="hu-HU" sz="825" dirty="0">
              <a:latin typeface="Calibri" panose="020F0502020204030204" pitchFamily="34" charset="0"/>
              <a:ea typeface="Calibri" panose="020F0502020204030204" pitchFamily="34" charset="0"/>
              <a:cs typeface="Times New Roman" panose="02020603050405020304" pitchFamily="18" charset="0"/>
            </a:endParaRPr>
          </a:p>
          <a:p>
            <a:pPr marL="128588" indent="-128588">
              <a:lnSpc>
                <a:spcPct val="115000"/>
              </a:lnSpc>
              <a:spcAft>
                <a:spcPts val="750"/>
              </a:spcAft>
              <a:buFont typeface="Arial" panose="020B0604020202020204" pitchFamily="34" charset="0"/>
              <a:buChar char="•"/>
            </a:pPr>
            <a:r>
              <a:rPr lang="en-GB" sz="825" b="1" dirty="0">
                <a:latin typeface="Georgia" panose="02040502050405020303" pitchFamily="18" charset="0"/>
                <a:ea typeface="Calibri" panose="020F0502020204030204" pitchFamily="34" charset="0"/>
                <a:cs typeface="Times New Roman" panose="02020603050405020304" pitchFamily="18" charset="0"/>
              </a:rPr>
              <a:t>Regional study, for example, focuses simultaneously on external, localized outer spaces </a:t>
            </a:r>
            <a:r>
              <a:rPr lang="en-GB" sz="825" dirty="0">
                <a:latin typeface="Georgia" panose="02040502050405020303" pitchFamily="18" charset="0"/>
                <a:ea typeface="Calibri" panose="020F0502020204030204" pitchFamily="34" charset="0"/>
                <a:cs typeface="Times New Roman" panose="02020603050405020304" pitchFamily="18" charset="0"/>
              </a:rPr>
              <a:t>of social/economic spheres with geographic space-attributions </a:t>
            </a:r>
            <a:r>
              <a:rPr lang="en-GB" sz="825" b="1" dirty="0">
                <a:latin typeface="Georgia" panose="02040502050405020303" pitchFamily="18" charset="0"/>
                <a:ea typeface="Calibri" panose="020F0502020204030204" pitchFamily="34" charset="0"/>
                <a:cs typeface="Times New Roman" panose="02020603050405020304" pitchFamily="18" charset="0"/>
              </a:rPr>
              <a:t>and on internal space structures and concepts of given spheres</a:t>
            </a:r>
            <a:endParaRPr lang="hu-HU" sz="825" dirty="0">
              <a:latin typeface="Calibri" panose="020F0502020204030204" pitchFamily="34" charset="0"/>
              <a:ea typeface="Calibri" panose="020F0502020204030204" pitchFamily="34" charset="0"/>
              <a:cs typeface="Times New Roman" panose="02020603050405020304" pitchFamily="18" charset="0"/>
            </a:endParaRPr>
          </a:p>
          <a:p>
            <a:pPr marL="128588" indent="-128588">
              <a:lnSpc>
                <a:spcPct val="115000"/>
              </a:lnSpc>
              <a:spcAft>
                <a:spcPts val="750"/>
              </a:spcAft>
              <a:buFont typeface="Arial" panose="020B0604020202020204" pitchFamily="34" charset="0"/>
              <a:buChar char="•"/>
            </a:pPr>
            <a:r>
              <a:rPr lang="en-GB" sz="825" dirty="0">
                <a:latin typeface="Georgia" panose="02040502050405020303" pitchFamily="18" charset="0"/>
                <a:ea typeface="Calibri" panose="020F0502020204030204" pitchFamily="34" charset="0"/>
                <a:cs typeface="Times New Roman" panose="02020603050405020304" pitchFamily="18" charset="0"/>
              </a:rPr>
              <a:t>applies regional analysis instead of the sector-oriented one; concentrates on different space categories parallel with each other</a:t>
            </a:r>
            <a:endParaRPr lang="hu-HU" sz="825" dirty="0">
              <a:latin typeface="Calibri" panose="020F0502020204030204" pitchFamily="34" charset="0"/>
              <a:ea typeface="Calibri" panose="020F0502020204030204" pitchFamily="34" charset="0"/>
              <a:cs typeface="Times New Roman" panose="02020603050405020304" pitchFamily="18" charset="0"/>
            </a:endParaRPr>
          </a:p>
          <a:p>
            <a:pPr marL="128588" indent="-128588">
              <a:lnSpc>
                <a:spcPct val="115000"/>
              </a:lnSpc>
              <a:spcAft>
                <a:spcPts val="750"/>
              </a:spcAft>
              <a:buFont typeface="Arial" panose="020B0604020202020204" pitchFamily="34" charset="0"/>
              <a:buChar char="•"/>
            </a:pPr>
            <a:r>
              <a:rPr lang="en-GB" sz="825" dirty="0">
                <a:latin typeface="Georgia" panose="02040502050405020303" pitchFamily="18" charset="0"/>
                <a:ea typeface="Calibri" panose="020F0502020204030204" pitchFamily="34" charset="0"/>
                <a:cs typeface="Times New Roman" panose="02020603050405020304" pitchFamily="18" charset="0"/>
              </a:rPr>
              <a:t>considers different (geographical, social, economic) spaces as different layers upon each other</a:t>
            </a:r>
            <a:endParaRPr lang="hu-HU" sz="825" dirty="0">
              <a:latin typeface="Calibri" panose="020F0502020204030204" pitchFamily="34" charset="0"/>
              <a:ea typeface="Calibri" panose="020F0502020204030204" pitchFamily="34" charset="0"/>
              <a:cs typeface="Times New Roman" panose="02020603050405020304" pitchFamily="18" charset="0"/>
            </a:endParaRPr>
          </a:p>
          <a:p>
            <a:pPr marL="128588" indent="-128588">
              <a:lnSpc>
                <a:spcPct val="115000"/>
              </a:lnSpc>
              <a:spcAft>
                <a:spcPts val="750"/>
              </a:spcAft>
              <a:buFont typeface="Arial" panose="020B0604020202020204" pitchFamily="34" charset="0"/>
              <a:buChar char="•"/>
            </a:pPr>
            <a:r>
              <a:rPr lang="en-GB" sz="825" dirty="0">
                <a:latin typeface="Georgia" panose="02040502050405020303" pitchFamily="18" charset="0"/>
                <a:ea typeface="Calibri" panose="020F0502020204030204" pitchFamily="34" charset="0"/>
                <a:cs typeface="Times New Roman" panose="02020603050405020304" pitchFamily="18" charset="0"/>
              </a:rPr>
              <a:t>Similarly to spatial planning it synthetizes different sectoral development directions onto a territorial unit</a:t>
            </a:r>
            <a:endParaRPr lang="hu-HU" sz="825" dirty="0">
              <a:latin typeface="Calibri" panose="020F0502020204030204" pitchFamily="34" charset="0"/>
              <a:ea typeface="Calibri" panose="020F0502020204030204" pitchFamily="34" charset="0"/>
              <a:cs typeface="Times New Roman" panose="02020603050405020304" pitchFamily="18" charset="0"/>
            </a:endParaRPr>
          </a:p>
          <a:p>
            <a:pPr marL="128588" indent="-128588">
              <a:lnSpc>
                <a:spcPct val="115000"/>
              </a:lnSpc>
              <a:spcAft>
                <a:spcPts val="750"/>
              </a:spcAft>
              <a:buFont typeface="Arial" panose="020B0604020202020204" pitchFamily="34" charset="0"/>
              <a:buChar char="•"/>
            </a:pPr>
            <a:r>
              <a:rPr lang="en-GB" sz="825" b="1" dirty="0">
                <a:latin typeface="Georgia" panose="02040502050405020303" pitchFamily="18" charset="0"/>
                <a:ea typeface="Calibri" panose="020F0502020204030204" pitchFamily="34" charset="0"/>
                <a:cs typeface="Calibri" panose="020F0502020204030204" pitchFamily="34" charset="0"/>
              </a:rPr>
              <a:t>Relativist, constructivist spatial approaches</a:t>
            </a:r>
            <a:r>
              <a:rPr lang="en-GB" sz="825" dirty="0">
                <a:latin typeface="Georgia" panose="02040502050405020303" pitchFamily="18" charset="0"/>
                <a:ea typeface="Calibri" panose="020F0502020204030204" pitchFamily="34" charset="0"/>
                <a:cs typeface="Calibri" panose="020F0502020204030204" pitchFamily="34" charset="0"/>
              </a:rPr>
              <a:t> also emphasise the relational dimension, regarding space as a direct product of society made up from societal relations</a:t>
            </a:r>
            <a:r>
              <a:rPr lang="hu-HU" sz="825" dirty="0">
                <a:latin typeface="Georgia" panose="02040502050405020303" pitchFamily="18" charset="0"/>
                <a:ea typeface="Calibri" panose="020F0502020204030204" pitchFamily="34" charset="0"/>
                <a:cs typeface="Calibri" panose="020F0502020204030204" pitchFamily="34" charset="0"/>
              </a:rPr>
              <a:t> - </a:t>
            </a:r>
            <a:r>
              <a:rPr lang="en-GB" sz="825" dirty="0">
                <a:latin typeface="Georgia" panose="02040502050405020303" pitchFamily="18" charset="0"/>
                <a:ea typeface="Calibri" panose="020F0502020204030204" pitchFamily="34" charset="0"/>
                <a:cs typeface="Times New Roman" panose="02020603050405020304" pitchFamily="18" charset="0"/>
              </a:rPr>
              <a:t>socially constructed internal and social space interpretations can influence society’s practical administrational spatial structure, too.</a:t>
            </a:r>
            <a:endParaRPr lang="hu-HU" sz="825" dirty="0">
              <a:latin typeface="Calibri" panose="020F0502020204030204" pitchFamily="34" charset="0"/>
              <a:ea typeface="Calibri" panose="020F0502020204030204" pitchFamily="34" charset="0"/>
              <a:cs typeface="Times New Roman" panose="02020603050405020304" pitchFamily="18" charset="0"/>
            </a:endParaRPr>
          </a:p>
          <a:p>
            <a:pPr marL="128588" indent="-128588">
              <a:lnSpc>
                <a:spcPct val="115000"/>
              </a:lnSpc>
              <a:spcAft>
                <a:spcPts val="750"/>
              </a:spcAft>
              <a:buFont typeface="Arial" panose="020B0604020202020204" pitchFamily="34" charset="0"/>
              <a:buChar char="•"/>
            </a:pPr>
            <a:r>
              <a:rPr lang="en-GB" sz="825" dirty="0">
                <a:latin typeface="Georgia" panose="02040502050405020303" pitchFamily="18" charset="0"/>
                <a:ea typeface="Calibri" panose="020F0502020204030204" pitchFamily="34" charset="0"/>
                <a:cs typeface="Times New Roman" panose="02020603050405020304" pitchFamily="18" charset="0"/>
              </a:rPr>
              <a:t>internal spaces of the given social/economic spheres might have special connection to real space organisations influencing adaptation planning and MRE system building initiatives, too</a:t>
            </a:r>
            <a:endParaRPr lang="hu-HU" sz="825" dirty="0">
              <a:latin typeface="Calibri" panose="020F0502020204030204" pitchFamily="34" charset="0"/>
              <a:ea typeface="Calibri" panose="020F0502020204030204" pitchFamily="34" charset="0"/>
              <a:cs typeface="Times New Roman" panose="02020603050405020304" pitchFamily="18" charset="0"/>
            </a:endParaRPr>
          </a:p>
          <a:p>
            <a:pPr marL="128588" indent="-128588">
              <a:lnSpc>
                <a:spcPct val="115000"/>
              </a:lnSpc>
              <a:spcAft>
                <a:spcPts val="750"/>
              </a:spcAft>
              <a:buFont typeface="Arial" panose="020B0604020202020204" pitchFamily="34" charset="0"/>
              <a:buChar char="•"/>
            </a:pPr>
            <a:r>
              <a:rPr lang="en-GB" sz="825" b="1" dirty="0">
                <a:latin typeface="Georgia" panose="02040502050405020303" pitchFamily="18" charset="0"/>
                <a:ea typeface="Calibri" panose="020F0502020204030204" pitchFamily="34" charset="0"/>
                <a:cs typeface="Times New Roman" panose="02020603050405020304" pitchFamily="18" charset="0"/>
              </a:rPr>
              <a:t>main geopolitical or geo-economic approaches</a:t>
            </a:r>
            <a:r>
              <a:rPr lang="en-GB" sz="825" dirty="0">
                <a:latin typeface="Georgia" panose="02040502050405020303" pitchFamily="18" charset="0"/>
                <a:ea typeface="Calibri" panose="020F0502020204030204" pitchFamily="34" charset="0"/>
                <a:cs typeface="Times New Roman" panose="02020603050405020304" pitchFamily="18" charset="0"/>
              </a:rPr>
              <a:t> </a:t>
            </a:r>
            <a:r>
              <a:rPr lang="hu-HU" sz="825" dirty="0">
                <a:latin typeface="Georgia" panose="02040502050405020303" pitchFamily="18" charset="0"/>
                <a:ea typeface="Calibri" panose="020F0502020204030204" pitchFamily="34" charset="0"/>
                <a:cs typeface="Times New Roman" panose="02020603050405020304" pitchFamily="18" charset="0"/>
              </a:rPr>
              <a:t> - </a:t>
            </a:r>
            <a:r>
              <a:rPr lang="en-GB" sz="825" b="1" dirty="0">
                <a:latin typeface="Georgia" panose="02040502050405020303" pitchFamily="18" charset="0"/>
                <a:ea typeface="Calibri" panose="020F0502020204030204" pitchFamily="34" charset="0"/>
                <a:cs typeface="Times New Roman" panose="02020603050405020304" pitchFamily="18" charset="0"/>
              </a:rPr>
              <a:t>through the geographical re-orientation of their mother disciplines</a:t>
            </a:r>
            <a:r>
              <a:rPr lang="en-GB" sz="825" dirty="0">
                <a:latin typeface="Georgia" panose="02040502050405020303" pitchFamily="18" charset="0"/>
                <a:ea typeface="Calibri" panose="020F0502020204030204" pitchFamily="34" charset="0"/>
                <a:cs typeface="Times New Roman" panose="02020603050405020304" pitchFamily="18" charset="0"/>
              </a:rPr>
              <a:t> </a:t>
            </a:r>
            <a:endParaRPr lang="hu-HU" sz="825" dirty="0">
              <a:latin typeface="Calibri" panose="020F0502020204030204" pitchFamily="34" charset="0"/>
              <a:ea typeface="Calibri" panose="020F0502020204030204" pitchFamily="34" charset="0"/>
              <a:cs typeface="Times New Roman" panose="02020603050405020304" pitchFamily="18" charset="0"/>
            </a:endParaRPr>
          </a:p>
          <a:p>
            <a:pPr marL="128588" indent="-128588">
              <a:lnSpc>
                <a:spcPct val="115000"/>
              </a:lnSpc>
              <a:spcAft>
                <a:spcPts val="750"/>
              </a:spcAft>
              <a:buFont typeface="Arial" panose="020B0604020202020204" pitchFamily="34" charset="0"/>
              <a:buChar char="•"/>
            </a:pPr>
            <a:r>
              <a:rPr lang="en-GB" sz="825" dirty="0">
                <a:latin typeface="Georgia" panose="02040502050405020303" pitchFamily="18" charset="0"/>
                <a:ea typeface="Calibri" panose="020F0502020204030204" pitchFamily="34" charset="0"/>
                <a:cs typeface="Times New Roman" panose="02020603050405020304" pitchFamily="18" charset="0"/>
              </a:rPr>
              <a:t>interpretations in geopolitics are basically identical with the already introduced external spaces (geographical space with physical environmental elements) as localized outer perspectives </a:t>
            </a:r>
            <a:endParaRPr lang="hu-HU" sz="825" dirty="0">
              <a:latin typeface="Calibri" panose="020F0502020204030204" pitchFamily="34" charset="0"/>
              <a:ea typeface="Calibri" panose="020F0502020204030204" pitchFamily="34" charset="0"/>
              <a:cs typeface="Times New Roman" panose="02020603050405020304" pitchFamily="18" charset="0"/>
            </a:endParaRPr>
          </a:p>
          <a:p>
            <a:pPr marL="128588" indent="-128588">
              <a:lnSpc>
                <a:spcPct val="115000"/>
              </a:lnSpc>
              <a:spcAft>
                <a:spcPts val="750"/>
              </a:spcAft>
              <a:buFont typeface="Arial" panose="020B0604020202020204" pitchFamily="34" charset="0"/>
              <a:buChar char="•"/>
            </a:pPr>
            <a:r>
              <a:rPr lang="en-GB" sz="825" dirty="0">
                <a:latin typeface="Georgia" panose="02040502050405020303" pitchFamily="18" charset="0"/>
                <a:ea typeface="Calibri" panose="020F0502020204030204" pitchFamily="34" charset="0"/>
                <a:cs typeface="Times New Roman" panose="02020603050405020304" pitchFamily="18" charset="0"/>
              </a:rPr>
              <a:t>how given states can use their climate adaptation policies in strengthening cooperation with or influence above other regions. The relations between spatial elements (here: countries) come to the centre of attention. Similarly, geo-economics and regional economics concentrate on their respective localized outer spaces</a:t>
            </a:r>
            <a:endParaRPr lang="hu-HU" sz="825" dirty="0">
              <a:latin typeface="Calibri" panose="020F0502020204030204" pitchFamily="34" charset="0"/>
              <a:ea typeface="Calibri" panose="020F0502020204030204" pitchFamily="34" charset="0"/>
              <a:cs typeface="Times New Roman" panose="02020603050405020304" pitchFamily="18" charset="0"/>
            </a:endParaRPr>
          </a:p>
          <a:p>
            <a:pPr marL="128588" indent="-128588">
              <a:lnSpc>
                <a:spcPct val="115000"/>
              </a:lnSpc>
              <a:spcAft>
                <a:spcPts val="750"/>
              </a:spcAft>
              <a:buFont typeface="Arial" panose="020B0604020202020204" pitchFamily="34" charset="0"/>
              <a:buChar char="•"/>
            </a:pPr>
            <a:r>
              <a:rPr lang="en-GB" sz="825" dirty="0">
                <a:latin typeface="Georgia" panose="02040502050405020303" pitchFamily="18" charset="0"/>
                <a:ea typeface="Calibri" panose="020F0502020204030204" pitchFamily="34" charset="0"/>
                <a:cs typeface="Times New Roman" panose="02020603050405020304" pitchFamily="18" charset="0"/>
              </a:rPr>
              <a:t>Geographic space-oriented climate and environmental policy issues </a:t>
            </a:r>
            <a:endParaRPr lang="hu-HU" sz="825" dirty="0">
              <a:latin typeface="Calibri" panose="020F0502020204030204" pitchFamily="34" charset="0"/>
              <a:ea typeface="Calibri" panose="020F0502020204030204" pitchFamily="34" charset="0"/>
              <a:cs typeface="Times New Roman" panose="02020603050405020304" pitchFamily="18" charset="0"/>
            </a:endParaRPr>
          </a:p>
          <a:p>
            <a:pPr marL="128588" indent="-128588">
              <a:lnSpc>
                <a:spcPct val="115000"/>
              </a:lnSpc>
              <a:spcAft>
                <a:spcPts val="750"/>
              </a:spcAft>
              <a:buFont typeface="Arial" panose="020B0604020202020204" pitchFamily="34" charset="0"/>
              <a:buChar char="•"/>
            </a:pPr>
            <a:r>
              <a:rPr lang="en-GB" sz="825" b="1" dirty="0">
                <a:latin typeface="Georgia" panose="02040502050405020303" pitchFamily="18" charset="0"/>
                <a:ea typeface="Calibri" panose="020F0502020204030204" pitchFamily="34" charset="0"/>
                <a:cs typeface="Times New Roman" panose="02020603050405020304" pitchFamily="18" charset="0"/>
              </a:rPr>
              <a:t>applied policy-oriented space interpretations</a:t>
            </a:r>
            <a:r>
              <a:rPr lang="en-GB" sz="825" dirty="0">
                <a:latin typeface="Georgia" panose="02040502050405020303" pitchFamily="18" charset="0"/>
                <a:ea typeface="Calibri" panose="020F0502020204030204" pitchFamily="34" charset="0"/>
                <a:cs typeface="Times New Roman" panose="02020603050405020304" pitchFamily="18" charset="0"/>
              </a:rPr>
              <a:t> </a:t>
            </a:r>
            <a:r>
              <a:rPr lang="hu-HU" sz="825" dirty="0">
                <a:latin typeface="Georgia" panose="02040502050405020303" pitchFamily="18" charset="0"/>
                <a:ea typeface="Calibri" panose="020F0502020204030204" pitchFamily="34" charset="0"/>
                <a:cs typeface="Times New Roman" panose="02020603050405020304" pitchFamily="18" charset="0"/>
              </a:rPr>
              <a:t> - </a:t>
            </a:r>
            <a:r>
              <a:rPr lang="en-GB" sz="825" b="1" dirty="0">
                <a:latin typeface="Georgia" panose="02040502050405020303" pitchFamily="18" charset="0"/>
                <a:ea typeface="Calibri" panose="020F0502020204030204" pitchFamily="34" charset="0"/>
                <a:cs typeface="Times New Roman" panose="02020603050405020304" pitchFamily="18" charset="0"/>
              </a:rPr>
              <a:t>development policy’s territorial cohesion-oriented conceptual background</a:t>
            </a:r>
            <a:r>
              <a:rPr lang="en-GB" sz="825" dirty="0">
                <a:latin typeface="Georgia" panose="02040502050405020303" pitchFamily="18" charset="0"/>
                <a:ea typeface="Calibri" panose="020F0502020204030204" pitchFamily="34" charset="0"/>
                <a:cs typeface="Times New Roman" panose="02020603050405020304" pitchFamily="18" charset="0"/>
              </a:rPr>
              <a:t>, and the related </a:t>
            </a:r>
            <a:r>
              <a:rPr lang="en-GB" sz="825" b="1" dirty="0">
                <a:latin typeface="Georgia" panose="02040502050405020303" pitchFamily="18" charset="0"/>
                <a:ea typeface="Calibri" panose="020F0502020204030204" pitchFamily="34" charset="0"/>
                <a:cs typeface="Times New Roman" panose="02020603050405020304" pitchFamily="18" charset="0"/>
              </a:rPr>
              <a:t>strategic and spatial planning activities</a:t>
            </a:r>
            <a:r>
              <a:rPr lang="en-GB" sz="825" dirty="0">
                <a:latin typeface="Georgia" panose="02040502050405020303" pitchFamily="18" charset="0"/>
                <a:ea typeface="Calibri" panose="020F0502020204030204" pitchFamily="34" charset="0"/>
                <a:cs typeface="Times New Roman" panose="02020603050405020304" pitchFamily="18" charset="0"/>
              </a:rPr>
              <a:t>, as applied practical manifestations of regional geography and regional economics</a:t>
            </a:r>
            <a:r>
              <a:rPr lang="en-GB" sz="825" b="1" dirty="0">
                <a:latin typeface="Georgia" panose="02040502050405020303" pitchFamily="18" charset="0"/>
                <a:ea typeface="Calibri" panose="020F0502020204030204" pitchFamily="34" charset="0"/>
                <a:cs typeface="Times New Roman" panose="02020603050405020304" pitchFamily="18" charset="0"/>
              </a:rPr>
              <a:t> </a:t>
            </a:r>
            <a:endParaRPr lang="hu-HU" sz="825" dirty="0">
              <a:latin typeface="Calibri" panose="020F0502020204030204" pitchFamily="34" charset="0"/>
              <a:ea typeface="Calibri" panose="020F0502020204030204" pitchFamily="34" charset="0"/>
              <a:cs typeface="Times New Roman" panose="02020603050405020304" pitchFamily="18" charset="0"/>
            </a:endParaRPr>
          </a:p>
          <a:p>
            <a:pPr marL="128588" indent="-128588">
              <a:lnSpc>
                <a:spcPct val="115000"/>
              </a:lnSpc>
              <a:spcAft>
                <a:spcPts val="750"/>
              </a:spcAft>
              <a:buFont typeface="Arial" panose="020B0604020202020204" pitchFamily="34" charset="0"/>
              <a:buChar char="•"/>
            </a:pPr>
            <a:r>
              <a:rPr lang="en-GB" sz="825" dirty="0">
                <a:latin typeface="Georgia" panose="02040502050405020303" pitchFamily="18" charset="0"/>
                <a:ea typeface="Calibri" panose="020F0502020204030204" pitchFamily="34" charset="0"/>
                <a:cs typeface="Times New Roman" panose="02020603050405020304" pitchFamily="18" charset="0"/>
              </a:rPr>
              <a:t>above-mentioned territorial cohesion-related notions and concepts</a:t>
            </a:r>
            <a:endParaRPr lang="hu-HU" sz="825" dirty="0">
              <a:latin typeface="Calibri" panose="020F0502020204030204" pitchFamily="34" charset="0"/>
              <a:ea typeface="Calibri" panose="020F0502020204030204" pitchFamily="34" charset="0"/>
              <a:cs typeface="Times New Roman" panose="02020603050405020304" pitchFamily="18" charset="0"/>
            </a:endParaRPr>
          </a:p>
          <a:p>
            <a:pPr marL="128588" indent="-128588">
              <a:lnSpc>
                <a:spcPct val="115000"/>
              </a:lnSpc>
              <a:spcAft>
                <a:spcPts val="750"/>
              </a:spcAft>
              <a:buFont typeface="Arial" panose="020B0604020202020204" pitchFamily="34" charset="0"/>
              <a:buChar char="•"/>
            </a:pPr>
            <a:r>
              <a:rPr lang="en-GB" sz="825" b="1" dirty="0">
                <a:latin typeface="Georgia" panose="02040502050405020303" pitchFamily="18" charset="0"/>
                <a:ea typeface="Calibri" panose="020F0502020204030204" pitchFamily="34" charset="0"/>
                <a:cs typeface="Times New Roman" panose="02020603050405020304" pitchFamily="18" charset="0"/>
              </a:rPr>
              <a:t>problem of functional territories versus administrational units</a:t>
            </a:r>
            <a:r>
              <a:rPr lang="hu-HU" sz="825" b="1" dirty="0">
                <a:latin typeface="Georgia" panose="02040502050405020303" pitchFamily="18" charset="0"/>
                <a:ea typeface="Calibri" panose="020F0502020204030204" pitchFamily="34" charset="0"/>
                <a:cs typeface="Times New Roman" panose="02020603050405020304" pitchFamily="18" charset="0"/>
              </a:rPr>
              <a:t>- </a:t>
            </a:r>
            <a:endParaRPr lang="en-GB" sz="825" b="1" dirty="0">
              <a:latin typeface="Georgia" panose="02040502050405020303" pitchFamily="18" charset="0"/>
            </a:endParaRPr>
          </a:p>
        </p:txBody>
      </p:sp>
      <p:sp>
        <p:nvSpPr>
          <p:cNvPr id="2" name="Téglalap 1">
            <a:extLst>
              <a:ext uri="{FF2B5EF4-FFF2-40B4-BE49-F238E27FC236}">
                <a16:creationId xmlns:a16="http://schemas.microsoft.com/office/drawing/2014/main" id="{4D5DCD8F-FA31-D28C-B78E-50D4A88092E9}"/>
              </a:ext>
            </a:extLst>
          </p:cNvPr>
          <p:cNvSpPr/>
          <p:nvPr/>
        </p:nvSpPr>
        <p:spPr>
          <a:xfrm>
            <a:off x="1143000" y="76367"/>
            <a:ext cx="6471106" cy="369332"/>
          </a:xfrm>
          <a:prstGeom prst="rect">
            <a:avLst/>
          </a:prstGeom>
        </p:spPr>
        <p:txBody>
          <a:bodyPr wrap="square">
            <a:spAutoFit/>
          </a:bodyPr>
          <a:lstStyle/>
          <a:p>
            <a:r>
              <a:rPr lang="hu-HU" sz="1800" b="1" dirty="0" err="1">
                <a:solidFill>
                  <a:srgbClr val="00B050"/>
                </a:solidFill>
                <a:latin typeface="Georgia" panose="02040502050405020303" pitchFamily="18" charset="0"/>
              </a:rPr>
              <a:t>Conclusions</a:t>
            </a:r>
            <a:r>
              <a:rPr lang="hu-HU" sz="1800" b="1" dirty="0">
                <a:solidFill>
                  <a:srgbClr val="00B050"/>
                </a:solidFill>
                <a:latin typeface="Georgia" panose="02040502050405020303" pitchFamily="18" charset="0"/>
              </a:rPr>
              <a:t> II.</a:t>
            </a:r>
            <a:endParaRPr lang="hu-HU" sz="1800" dirty="0">
              <a:solidFill>
                <a:srgbClr val="00B050"/>
              </a:solidFill>
              <a:latin typeface="Georgia" panose="02040502050405020303" pitchFamily="18" charset="0"/>
            </a:endParaRPr>
          </a:p>
        </p:txBody>
      </p:sp>
    </p:spTree>
    <p:extLst>
      <p:ext uri="{BB962C8B-B14F-4D97-AF65-F5344CB8AC3E}">
        <p14:creationId xmlns:p14="http://schemas.microsoft.com/office/powerpoint/2010/main" val="2488249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899347" y="1437625"/>
            <a:ext cx="5404044" cy="1985415"/>
          </a:xfrm>
          <a:prstGeom prst="rect">
            <a:avLst/>
          </a:prstGeom>
          <a:noFill/>
        </p:spPr>
        <p:txBody>
          <a:bodyPr wrap="none" rtlCol="0">
            <a:spAutoFit/>
          </a:bodyPr>
          <a:lstStyle/>
          <a:p>
            <a:pPr algn="ctr"/>
            <a:r>
              <a:rPr lang="hu-HU" sz="4125" b="1" dirty="0" err="1">
                <a:solidFill>
                  <a:srgbClr val="00B050"/>
                </a:solidFill>
                <a:latin typeface="Georgia" panose="02040502050405020303" pitchFamily="18" charset="0"/>
              </a:rPr>
              <a:t>Thank</a:t>
            </a:r>
            <a:r>
              <a:rPr lang="hu-HU" sz="4125" b="1" dirty="0">
                <a:solidFill>
                  <a:srgbClr val="00B050"/>
                </a:solidFill>
                <a:latin typeface="Georgia" panose="02040502050405020303" pitchFamily="18" charset="0"/>
              </a:rPr>
              <a:t> </a:t>
            </a:r>
            <a:r>
              <a:rPr lang="hu-HU" sz="4125" b="1" dirty="0" err="1">
                <a:solidFill>
                  <a:srgbClr val="00B050"/>
                </a:solidFill>
                <a:latin typeface="Georgia" panose="02040502050405020303" pitchFamily="18" charset="0"/>
              </a:rPr>
              <a:t>you</a:t>
            </a:r>
            <a:r>
              <a:rPr lang="hu-HU" sz="4125" b="1" dirty="0">
                <a:solidFill>
                  <a:srgbClr val="00B050"/>
                </a:solidFill>
                <a:latin typeface="Georgia" panose="02040502050405020303" pitchFamily="18" charset="0"/>
              </a:rPr>
              <a:t> for your</a:t>
            </a:r>
          </a:p>
          <a:p>
            <a:pPr algn="ctr"/>
            <a:r>
              <a:rPr lang="hu-HU" sz="4125" b="1" dirty="0" err="1">
                <a:solidFill>
                  <a:srgbClr val="00B050"/>
                </a:solidFill>
                <a:latin typeface="Georgia" panose="02040502050405020303" pitchFamily="18" charset="0"/>
              </a:rPr>
              <a:t>kind</a:t>
            </a:r>
            <a:r>
              <a:rPr lang="hu-HU" sz="4125" b="1" dirty="0">
                <a:solidFill>
                  <a:srgbClr val="00B050"/>
                </a:solidFill>
                <a:latin typeface="Georgia" panose="02040502050405020303" pitchFamily="18" charset="0"/>
              </a:rPr>
              <a:t> </a:t>
            </a:r>
            <a:r>
              <a:rPr lang="hu-HU" sz="4125" b="1" dirty="0" err="1">
                <a:solidFill>
                  <a:srgbClr val="00B050"/>
                </a:solidFill>
                <a:latin typeface="Georgia" panose="02040502050405020303" pitchFamily="18" charset="0"/>
              </a:rPr>
              <a:t>attention</a:t>
            </a:r>
            <a:r>
              <a:rPr lang="hu-HU" sz="4125" b="1" dirty="0">
                <a:solidFill>
                  <a:srgbClr val="00B050"/>
                </a:solidFill>
                <a:latin typeface="Georgia" panose="02040502050405020303" pitchFamily="18" charset="0"/>
              </a:rPr>
              <a:t>!</a:t>
            </a:r>
          </a:p>
          <a:p>
            <a:endParaRPr lang="hu-HU" sz="1013" dirty="0">
              <a:latin typeface="Georgia" panose="02040502050405020303" pitchFamily="18" charset="0"/>
            </a:endParaRPr>
          </a:p>
          <a:p>
            <a:pPr algn="ctr"/>
            <a:r>
              <a:rPr lang="hu-HU" sz="1013" b="1" u="sng" dirty="0" err="1">
                <a:solidFill>
                  <a:srgbClr val="0000FF"/>
                </a:solidFill>
                <a:latin typeface="Georgia" panose="02040502050405020303" pitchFamily="18" charset="0"/>
                <a:hlinkClick r:id="rId2"/>
              </a:rPr>
              <a:t>attila.suto</a:t>
            </a:r>
            <a:r>
              <a:rPr lang="hu-HU" sz="1013" b="1" u="sng" dirty="0">
                <a:solidFill>
                  <a:srgbClr val="0000FF"/>
                </a:solidFill>
                <a:latin typeface="Georgia" panose="02040502050405020303" pitchFamily="18" charset="0"/>
                <a:hlinkClick r:id="rId2"/>
              </a:rPr>
              <a:t>@</a:t>
            </a:r>
            <a:r>
              <a:rPr lang="hu-HU" sz="1013" b="1" u="sng" dirty="0" err="1">
                <a:solidFill>
                  <a:srgbClr val="0000FF"/>
                </a:solidFill>
                <a:latin typeface="Georgia" panose="02040502050405020303" pitchFamily="18" charset="0"/>
                <a:hlinkClick r:id="rId2"/>
              </a:rPr>
              <a:t>uni-corvinus.</a:t>
            </a:r>
            <a:r>
              <a:rPr lang="hu-HU" sz="1013" b="1" u="sng" dirty="0" err="1">
                <a:solidFill>
                  <a:srgbClr val="0000FF"/>
                </a:solidFill>
                <a:latin typeface="Georgia" panose="02040502050405020303" pitchFamily="18" charset="0"/>
              </a:rPr>
              <a:t>hu</a:t>
            </a:r>
            <a:endParaRPr lang="hu-HU" sz="1013" b="1" u="sng" dirty="0">
              <a:solidFill>
                <a:srgbClr val="0000FF"/>
              </a:solidFill>
              <a:latin typeface="Georgia" panose="02040502050405020303" pitchFamily="18" charset="0"/>
            </a:endParaRPr>
          </a:p>
          <a:p>
            <a:pPr algn="ctr"/>
            <a:r>
              <a:rPr lang="hu-HU" sz="1013" b="1" u="sng" dirty="0">
                <a:solidFill>
                  <a:srgbClr val="0000FF"/>
                </a:solidFill>
                <a:latin typeface="Georgia" panose="02040502050405020303" pitchFamily="18" charset="0"/>
                <a:hlinkClick r:id="rId3"/>
              </a:rPr>
              <a:t>attila.gergely.suto@wbgc.hu</a:t>
            </a:r>
            <a:endParaRPr lang="hu-HU" sz="1013" b="1" u="sng" dirty="0">
              <a:solidFill>
                <a:srgbClr val="0000FF"/>
              </a:solidFill>
              <a:latin typeface="Georgia" panose="02040502050405020303" pitchFamily="18" charset="0"/>
            </a:endParaRPr>
          </a:p>
          <a:p>
            <a:endParaRPr lang="hu-HU" sz="1013" dirty="0">
              <a:latin typeface="Georgia" panose="02040502050405020303" pitchFamily="18" charset="0"/>
            </a:endParaRPr>
          </a:p>
        </p:txBody>
      </p:sp>
      <p:pic>
        <p:nvPicPr>
          <p:cNvPr id="3" name="Picture 2" descr="Budapesti Corvinus Egyetem | Face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8312" y="303498"/>
            <a:ext cx="1026114" cy="10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97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143000" y="0"/>
            <a:ext cx="6669360" cy="369332"/>
          </a:xfrm>
          <a:prstGeom prst="rect">
            <a:avLst/>
          </a:prstGeom>
        </p:spPr>
        <p:txBody>
          <a:bodyPr wrap="square">
            <a:spAutoFit/>
          </a:bodyPr>
          <a:lstStyle/>
          <a:p>
            <a:r>
              <a:rPr lang="en-US" sz="1800" b="1" dirty="0">
                <a:solidFill>
                  <a:srgbClr val="00B050"/>
                </a:solidFill>
                <a:latin typeface="Georgia" panose="02040502050405020303" pitchFamily="18" charset="0"/>
              </a:rPr>
              <a:t>Initial thoughts, actuality </a:t>
            </a:r>
            <a:r>
              <a:rPr lang="hu-HU" sz="1800" b="1" dirty="0">
                <a:solidFill>
                  <a:srgbClr val="00B050"/>
                </a:solidFill>
                <a:latin typeface="Georgia" panose="02040502050405020303" pitchFamily="18" charset="0"/>
              </a:rPr>
              <a:t>&amp; </a:t>
            </a:r>
            <a:r>
              <a:rPr lang="hu-HU" sz="1800" b="1" dirty="0" err="1">
                <a:solidFill>
                  <a:srgbClr val="00B050"/>
                </a:solidFill>
                <a:latin typeface="Georgia" panose="02040502050405020303" pitchFamily="18" charset="0"/>
              </a:rPr>
              <a:t>justification</a:t>
            </a:r>
            <a:r>
              <a:rPr lang="hu-HU" sz="1800" b="1" dirty="0">
                <a:solidFill>
                  <a:srgbClr val="00B050"/>
                </a:solidFill>
                <a:latin typeface="Georgia" panose="02040502050405020303" pitchFamily="18" charset="0"/>
              </a:rPr>
              <a:t> </a:t>
            </a:r>
            <a:r>
              <a:rPr lang="en-US" sz="1800" b="1" dirty="0">
                <a:solidFill>
                  <a:srgbClr val="00B050"/>
                </a:solidFill>
                <a:latin typeface="Georgia" panose="02040502050405020303" pitchFamily="18" charset="0"/>
              </a:rPr>
              <a:t>of the topic</a:t>
            </a:r>
            <a:r>
              <a:rPr lang="hu-HU" sz="1800" b="1" dirty="0">
                <a:solidFill>
                  <a:srgbClr val="00B050"/>
                </a:solidFill>
                <a:latin typeface="Georgia" panose="02040502050405020303" pitchFamily="18" charset="0"/>
              </a:rPr>
              <a:t> I.</a:t>
            </a:r>
            <a:endParaRPr lang="en-US" sz="1800" dirty="0">
              <a:solidFill>
                <a:srgbClr val="00B050"/>
              </a:solidFill>
              <a:latin typeface="Georgia" panose="02040502050405020303" pitchFamily="18" charset="0"/>
            </a:endParaRPr>
          </a:p>
        </p:txBody>
      </p:sp>
      <p:sp>
        <p:nvSpPr>
          <p:cNvPr id="3" name="Téglalap 2"/>
          <p:cNvSpPr/>
          <p:nvPr/>
        </p:nvSpPr>
        <p:spPr>
          <a:xfrm>
            <a:off x="0" y="399847"/>
            <a:ext cx="4769420" cy="2246769"/>
          </a:xfrm>
          <a:prstGeom prst="rect">
            <a:avLst/>
          </a:prstGeom>
        </p:spPr>
        <p:txBody>
          <a:bodyPr wrap="square">
            <a:spAutoFit/>
          </a:bodyPr>
          <a:lstStyle/>
          <a:p>
            <a:pPr marL="214313" indent="-214313">
              <a:buFont typeface="Arial" panose="020B0604020202020204" pitchFamily="34" charset="0"/>
              <a:buChar char="•"/>
            </a:pPr>
            <a:r>
              <a:rPr lang="en-US" sz="1000" b="1" dirty="0">
                <a:solidFill>
                  <a:srgbClr val="00B050"/>
                </a:solidFill>
                <a:latin typeface="Georgia" panose="02040502050405020303" pitchFamily="18" charset="0"/>
              </a:rPr>
              <a:t>Changes in climatic factors </a:t>
            </a:r>
            <a:r>
              <a:rPr lang="en-US" sz="1000" dirty="0">
                <a:latin typeface="Georgia" panose="02040502050405020303" pitchFamily="18" charset="0"/>
              </a:rPr>
              <a:t>(temperature, precipitation) </a:t>
            </a:r>
            <a:r>
              <a:rPr lang="en-US" sz="1000" b="1" dirty="0">
                <a:solidFill>
                  <a:srgbClr val="00B050"/>
                </a:solidFill>
                <a:latin typeface="Georgia" panose="02040502050405020303" pitchFamily="18" charset="0"/>
              </a:rPr>
              <a:t>are perceived</a:t>
            </a:r>
            <a:r>
              <a:rPr lang="en-US" sz="1000" dirty="0">
                <a:latin typeface="Georgia" panose="02040502050405020303" pitchFamily="18" charset="0"/>
              </a:rPr>
              <a:t>, growing intensity and frequency of</a:t>
            </a:r>
            <a:r>
              <a:rPr lang="en-US" sz="1000" b="1" dirty="0">
                <a:latin typeface="Georgia" panose="02040502050405020303" pitchFamily="18" charset="0"/>
              </a:rPr>
              <a:t> weather extremities </a:t>
            </a:r>
            <a:r>
              <a:rPr lang="en-US" sz="1000" dirty="0">
                <a:latin typeface="Georgia" panose="02040502050405020303" pitchFamily="18" charset="0"/>
                <a:sym typeface="Wingdings" panose="05000000000000000000" pitchFamily="2" charset="2"/>
              </a:rPr>
              <a:t> serious </a:t>
            </a:r>
            <a:r>
              <a:rPr lang="en-US" sz="1000" b="1" dirty="0">
                <a:latin typeface="Georgia" panose="02040502050405020303" pitchFamily="18" charset="0"/>
              </a:rPr>
              <a:t>environmental, social and economic risks</a:t>
            </a:r>
            <a:endParaRPr lang="en-US" sz="1000" dirty="0">
              <a:latin typeface="Georgia" panose="02040502050405020303" pitchFamily="18" charset="0"/>
            </a:endParaRPr>
          </a:p>
          <a:p>
            <a:pPr marL="214313" indent="-214313">
              <a:buFont typeface="Arial" panose="020B0604020202020204" pitchFamily="34" charset="0"/>
              <a:buChar char="•"/>
            </a:pPr>
            <a:endParaRPr lang="hu-HU" sz="1000" b="1" dirty="0">
              <a:solidFill>
                <a:srgbClr val="00B050"/>
              </a:solidFill>
              <a:latin typeface="Georgia" panose="02040502050405020303" pitchFamily="18" charset="0"/>
            </a:endParaRPr>
          </a:p>
          <a:p>
            <a:pPr marL="214313" indent="-214313">
              <a:buFont typeface="Arial" panose="020B0604020202020204" pitchFamily="34" charset="0"/>
              <a:buChar char="•"/>
            </a:pPr>
            <a:r>
              <a:rPr lang="en-US" sz="1000" b="1" dirty="0">
                <a:solidFill>
                  <a:srgbClr val="00B050"/>
                </a:solidFill>
                <a:latin typeface="Georgia" panose="02040502050405020303" pitchFamily="18" charset="0"/>
              </a:rPr>
              <a:t>CC, Adaptation and the geographical space</a:t>
            </a:r>
            <a:endParaRPr lang="en-US" sz="1000" dirty="0">
              <a:solidFill>
                <a:srgbClr val="00B050"/>
              </a:solidFill>
              <a:latin typeface="Georgia" panose="02040502050405020303" pitchFamily="18" charset="0"/>
            </a:endParaRPr>
          </a:p>
          <a:p>
            <a:pPr marL="214313" indent="-214313">
              <a:buFont typeface="Arial" panose="020B0604020202020204" pitchFamily="34" charset="0"/>
              <a:buChar char="•"/>
            </a:pPr>
            <a:endParaRPr lang="hu-HU" sz="1000" dirty="0">
              <a:latin typeface="Georgia" panose="02040502050405020303" pitchFamily="18" charset="0"/>
            </a:endParaRPr>
          </a:p>
          <a:p>
            <a:pPr marL="214313" indent="-214313">
              <a:buFont typeface="Arial" panose="020B0604020202020204" pitchFamily="34" charset="0"/>
              <a:buChar char="•"/>
            </a:pPr>
            <a:r>
              <a:rPr lang="en-US" sz="1000" dirty="0">
                <a:latin typeface="Georgia" panose="02040502050405020303" pitchFamily="18" charset="0"/>
              </a:rPr>
              <a:t>Vulnerability of sectors </a:t>
            </a:r>
            <a:r>
              <a:rPr lang="en-US" sz="1000" dirty="0">
                <a:latin typeface="Georgia" panose="02040502050405020303" pitchFamily="18" charset="0"/>
                <a:sym typeface="Wingdings" panose="05000000000000000000" pitchFamily="2" charset="2"/>
              </a:rPr>
              <a:t> </a:t>
            </a:r>
            <a:r>
              <a:rPr lang="en-US" sz="1000" b="1" dirty="0">
                <a:latin typeface="Georgia" panose="02040502050405020303" pitchFamily="18" charset="0"/>
                <a:sym typeface="Wingdings" panose="05000000000000000000" pitchFamily="2" charset="2"/>
              </a:rPr>
              <a:t>spatial impacts</a:t>
            </a:r>
            <a:r>
              <a:rPr lang="en-US" sz="1000" dirty="0">
                <a:latin typeface="Georgia" panose="02040502050405020303" pitchFamily="18" charset="0"/>
              </a:rPr>
              <a:t>: further deepening of regional and settlement network-related differences and inequalities</a:t>
            </a:r>
          </a:p>
          <a:p>
            <a:pPr marL="557213" lvl="1" indent="-214313">
              <a:buFont typeface="Arial" panose="020B0604020202020204" pitchFamily="34" charset="0"/>
              <a:buChar char="•"/>
            </a:pPr>
            <a:r>
              <a:rPr lang="en-US" sz="1000" dirty="0">
                <a:latin typeface="Georgia" panose="02040502050405020303" pitchFamily="18" charset="0"/>
              </a:rPr>
              <a:t>originally negative social and economic processes are strengthened further</a:t>
            </a:r>
          </a:p>
          <a:p>
            <a:pPr marL="214313" indent="-214313">
              <a:buFont typeface="Arial" panose="020B0604020202020204" pitchFamily="34" charset="0"/>
              <a:buChar char="•"/>
            </a:pPr>
            <a:endParaRPr lang="hu-HU" sz="1000" b="1" dirty="0">
              <a:solidFill>
                <a:srgbClr val="00B050"/>
              </a:solidFill>
              <a:latin typeface="Georgia" panose="02040502050405020303" pitchFamily="18" charset="0"/>
            </a:endParaRPr>
          </a:p>
          <a:p>
            <a:pPr marL="214313" indent="-214313">
              <a:buFont typeface="Arial" panose="020B0604020202020204" pitchFamily="34" charset="0"/>
              <a:buChar char="•"/>
            </a:pPr>
            <a:r>
              <a:rPr lang="en-US" sz="1000" b="1" dirty="0">
                <a:solidFill>
                  <a:srgbClr val="00B050"/>
                </a:solidFill>
                <a:latin typeface="Georgia" panose="02040502050405020303" pitchFamily="18" charset="0"/>
              </a:rPr>
              <a:t>National strategic and geopolitical positions </a:t>
            </a:r>
            <a:r>
              <a:rPr lang="en-US" sz="1000" b="1" dirty="0">
                <a:latin typeface="Georgia" panose="02040502050405020303" pitchFamily="18" charset="0"/>
                <a:sym typeface="Wingdings" panose="05000000000000000000" pitchFamily="2" charset="2"/>
              </a:rPr>
              <a:t> issue of </a:t>
            </a:r>
            <a:r>
              <a:rPr lang="en-US" sz="1000" dirty="0">
                <a:latin typeface="Georgia" panose="02040502050405020303" pitchFamily="18" charset="0"/>
                <a:sym typeface="Wingdings" panose="05000000000000000000" pitchFamily="2" charset="2"/>
              </a:rPr>
              <a:t>climate change must be managed in strategic planning and development policy consciously</a:t>
            </a:r>
            <a:endParaRPr lang="en-US" sz="1000" dirty="0">
              <a:latin typeface="Georgia" panose="02040502050405020303" pitchFamily="18" charset="0"/>
            </a:endParaRPr>
          </a:p>
        </p:txBody>
      </p:sp>
      <p:pic>
        <p:nvPicPr>
          <p:cNvPr id="9" name="Picture 2" descr="Képtalálat a következőre: „montenegro beac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0821" y="403568"/>
            <a:ext cx="3069834" cy="2040872"/>
          </a:xfrm>
          <a:prstGeom prst="rect">
            <a:avLst/>
          </a:prstGeom>
          <a:noFill/>
          <a:extLst>
            <a:ext uri="{909E8E84-426E-40DD-AFC4-6F175D3DCCD1}">
              <a14:hiddenFill xmlns:a14="http://schemas.microsoft.com/office/drawing/2010/main">
                <a:solidFill>
                  <a:srgbClr val="FFFFFF"/>
                </a:solidFill>
              </a14:hiddenFill>
            </a:ext>
          </a:extLst>
        </p:spPr>
      </p:pic>
      <p:pic>
        <p:nvPicPr>
          <p:cNvPr id="10" name="Kép 9">
            <a:extLst>
              <a:ext uri="{FF2B5EF4-FFF2-40B4-BE49-F238E27FC236}">
                <a16:creationId xmlns:a16="http://schemas.microsoft.com/office/drawing/2014/main" id="{93F83AEC-4460-46A5-AE59-803DE14F2665}"/>
              </a:ext>
            </a:extLst>
          </p:cNvPr>
          <p:cNvPicPr>
            <a:picLocks noChangeAspect="1"/>
          </p:cNvPicPr>
          <p:nvPr/>
        </p:nvPicPr>
        <p:blipFill>
          <a:blip r:embed="rId3"/>
          <a:stretch>
            <a:fillRect/>
          </a:stretch>
        </p:blipFill>
        <p:spPr>
          <a:xfrm>
            <a:off x="4769420" y="2507880"/>
            <a:ext cx="3069834" cy="2029058"/>
          </a:xfrm>
          <a:prstGeom prst="rect">
            <a:avLst/>
          </a:prstGeom>
        </p:spPr>
      </p:pic>
      <p:pic>
        <p:nvPicPr>
          <p:cNvPr id="4" name="Picture 2" descr="Budapesti Corvinus Egyetem | Facebook">
            <a:extLst>
              <a:ext uri="{FF2B5EF4-FFF2-40B4-BE49-F238E27FC236}">
                <a16:creationId xmlns:a16="http://schemas.microsoft.com/office/drawing/2014/main" id="{D628D73E-7D60-1408-0805-6CFABB9132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5472" y="4347972"/>
            <a:ext cx="795528" cy="795528"/>
          </a:xfrm>
          <a:prstGeom prst="rect">
            <a:avLst/>
          </a:prstGeom>
          <a:noFill/>
          <a:extLst>
            <a:ext uri="{909E8E84-426E-40DD-AFC4-6F175D3DCCD1}">
              <a14:hiddenFill xmlns:a14="http://schemas.microsoft.com/office/drawing/2010/main">
                <a:solidFill>
                  <a:srgbClr val="FFFFFF"/>
                </a:solidFill>
              </a14:hiddenFill>
            </a:ext>
          </a:extLst>
        </p:spPr>
      </p:pic>
      <p:sp>
        <p:nvSpPr>
          <p:cNvPr id="5" name="Téglalap 4">
            <a:extLst>
              <a:ext uri="{FF2B5EF4-FFF2-40B4-BE49-F238E27FC236}">
                <a16:creationId xmlns:a16="http://schemas.microsoft.com/office/drawing/2014/main" id="{F16FCA8F-05C6-86FB-82B7-AD8CE507E082}"/>
              </a:ext>
            </a:extLst>
          </p:cNvPr>
          <p:cNvSpPr/>
          <p:nvPr/>
        </p:nvSpPr>
        <p:spPr>
          <a:xfrm>
            <a:off x="0" y="2646616"/>
            <a:ext cx="4990381" cy="2246769"/>
          </a:xfrm>
          <a:prstGeom prst="rect">
            <a:avLst/>
          </a:prstGeom>
        </p:spPr>
        <p:txBody>
          <a:bodyPr wrap="square">
            <a:spAutoFit/>
          </a:bodyPr>
          <a:lstStyle/>
          <a:p>
            <a:pPr marL="214313" indent="-214313">
              <a:buFont typeface="Arial" panose="020B0604020202020204" pitchFamily="34" charset="0"/>
              <a:buChar char="•"/>
            </a:pPr>
            <a:r>
              <a:rPr lang="en-GB" sz="1000" b="1" dirty="0">
                <a:solidFill>
                  <a:srgbClr val="00B050"/>
                </a:solidFill>
                <a:latin typeface="Georgia" panose="02040502050405020303" pitchFamily="18" charset="0"/>
              </a:rPr>
              <a:t>Weight of adaptation has been improving since the Paris Agreement (2015) </a:t>
            </a:r>
          </a:p>
          <a:p>
            <a:pPr marL="557213" lvl="1" indent="-214313">
              <a:buFont typeface="Arial" panose="020B0604020202020204" pitchFamily="34" charset="0"/>
              <a:buChar char="•"/>
            </a:pPr>
            <a:r>
              <a:rPr lang="en-GB" sz="1000" dirty="0">
                <a:latin typeface="Georgia" panose="02040502050405020303" pitchFamily="18" charset="0"/>
              </a:rPr>
              <a:t>Adaptation emerges as equal field besides mitigation</a:t>
            </a:r>
            <a:endParaRPr lang="hu-HU" sz="1000" dirty="0">
              <a:latin typeface="Georgia" panose="02040502050405020303" pitchFamily="18" charset="0"/>
            </a:endParaRPr>
          </a:p>
          <a:p>
            <a:pPr marL="557213" lvl="1" indent="-214313">
              <a:buFont typeface="Arial" panose="020B0604020202020204" pitchFamily="34" charset="0"/>
              <a:buChar char="•"/>
            </a:pPr>
            <a:r>
              <a:rPr lang="hu-HU" sz="1000" dirty="0">
                <a:latin typeface="Georgia" panose="02040502050405020303" pitchFamily="18" charset="0"/>
              </a:rPr>
              <a:t>EU </a:t>
            </a:r>
            <a:r>
              <a:rPr lang="hu-HU" sz="1000" dirty="0" err="1">
                <a:latin typeface="Georgia" panose="02040502050405020303" pitchFamily="18" charset="0"/>
              </a:rPr>
              <a:t>Adapt</a:t>
            </a:r>
            <a:r>
              <a:rPr lang="hu-HU" sz="1000" dirty="0">
                <a:latin typeface="Georgia" panose="02040502050405020303" pitchFamily="18" charset="0"/>
              </a:rPr>
              <a:t>. Strategies (2013, 2021)</a:t>
            </a:r>
            <a:endParaRPr lang="en-GB" sz="1000" dirty="0">
              <a:latin typeface="Georgia" panose="02040502050405020303" pitchFamily="18" charset="0"/>
            </a:endParaRPr>
          </a:p>
          <a:p>
            <a:pPr marL="214313" indent="-214313">
              <a:buFont typeface="Arial" panose="020B0604020202020204" pitchFamily="34" charset="0"/>
              <a:buChar char="•"/>
            </a:pPr>
            <a:endParaRPr lang="en-GB" sz="1000" b="1" dirty="0">
              <a:solidFill>
                <a:srgbClr val="00B050"/>
              </a:solidFill>
              <a:latin typeface="Georgia" panose="02040502050405020303" pitchFamily="18" charset="0"/>
            </a:endParaRPr>
          </a:p>
          <a:p>
            <a:pPr marL="214313" indent="-214313">
              <a:buFont typeface="Arial" panose="020B0604020202020204" pitchFamily="34" charset="0"/>
              <a:buChar char="•"/>
            </a:pPr>
            <a:r>
              <a:rPr lang="en-GB" sz="1000" b="1" dirty="0">
                <a:solidFill>
                  <a:srgbClr val="00B050"/>
                </a:solidFill>
                <a:latin typeface="Georgia" panose="02040502050405020303" pitchFamily="18" charset="0"/>
              </a:rPr>
              <a:t>EU: world leader in fighting against CC</a:t>
            </a:r>
            <a:r>
              <a:rPr lang="hu-HU" sz="1000" b="1" dirty="0">
                <a:solidFill>
                  <a:srgbClr val="00B050"/>
                </a:solidFill>
                <a:latin typeface="Georgia" panose="02040502050405020303" pitchFamily="18" charset="0"/>
              </a:rPr>
              <a:t> </a:t>
            </a:r>
            <a:r>
              <a:rPr lang="hu-HU" sz="1000" dirty="0">
                <a:latin typeface="Georgia" panose="02040502050405020303" pitchFamily="18" charset="0"/>
              </a:rPr>
              <a:t>(</a:t>
            </a:r>
            <a:r>
              <a:rPr lang="hu-HU" sz="1000" cap="small" dirty="0" err="1">
                <a:solidFill>
                  <a:srgbClr val="00B050"/>
                </a:solidFill>
                <a:latin typeface="Georgia" panose="02040502050405020303" pitchFamily="18" charset="0"/>
              </a:rPr>
              <a:t>Schmidt-Thomé</a:t>
            </a:r>
            <a:r>
              <a:rPr lang="hu-HU" sz="1000" cap="small" dirty="0">
                <a:solidFill>
                  <a:srgbClr val="00B050"/>
                </a:solidFill>
                <a:latin typeface="Georgia" panose="02040502050405020303" pitchFamily="18" charset="0"/>
              </a:rPr>
              <a:t>, 2014</a:t>
            </a:r>
            <a:r>
              <a:rPr lang="hu-HU" sz="1000" dirty="0">
                <a:latin typeface="Georgia" panose="02040502050405020303" pitchFamily="18" charset="0"/>
              </a:rPr>
              <a:t>)</a:t>
            </a:r>
            <a:endParaRPr lang="en-GB" sz="1000" dirty="0">
              <a:latin typeface="Georgia" panose="02040502050405020303" pitchFamily="18" charset="0"/>
            </a:endParaRPr>
          </a:p>
          <a:p>
            <a:pPr marL="214313" indent="-214313">
              <a:buFont typeface="Arial" panose="020B0604020202020204" pitchFamily="34" charset="0"/>
              <a:buChar char="•"/>
            </a:pPr>
            <a:endParaRPr lang="en-GB" sz="1000" b="1" dirty="0">
              <a:solidFill>
                <a:srgbClr val="00B050"/>
              </a:solidFill>
              <a:latin typeface="Georgia" panose="02040502050405020303" pitchFamily="18" charset="0"/>
            </a:endParaRPr>
          </a:p>
          <a:p>
            <a:pPr marL="214313" indent="-214313">
              <a:buFont typeface="Arial" panose="020B0604020202020204" pitchFamily="34" charset="0"/>
              <a:buChar char="•"/>
            </a:pPr>
            <a:r>
              <a:rPr lang="en-GB" sz="1000" b="1" dirty="0">
                <a:solidFill>
                  <a:srgbClr val="00B050"/>
                </a:solidFill>
                <a:latin typeface="Georgia" panose="02040502050405020303" pitchFamily="18" charset="0"/>
              </a:rPr>
              <a:t>Development policy environment </a:t>
            </a:r>
          </a:p>
          <a:p>
            <a:pPr marL="557213" lvl="1" indent="-214313">
              <a:buFont typeface="Arial" panose="020B0604020202020204" pitchFamily="34" charset="0"/>
              <a:buChar char="•"/>
            </a:pPr>
            <a:r>
              <a:rPr lang="en-GB" sz="1000" dirty="0">
                <a:latin typeface="Georgia" panose="02040502050405020303" pitchFamily="18" charset="0"/>
              </a:rPr>
              <a:t>CC is among the development policy priorities of the EU’s </a:t>
            </a:r>
            <a:r>
              <a:rPr lang="en-GB" sz="1000" b="1" i="1" dirty="0">
                <a:latin typeface="Georgia" panose="02040502050405020303" pitchFamily="18" charset="0"/>
              </a:rPr>
              <a:t>2014-20 and 2021-27 programming periods</a:t>
            </a:r>
          </a:p>
          <a:p>
            <a:pPr marL="557213" lvl="1" indent="-214313">
              <a:buFont typeface="Arial" panose="020B0604020202020204" pitchFamily="34" charset="0"/>
              <a:buChar char="•"/>
            </a:pPr>
            <a:r>
              <a:rPr lang="en-GB" sz="1000" b="1" i="1" dirty="0">
                <a:latin typeface="Georgia" panose="02040502050405020303" pitchFamily="18" charset="0"/>
              </a:rPr>
              <a:t>Medium-term objectives of the Hungarian economic development </a:t>
            </a:r>
          </a:p>
          <a:p>
            <a:pPr marL="900113" lvl="2" indent="-214313">
              <a:buFont typeface="Arial" panose="020B0604020202020204" pitchFamily="34" charset="0"/>
              <a:buChar char="•"/>
            </a:pPr>
            <a:r>
              <a:rPr lang="en-GB" sz="1000" dirty="0">
                <a:latin typeface="Georgia" panose="02040502050405020303" pitchFamily="18" charset="0"/>
              </a:rPr>
              <a:t>Great emphasis is laid on Hungarian and Carpathian basin-related mitigation and adaptation interventions</a:t>
            </a:r>
          </a:p>
        </p:txBody>
      </p:sp>
    </p:spTree>
    <p:extLst>
      <p:ext uri="{BB962C8B-B14F-4D97-AF65-F5344CB8AC3E}">
        <p14:creationId xmlns:p14="http://schemas.microsoft.com/office/powerpoint/2010/main" val="3930406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619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3825B04B-38EE-6EF7-0F75-1B860592F931}"/>
              </a:ext>
            </a:extLst>
          </p:cNvPr>
          <p:cNvSpPr txBox="1"/>
          <p:nvPr/>
        </p:nvSpPr>
        <p:spPr>
          <a:xfrm>
            <a:off x="1151544" y="540119"/>
            <a:ext cx="4158462" cy="4556119"/>
          </a:xfrm>
          <a:prstGeom prst="rect">
            <a:avLst/>
          </a:prstGeom>
          <a:noFill/>
        </p:spPr>
        <p:txBody>
          <a:bodyPr wrap="square">
            <a:spAutoFit/>
          </a:bodyPr>
          <a:lstStyle/>
          <a:p>
            <a:pPr marL="214313" indent="-214313">
              <a:lnSpc>
                <a:spcPct val="115000"/>
              </a:lnSpc>
              <a:spcAft>
                <a:spcPts val="750"/>
              </a:spcAft>
              <a:buFont typeface="Arial" panose="020B0604020202020204" pitchFamily="34" charset="0"/>
              <a:buChar char="•"/>
            </a:pPr>
            <a:r>
              <a:rPr lang="en-GB" sz="900" b="1" dirty="0">
                <a:latin typeface="Georgia" panose="02040502050405020303" pitchFamily="18" charset="0"/>
                <a:ea typeface="Calibri" panose="020F0502020204030204" pitchFamily="34" charset="0"/>
                <a:cs typeface="Times New Roman" panose="02020603050405020304" pitchFamily="18" charset="0"/>
              </a:rPr>
              <a:t>CC’s most characteristic impacts emerge in special geographic areas</a:t>
            </a:r>
            <a:endParaRPr lang="hu-HU" sz="900" dirty="0">
              <a:latin typeface="Georgia" panose="02040502050405020303" pitchFamily="18" charset="0"/>
              <a:ea typeface="Calibri" panose="020F0502020204030204" pitchFamily="34" charset="0"/>
              <a:cs typeface="Times New Roman" panose="02020603050405020304" pitchFamily="18" charset="0"/>
            </a:endParaRPr>
          </a:p>
          <a:p>
            <a:pPr marL="557213" lvl="1" indent="-214313">
              <a:lnSpc>
                <a:spcPct val="115000"/>
              </a:lnSpc>
              <a:spcAft>
                <a:spcPts val="750"/>
              </a:spcAft>
              <a:buFont typeface="Arial" panose="020B0604020202020204" pitchFamily="34" charset="0"/>
              <a:buChar char="•"/>
            </a:pPr>
            <a:r>
              <a:rPr lang="en-GB" sz="900" dirty="0">
                <a:latin typeface="Georgia" panose="02040502050405020303" pitchFamily="18" charset="0"/>
                <a:ea typeface="Calibri" panose="020F0502020204030204" pitchFamily="34" charset="0"/>
                <a:cs typeface="Times New Roman" panose="02020603050405020304" pitchFamily="18" charset="0"/>
              </a:rPr>
              <a:t>big cities, coastal zones; big river valleys, hilly territories; mountainous areas or landlocked continental plains</a:t>
            </a:r>
            <a:endParaRPr lang="hu-HU" sz="900" dirty="0">
              <a:latin typeface="Georgia" panose="02040502050405020303" pitchFamily="18" charset="0"/>
              <a:ea typeface="Calibri" panose="020F0502020204030204" pitchFamily="34" charset="0"/>
              <a:cs typeface="Times New Roman" panose="02020603050405020304" pitchFamily="18" charset="0"/>
            </a:endParaRPr>
          </a:p>
          <a:p>
            <a:pPr marL="557213" lvl="1" indent="-214313">
              <a:lnSpc>
                <a:spcPct val="115000"/>
              </a:lnSpc>
              <a:spcAft>
                <a:spcPts val="750"/>
              </a:spcAft>
              <a:buFont typeface="Arial" panose="020B0604020202020204" pitchFamily="34" charset="0"/>
              <a:buChar char="•"/>
            </a:pPr>
            <a:r>
              <a:rPr lang="en-GB" sz="900" b="1" dirty="0">
                <a:latin typeface="Georgia" panose="02040502050405020303" pitchFamily="18" charset="0"/>
                <a:ea typeface="Calibri" panose="020F0502020204030204" pitchFamily="34" charset="0"/>
                <a:cs typeface="Times New Roman" panose="02020603050405020304" pitchFamily="18" charset="0"/>
              </a:rPr>
              <a:t>In these specific geographical areas special territorial answers have to be found for challenges</a:t>
            </a:r>
            <a:endParaRPr lang="hu-HU" sz="900" b="1" dirty="0">
              <a:latin typeface="Georgia" panose="02040502050405020303" pitchFamily="18" charset="0"/>
              <a:ea typeface="Calibri" panose="020F0502020204030204" pitchFamily="34" charset="0"/>
              <a:cs typeface="Times New Roman" panose="02020603050405020304" pitchFamily="18" charset="0"/>
            </a:endParaRPr>
          </a:p>
          <a:p>
            <a:pPr marL="557213" lvl="1" indent="-214313">
              <a:lnSpc>
                <a:spcPct val="115000"/>
              </a:lnSpc>
              <a:spcAft>
                <a:spcPts val="750"/>
              </a:spcAft>
              <a:buFont typeface="Arial" panose="020B0604020202020204" pitchFamily="34" charset="0"/>
              <a:buChar char="•"/>
            </a:pPr>
            <a:r>
              <a:rPr lang="en-US" sz="900" b="1" dirty="0">
                <a:latin typeface="Georgia" panose="02040502050405020303" pitchFamily="18" charset="0"/>
                <a:ea typeface="Calibri" panose="020F0502020204030204" pitchFamily="34" charset="0"/>
                <a:cs typeface="GulliverRM"/>
              </a:rPr>
              <a:t>several national strategies and cities or </a:t>
            </a:r>
            <a:r>
              <a:rPr lang="en-US" sz="900" dirty="0">
                <a:latin typeface="Georgia" panose="02040502050405020303" pitchFamily="18" charset="0"/>
                <a:ea typeface="Calibri" panose="020F0502020204030204" pitchFamily="34" charset="0"/>
                <a:cs typeface="GulliverRM"/>
              </a:rPr>
              <a:t>regions have taken actions on their own to</a:t>
            </a:r>
            <a:r>
              <a:rPr lang="hu-HU" sz="900" dirty="0">
                <a:latin typeface="Georgia" panose="02040502050405020303" pitchFamily="18" charset="0"/>
                <a:ea typeface="Calibri" panose="020F0502020204030204" pitchFamily="34" charset="0"/>
                <a:cs typeface="GulliverRM"/>
              </a:rPr>
              <a:t> </a:t>
            </a:r>
            <a:r>
              <a:rPr lang="en-US" sz="900" b="1" dirty="0">
                <a:latin typeface="Georgia" panose="02040502050405020303" pitchFamily="18" charset="0"/>
                <a:ea typeface="Calibri" panose="020F0502020204030204" pitchFamily="34" charset="0"/>
                <a:cs typeface="GulliverRM"/>
              </a:rPr>
              <a:t>deal with </a:t>
            </a:r>
            <a:r>
              <a:rPr lang="hu-HU" sz="900" b="1" dirty="0">
                <a:latin typeface="Georgia" panose="02040502050405020303" pitchFamily="18" charset="0"/>
                <a:ea typeface="Calibri" panose="020F0502020204030204" pitchFamily="34" charset="0"/>
                <a:cs typeface="GulliverRM"/>
              </a:rPr>
              <a:t>CC </a:t>
            </a:r>
            <a:r>
              <a:rPr lang="en-US" sz="900" b="1" dirty="0">
                <a:latin typeface="Georgia" panose="02040502050405020303" pitchFamily="18" charset="0"/>
                <a:ea typeface="Calibri" panose="020F0502020204030204" pitchFamily="34" charset="0"/>
                <a:cs typeface="GulliverRM"/>
              </a:rPr>
              <a:t>impacts</a:t>
            </a:r>
            <a:r>
              <a:rPr lang="hu-HU" sz="900" b="1" dirty="0">
                <a:latin typeface="Georgia" panose="02040502050405020303" pitchFamily="18" charset="0"/>
                <a:ea typeface="Calibri" panose="020F0502020204030204" pitchFamily="34" charset="0"/>
                <a:cs typeface="GulliverRM"/>
              </a:rPr>
              <a:t> </a:t>
            </a:r>
            <a:r>
              <a:rPr lang="hu-HU" sz="900" dirty="0">
                <a:latin typeface="Georgia" panose="02040502050405020303" pitchFamily="18" charset="0"/>
                <a:ea typeface="Calibri" panose="020F0502020204030204" pitchFamily="34" charset="0"/>
                <a:cs typeface="GulliverRM"/>
              </a:rPr>
              <a:t>(</a:t>
            </a:r>
            <a:r>
              <a:rPr lang="hu-HU" sz="900" cap="small" dirty="0" err="1">
                <a:solidFill>
                  <a:srgbClr val="00B050"/>
                </a:solidFill>
                <a:latin typeface="Georgia" panose="02040502050405020303" pitchFamily="18" charset="0"/>
                <a:ea typeface="Calibri" panose="020F0502020204030204" pitchFamily="34" charset="0"/>
                <a:cs typeface="GulliverRM"/>
              </a:rPr>
              <a:t>Schmidt-Thomé</a:t>
            </a:r>
            <a:r>
              <a:rPr lang="hu-HU" sz="900" cap="small" dirty="0">
                <a:solidFill>
                  <a:srgbClr val="00B050"/>
                </a:solidFill>
                <a:latin typeface="Georgia" panose="02040502050405020303" pitchFamily="18" charset="0"/>
                <a:ea typeface="Calibri" panose="020F0502020204030204" pitchFamily="34" charset="0"/>
                <a:cs typeface="GulliverRM"/>
              </a:rPr>
              <a:t>, 2014</a:t>
            </a:r>
            <a:r>
              <a:rPr lang="hu-HU" sz="900" dirty="0">
                <a:latin typeface="Georgia" panose="02040502050405020303" pitchFamily="18" charset="0"/>
                <a:ea typeface="Calibri" panose="020F0502020204030204" pitchFamily="34" charset="0"/>
                <a:cs typeface="GulliverRM"/>
              </a:rPr>
              <a:t>)</a:t>
            </a:r>
          </a:p>
          <a:p>
            <a:pPr marL="214313" lvl="1" indent="-214313">
              <a:lnSpc>
                <a:spcPct val="115000"/>
              </a:lnSpc>
              <a:spcAft>
                <a:spcPts val="750"/>
              </a:spcAft>
              <a:buFont typeface="Arial" panose="020B0604020202020204" pitchFamily="34" charset="0"/>
              <a:buChar char="•"/>
            </a:pPr>
            <a:r>
              <a:rPr lang="hu-HU" sz="900" b="1" dirty="0" err="1">
                <a:latin typeface="Georgia" panose="02040502050405020303" pitchFamily="18" charset="0"/>
                <a:ea typeface="Calibri" panose="020F0502020204030204" pitchFamily="34" charset="0"/>
                <a:cs typeface="Times New Roman" panose="02020603050405020304" pitchFamily="18" charset="0"/>
              </a:rPr>
              <a:t>Climate</a:t>
            </a:r>
            <a:r>
              <a:rPr lang="hu-HU" sz="900" b="1" dirty="0">
                <a:latin typeface="Georgia" panose="02040502050405020303" pitchFamily="18" charset="0"/>
                <a:ea typeface="Calibri" panose="020F0502020204030204" pitchFamily="34" charset="0"/>
                <a:cs typeface="Times New Roman" panose="02020603050405020304" pitchFamily="18" charset="0"/>
              </a:rPr>
              <a:t> </a:t>
            </a:r>
            <a:r>
              <a:rPr lang="hu-HU" sz="900" b="1" dirty="0" err="1">
                <a:latin typeface="Georgia" panose="02040502050405020303" pitchFamily="18" charset="0"/>
                <a:ea typeface="Calibri" panose="020F0502020204030204" pitchFamily="34" charset="0"/>
                <a:cs typeface="Times New Roman" panose="02020603050405020304" pitchFamily="18" charset="0"/>
              </a:rPr>
              <a:t>change</a:t>
            </a:r>
            <a:r>
              <a:rPr lang="hu-HU" sz="900" b="1" dirty="0">
                <a:latin typeface="Georgia" panose="02040502050405020303" pitchFamily="18" charset="0"/>
                <a:ea typeface="Calibri" panose="020F0502020204030204" pitchFamily="34" charset="0"/>
                <a:cs typeface="Times New Roman" panose="02020603050405020304" pitchFamily="18" charset="0"/>
              </a:rPr>
              <a:t>, </a:t>
            </a:r>
            <a:r>
              <a:rPr lang="hu-HU" sz="900" b="1" dirty="0" err="1">
                <a:latin typeface="Georgia" panose="02040502050405020303" pitchFamily="18" charset="0"/>
                <a:ea typeface="Calibri" panose="020F0502020204030204" pitchFamily="34" charset="0"/>
                <a:cs typeface="Times New Roman" panose="02020603050405020304" pitchFamily="18" charset="0"/>
              </a:rPr>
              <a:t>climate</a:t>
            </a:r>
            <a:r>
              <a:rPr lang="hu-HU" sz="900" b="1" dirty="0">
                <a:latin typeface="Georgia" panose="02040502050405020303" pitchFamily="18" charset="0"/>
                <a:ea typeface="Calibri" panose="020F0502020204030204" pitchFamily="34" charset="0"/>
                <a:cs typeface="Times New Roman" panose="02020603050405020304" pitchFamily="18" charset="0"/>
              </a:rPr>
              <a:t> </a:t>
            </a:r>
            <a:r>
              <a:rPr lang="hu-HU" sz="900" b="1" dirty="0" err="1">
                <a:latin typeface="Georgia" panose="02040502050405020303" pitchFamily="18" charset="0"/>
                <a:ea typeface="Calibri" panose="020F0502020204030204" pitchFamily="34" charset="0"/>
                <a:cs typeface="Times New Roman" panose="02020603050405020304" pitchFamily="18" charset="0"/>
              </a:rPr>
              <a:t>adaptation</a:t>
            </a:r>
            <a:r>
              <a:rPr lang="hu-HU" sz="900" b="1" dirty="0">
                <a:latin typeface="Georgia" panose="02040502050405020303" pitchFamily="18" charset="0"/>
                <a:ea typeface="Calibri" panose="020F0502020204030204" pitchFamily="34" charset="0"/>
                <a:cs typeface="Times New Roman" panose="02020603050405020304" pitchFamily="18" charset="0"/>
              </a:rPr>
              <a:t>: </a:t>
            </a:r>
            <a:r>
              <a:rPr lang="hu-HU" sz="900" b="1" dirty="0" err="1">
                <a:latin typeface="Georgia" panose="02040502050405020303" pitchFamily="18" charset="0"/>
                <a:ea typeface="Calibri" panose="020F0502020204030204" pitchFamily="34" charset="0"/>
                <a:cs typeface="Times New Roman" panose="02020603050405020304" pitchFamily="18" charset="0"/>
              </a:rPr>
              <a:t>serious</a:t>
            </a:r>
            <a:r>
              <a:rPr lang="hu-HU" sz="900" b="1" dirty="0">
                <a:latin typeface="Georgia" panose="02040502050405020303" pitchFamily="18" charset="0"/>
                <a:ea typeface="Calibri" panose="020F0502020204030204" pitchFamily="34" charset="0"/>
                <a:cs typeface="Times New Roman" panose="02020603050405020304" pitchFamily="18" charset="0"/>
              </a:rPr>
              <a:t> </a:t>
            </a:r>
            <a:r>
              <a:rPr lang="hu-HU" sz="900" b="1" dirty="0" err="1">
                <a:latin typeface="Georgia" panose="02040502050405020303" pitchFamily="18" charset="0"/>
                <a:ea typeface="Calibri" panose="020F0502020204030204" pitchFamily="34" charset="0"/>
                <a:cs typeface="Times New Roman" panose="02020603050405020304" pitchFamily="18" charset="0"/>
              </a:rPr>
              <a:t>territorial</a:t>
            </a:r>
            <a:r>
              <a:rPr lang="hu-HU" sz="900" b="1" dirty="0">
                <a:latin typeface="Georgia" panose="02040502050405020303" pitchFamily="18" charset="0"/>
                <a:ea typeface="Calibri" panose="020F0502020204030204" pitchFamily="34" charset="0"/>
                <a:cs typeface="Times New Roman" panose="02020603050405020304" pitchFamily="18" charset="0"/>
              </a:rPr>
              <a:t> </a:t>
            </a:r>
            <a:r>
              <a:rPr lang="hu-HU" sz="900" b="1" dirty="0" err="1">
                <a:latin typeface="Georgia" panose="02040502050405020303" pitchFamily="18" charset="0"/>
                <a:ea typeface="Calibri" panose="020F0502020204030204" pitchFamily="34" charset="0"/>
                <a:cs typeface="Times New Roman" panose="02020603050405020304" pitchFamily="18" charset="0"/>
              </a:rPr>
              <a:t>differences</a:t>
            </a:r>
            <a:r>
              <a:rPr lang="hu-HU" sz="900" b="1" dirty="0">
                <a:latin typeface="Georgia" panose="02040502050405020303" pitchFamily="18" charset="0"/>
                <a:ea typeface="Calibri" panose="020F0502020204030204" pitchFamily="34" charset="0"/>
                <a:cs typeface="Times New Roman" panose="02020603050405020304" pitchFamily="18" charset="0"/>
              </a:rPr>
              <a:t> </a:t>
            </a:r>
          </a:p>
          <a:p>
            <a:pPr marL="557213" lvl="2" indent="-214313">
              <a:lnSpc>
                <a:spcPct val="115000"/>
              </a:lnSpc>
              <a:spcAft>
                <a:spcPts val="750"/>
              </a:spcAft>
              <a:buFont typeface="Arial" panose="020B0604020202020204" pitchFamily="34" charset="0"/>
              <a:buChar char="•"/>
            </a:pPr>
            <a:r>
              <a:rPr lang="hu-HU" sz="900" b="1" dirty="0" err="1">
                <a:latin typeface="Georgia" panose="02040502050405020303" pitchFamily="18" charset="0"/>
                <a:ea typeface="Calibri" panose="020F0502020204030204" pitchFamily="34" charset="0"/>
                <a:cs typeface="Times New Roman" panose="02020603050405020304" pitchFamily="18" charset="0"/>
              </a:rPr>
              <a:t>between</a:t>
            </a:r>
            <a:r>
              <a:rPr lang="hu-HU" sz="900" b="1" dirty="0">
                <a:latin typeface="Georgia" panose="02040502050405020303" pitchFamily="18" charset="0"/>
                <a:ea typeface="Calibri" panose="020F0502020204030204" pitchFamily="34" charset="0"/>
                <a:cs typeface="Times New Roman" panose="02020603050405020304" pitchFamily="18" charset="0"/>
              </a:rPr>
              <a:t> </a:t>
            </a:r>
            <a:r>
              <a:rPr lang="hu-HU" sz="900" b="1" dirty="0" err="1">
                <a:latin typeface="Georgia" panose="02040502050405020303" pitchFamily="18" charset="0"/>
                <a:ea typeface="Calibri" panose="020F0502020204030204" pitchFamily="34" charset="0"/>
                <a:cs typeface="Times New Roman" panose="02020603050405020304" pitchFamily="18" charset="0"/>
              </a:rPr>
              <a:t>continents</a:t>
            </a:r>
            <a:r>
              <a:rPr lang="hu-HU" sz="900" b="1" dirty="0">
                <a:latin typeface="Georgia" panose="02040502050405020303" pitchFamily="18" charset="0"/>
                <a:ea typeface="Calibri" panose="020F0502020204030204" pitchFamily="34" charset="0"/>
                <a:cs typeface="Times New Roman" panose="02020603050405020304" pitchFamily="18" charset="0"/>
              </a:rPr>
              <a:t> / </a:t>
            </a:r>
            <a:r>
              <a:rPr lang="hu-HU" sz="900" b="1" dirty="0" err="1">
                <a:latin typeface="Georgia" panose="02040502050405020303" pitchFamily="18" charset="0"/>
                <a:ea typeface="Calibri" panose="020F0502020204030204" pitchFamily="34" charset="0"/>
                <a:cs typeface="Times New Roman" panose="02020603050405020304" pitchFamily="18" charset="0"/>
              </a:rPr>
              <a:t>macro</a:t>
            </a:r>
            <a:r>
              <a:rPr lang="hu-HU" sz="900" b="1" dirty="0">
                <a:latin typeface="Georgia" panose="02040502050405020303" pitchFamily="18" charset="0"/>
                <a:ea typeface="Calibri" panose="020F0502020204030204" pitchFamily="34" charset="0"/>
                <a:cs typeface="Times New Roman" panose="02020603050405020304" pitchFamily="18" charset="0"/>
              </a:rPr>
              <a:t> </a:t>
            </a:r>
            <a:r>
              <a:rPr lang="hu-HU" sz="900" b="1" dirty="0" err="1">
                <a:latin typeface="Georgia" panose="02040502050405020303" pitchFamily="18" charset="0"/>
                <a:ea typeface="Calibri" panose="020F0502020204030204" pitchFamily="34" charset="0"/>
                <a:cs typeface="Times New Roman" panose="02020603050405020304" pitchFamily="18" charset="0"/>
              </a:rPr>
              <a:t>regions</a:t>
            </a:r>
            <a:r>
              <a:rPr lang="hu-HU" sz="900" b="1" dirty="0">
                <a:latin typeface="Georgia" panose="02040502050405020303" pitchFamily="18" charset="0"/>
                <a:ea typeface="Calibri" panose="020F0502020204030204" pitchFamily="34" charset="0"/>
                <a:cs typeface="Times New Roman" panose="02020603050405020304" pitchFamily="18" charset="0"/>
              </a:rPr>
              <a:t> / </a:t>
            </a:r>
            <a:r>
              <a:rPr lang="hu-HU" sz="900" b="1" dirty="0" err="1">
                <a:latin typeface="Georgia" panose="02040502050405020303" pitchFamily="18" charset="0"/>
                <a:ea typeface="Calibri" panose="020F0502020204030204" pitchFamily="34" charset="0"/>
                <a:cs typeface="Times New Roman" panose="02020603050405020304" pitchFamily="18" charset="0"/>
              </a:rPr>
              <a:t>countries</a:t>
            </a:r>
            <a:endParaRPr lang="hu-HU" sz="900" b="1" dirty="0">
              <a:latin typeface="Georgia" panose="02040502050405020303" pitchFamily="18" charset="0"/>
              <a:ea typeface="Calibri" panose="020F0502020204030204" pitchFamily="34" charset="0"/>
              <a:cs typeface="Times New Roman" panose="02020603050405020304" pitchFamily="18" charset="0"/>
            </a:endParaRPr>
          </a:p>
          <a:p>
            <a:pPr marL="557213" lvl="1" indent="-214313">
              <a:lnSpc>
                <a:spcPct val="115000"/>
              </a:lnSpc>
              <a:spcAft>
                <a:spcPts val="750"/>
              </a:spcAft>
              <a:buFont typeface="Arial" panose="020B0604020202020204" pitchFamily="34" charset="0"/>
              <a:buChar char="•"/>
            </a:pPr>
            <a:r>
              <a:rPr lang="hu-HU" sz="900" b="1" dirty="0">
                <a:latin typeface="Georgia" panose="02040502050405020303" pitchFamily="18" charset="0"/>
                <a:ea typeface="Calibri" panose="020F0502020204030204" pitchFamily="34" charset="0"/>
                <a:cs typeface="GulliverRM"/>
              </a:rPr>
              <a:t>…and </a:t>
            </a:r>
            <a:r>
              <a:rPr lang="hu-HU" sz="900" b="1" dirty="0" err="1">
                <a:latin typeface="Georgia" panose="02040502050405020303" pitchFamily="18" charset="0"/>
                <a:ea typeface="Calibri" panose="020F0502020204030204" pitchFamily="34" charset="0"/>
                <a:cs typeface="GulliverRM"/>
              </a:rPr>
              <a:t>even</a:t>
            </a:r>
            <a:r>
              <a:rPr lang="hu-HU" sz="900" b="1" dirty="0">
                <a:latin typeface="Georgia" panose="02040502050405020303" pitchFamily="18" charset="0"/>
                <a:ea typeface="Calibri" panose="020F0502020204030204" pitchFamily="34" charset="0"/>
                <a:cs typeface="GulliverRM"/>
              </a:rPr>
              <a:t> </a:t>
            </a:r>
            <a:r>
              <a:rPr lang="hu-HU" sz="900" b="1" dirty="0" err="1">
                <a:latin typeface="Georgia" panose="02040502050405020303" pitchFamily="18" charset="0"/>
                <a:ea typeface="Calibri" panose="020F0502020204030204" pitchFamily="34" charset="0"/>
                <a:cs typeface="GulliverRM"/>
              </a:rPr>
              <a:t>within</a:t>
            </a:r>
            <a:r>
              <a:rPr lang="hu-HU" sz="900" b="1" dirty="0">
                <a:latin typeface="Georgia" panose="02040502050405020303" pitchFamily="18" charset="0"/>
                <a:ea typeface="Calibri" panose="020F0502020204030204" pitchFamily="34" charset="0"/>
                <a:cs typeface="GulliverRM"/>
              </a:rPr>
              <a:t> </a:t>
            </a:r>
            <a:r>
              <a:rPr lang="hu-HU" sz="900" b="1" dirty="0" err="1">
                <a:latin typeface="Georgia" panose="02040502050405020303" pitchFamily="18" charset="0"/>
                <a:ea typeface="Calibri" panose="020F0502020204030204" pitchFamily="34" charset="0"/>
                <a:cs typeface="GulliverRM"/>
              </a:rPr>
              <a:t>countries</a:t>
            </a:r>
            <a:r>
              <a:rPr lang="hu-HU" sz="900" b="1" dirty="0">
                <a:latin typeface="Georgia" panose="02040502050405020303" pitchFamily="18" charset="0"/>
                <a:ea typeface="Calibri" panose="020F0502020204030204" pitchFamily="34" charset="0"/>
                <a:cs typeface="GulliverRM"/>
              </a:rPr>
              <a:t>!</a:t>
            </a:r>
          </a:p>
          <a:p>
            <a:pPr marL="900113" lvl="2" indent="-214313">
              <a:lnSpc>
                <a:spcPct val="115000"/>
              </a:lnSpc>
              <a:spcAft>
                <a:spcPts val="750"/>
              </a:spcAft>
              <a:buFont typeface="Arial" panose="020B0604020202020204" pitchFamily="34" charset="0"/>
              <a:buChar char="•"/>
            </a:pPr>
            <a:r>
              <a:rPr lang="hu-HU" sz="900" b="1" dirty="0">
                <a:latin typeface="Georgia" panose="02040502050405020303" pitchFamily="18" charset="0"/>
                <a:ea typeface="Calibri" panose="020F0502020204030204" pitchFamily="34" charset="0"/>
                <a:cs typeface="GulliverRM"/>
              </a:rPr>
              <a:t>Hungary:</a:t>
            </a:r>
            <a:r>
              <a:rPr lang="hu-HU" sz="900" dirty="0">
                <a:latin typeface="Georgia" panose="02040502050405020303" pitchFamily="18" charset="0"/>
                <a:ea typeface="Calibri" panose="020F0502020204030204" pitchFamily="34" charset="0"/>
                <a:cs typeface="GulliverRM"/>
              </a:rPr>
              <a:t> </a:t>
            </a:r>
            <a:r>
              <a:rPr lang="hu-HU" sz="900" dirty="0" err="1">
                <a:latin typeface="Georgia" panose="02040502050405020303" pitchFamily="18" charset="0"/>
                <a:ea typeface="Calibri" panose="020F0502020204030204" pitchFamily="34" charset="0"/>
                <a:cs typeface="GulliverRM"/>
              </a:rPr>
              <a:t>relatively</a:t>
            </a:r>
            <a:r>
              <a:rPr lang="hu-HU" sz="900" dirty="0">
                <a:latin typeface="Georgia" panose="02040502050405020303" pitchFamily="18" charset="0"/>
                <a:ea typeface="Calibri" panose="020F0502020204030204" pitchFamily="34" charset="0"/>
                <a:cs typeface="GulliverRM"/>
              </a:rPr>
              <a:t> </a:t>
            </a:r>
            <a:r>
              <a:rPr lang="hu-HU" sz="900" dirty="0" err="1">
                <a:latin typeface="Georgia" panose="02040502050405020303" pitchFamily="18" charset="0"/>
                <a:ea typeface="Calibri" panose="020F0502020204030204" pitchFamily="34" charset="0"/>
                <a:cs typeface="GulliverRM"/>
              </a:rPr>
              <a:t>small</a:t>
            </a:r>
            <a:r>
              <a:rPr lang="hu-HU" sz="900" dirty="0">
                <a:latin typeface="Georgia" panose="02040502050405020303" pitchFamily="18" charset="0"/>
                <a:ea typeface="Calibri" panose="020F0502020204030204" pitchFamily="34" charset="0"/>
                <a:cs typeface="GulliverRM"/>
              </a:rPr>
              <a:t>, </a:t>
            </a:r>
            <a:r>
              <a:rPr lang="hu-HU" sz="900" dirty="0" err="1">
                <a:latin typeface="Georgia" panose="02040502050405020303" pitchFamily="18" charset="0"/>
                <a:ea typeface="Calibri" panose="020F0502020204030204" pitchFamily="34" charset="0"/>
                <a:cs typeface="GulliverRM"/>
              </a:rPr>
              <a:t>nevertheless</a:t>
            </a:r>
            <a:r>
              <a:rPr lang="hu-HU" sz="900" dirty="0">
                <a:latin typeface="Georgia" panose="02040502050405020303" pitchFamily="18" charset="0"/>
                <a:ea typeface="Calibri" panose="020F0502020204030204" pitchFamily="34" charset="0"/>
                <a:cs typeface="GulliverRM"/>
              </a:rPr>
              <a:t> </a:t>
            </a:r>
            <a:r>
              <a:rPr lang="hu-HU" sz="900" dirty="0" err="1">
                <a:latin typeface="Georgia" panose="02040502050405020303" pitchFamily="18" charset="0"/>
                <a:ea typeface="Calibri" panose="020F0502020204030204" pitchFamily="34" charset="0"/>
                <a:cs typeface="GulliverRM"/>
              </a:rPr>
              <a:t>territorial</a:t>
            </a:r>
            <a:r>
              <a:rPr lang="hu-HU" sz="900" dirty="0">
                <a:latin typeface="Georgia" panose="02040502050405020303" pitchFamily="18" charset="0"/>
                <a:ea typeface="Calibri" panose="020F0502020204030204" pitchFamily="34" charset="0"/>
                <a:cs typeface="GulliverRM"/>
              </a:rPr>
              <a:t> </a:t>
            </a:r>
            <a:r>
              <a:rPr lang="hu-HU" sz="900" dirty="0" err="1">
                <a:latin typeface="Georgia" panose="02040502050405020303" pitchFamily="18" charset="0"/>
                <a:ea typeface="Calibri" panose="020F0502020204030204" pitchFamily="34" charset="0"/>
                <a:cs typeface="GulliverRM"/>
              </a:rPr>
              <a:t>differences</a:t>
            </a:r>
            <a:r>
              <a:rPr lang="hu-HU" sz="900" dirty="0">
                <a:latin typeface="Georgia" panose="02040502050405020303" pitchFamily="18" charset="0"/>
                <a:ea typeface="Calibri" panose="020F0502020204030204" pitchFamily="34" charset="0"/>
                <a:cs typeface="GulliverRM"/>
              </a:rPr>
              <a:t> </a:t>
            </a:r>
            <a:r>
              <a:rPr lang="hu-HU" sz="900" dirty="0" err="1">
                <a:latin typeface="Georgia" panose="02040502050405020303" pitchFamily="18" charset="0"/>
                <a:ea typeface="Calibri" panose="020F0502020204030204" pitchFamily="34" charset="0"/>
                <a:cs typeface="GulliverRM"/>
              </a:rPr>
              <a:t>are</a:t>
            </a:r>
            <a:r>
              <a:rPr lang="hu-HU" sz="900" dirty="0">
                <a:latin typeface="Georgia" panose="02040502050405020303" pitchFamily="18" charset="0"/>
                <a:ea typeface="Calibri" panose="020F0502020204030204" pitchFamily="34" charset="0"/>
                <a:cs typeface="GulliverRM"/>
              </a:rPr>
              <a:t> </a:t>
            </a:r>
            <a:r>
              <a:rPr lang="hu-HU" sz="900" dirty="0" err="1">
                <a:latin typeface="Georgia" panose="02040502050405020303" pitchFamily="18" charset="0"/>
                <a:ea typeface="Calibri" panose="020F0502020204030204" pitchFamily="34" charset="0"/>
                <a:cs typeface="GulliverRM"/>
              </a:rPr>
              <a:t>clear</a:t>
            </a:r>
            <a:endParaRPr lang="hu-HU" sz="900" dirty="0">
              <a:latin typeface="Georgia" panose="02040502050405020303" pitchFamily="18" charset="0"/>
              <a:ea typeface="Calibri" panose="020F0502020204030204" pitchFamily="34" charset="0"/>
              <a:cs typeface="GulliverRM"/>
            </a:endParaRPr>
          </a:p>
          <a:p>
            <a:pPr marL="214313" lvl="1" indent="-214313">
              <a:lnSpc>
                <a:spcPct val="115000"/>
              </a:lnSpc>
              <a:spcAft>
                <a:spcPts val="750"/>
              </a:spcAft>
              <a:buFont typeface="Arial" panose="020B0604020202020204" pitchFamily="34" charset="0"/>
              <a:buChar char="•"/>
            </a:pPr>
            <a:r>
              <a:rPr lang="en-GB" sz="900" b="1" dirty="0">
                <a:solidFill>
                  <a:srgbClr val="00B050"/>
                </a:solidFill>
                <a:latin typeface="Georgia" panose="02040502050405020303" pitchFamily="18" charset="0"/>
                <a:ea typeface="Calibri" panose="020F0502020204030204" pitchFamily="34" charset="0"/>
                <a:cs typeface="Times New Roman" panose="02020603050405020304" pitchFamily="18" charset="0"/>
              </a:rPr>
              <a:t>Territorial characteristics matter at every level! </a:t>
            </a:r>
            <a:endParaRPr lang="hu-HU" sz="900" b="1" dirty="0">
              <a:solidFill>
                <a:srgbClr val="00B050"/>
              </a:solidFill>
              <a:latin typeface="Georgia" panose="02040502050405020303" pitchFamily="18" charset="0"/>
              <a:ea typeface="Calibri" panose="020F0502020204030204" pitchFamily="34" charset="0"/>
              <a:cs typeface="Times New Roman" panose="02020603050405020304" pitchFamily="18" charset="0"/>
            </a:endParaRPr>
          </a:p>
          <a:p>
            <a:pPr marL="214313" lvl="1" indent="-214313">
              <a:lnSpc>
                <a:spcPct val="115000"/>
              </a:lnSpc>
              <a:spcAft>
                <a:spcPts val="750"/>
              </a:spcAft>
              <a:buFont typeface="Arial" panose="020B0604020202020204" pitchFamily="34" charset="0"/>
              <a:buChar char="•"/>
            </a:pPr>
            <a:r>
              <a:rPr lang="hu-HU" sz="1050" b="1" dirty="0">
                <a:solidFill>
                  <a:srgbClr val="00B050"/>
                </a:solidFill>
                <a:latin typeface="Georgia" panose="02040502050405020303" pitchFamily="18" charset="0"/>
                <a:ea typeface="Calibri" panose="020F0502020204030204" pitchFamily="34" charset="0"/>
                <a:cs typeface="Times New Roman" panose="02020603050405020304" pitchFamily="18" charset="0"/>
              </a:rPr>
              <a:t>The </a:t>
            </a:r>
            <a:r>
              <a:rPr lang="hu-HU" sz="1050" b="1" dirty="0" err="1">
                <a:solidFill>
                  <a:srgbClr val="00B050"/>
                </a:solidFill>
                <a:latin typeface="Georgia" panose="02040502050405020303" pitchFamily="18" charset="0"/>
                <a:ea typeface="Calibri" panose="020F0502020204030204" pitchFamily="34" charset="0"/>
                <a:cs typeface="Times New Roman" panose="02020603050405020304" pitchFamily="18" charset="0"/>
              </a:rPr>
              <a:t>question</a:t>
            </a:r>
            <a:r>
              <a:rPr lang="hu-HU" sz="1050" b="1" dirty="0">
                <a:solidFill>
                  <a:srgbClr val="00B050"/>
                </a:solidFill>
                <a:latin typeface="Georgia" panose="02040502050405020303" pitchFamily="18" charset="0"/>
                <a:ea typeface="Calibri" panose="020F0502020204030204" pitchFamily="34" charset="0"/>
                <a:cs typeface="Times New Roman" panose="02020603050405020304" pitchFamily="18" charset="0"/>
              </a:rPr>
              <a:t> is: </a:t>
            </a:r>
            <a:r>
              <a:rPr lang="hu-HU" sz="1050" b="1" dirty="0" err="1">
                <a:latin typeface="Georgia" panose="02040502050405020303" pitchFamily="18" charset="0"/>
                <a:ea typeface="Calibri" panose="020F0502020204030204" pitchFamily="34" charset="0"/>
                <a:cs typeface="Times New Roman" panose="02020603050405020304" pitchFamily="18" charset="0"/>
              </a:rPr>
              <a:t>Are</a:t>
            </a:r>
            <a:r>
              <a:rPr lang="hu-HU" sz="1050" b="1" dirty="0">
                <a:latin typeface="Georgia" panose="02040502050405020303" pitchFamily="18" charset="0"/>
                <a:ea typeface="Calibri" panose="020F0502020204030204" pitchFamily="34" charset="0"/>
                <a:cs typeface="Times New Roman" panose="02020603050405020304" pitchFamily="18" charset="0"/>
              </a:rPr>
              <a:t> </a:t>
            </a:r>
            <a:r>
              <a:rPr lang="hu-HU" sz="1050" b="1" dirty="0" err="1">
                <a:latin typeface="Georgia" panose="02040502050405020303" pitchFamily="18" charset="0"/>
                <a:ea typeface="Calibri" panose="020F0502020204030204" pitchFamily="34" charset="0"/>
                <a:cs typeface="Times New Roman" panose="02020603050405020304" pitchFamily="18" charset="0"/>
              </a:rPr>
              <a:t>these</a:t>
            </a:r>
            <a:r>
              <a:rPr lang="hu-HU" sz="1050" b="1" dirty="0">
                <a:latin typeface="Georgia" panose="02040502050405020303" pitchFamily="18" charset="0"/>
                <a:ea typeface="Calibri" panose="020F0502020204030204" pitchFamily="34" charset="0"/>
                <a:cs typeface="Times New Roman" panose="02020603050405020304" pitchFamily="18" charset="0"/>
              </a:rPr>
              <a:t> </a:t>
            </a:r>
            <a:r>
              <a:rPr lang="hu-HU" sz="1050" b="1" dirty="0" err="1">
                <a:latin typeface="Georgia" panose="02040502050405020303" pitchFamily="18" charset="0"/>
                <a:ea typeface="Calibri" panose="020F0502020204030204" pitchFamily="34" charset="0"/>
                <a:cs typeface="Times New Roman" panose="02020603050405020304" pitchFamily="18" charset="0"/>
              </a:rPr>
              <a:t>territorial</a:t>
            </a:r>
            <a:r>
              <a:rPr lang="hu-HU" sz="1050" b="1" dirty="0">
                <a:latin typeface="Georgia" panose="02040502050405020303" pitchFamily="18" charset="0"/>
                <a:ea typeface="Calibri" panose="020F0502020204030204" pitchFamily="34" charset="0"/>
                <a:cs typeface="Times New Roman" panose="02020603050405020304" pitchFamily="18" charset="0"/>
              </a:rPr>
              <a:t> </a:t>
            </a:r>
            <a:r>
              <a:rPr lang="hu-HU" sz="1050" b="1" dirty="0" err="1">
                <a:latin typeface="Georgia" panose="02040502050405020303" pitchFamily="18" charset="0"/>
                <a:ea typeface="Calibri" panose="020F0502020204030204" pitchFamily="34" charset="0"/>
                <a:cs typeface="Times New Roman" panose="02020603050405020304" pitchFamily="18" charset="0"/>
              </a:rPr>
              <a:t>differences</a:t>
            </a:r>
            <a:r>
              <a:rPr lang="hu-HU" sz="1050" b="1" dirty="0">
                <a:latin typeface="Georgia" panose="02040502050405020303" pitchFamily="18" charset="0"/>
                <a:ea typeface="Calibri" panose="020F0502020204030204" pitchFamily="34" charset="0"/>
                <a:cs typeface="Times New Roman" panose="02020603050405020304" pitchFamily="18" charset="0"/>
              </a:rPr>
              <a:t>,  </a:t>
            </a:r>
            <a:r>
              <a:rPr lang="hu-HU" sz="1050" b="1" dirty="0" err="1">
                <a:latin typeface="Georgia" panose="02040502050405020303" pitchFamily="18" charset="0"/>
                <a:ea typeface="Calibri" panose="020F0502020204030204" pitchFamily="34" charset="0"/>
                <a:cs typeface="Times New Roman" panose="02020603050405020304" pitchFamily="18" charset="0"/>
              </a:rPr>
              <a:t>territorial</a:t>
            </a:r>
            <a:r>
              <a:rPr lang="hu-HU" sz="1050" b="1" dirty="0">
                <a:latin typeface="Georgia" panose="02040502050405020303" pitchFamily="18" charset="0"/>
                <a:ea typeface="Calibri" panose="020F0502020204030204" pitchFamily="34" charset="0"/>
                <a:cs typeface="Times New Roman" panose="02020603050405020304" pitchFamily="18" charset="0"/>
              </a:rPr>
              <a:t> </a:t>
            </a:r>
            <a:r>
              <a:rPr lang="hu-HU" sz="1050" b="1" dirty="0" err="1">
                <a:latin typeface="Georgia" panose="02040502050405020303" pitchFamily="18" charset="0"/>
                <a:ea typeface="Calibri" panose="020F0502020204030204" pitchFamily="34" charset="0"/>
                <a:cs typeface="Times New Roman" panose="02020603050405020304" pitchFamily="18" charset="0"/>
              </a:rPr>
              <a:t>dimensions</a:t>
            </a:r>
            <a:r>
              <a:rPr lang="hu-HU" sz="1050" b="1" dirty="0">
                <a:latin typeface="Georgia" panose="02040502050405020303" pitchFamily="18" charset="0"/>
                <a:ea typeface="Calibri" panose="020F0502020204030204" pitchFamily="34" charset="0"/>
                <a:cs typeface="Times New Roman" panose="02020603050405020304" pitchFamily="18" charset="0"/>
              </a:rPr>
              <a:t>, </a:t>
            </a:r>
            <a:r>
              <a:rPr lang="hu-HU" sz="1050" b="1" dirty="0" err="1">
                <a:latin typeface="Georgia" panose="02040502050405020303" pitchFamily="18" charset="0"/>
                <a:ea typeface="Calibri" panose="020F0502020204030204" pitchFamily="34" charset="0"/>
                <a:cs typeface="Times New Roman" panose="02020603050405020304" pitchFamily="18" charset="0"/>
              </a:rPr>
              <a:t>aspects</a:t>
            </a:r>
            <a:r>
              <a:rPr lang="hu-HU" sz="1050" b="1" dirty="0">
                <a:latin typeface="Georgia" panose="02040502050405020303" pitchFamily="18" charset="0"/>
                <a:ea typeface="Calibri" panose="020F0502020204030204" pitchFamily="34" charset="0"/>
                <a:cs typeface="Times New Roman" panose="02020603050405020304" pitchFamily="18" charset="0"/>
              </a:rPr>
              <a:t> and </a:t>
            </a:r>
            <a:r>
              <a:rPr lang="hu-HU" sz="1050" b="1" dirty="0" err="1">
                <a:latin typeface="Georgia" panose="02040502050405020303" pitchFamily="18" charset="0"/>
                <a:ea typeface="Calibri" panose="020F0502020204030204" pitchFamily="34" charset="0"/>
                <a:cs typeface="Times New Roman" panose="02020603050405020304" pitchFamily="18" charset="0"/>
              </a:rPr>
              <a:t>spatial</a:t>
            </a:r>
            <a:r>
              <a:rPr lang="hu-HU" sz="1050" b="1" dirty="0">
                <a:latin typeface="Georgia" panose="02040502050405020303" pitchFamily="18" charset="0"/>
                <a:ea typeface="Calibri" panose="020F0502020204030204" pitchFamily="34" charset="0"/>
                <a:cs typeface="Times New Roman" panose="02020603050405020304" pitchFamily="18" charset="0"/>
              </a:rPr>
              <a:t> </a:t>
            </a:r>
            <a:r>
              <a:rPr lang="hu-HU" sz="1050" b="1" dirty="0" err="1">
                <a:latin typeface="Georgia" panose="02040502050405020303" pitchFamily="18" charset="0"/>
                <a:ea typeface="Calibri" panose="020F0502020204030204" pitchFamily="34" charset="0"/>
                <a:cs typeface="Times New Roman" panose="02020603050405020304" pitchFamily="18" charset="0"/>
              </a:rPr>
              <a:t>characteristics</a:t>
            </a:r>
            <a:r>
              <a:rPr lang="hu-HU" sz="1050" b="1" dirty="0">
                <a:latin typeface="Georgia" panose="02040502050405020303" pitchFamily="18" charset="0"/>
                <a:ea typeface="Calibri" panose="020F0502020204030204" pitchFamily="34" charset="0"/>
                <a:cs typeface="Times New Roman" panose="02020603050405020304" pitchFamily="18" charset="0"/>
              </a:rPr>
              <a:t> </a:t>
            </a:r>
            <a:r>
              <a:rPr lang="hu-HU" sz="1050" b="1" dirty="0" err="1">
                <a:latin typeface="Georgia" panose="02040502050405020303" pitchFamily="18" charset="0"/>
                <a:ea typeface="Calibri" panose="020F0502020204030204" pitchFamily="34" charset="0"/>
                <a:cs typeface="Times New Roman" panose="02020603050405020304" pitchFamily="18" charset="0"/>
              </a:rPr>
              <a:t>taken</a:t>
            </a:r>
            <a:r>
              <a:rPr lang="hu-HU" sz="1050" b="1" dirty="0">
                <a:latin typeface="Georgia" panose="02040502050405020303" pitchFamily="18" charset="0"/>
                <a:ea typeface="Calibri" panose="020F0502020204030204" pitchFamily="34" charset="0"/>
                <a:cs typeface="Times New Roman" panose="02020603050405020304" pitchFamily="18" charset="0"/>
              </a:rPr>
              <a:t> </a:t>
            </a:r>
            <a:r>
              <a:rPr lang="hu-HU" sz="1050" b="1" dirty="0" err="1">
                <a:latin typeface="Georgia" panose="02040502050405020303" pitchFamily="18" charset="0"/>
                <a:ea typeface="Calibri" panose="020F0502020204030204" pitchFamily="34" charset="0"/>
                <a:cs typeface="Times New Roman" panose="02020603050405020304" pitchFamily="18" charset="0"/>
              </a:rPr>
              <a:t>into</a:t>
            </a:r>
            <a:r>
              <a:rPr lang="hu-HU" sz="1050" b="1" dirty="0">
                <a:latin typeface="Georgia" panose="02040502050405020303" pitchFamily="18" charset="0"/>
                <a:ea typeface="Calibri" panose="020F0502020204030204" pitchFamily="34" charset="0"/>
                <a:cs typeface="Times New Roman" panose="02020603050405020304" pitchFamily="18" charset="0"/>
              </a:rPr>
              <a:t> </a:t>
            </a:r>
            <a:r>
              <a:rPr lang="hu-HU" sz="1050" b="1" dirty="0" err="1">
                <a:latin typeface="Georgia" panose="02040502050405020303" pitchFamily="18" charset="0"/>
                <a:ea typeface="Calibri" panose="020F0502020204030204" pitchFamily="34" charset="0"/>
                <a:cs typeface="Times New Roman" panose="02020603050405020304" pitchFamily="18" charset="0"/>
              </a:rPr>
              <a:t>consideration</a:t>
            </a:r>
            <a:r>
              <a:rPr lang="hu-HU" sz="1050" b="1" dirty="0">
                <a:latin typeface="Georgia" panose="02040502050405020303" pitchFamily="18" charset="0"/>
                <a:ea typeface="Calibri" panose="020F0502020204030204" pitchFamily="34" charset="0"/>
                <a:cs typeface="Times New Roman" panose="02020603050405020304" pitchFamily="18" charset="0"/>
              </a:rPr>
              <a:t> </a:t>
            </a:r>
            <a:r>
              <a:rPr lang="hu-HU" sz="1050" b="1" dirty="0" err="1">
                <a:latin typeface="Georgia" panose="02040502050405020303" pitchFamily="18" charset="0"/>
                <a:ea typeface="Calibri" panose="020F0502020204030204" pitchFamily="34" charset="0"/>
                <a:cs typeface="Times New Roman" panose="02020603050405020304" pitchFamily="18" charset="0"/>
              </a:rPr>
              <a:t>properly</a:t>
            </a:r>
            <a:r>
              <a:rPr lang="hu-HU" sz="1050" b="1" dirty="0">
                <a:latin typeface="Georgia" panose="02040502050405020303" pitchFamily="18" charset="0"/>
                <a:ea typeface="Calibri" panose="020F0502020204030204" pitchFamily="34" charset="0"/>
                <a:cs typeface="Times New Roman" panose="02020603050405020304" pitchFamily="18" charset="0"/>
              </a:rPr>
              <a:t> </a:t>
            </a:r>
            <a:r>
              <a:rPr lang="hu-HU" sz="1050" b="1" dirty="0" err="1">
                <a:latin typeface="Georgia" panose="02040502050405020303" pitchFamily="18" charset="0"/>
                <a:ea typeface="Calibri" panose="020F0502020204030204" pitchFamily="34" charset="0"/>
                <a:cs typeface="Times New Roman" panose="02020603050405020304" pitchFamily="18" charset="0"/>
              </a:rPr>
              <a:t>in</a:t>
            </a:r>
            <a:r>
              <a:rPr lang="hu-HU" sz="1050" b="1" dirty="0">
                <a:latin typeface="Georgia" panose="02040502050405020303" pitchFamily="18" charset="0"/>
                <a:ea typeface="Calibri" panose="020F0502020204030204" pitchFamily="34" charset="0"/>
                <a:cs typeface="Times New Roman" panose="02020603050405020304" pitchFamily="18" charset="0"/>
              </a:rPr>
              <a:t> </a:t>
            </a:r>
            <a:r>
              <a:rPr lang="hu-HU" sz="1050" b="1" dirty="0" err="1">
                <a:latin typeface="Georgia" panose="02040502050405020303" pitchFamily="18" charset="0"/>
                <a:ea typeface="Calibri" panose="020F0502020204030204" pitchFamily="34" charset="0"/>
                <a:cs typeface="Times New Roman" panose="02020603050405020304" pitchFamily="18" charset="0"/>
              </a:rPr>
              <a:t>adaptation</a:t>
            </a:r>
            <a:r>
              <a:rPr lang="hu-HU" sz="1050" b="1" dirty="0">
                <a:latin typeface="Georgia" panose="02040502050405020303" pitchFamily="18" charset="0"/>
                <a:ea typeface="Calibri" panose="020F0502020204030204" pitchFamily="34" charset="0"/>
                <a:cs typeface="Times New Roman" panose="02020603050405020304" pitchFamily="18" charset="0"/>
              </a:rPr>
              <a:t> policy?</a:t>
            </a:r>
          </a:p>
          <a:p>
            <a:pPr marL="557213" lvl="1" indent="-214313">
              <a:lnSpc>
                <a:spcPct val="115000"/>
              </a:lnSpc>
              <a:spcAft>
                <a:spcPts val="750"/>
              </a:spcAft>
              <a:buFont typeface="Arial" panose="020B0604020202020204" pitchFamily="34" charset="0"/>
              <a:buChar char="•"/>
            </a:pPr>
            <a:endParaRPr lang="hu-HU" sz="900" dirty="0">
              <a:latin typeface="Georgia" panose="02040502050405020303" pitchFamily="18" charset="0"/>
              <a:ea typeface="Calibri" panose="020F0502020204030204" pitchFamily="34" charset="0"/>
              <a:cs typeface="GulliverRM"/>
            </a:endParaRPr>
          </a:p>
        </p:txBody>
      </p:sp>
      <p:pic>
        <p:nvPicPr>
          <p:cNvPr id="4" name="Picture 2" descr="Budapesti Corvinus Egyetem | Face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7990" y="0"/>
            <a:ext cx="795528" cy="7955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nfographic: how climate change is affecting Europe | News | European  Parliam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8084" y="22008"/>
            <a:ext cx="1705071" cy="3101809"/>
          </a:xfrm>
          <a:prstGeom prst="rect">
            <a:avLst/>
          </a:prstGeom>
          <a:noFill/>
          <a:extLst>
            <a:ext uri="{909E8E84-426E-40DD-AFC4-6F175D3DCCD1}">
              <a14:hiddenFill xmlns:a14="http://schemas.microsoft.com/office/drawing/2010/main">
                <a:solidFill>
                  <a:srgbClr val="FFFFFF"/>
                </a:solidFill>
              </a14:hiddenFill>
            </a:ext>
          </a:extLst>
        </p:spPr>
      </p:pic>
      <p:sp>
        <p:nvSpPr>
          <p:cNvPr id="6" name="Téglalap 5"/>
          <p:cNvSpPr/>
          <p:nvPr/>
        </p:nvSpPr>
        <p:spPr>
          <a:xfrm>
            <a:off x="1128657" y="78649"/>
            <a:ext cx="3994826" cy="553998"/>
          </a:xfrm>
          <a:prstGeom prst="rect">
            <a:avLst/>
          </a:prstGeom>
        </p:spPr>
        <p:txBody>
          <a:bodyPr wrap="square">
            <a:spAutoFit/>
          </a:bodyPr>
          <a:lstStyle/>
          <a:p>
            <a:r>
              <a:rPr lang="en-US" sz="1500" b="1" dirty="0">
                <a:solidFill>
                  <a:srgbClr val="00B050"/>
                </a:solidFill>
                <a:latin typeface="Georgia" panose="02040502050405020303" pitchFamily="18" charset="0"/>
              </a:rPr>
              <a:t>Initial thoughts, actuality &amp; justification of the topic </a:t>
            </a:r>
            <a:r>
              <a:rPr lang="hu-HU" sz="1500" b="1" dirty="0">
                <a:solidFill>
                  <a:srgbClr val="00B050"/>
                </a:solidFill>
                <a:latin typeface="Georgia" panose="02040502050405020303" pitchFamily="18" charset="0"/>
              </a:rPr>
              <a:t>III</a:t>
            </a:r>
            <a:r>
              <a:rPr lang="en-US" sz="1500" b="1" dirty="0">
                <a:solidFill>
                  <a:srgbClr val="00B050"/>
                </a:solidFill>
                <a:latin typeface="Georgia" panose="02040502050405020303" pitchFamily="18" charset="0"/>
              </a:rPr>
              <a:t>.</a:t>
            </a:r>
          </a:p>
        </p:txBody>
      </p:sp>
      <p:sp>
        <p:nvSpPr>
          <p:cNvPr id="2" name="Lekerekített téglalap 1"/>
          <p:cNvSpPr/>
          <p:nvPr/>
        </p:nvSpPr>
        <p:spPr>
          <a:xfrm>
            <a:off x="1171669" y="3975906"/>
            <a:ext cx="3951814" cy="86409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Tree>
    <p:extLst>
      <p:ext uri="{BB962C8B-B14F-4D97-AF65-F5344CB8AC3E}">
        <p14:creationId xmlns:p14="http://schemas.microsoft.com/office/powerpoint/2010/main" val="3809777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Csoportba foglalás 5">
            <a:extLst>
              <a:ext uri="{FF2B5EF4-FFF2-40B4-BE49-F238E27FC236}">
                <a16:creationId xmlns:a16="http://schemas.microsoft.com/office/drawing/2014/main" id="{74AED53B-57C7-7BE4-DA40-17895D607857}"/>
              </a:ext>
            </a:extLst>
          </p:cNvPr>
          <p:cNvGrpSpPr/>
          <p:nvPr/>
        </p:nvGrpSpPr>
        <p:grpSpPr>
          <a:xfrm>
            <a:off x="1376351" y="843558"/>
            <a:ext cx="6372708" cy="253916"/>
            <a:chOff x="193535" y="1376516"/>
            <a:chExt cx="8496944" cy="338554"/>
          </a:xfrm>
        </p:grpSpPr>
        <p:sp>
          <p:nvSpPr>
            <p:cNvPr id="3" name="Szövegdoboz 2">
              <a:extLst>
                <a:ext uri="{FF2B5EF4-FFF2-40B4-BE49-F238E27FC236}">
                  <a16:creationId xmlns:a16="http://schemas.microsoft.com/office/drawing/2014/main" id="{C4271C17-BC2E-4B88-B9AD-F22ABCFD60FC}"/>
                </a:ext>
              </a:extLst>
            </p:cNvPr>
            <p:cNvSpPr txBox="1"/>
            <p:nvPr/>
          </p:nvSpPr>
          <p:spPr>
            <a:xfrm>
              <a:off x="193535" y="1376516"/>
              <a:ext cx="8496944" cy="338554"/>
            </a:xfrm>
            <a:prstGeom prst="rect">
              <a:avLst/>
            </a:prstGeom>
            <a:noFill/>
          </p:spPr>
          <p:txBody>
            <a:bodyPr wrap="square" rtlCol="0">
              <a:spAutoFit/>
            </a:bodyPr>
            <a:lstStyle/>
            <a:p>
              <a:r>
                <a:rPr lang="hu-HU" sz="1013" b="1" dirty="0" err="1">
                  <a:latin typeface="Georgia" panose="02040502050405020303" pitchFamily="18" charset="0"/>
                </a:rPr>
                <a:t>situation</a:t>
              </a:r>
              <a:r>
                <a:rPr lang="hu-HU" sz="1013" b="1" dirty="0">
                  <a:latin typeface="Georgia" panose="02040502050405020303" pitchFamily="18" charset="0"/>
                </a:rPr>
                <a:t>	</a:t>
              </a:r>
              <a:r>
                <a:rPr lang="hu-HU" sz="1050" b="1" dirty="0">
                  <a:latin typeface="Georgia" panose="02040502050405020303" pitchFamily="18" charset="0"/>
                </a:rPr>
                <a:t>activities’ </a:t>
              </a:r>
              <a:r>
                <a:rPr lang="hu-HU" sz="1050" b="1" dirty="0" err="1">
                  <a:latin typeface="Georgia" panose="02040502050405020303" pitchFamily="18" charset="0"/>
                </a:rPr>
                <a:t>features</a:t>
              </a:r>
              <a:r>
                <a:rPr lang="hu-HU" sz="1050" b="1" dirty="0">
                  <a:latin typeface="Georgia" panose="02040502050405020303" pitchFamily="18" charset="0"/>
                </a:rPr>
                <a:t>, </a:t>
              </a:r>
              <a:r>
                <a:rPr lang="hu-HU" sz="1050" b="1" dirty="0" err="1">
                  <a:latin typeface="Georgia" panose="02040502050405020303" pitchFamily="18" charset="0"/>
                </a:rPr>
                <a:t>methodological</a:t>
              </a:r>
              <a:r>
                <a:rPr lang="hu-HU" sz="1050" b="1" dirty="0">
                  <a:latin typeface="Georgia" panose="02040502050405020303" pitchFamily="18" charset="0"/>
                </a:rPr>
                <a:t> </a:t>
              </a:r>
              <a:r>
                <a:rPr lang="hu-HU" sz="1050" b="1" dirty="0" err="1">
                  <a:latin typeface="Georgia" panose="02040502050405020303" pitchFamily="18" charset="0"/>
                </a:rPr>
                <a:t>challenges</a:t>
              </a:r>
              <a:r>
                <a:rPr lang="hu-HU" sz="1013" b="1" dirty="0">
                  <a:latin typeface="Georgia" panose="02040502050405020303" pitchFamily="18" charset="0"/>
                </a:rPr>
                <a:t>	    </a:t>
              </a:r>
              <a:r>
                <a:rPr lang="hu-HU" sz="1013" b="1" dirty="0" err="1">
                  <a:latin typeface="Georgia" panose="02040502050405020303" pitchFamily="18" charset="0"/>
                </a:rPr>
                <a:t>research</a:t>
              </a:r>
              <a:r>
                <a:rPr lang="hu-HU" sz="1013" b="1" dirty="0">
                  <a:latin typeface="Georgia" panose="02040502050405020303" pitchFamily="18" charset="0"/>
                </a:rPr>
                <a:t> </a:t>
              </a:r>
              <a:r>
                <a:rPr lang="hu-HU" sz="1013" b="1" dirty="0" err="1">
                  <a:latin typeface="Georgia" panose="02040502050405020303" pitchFamily="18" charset="0"/>
                </a:rPr>
                <a:t>gaps</a:t>
              </a:r>
              <a:endParaRPr lang="hu-HU" sz="1013" b="1" dirty="0">
                <a:latin typeface="Georgia" panose="02040502050405020303" pitchFamily="18" charset="0"/>
              </a:endParaRPr>
            </a:p>
          </p:txBody>
        </p:sp>
        <p:sp>
          <p:nvSpPr>
            <p:cNvPr id="4" name="Nyíl: jobbra mutató 3">
              <a:extLst>
                <a:ext uri="{FF2B5EF4-FFF2-40B4-BE49-F238E27FC236}">
                  <a16:creationId xmlns:a16="http://schemas.microsoft.com/office/drawing/2014/main" id="{5E294EC8-6730-CB43-4123-41A2EB50D081}"/>
                </a:ext>
              </a:extLst>
            </p:cNvPr>
            <p:cNvSpPr/>
            <p:nvPr/>
          </p:nvSpPr>
          <p:spPr>
            <a:xfrm>
              <a:off x="1380852" y="1494278"/>
              <a:ext cx="674488" cy="216024"/>
            </a:xfrm>
            <a:prstGeom prst="rightArrow">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5" name="Nyíl: jobbra mutató 4">
              <a:extLst>
                <a:ext uri="{FF2B5EF4-FFF2-40B4-BE49-F238E27FC236}">
                  <a16:creationId xmlns:a16="http://schemas.microsoft.com/office/drawing/2014/main" id="{411B6BF1-5546-C3E3-F13B-A005414F03C3}"/>
                </a:ext>
              </a:extLst>
            </p:cNvPr>
            <p:cNvSpPr/>
            <p:nvPr/>
          </p:nvSpPr>
          <p:spPr>
            <a:xfrm>
              <a:off x="6398616" y="1494278"/>
              <a:ext cx="432048" cy="216024"/>
            </a:xfrm>
            <a:prstGeom prst="rightArrow">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grpSp>
      <p:sp>
        <p:nvSpPr>
          <p:cNvPr id="8" name="Szövegdoboz 7">
            <a:extLst>
              <a:ext uri="{FF2B5EF4-FFF2-40B4-BE49-F238E27FC236}">
                <a16:creationId xmlns:a16="http://schemas.microsoft.com/office/drawing/2014/main" id="{4AD24EE7-9363-1A10-B63D-C11AFC1E8F6E}"/>
              </a:ext>
            </a:extLst>
          </p:cNvPr>
          <p:cNvSpPr txBox="1"/>
          <p:nvPr/>
        </p:nvSpPr>
        <p:spPr>
          <a:xfrm>
            <a:off x="1133705" y="195487"/>
            <a:ext cx="6858000" cy="335989"/>
          </a:xfrm>
          <a:prstGeom prst="rect">
            <a:avLst/>
          </a:prstGeom>
          <a:noFill/>
        </p:spPr>
        <p:txBody>
          <a:bodyPr wrap="square">
            <a:spAutoFit/>
          </a:bodyPr>
          <a:lstStyle/>
          <a:p>
            <a:pPr>
              <a:lnSpc>
                <a:spcPct val="115000"/>
              </a:lnSpc>
              <a:spcBef>
                <a:spcPts val="900"/>
              </a:spcBef>
              <a:spcAft>
                <a:spcPts val="450"/>
              </a:spcAft>
            </a:pPr>
            <a:r>
              <a:rPr lang="en-US" sz="1500" b="1" dirty="0">
                <a:solidFill>
                  <a:srgbClr val="00B050"/>
                </a:solidFill>
                <a:latin typeface="Georgia" panose="02040502050405020303" pitchFamily="18" charset="0"/>
                <a:ea typeface="Times New Roman" panose="02020603050405020304" pitchFamily="18" charset="0"/>
                <a:cs typeface="Times New Roman" panose="02020603050405020304" pitchFamily="18" charset="0"/>
              </a:rPr>
              <a:t>First </a:t>
            </a:r>
            <a:r>
              <a:rPr lang="hu-HU" sz="1500" b="1" dirty="0" err="1">
                <a:solidFill>
                  <a:srgbClr val="00B050"/>
                </a:solidFill>
                <a:latin typeface="Georgia" panose="02040502050405020303" pitchFamily="18" charset="0"/>
                <a:ea typeface="Times New Roman" panose="02020603050405020304" pitchFamily="18" charset="0"/>
                <a:cs typeface="Times New Roman" panose="02020603050405020304" pitchFamily="18" charset="0"/>
              </a:rPr>
              <a:t>conclusions</a:t>
            </a:r>
            <a:r>
              <a:rPr lang="en-US" sz="1500" b="1" dirty="0">
                <a:solidFill>
                  <a:srgbClr val="00B050"/>
                </a:solidFill>
                <a:latin typeface="Georgia" panose="02040502050405020303" pitchFamily="18" charset="0"/>
                <a:ea typeface="Times New Roman" panose="02020603050405020304" pitchFamily="18" charset="0"/>
                <a:cs typeface="Times New Roman" panose="02020603050405020304" pitchFamily="18" charset="0"/>
              </a:rPr>
              <a:t> of </a:t>
            </a:r>
            <a:r>
              <a:rPr lang="hu-HU" sz="1500" b="1" dirty="0">
                <a:solidFill>
                  <a:srgbClr val="00B050"/>
                </a:solidFill>
                <a:latin typeface="Georgia" panose="02040502050405020303" pitchFamily="18" charset="0"/>
                <a:ea typeface="Times New Roman" panose="02020603050405020304" pitchFamily="18" charset="0"/>
                <a:cs typeface="Times New Roman" panose="02020603050405020304" pitchFamily="18" charset="0"/>
              </a:rPr>
              <a:t>the </a:t>
            </a:r>
            <a:r>
              <a:rPr lang="en-US" sz="1500" b="1" dirty="0">
                <a:solidFill>
                  <a:srgbClr val="00B050"/>
                </a:solidFill>
                <a:latin typeface="Georgia" panose="02040502050405020303" pitchFamily="18" charset="0"/>
                <a:ea typeface="Times New Roman" panose="02020603050405020304" pitchFamily="18" charset="0"/>
                <a:cs typeface="Times New Roman" panose="02020603050405020304" pitchFamily="18" charset="0"/>
              </a:rPr>
              <a:t>literature review</a:t>
            </a:r>
          </a:p>
        </p:txBody>
      </p:sp>
      <p:pic>
        <p:nvPicPr>
          <p:cNvPr id="9" name="Kép 8" descr="A képen szöveg, diagram, sor, Betűtípus látható&#10;&#10;Automatikusan generált leírás">
            <a:extLst>
              <a:ext uri="{FF2B5EF4-FFF2-40B4-BE49-F238E27FC236}">
                <a16:creationId xmlns:a16="http://schemas.microsoft.com/office/drawing/2014/main" id="{13469C25-BEB2-7464-3645-E9BE10B2E8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3705" y="1294751"/>
            <a:ext cx="6858000" cy="3727071"/>
          </a:xfrm>
          <a:prstGeom prst="rect">
            <a:avLst/>
          </a:prstGeom>
        </p:spPr>
      </p:pic>
    </p:spTree>
    <p:extLst>
      <p:ext uri="{BB962C8B-B14F-4D97-AF65-F5344CB8AC3E}">
        <p14:creationId xmlns:p14="http://schemas.microsoft.com/office/powerpoint/2010/main" val="137089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0"/>
                                        <p:tgtEl>
                                          <p:spTgt spid="6"/>
                                        </p:tgtEl>
                                      </p:cBhvr>
                                    </p:animEffect>
                                    <p:anim calcmode="lin" valueType="num">
                                      <p:cBhvr>
                                        <p:cTn id="8" dur="2500" fill="hold"/>
                                        <p:tgtEl>
                                          <p:spTgt spid="6"/>
                                        </p:tgtEl>
                                        <p:attrNameLst>
                                          <p:attrName>ppt_x</p:attrName>
                                        </p:attrNameLst>
                                      </p:cBhvr>
                                      <p:tavLst>
                                        <p:tav tm="0">
                                          <p:val>
                                            <p:strVal val="#ppt_x"/>
                                          </p:val>
                                        </p:tav>
                                        <p:tav tm="100000">
                                          <p:val>
                                            <p:strVal val="#ppt_x"/>
                                          </p:val>
                                        </p:tav>
                                      </p:tavLst>
                                    </p:anim>
                                    <p:anim calcmode="lin" valueType="num">
                                      <p:cBhvr>
                                        <p:cTn id="9" dur="2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146423" y="0"/>
            <a:ext cx="6858000" cy="311624"/>
          </a:xfrm>
          <a:prstGeom prst="rect">
            <a:avLst/>
          </a:prstGeom>
        </p:spPr>
        <p:txBody>
          <a:bodyPr wrap="square">
            <a:spAutoFit/>
          </a:bodyPr>
          <a:lstStyle/>
          <a:p>
            <a:r>
              <a:rPr lang="en-GB" sz="1425" b="1" dirty="0">
                <a:solidFill>
                  <a:srgbClr val="00B050"/>
                </a:solidFill>
                <a:latin typeface="Georgia" panose="02040502050405020303" pitchFamily="18" charset="0"/>
              </a:rPr>
              <a:t>Results of the literature review – so far…</a:t>
            </a:r>
          </a:p>
        </p:txBody>
      </p:sp>
      <p:sp>
        <p:nvSpPr>
          <p:cNvPr id="3" name="Szövegdoboz 2"/>
          <p:cNvSpPr txBox="1"/>
          <p:nvPr/>
        </p:nvSpPr>
        <p:spPr>
          <a:xfrm>
            <a:off x="1174718" y="288564"/>
            <a:ext cx="6534726" cy="871713"/>
          </a:xfrm>
          <a:prstGeom prst="rect">
            <a:avLst/>
          </a:prstGeom>
          <a:noFill/>
        </p:spPr>
        <p:txBody>
          <a:bodyPr wrap="square" rtlCol="0">
            <a:spAutoFit/>
          </a:bodyPr>
          <a:lstStyle/>
          <a:p>
            <a:r>
              <a:rPr lang="en-GB" sz="1013" dirty="0">
                <a:latin typeface="Georgia" panose="02040502050405020303" pitchFamily="18" charset="0"/>
              </a:rPr>
              <a:t>5 main phases of literature review, preliminary examinations</a:t>
            </a:r>
          </a:p>
          <a:p>
            <a:endParaRPr lang="en-GB" sz="1013" dirty="0">
              <a:latin typeface="Georgia" panose="02040502050405020303" pitchFamily="18" charset="0"/>
            </a:endParaRPr>
          </a:p>
          <a:p>
            <a:r>
              <a:rPr lang="en-GB" sz="1013" dirty="0">
                <a:latin typeface="Georgia" panose="02040502050405020303" pitchFamily="18" charset="0"/>
              </a:rPr>
              <a:t>These will </a:t>
            </a:r>
          </a:p>
          <a:p>
            <a:pPr marL="214313" indent="-214313">
              <a:buFont typeface="Arial" panose="020B0604020202020204" pitchFamily="34" charset="0"/>
              <a:buChar char="•"/>
            </a:pPr>
            <a:r>
              <a:rPr lang="en-GB" sz="1013" dirty="0">
                <a:latin typeface="Georgia" panose="02040502050405020303" pitchFamily="18" charset="0"/>
              </a:rPr>
              <a:t>compose the content of Chapter 1 and </a:t>
            </a:r>
          </a:p>
          <a:p>
            <a:pPr marL="214313" indent="-214313">
              <a:buFont typeface="Arial" panose="020B0604020202020204" pitchFamily="34" charset="0"/>
              <a:buChar char="•"/>
            </a:pPr>
            <a:r>
              <a:rPr lang="en-GB" sz="1013" dirty="0">
                <a:latin typeface="Georgia" panose="02040502050405020303" pitchFamily="18" charset="0"/>
              </a:rPr>
              <a:t>Serve as basis for Chapter 3’s analyses</a:t>
            </a:r>
          </a:p>
        </p:txBody>
      </p:sp>
      <p:sp>
        <p:nvSpPr>
          <p:cNvPr id="4" name="Lekerekített téglalap 3"/>
          <p:cNvSpPr/>
          <p:nvPr/>
        </p:nvSpPr>
        <p:spPr>
          <a:xfrm>
            <a:off x="1940666" y="1316411"/>
            <a:ext cx="2631334" cy="701806"/>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75" b="1" dirty="0">
                <a:solidFill>
                  <a:schemeClr val="bg1"/>
                </a:solidFill>
              </a:rPr>
              <a:t>LITERATURE REVIEW</a:t>
            </a:r>
          </a:p>
        </p:txBody>
      </p:sp>
      <p:sp>
        <p:nvSpPr>
          <p:cNvPr id="5" name="Lekerekített téglalap 4"/>
          <p:cNvSpPr/>
          <p:nvPr/>
        </p:nvSpPr>
        <p:spPr>
          <a:xfrm>
            <a:off x="98175" y="2379690"/>
            <a:ext cx="1620180" cy="1134126"/>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25" b="1" dirty="0">
                <a:solidFill>
                  <a:srgbClr val="00B050"/>
                </a:solidFill>
              </a:rPr>
              <a:t>Planning and MRE definitions, and evolution of activities in general and in climate policy</a:t>
            </a:r>
          </a:p>
        </p:txBody>
      </p:sp>
      <p:sp>
        <p:nvSpPr>
          <p:cNvPr id="6" name="Lekerekített téglalap 5"/>
          <p:cNvSpPr/>
          <p:nvPr/>
        </p:nvSpPr>
        <p:spPr>
          <a:xfrm>
            <a:off x="3926312" y="3744757"/>
            <a:ext cx="1620180" cy="1134126"/>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25" b="1" dirty="0">
                <a:solidFill>
                  <a:srgbClr val="00B050"/>
                </a:solidFill>
              </a:rPr>
              <a:t>Spatial aspects, territorial approaches in climate adaptation planning related literature</a:t>
            </a:r>
          </a:p>
        </p:txBody>
      </p:sp>
      <p:sp>
        <p:nvSpPr>
          <p:cNvPr id="7" name="Lekerekített téglalap 6"/>
          <p:cNvSpPr/>
          <p:nvPr/>
        </p:nvSpPr>
        <p:spPr>
          <a:xfrm>
            <a:off x="1130576" y="3744757"/>
            <a:ext cx="1620180" cy="1134126"/>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25" b="1" dirty="0">
                <a:solidFill>
                  <a:srgbClr val="00B050"/>
                </a:solidFill>
              </a:rPr>
              <a:t>Climate adaptation, sustainability and strategic planning</a:t>
            </a:r>
            <a:endParaRPr lang="en-GB" sz="1050" b="1" dirty="0">
              <a:solidFill>
                <a:schemeClr val="bg1"/>
              </a:solidFill>
            </a:endParaRPr>
          </a:p>
        </p:txBody>
      </p:sp>
      <p:sp>
        <p:nvSpPr>
          <p:cNvPr id="8" name="Lekerekített téglalap 7"/>
          <p:cNvSpPr/>
          <p:nvPr/>
        </p:nvSpPr>
        <p:spPr>
          <a:xfrm>
            <a:off x="2446243" y="2504543"/>
            <a:ext cx="1620180" cy="1134126"/>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rgbClr val="00B050"/>
                </a:solidFill>
              </a:rPr>
              <a:t>Space interpretations in different disciplines</a:t>
            </a:r>
          </a:p>
        </p:txBody>
      </p:sp>
      <p:sp>
        <p:nvSpPr>
          <p:cNvPr id="9" name="Lekerekített téglalap 8"/>
          <p:cNvSpPr/>
          <p:nvPr/>
        </p:nvSpPr>
        <p:spPr>
          <a:xfrm>
            <a:off x="4753541" y="2400729"/>
            <a:ext cx="1620180" cy="1134126"/>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25" b="1" dirty="0">
                <a:solidFill>
                  <a:srgbClr val="00B050"/>
                </a:solidFill>
              </a:rPr>
              <a:t>Climate policy and sustainability aspects in EU spatial planning</a:t>
            </a:r>
          </a:p>
        </p:txBody>
      </p:sp>
      <p:sp>
        <p:nvSpPr>
          <p:cNvPr id="10" name="Lefelé nyíl 9"/>
          <p:cNvSpPr/>
          <p:nvPr/>
        </p:nvSpPr>
        <p:spPr>
          <a:xfrm rot="3452474">
            <a:off x="1512697" y="1966116"/>
            <a:ext cx="324036" cy="424277"/>
          </a:xfrm>
          <a:prstGeom prst="downArrow">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12" name="Lefelé nyíl 11"/>
          <p:cNvSpPr/>
          <p:nvPr/>
        </p:nvSpPr>
        <p:spPr>
          <a:xfrm>
            <a:off x="3116222" y="2072406"/>
            <a:ext cx="324036" cy="356408"/>
          </a:xfrm>
          <a:prstGeom prst="downArrow">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13" name="Lefelé nyíl 12"/>
          <p:cNvSpPr/>
          <p:nvPr/>
        </p:nvSpPr>
        <p:spPr>
          <a:xfrm>
            <a:off x="1940666" y="2074965"/>
            <a:ext cx="324036" cy="1563704"/>
          </a:xfrm>
          <a:prstGeom prst="downArrow">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14" name="Lefelé nyíl 13"/>
          <p:cNvSpPr/>
          <p:nvPr/>
        </p:nvSpPr>
        <p:spPr>
          <a:xfrm>
            <a:off x="4247964" y="2074965"/>
            <a:ext cx="324036" cy="1563704"/>
          </a:xfrm>
          <a:prstGeom prst="downArrow">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15" name="Lefelé nyíl 14"/>
          <p:cNvSpPr/>
          <p:nvPr/>
        </p:nvSpPr>
        <p:spPr>
          <a:xfrm rot="18343875">
            <a:off x="4700508" y="1937375"/>
            <a:ext cx="324036" cy="482678"/>
          </a:xfrm>
          <a:prstGeom prst="downArrow">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Tree>
    <p:extLst>
      <p:ext uri="{BB962C8B-B14F-4D97-AF65-F5344CB8AC3E}">
        <p14:creationId xmlns:p14="http://schemas.microsoft.com/office/powerpoint/2010/main" val="147073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3000" fill="hold"/>
                                        <p:tgtEl>
                                          <p:spTgt spid="10"/>
                                        </p:tgtEl>
                                        <p:attrNameLst>
                                          <p:attrName>ppt_x</p:attrName>
                                        </p:attrNameLst>
                                      </p:cBhvr>
                                      <p:tavLst>
                                        <p:tav tm="0">
                                          <p:val>
                                            <p:strVal val="#ppt_x"/>
                                          </p:val>
                                        </p:tav>
                                        <p:tav tm="100000">
                                          <p:val>
                                            <p:strVal val="#ppt_x"/>
                                          </p:val>
                                        </p:tav>
                                      </p:tavLst>
                                    </p:anim>
                                    <p:anim calcmode="lin" valueType="num">
                                      <p:cBhvr additive="base">
                                        <p:cTn id="8" dur="3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3000" fill="hold"/>
                                        <p:tgtEl>
                                          <p:spTgt spid="5"/>
                                        </p:tgtEl>
                                        <p:attrNameLst>
                                          <p:attrName>ppt_x</p:attrName>
                                        </p:attrNameLst>
                                      </p:cBhvr>
                                      <p:tavLst>
                                        <p:tav tm="0">
                                          <p:val>
                                            <p:strVal val="#ppt_x"/>
                                          </p:val>
                                        </p:tav>
                                        <p:tav tm="100000">
                                          <p:val>
                                            <p:strVal val="#ppt_x"/>
                                          </p:val>
                                        </p:tav>
                                      </p:tavLst>
                                    </p:anim>
                                    <p:anim calcmode="lin" valueType="num">
                                      <p:cBhvr additive="base">
                                        <p:cTn id="12"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3000" fill="hold"/>
                                        <p:tgtEl>
                                          <p:spTgt spid="13"/>
                                        </p:tgtEl>
                                        <p:attrNameLst>
                                          <p:attrName>ppt_x</p:attrName>
                                        </p:attrNameLst>
                                      </p:cBhvr>
                                      <p:tavLst>
                                        <p:tav tm="0">
                                          <p:val>
                                            <p:strVal val="#ppt_x"/>
                                          </p:val>
                                        </p:tav>
                                        <p:tav tm="100000">
                                          <p:val>
                                            <p:strVal val="#ppt_x"/>
                                          </p:val>
                                        </p:tav>
                                      </p:tavLst>
                                    </p:anim>
                                    <p:anim calcmode="lin" valueType="num">
                                      <p:cBhvr additive="base">
                                        <p:cTn id="18" dur="30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3000" fill="hold"/>
                                        <p:tgtEl>
                                          <p:spTgt spid="7"/>
                                        </p:tgtEl>
                                        <p:attrNameLst>
                                          <p:attrName>ppt_x</p:attrName>
                                        </p:attrNameLst>
                                      </p:cBhvr>
                                      <p:tavLst>
                                        <p:tav tm="0">
                                          <p:val>
                                            <p:strVal val="#ppt_x"/>
                                          </p:val>
                                        </p:tav>
                                        <p:tav tm="100000">
                                          <p:val>
                                            <p:strVal val="#ppt_x"/>
                                          </p:val>
                                        </p:tav>
                                      </p:tavLst>
                                    </p:anim>
                                    <p:anim calcmode="lin" valueType="num">
                                      <p:cBhvr additive="base">
                                        <p:cTn id="22" dur="3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3000" fill="hold"/>
                                        <p:tgtEl>
                                          <p:spTgt spid="12"/>
                                        </p:tgtEl>
                                        <p:attrNameLst>
                                          <p:attrName>ppt_x</p:attrName>
                                        </p:attrNameLst>
                                      </p:cBhvr>
                                      <p:tavLst>
                                        <p:tav tm="0">
                                          <p:val>
                                            <p:strVal val="#ppt_x"/>
                                          </p:val>
                                        </p:tav>
                                        <p:tav tm="100000">
                                          <p:val>
                                            <p:strVal val="#ppt_x"/>
                                          </p:val>
                                        </p:tav>
                                      </p:tavLst>
                                    </p:anim>
                                    <p:anim calcmode="lin" valueType="num">
                                      <p:cBhvr additive="base">
                                        <p:cTn id="28" dur="30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3000" fill="hold"/>
                                        <p:tgtEl>
                                          <p:spTgt spid="8"/>
                                        </p:tgtEl>
                                        <p:attrNameLst>
                                          <p:attrName>ppt_x</p:attrName>
                                        </p:attrNameLst>
                                      </p:cBhvr>
                                      <p:tavLst>
                                        <p:tav tm="0">
                                          <p:val>
                                            <p:strVal val="#ppt_x"/>
                                          </p:val>
                                        </p:tav>
                                        <p:tav tm="100000">
                                          <p:val>
                                            <p:strVal val="#ppt_x"/>
                                          </p:val>
                                        </p:tav>
                                      </p:tavLst>
                                    </p:anim>
                                    <p:anim calcmode="lin" valueType="num">
                                      <p:cBhvr additive="base">
                                        <p:cTn id="32" dur="3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3000" fill="hold"/>
                                        <p:tgtEl>
                                          <p:spTgt spid="14"/>
                                        </p:tgtEl>
                                        <p:attrNameLst>
                                          <p:attrName>ppt_x</p:attrName>
                                        </p:attrNameLst>
                                      </p:cBhvr>
                                      <p:tavLst>
                                        <p:tav tm="0">
                                          <p:val>
                                            <p:strVal val="#ppt_x"/>
                                          </p:val>
                                        </p:tav>
                                        <p:tav tm="100000">
                                          <p:val>
                                            <p:strVal val="#ppt_x"/>
                                          </p:val>
                                        </p:tav>
                                      </p:tavLst>
                                    </p:anim>
                                    <p:anim calcmode="lin" valueType="num">
                                      <p:cBhvr additive="base">
                                        <p:cTn id="38" dur="30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3000" fill="hold"/>
                                        <p:tgtEl>
                                          <p:spTgt spid="6"/>
                                        </p:tgtEl>
                                        <p:attrNameLst>
                                          <p:attrName>ppt_x</p:attrName>
                                        </p:attrNameLst>
                                      </p:cBhvr>
                                      <p:tavLst>
                                        <p:tav tm="0">
                                          <p:val>
                                            <p:strVal val="#ppt_x"/>
                                          </p:val>
                                        </p:tav>
                                        <p:tav tm="100000">
                                          <p:val>
                                            <p:strVal val="#ppt_x"/>
                                          </p:val>
                                        </p:tav>
                                      </p:tavLst>
                                    </p:anim>
                                    <p:anim calcmode="lin" valueType="num">
                                      <p:cBhvr additive="base">
                                        <p:cTn id="42" dur="3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3000" fill="hold"/>
                                        <p:tgtEl>
                                          <p:spTgt spid="15"/>
                                        </p:tgtEl>
                                        <p:attrNameLst>
                                          <p:attrName>ppt_x</p:attrName>
                                        </p:attrNameLst>
                                      </p:cBhvr>
                                      <p:tavLst>
                                        <p:tav tm="0">
                                          <p:val>
                                            <p:strVal val="#ppt_x"/>
                                          </p:val>
                                        </p:tav>
                                        <p:tav tm="100000">
                                          <p:val>
                                            <p:strVal val="#ppt_x"/>
                                          </p:val>
                                        </p:tav>
                                      </p:tavLst>
                                    </p:anim>
                                    <p:anim calcmode="lin" valueType="num">
                                      <p:cBhvr additive="base">
                                        <p:cTn id="48" dur="3000" fill="hold"/>
                                        <p:tgtEl>
                                          <p:spTgt spid="1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3000" fill="hold"/>
                                        <p:tgtEl>
                                          <p:spTgt spid="9"/>
                                        </p:tgtEl>
                                        <p:attrNameLst>
                                          <p:attrName>ppt_x</p:attrName>
                                        </p:attrNameLst>
                                      </p:cBhvr>
                                      <p:tavLst>
                                        <p:tav tm="0">
                                          <p:val>
                                            <p:strVal val="#ppt_x"/>
                                          </p:val>
                                        </p:tav>
                                        <p:tav tm="100000">
                                          <p:val>
                                            <p:strVal val="#ppt_x"/>
                                          </p:val>
                                        </p:tav>
                                      </p:tavLst>
                                    </p:anim>
                                    <p:anim calcmode="lin" valueType="num">
                                      <p:cBhvr additive="base">
                                        <p:cTn id="52" dur="3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202544" y="179608"/>
            <a:ext cx="6471106" cy="369332"/>
          </a:xfrm>
          <a:prstGeom prst="rect">
            <a:avLst/>
          </a:prstGeom>
        </p:spPr>
        <p:txBody>
          <a:bodyPr wrap="square">
            <a:spAutoFit/>
          </a:bodyPr>
          <a:lstStyle/>
          <a:p>
            <a:r>
              <a:rPr lang="hu-HU" sz="1800" b="1" dirty="0">
                <a:solidFill>
                  <a:srgbClr val="00B050"/>
                </a:solidFill>
              </a:rPr>
              <a:t>The </a:t>
            </a:r>
            <a:r>
              <a:rPr lang="hu-HU" sz="1800" b="1" dirty="0" err="1">
                <a:solidFill>
                  <a:srgbClr val="00B050"/>
                </a:solidFill>
              </a:rPr>
              <a:t>disciplinary</a:t>
            </a:r>
            <a:r>
              <a:rPr lang="hu-HU" sz="1800" b="1" dirty="0">
                <a:solidFill>
                  <a:srgbClr val="00B050"/>
                </a:solidFill>
              </a:rPr>
              <a:t> context</a:t>
            </a:r>
            <a:endParaRPr lang="hu-HU" sz="1800" dirty="0">
              <a:solidFill>
                <a:srgbClr val="00B050"/>
              </a:solidFill>
            </a:endParaRPr>
          </a:p>
        </p:txBody>
      </p:sp>
      <p:sp>
        <p:nvSpPr>
          <p:cNvPr id="3" name="Ellipszis 2"/>
          <p:cNvSpPr/>
          <p:nvPr/>
        </p:nvSpPr>
        <p:spPr>
          <a:xfrm>
            <a:off x="1358140" y="2085696"/>
            <a:ext cx="4239974" cy="2700300"/>
          </a:xfrm>
          <a:prstGeom prst="ellipse">
            <a:avLst/>
          </a:prstGeom>
          <a:solidFill>
            <a:schemeClr val="accent6">
              <a:lumMod val="40000"/>
              <a:lumOff val="60000"/>
              <a:alpha val="45000"/>
            </a:schemeClr>
          </a:solidFill>
          <a:ln w="476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4" name="Ellipszis 3"/>
          <p:cNvSpPr/>
          <p:nvPr/>
        </p:nvSpPr>
        <p:spPr>
          <a:xfrm>
            <a:off x="1391934" y="741834"/>
            <a:ext cx="4098168" cy="2550504"/>
          </a:xfrm>
          <a:prstGeom prst="ellipse">
            <a:avLst/>
          </a:prstGeom>
          <a:solidFill>
            <a:schemeClr val="accent3">
              <a:lumMod val="20000"/>
              <a:lumOff val="80000"/>
              <a:alpha val="45000"/>
            </a:schemeClr>
          </a:solidFill>
          <a:ln w="476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5" name="Ellipszis 4"/>
          <p:cNvSpPr/>
          <p:nvPr/>
        </p:nvSpPr>
        <p:spPr>
          <a:xfrm>
            <a:off x="3603425" y="747952"/>
            <a:ext cx="4182434" cy="2633888"/>
          </a:xfrm>
          <a:prstGeom prst="ellipse">
            <a:avLst/>
          </a:prstGeom>
          <a:solidFill>
            <a:schemeClr val="accent5">
              <a:lumMod val="20000"/>
              <a:lumOff val="80000"/>
              <a:alpha val="45000"/>
            </a:schemeClr>
          </a:solidFill>
          <a:ln w="476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6" name="Ellipszis 5"/>
          <p:cNvSpPr/>
          <p:nvPr/>
        </p:nvSpPr>
        <p:spPr>
          <a:xfrm>
            <a:off x="3545886" y="2031690"/>
            <a:ext cx="4347986" cy="2700300"/>
          </a:xfrm>
          <a:prstGeom prst="ellipse">
            <a:avLst/>
          </a:prstGeom>
          <a:solidFill>
            <a:schemeClr val="accent4">
              <a:lumMod val="20000"/>
              <a:lumOff val="80000"/>
              <a:alpha val="45000"/>
            </a:schemeClr>
          </a:solidFill>
          <a:ln w="476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7" name="Szövegdoboz 6"/>
          <p:cNvSpPr txBox="1"/>
          <p:nvPr/>
        </p:nvSpPr>
        <p:spPr>
          <a:xfrm rot="20062816">
            <a:off x="1447991" y="1129341"/>
            <a:ext cx="1944216" cy="253916"/>
          </a:xfrm>
          <a:prstGeom prst="rect">
            <a:avLst/>
          </a:prstGeom>
          <a:noFill/>
        </p:spPr>
        <p:txBody>
          <a:bodyPr wrap="square" rtlCol="0">
            <a:spAutoFit/>
          </a:bodyPr>
          <a:lstStyle/>
          <a:p>
            <a:r>
              <a:rPr lang="en-US" sz="1050" b="1" cap="small" dirty="0">
                <a:solidFill>
                  <a:srgbClr val="00B050"/>
                </a:solidFill>
              </a:rPr>
              <a:t>Economic and Social Geography</a:t>
            </a:r>
          </a:p>
        </p:txBody>
      </p:sp>
      <p:sp>
        <p:nvSpPr>
          <p:cNvPr id="8" name="Szövegdoboz 7"/>
          <p:cNvSpPr txBox="1"/>
          <p:nvPr/>
        </p:nvSpPr>
        <p:spPr>
          <a:xfrm rot="807189">
            <a:off x="5436274" y="943345"/>
            <a:ext cx="1944216" cy="253916"/>
          </a:xfrm>
          <a:prstGeom prst="rect">
            <a:avLst/>
          </a:prstGeom>
          <a:noFill/>
        </p:spPr>
        <p:txBody>
          <a:bodyPr wrap="square" rtlCol="0">
            <a:spAutoFit/>
          </a:bodyPr>
          <a:lstStyle/>
          <a:p>
            <a:pPr algn="ctr"/>
            <a:r>
              <a:rPr lang="en-US" sz="1050" b="1" cap="small" dirty="0">
                <a:solidFill>
                  <a:srgbClr val="00B050"/>
                </a:solidFill>
              </a:rPr>
              <a:t>Regional Studies</a:t>
            </a:r>
          </a:p>
        </p:txBody>
      </p:sp>
      <p:sp>
        <p:nvSpPr>
          <p:cNvPr id="9" name="Szövegdoboz 8"/>
          <p:cNvSpPr txBox="1"/>
          <p:nvPr/>
        </p:nvSpPr>
        <p:spPr>
          <a:xfrm rot="12005496">
            <a:off x="1326579" y="4196986"/>
            <a:ext cx="2503066" cy="253916"/>
          </a:xfrm>
          <a:prstGeom prst="rect">
            <a:avLst/>
          </a:prstGeom>
          <a:noFill/>
        </p:spPr>
        <p:txBody>
          <a:bodyPr wrap="square" rtlCol="0">
            <a:spAutoFit/>
          </a:bodyPr>
          <a:lstStyle/>
          <a:p>
            <a:r>
              <a:rPr lang="en-US" sz="1050" b="1" cap="small" dirty="0">
                <a:solidFill>
                  <a:srgbClr val="00B050"/>
                </a:solidFill>
              </a:rPr>
              <a:t>Environmental economy, Geo-Economy</a:t>
            </a:r>
          </a:p>
        </p:txBody>
      </p:sp>
      <p:sp>
        <p:nvSpPr>
          <p:cNvPr id="10" name="Szövegdoboz 9"/>
          <p:cNvSpPr txBox="1"/>
          <p:nvPr/>
        </p:nvSpPr>
        <p:spPr>
          <a:xfrm rot="9992886">
            <a:off x="4973646" y="4048327"/>
            <a:ext cx="2740679" cy="415498"/>
          </a:xfrm>
          <a:prstGeom prst="rect">
            <a:avLst/>
          </a:prstGeom>
          <a:noFill/>
        </p:spPr>
        <p:txBody>
          <a:bodyPr wrap="square" rtlCol="0">
            <a:spAutoFit/>
          </a:bodyPr>
          <a:lstStyle/>
          <a:p>
            <a:pPr algn="ctr"/>
            <a:r>
              <a:rPr lang="en-GB" sz="1050" b="1" cap="small" dirty="0">
                <a:solidFill>
                  <a:srgbClr val="00B050"/>
                </a:solidFill>
              </a:rPr>
              <a:t>Geopolitics, International relations, political and administrative studies</a:t>
            </a:r>
          </a:p>
        </p:txBody>
      </p:sp>
      <p:sp>
        <p:nvSpPr>
          <p:cNvPr id="11" name="Szövegdoboz 10"/>
          <p:cNvSpPr txBox="1"/>
          <p:nvPr/>
        </p:nvSpPr>
        <p:spPr>
          <a:xfrm>
            <a:off x="5630891" y="2322841"/>
            <a:ext cx="1228385" cy="784830"/>
          </a:xfrm>
          <a:prstGeom prst="rect">
            <a:avLst/>
          </a:prstGeom>
          <a:noFill/>
        </p:spPr>
        <p:txBody>
          <a:bodyPr wrap="square" rtlCol="0">
            <a:spAutoFit/>
          </a:bodyPr>
          <a:lstStyle/>
          <a:p>
            <a:pPr algn="ctr"/>
            <a:r>
              <a:rPr lang="en-US" sz="900" dirty="0"/>
              <a:t>System theory, systemic approach</a:t>
            </a:r>
          </a:p>
          <a:p>
            <a:pPr algn="ctr"/>
            <a:r>
              <a:rPr lang="en-US" sz="900" dirty="0"/>
              <a:t>Governance, regime and public administration issues</a:t>
            </a:r>
          </a:p>
        </p:txBody>
      </p:sp>
      <p:sp>
        <p:nvSpPr>
          <p:cNvPr id="12" name="Szövegdoboz 11"/>
          <p:cNvSpPr txBox="1"/>
          <p:nvPr/>
        </p:nvSpPr>
        <p:spPr>
          <a:xfrm>
            <a:off x="4022695" y="3448252"/>
            <a:ext cx="1228385" cy="646331"/>
          </a:xfrm>
          <a:prstGeom prst="rect">
            <a:avLst/>
          </a:prstGeom>
          <a:noFill/>
        </p:spPr>
        <p:txBody>
          <a:bodyPr wrap="square" rtlCol="0">
            <a:spAutoFit/>
          </a:bodyPr>
          <a:lstStyle/>
          <a:p>
            <a:pPr algn="ctr"/>
            <a:r>
              <a:rPr lang="hu-HU" sz="900" dirty="0"/>
              <a:t>Economic strategic and national strategic importance of climate adaptation</a:t>
            </a:r>
          </a:p>
        </p:txBody>
      </p:sp>
      <p:sp>
        <p:nvSpPr>
          <p:cNvPr id="13" name="Szövegdoboz 12"/>
          <p:cNvSpPr txBox="1"/>
          <p:nvPr/>
        </p:nvSpPr>
        <p:spPr>
          <a:xfrm>
            <a:off x="1966647" y="2519049"/>
            <a:ext cx="1915276" cy="507831"/>
          </a:xfrm>
          <a:prstGeom prst="rect">
            <a:avLst/>
          </a:prstGeom>
          <a:noFill/>
        </p:spPr>
        <p:txBody>
          <a:bodyPr wrap="square" rtlCol="0">
            <a:spAutoFit/>
          </a:bodyPr>
          <a:lstStyle/>
          <a:p>
            <a:pPr algn="ctr"/>
            <a:r>
              <a:rPr lang="en-US" sz="900" dirty="0"/>
              <a:t>Territorial differences of climate impacts, adaptive capacities and results</a:t>
            </a:r>
          </a:p>
        </p:txBody>
      </p:sp>
      <p:sp>
        <p:nvSpPr>
          <p:cNvPr id="14" name="Szövegdoboz 13"/>
          <p:cNvSpPr txBox="1"/>
          <p:nvPr/>
        </p:nvSpPr>
        <p:spPr>
          <a:xfrm>
            <a:off x="4004120" y="1507928"/>
            <a:ext cx="1228385" cy="369332"/>
          </a:xfrm>
          <a:prstGeom prst="rect">
            <a:avLst/>
          </a:prstGeom>
          <a:noFill/>
        </p:spPr>
        <p:txBody>
          <a:bodyPr wrap="square" rtlCol="0">
            <a:spAutoFit/>
          </a:bodyPr>
          <a:lstStyle/>
          <a:p>
            <a:pPr algn="ctr"/>
            <a:r>
              <a:rPr lang="en-US" sz="900" dirty="0"/>
              <a:t>Spatial planning, territorial monitoring</a:t>
            </a:r>
          </a:p>
        </p:txBody>
      </p:sp>
      <p:sp>
        <p:nvSpPr>
          <p:cNvPr id="15" name="Szövegdoboz 14"/>
          <p:cNvSpPr txBox="1"/>
          <p:nvPr/>
        </p:nvSpPr>
        <p:spPr>
          <a:xfrm>
            <a:off x="5717484" y="1438680"/>
            <a:ext cx="1228385" cy="507831"/>
          </a:xfrm>
          <a:prstGeom prst="rect">
            <a:avLst/>
          </a:prstGeom>
          <a:noFill/>
        </p:spPr>
        <p:txBody>
          <a:bodyPr wrap="square" rtlCol="0">
            <a:spAutoFit/>
          </a:bodyPr>
          <a:lstStyle/>
          <a:p>
            <a:pPr algn="ctr"/>
            <a:r>
              <a:rPr lang="hu-HU" sz="900" dirty="0"/>
              <a:t>Analysis of the social and economic space, spatial perspectives</a:t>
            </a:r>
            <a:endParaRPr lang="en-US" sz="900" dirty="0"/>
          </a:p>
        </p:txBody>
      </p:sp>
      <p:sp>
        <p:nvSpPr>
          <p:cNvPr id="16" name="Szövegdoboz 15"/>
          <p:cNvSpPr txBox="1"/>
          <p:nvPr/>
        </p:nvSpPr>
        <p:spPr>
          <a:xfrm>
            <a:off x="2249742" y="3543859"/>
            <a:ext cx="1134126" cy="784830"/>
          </a:xfrm>
          <a:prstGeom prst="rect">
            <a:avLst/>
          </a:prstGeom>
          <a:noFill/>
        </p:spPr>
        <p:txBody>
          <a:bodyPr wrap="square" rtlCol="0">
            <a:spAutoFit/>
          </a:bodyPr>
          <a:lstStyle/>
          <a:p>
            <a:pPr algn="ctr"/>
            <a:r>
              <a:rPr lang="en-US" sz="900" dirty="0"/>
              <a:t>Environmental evaluation methods, sustainability theories</a:t>
            </a:r>
          </a:p>
        </p:txBody>
      </p:sp>
      <p:sp>
        <p:nvSpPr>
          <p:cNvPr id="17" name="Szövegdoboz 16"/>
          <p:cNvSpPr txBox="1"/>
          <p:nvPr/>
        </p:nvSpPr>
        <p:spPr>
          <a:xfrm>
            <a:off x="3556123" y="2166488"/>
            <a:ext cx="927992" cy="369332"/>
          </a:xfrm>
          <a:prstGeom prst="rect">
            <a:avLst/>
          </a:prstGeom>
          <a:noFill/>
        </p:spPr>
        <p:txBody>
          <a:bodyPr wrap="square" rtlCol="0">
            <a:spAutoFit/>
          </a:bodyPr>
          <a:lstStyle/>
          <a:p>
            <a:r>
              <a:rPr lang="en-US" sz="600" dirty="0"/>
              <a:t>Territorial environmental evaluation methods</a:t>
            </a:r>
          </a:p>
        </p:txBody>
      </p:sp>
      <p:sp>
        <p:nvSpPr>
          <p:cNvPr id="18" name="Szövegdoboz 17"/>
          <p:cNvSpPr txBox="1"/>
          <p:nvPr/>
        </p:nvSpPr>
        <p:spPr>
          <a:xfrm>
            <a:off x="1713793" y="1681053"/>
            <a:ext cx="1915276" cy="507831"/>
          </a:xfrm>
          <a:prstGeom prst="rect">
            <a:avLst/>
          </a:prstGeom>
          <a:noFill/>
        </p:spPr>
        <p:txBody>
          <a:bodyPr wrap="square" rtlCol="0">
            <a:spAutoFit/>
          </a:bodyPr>
          <a:lstStyle/>
          <a:p>
            <a:pPr algn="ctr"/>
            <a:r>
              <a:rPr lang="en-US" sz="900" dirty="0"/>
              <a:t>Social, environmental and economic differences of the analysed countries, regions</a:t>
            </a:r>
          </a:p>
        </p:txBody>
      </p:sp>
      <p:sp>
        <p:nvSpPr>
          <p:cNvPr id="19" name="Szövegdoboz 18"/>
          <p:cNvSpPr txBox="1"/>
          <p:nvPr/>
        </p:nvSpPr>
        <p:spPr>
          <a:xfrm>
            <a:off x="4693262" y="2103550"/>
            <a:ext cx="810090" cy="438582"/>
          </a:xfrm>
          <a:prstGeom prst="rect">
            <a:avLst/>
          </a:prstGeom>
          <a:noFill/>
        </p:spPr>
        <p:txBody>
          <a:bodyPr wrap="square" rtlCol="0">
            <a:spAutoFit/>
          </a:bodyPr>
          <a:lstStyle/>
          <a:p>
            <a:pPr algn="ctr"/>
            <a:r>
              <a:rPr lang="en-US" sz="750" dirty="0"/>
              <a:t>Macro regional decision </a:t>
            </a:r>
            <a:endParaRPr lang="hu-HU" sz="750" dirty="0"/>
          </a:p>
          <a:p>
            <a:pPr algn="ctr"/>
            <a:r>
              <a:rPr lang="en-US" sz="750" dirty="0"/>
              <a:t>support</a:t>
            </a:r>
          </a:p>
        </p:txBody>
      </p:sp>
      <p:sp>
        <p:nvSpPr>
          <p:cNvPr id="20" name="Szövegdoboz 19"/>
          <p:cNvSpPr txBox="1"/>
          <p:nvPr/>
        </p:nvSpPr>
        <p:spPr>
          <a:xfrm>
            <a:off x="4124597" y="2495966"/>
            <a:ext cx="810090" cy="553998"/>
          </a:xfrm>
          <a:prstGeom prst="rect">
            <a:avLst/>
          </a:prstGeom>
          <a:noFill/>
        </p:spPr>
        <p:txBody>
          <a:bodyPr wrap="square" rtlCol="0">
            <a:spAutoFit/>
          </a:bodyPr>
          <a:lstStyle/>
          <a:p>
            <a:pPr algn="ctr"/>
            <a:r>
              <a:rPr lang="en-US" sz="750" dirty="0"/>
              <a:t>Climate adaptation MRE</a:t>
            </a:r>
            <a:r>
              <a:rPr lang="hu-HU" sz="750" dirty="0"/>
              <a:t> and planning</a:t>
            </a:r>
            <a:endParaRPr lang="en-US" sz="750" dirty="0"/>
          </a:p>
        </p:txBody>
      </p:sp>
      <p:sp>
        <p:nvSpPr>
          <p:cNvPr id="21" name="Szövegdoboz 20"/>
          <p:cNvSpPr txBox="1"/>
          <p:nvPr/>
        </p:nvSpPr>
        <p:spPr>
          <a:xfrm>
            <a:off x="4950685" y="2801819"/>
            <a:ext cx="766799" cy="553998"/>
          </a:xfrm>
          <a:prstGeom prst="rect">
            <a:avLst/>
          </a:prstGeom>
          <a:noFill/>
        </p:spPr>
        <p:txBody>
          <a:bodyPr wrap="square" rtlCol="0">
            <a:spAutoFit/>
          </a:bodyPr>
          <a:lstStyle/>
          <a:p>
            <a:r>
              <a:rPr lang="en-US" sz="600" dirty="0"/>
              <a:t>System of </a:t>
            </a:r>
          </a:p>
          <a:p>
            <a:r>
              <a:rPr lang="en-US" sz="600" dirty="0"/>
              <a:t>territorial evaluations</a:t>
            </a:r>
          </a:p>
          <a:p>
            <a:r>
              <a:rPr lang="en-US" sz="600" dirty="0"/>
              <a:t>Planning methodology</a:t>
            </a:r>
          </a:p>
        </p:txBody>
      </p:sp>
      <p:sp>
        <p:nvSpPr>
          <p:cNvPr id="22" name="Szövegdoboz 21"/>
          <p:cNvSpPr txBox="1"/>
          <p:nvPr/>
        </p:nvSpPr>
        <p:spPr>
          <a:xfrm>
            <a:off x="5773885" y="3543859"/>
            <a:ext cx="1228385" cy="646331"/>
          </a:xfrm>
          <a:prstGeom prst="rect">
            <a:avLst/>
          </a:prstGeom>
          <a:noFill/>
        </p:spPr>
        <p:txBody>
          <a:bodyPr wrap="square" rtlCol="0">
            <a:spAutoFit/>
          </a:bodyPr>
          <a:lstStyle/>
          <a:p>
            <a:pPr algn="ctr"/>
            <a:r>
              <a:rPr lang="en-US" sz="900" dirty="0"/>
              <a:t>Global demographic and political processes, geo-political relations</a:t>
            </a:r>
          </a:p>
        </p:txBody>
      </p:sp>
      <p:sp>
        <p:nvSpPr>
          <p:cNvPr id="23" name="Szövegdoboz 22"/>
          <p:cNvSpPr txBox="1"/>
          <p:nvPr/>
        </p:nvSpPr>
        <p:spPr>
          <a:xfrm>
            <a:off x="3545886" y="2911465"/>
            <a:ext cx="810090" cy="334707"/>
          </a:xfrm>
          <a:prstGeom prst="rect">
            <a:avLst/>
          </a:prstGeom>
          <a:noFill/>
        </p:spPr>
        <p:txBody>
          <a:bodyPr wrap="square" rtlCol="0">
            <a:spAutoFit/>
          </a:bodyPr>
          <a:lstStyle/>
          <a:p>
            <a:pPr algn="ctr"/>
            <a:r>
              <a:rPr lang="en-US" sz="525" dirty="0"/>
              <a:t>Geo-strategic role </a:t>
            </a:r>
            <a:endParaRPr lang="hu-HU" sz="525" dirty="0"/>
          </a:p>
          <a:p>
            <a:pPr algn="ctr"/>
            <a:r>
              <a:rPr lang="en-US" sz="525" dirty="0"/>
              <a:t>of the Carpathian basin and the EU</a:t>
            </a:r>
          </a:p>
        </p:txBody>
      </p:sp>
      <p:pic>
        <p:nvPicPr>
          <p:cNvPr id="24" name="Picture 2" descr="Budapesti Corvinus Egyetem | Face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7990" y="0"/>
            <a:ext cx="795528" cy="795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062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p:cNvSpPr txBox="1"/>
          <p:nvPr/>
        </p:nvSpPr>
        <p:spPr>
          <a:xfrm>
            <a:off x="1277634" y="141480"/>
            <a:ext cx="6534726" cy="553998"/>
          </a:xfrm>
          <a:prstGeom prst="rect">
            <a:avLst/>
          </a:prstGeom>
          <a:noFill/>
        </p:spPr>
        <p:txBody>
          <a:bodyPr wrap="square" rtlCol="0">
            <a:spAutoFit/>
          </a:bodyPr>
          <a:lstStyle/>
          <a:p>
            <a:r>
              <a:rPr lang="hu-HU" sz="1500" b="1" dirty="0" err="1">
                <a:solidFill>
                  <a:srgbClr val="00B050"/>
                </a:solidFill>
                <a:latin typeface="Georgia" panose="02040502050405020303" pitchFamily="18" charset="0"/>
              </a:rPr>
              <a:t>First</a:t>
            </a:r>
            <a:r>
              <a:rPr lang="hu-HU" sz="1500" b="1" dirty="0">
                <a:solidFill>
                  <a:srgbClr val="00B050"/>
                </a:solidFill>
                <a:latin typeface="Georgia" panose="02040502050405020303" pitchFamily="18" charset="0"/>
              </a:rPr>
              <a:t> </a:t>
            </a:r>
            <a:r>
              <a:rPr lang="hu-HU" sz="1500" b="1" dirty="0" err="1">
                <a:solidFill>
                  <a:srgbClr val="00B050"/>
                </a:solidFill>
                <a:latin typeface="Georgia" panose="02040502050405020303" pitchFamily="18" charset="0"/>
              </a:rPr>
              <a:t>results</a:t>
            </a:r>
            <a:r>
              <a:rPr lang="hu-HU" sz="1500" b="1" dirty="0">
                <a:solidFill>
                  <a:srgbClr val="00B050"/>
                </a:solidFill>
                <a:latin typeface="Georgia" panose="02040502050405020303" pitchFamily="18" charset="0"/>
              </a:rPr>
              <a:t> of </a:t>
            </a:r>
            <a:r>
              <a:rPr lang="hu-HU" sz="1500" b="1" dirty="0" err="1">
                <a:solidFill>
                  <a:srgbClr val="00B050"/>
                </a:solidFill>
                <a:latin typeface="Georgia" panose="02040502050405020303" pitchFamily="18" charset="0"/>
              </a:rPr>
              <a:t>literature</a:t>
            </a:r>
            <a:r>
              <a:rPr lang="hu-HU" sz="1500" b="1" dirty="0">
                <a:solidFill>
                  <a:srgbClr val="00B050"/>
                </a:solidFill>
                <a:latin typeface="Georgia" panose="02040502050405020303" pitchFamily="18" charset="0"/>
              </a:rPr>
              <a:t> </a:t>
            </a:r>
            <a:r>
              <a:rPr lang="hu-HU" sz="1500" b="1" dirty="0" err="1">
                <a:solidFill>
                  <a:srgbClr val="00B050"/>
                </a:solidFill>
                <a:latin typeface="Georgia" panose="02040502050405020303" pitchFamily="18" charset="0"/>
              </a:rPr>
              <a:t>review</a:t>
            </a:r>
            <a:r>
              <a:rPr lang="hu-HU" sz="1500" b="1" dirty="0">
                <a:solidFill>
                  <a:srgbClr val="00B050"/>
                </a:solidFill>
                <a:latin typeface="Georgia" panose="02040502050405020303" pitchFamily="18" charset="0"/>
              </a:rPr>
              <a:t> II. - </a:t>
            </a:r>
            <a:r>
              <a:rPr lang="en-GB" sz="1500" b="1" dirty="0">
                <a:solidFill>
                  <a:srgbClr val="00B050"/>
                </a:solidFill>
                <a:latin typeface="Georgia" panose="02040502050405020303" pitchFamily="18" charset="0"/>
              </a:rPr>
              <a:t>Main </a:t>
            </a:r>
            <a:r>
              <a:rPr lang="en-GB" sz="1500" b="1" dirty="0" err="1">
                <a:solidFill>
                  <a:srgbClr val="00B050"/>
                </a:solidFill>
                <a:latin typeface="Georgia" panose="02040502050405020303" pitchFamily="18" charset="0"/>
              </a:rPr>
              <a:t>interpreations</a:t>
            </a:r>
            <a:r>
              <a:rPr lang="en-GB" sz="1500" b="1" dirty="0">
                <a:solidFill>
                  <a:srgbClr val="00B050"/>
                </a:solidFill>
                <a:latin typeface="Georgia" panose="02040502050405020303" pitchFamily="18" charset="0"/>
              </a:rPr>
              <a:t> of territory, space and territoriality, spatial thinking</a:t>
            </a:r>
            <a:r>
              <a:rPr lang="hu-HU" sz="1500" b="1" dirty="0">
                <a:solidFill>
                  <a:srgbClr val="00B050"/>
                </a:solidFill>
                <a:latin typeface="Georgia" panose="02040502050405020303" pitchFamily="18" charset="0"/>
              </a:rPr>
              <a:t> 1.</a:t>
            </a:r>
            <a:endParaRPr lang="en-GB" sz="1500" b="1" dirty="0">
              <a:solidFill>
                <a:srgbClr val="00B050"/>
              </a:solidFill>
              <a:latin typeface="Georgia" panose="02040502050405020303" pitchFamily="18" charset="0"/>
            </a:endParaRPr>
          </a:p>
        </p:txBody>
      </p:sp>
      <p:sp>
        <p:nvSpPr>
          <p:cNvPr id="4" name="Lekerekített téglalap 3"/>
          <p:cNvSpPr/>
          <p:nvPr/>
        </p:nvSpPr>
        <p:spPr>
          <a:xfrm>
            <a:off x="112143" y="735546"/>
            <a:ext cx="4011283" cy="4320480"/>
          </a:xfrm>
          <a:prstGeom prst="roundRect">
            <a:avLst/>
          </a:prstGeom>
          <a:solidFill>
            <a:schemeClr val="accent3">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hu-HU" sz="1200" b="1" u="sng" cap="small" dirty="0">
                <a:solidFill>
                  <a:srgbClr val="00B050"/>
                </a:solidFill>
                <a:latin typeface="Georgia" panose="02040502050405020303" pitchFamily="18" charset="0"/>
              </a:rPr>
              <a:t>(</a:t>
            </a:r>
            <a:r>
              <a:rPr lang="en-GB" sz="1200" b="1" u="sng" cap="small" dirty="0">
                <a:solidFill>
                  <a:srgbClr val="00B050"/>
                </a:solidFill>
                <a:latin typeface="Georgia" panose="02040502050405020303" pitchFamily="18" charset="0"/>
              </a:rPr>
              <a:t>Natural) Geography</a:t>
            </a:r>
          </a:p>
          <a:p>
            <a:pPr lvl="0"/>
            <a:endParaRPr lang="en-GB" sz="1200" b="1" cap="small" dirty="0">
              <a:solidFill>
                <a:srgbClr val="00B050"/>
              </a:solidFill>
              <a:latin typeface="Georgia" panose="02040502050405020303" pitchFamily="18" charset="0"/>
            </a:endParaRPr>
          </a:p>
          <a:p>
            <a:pPr marL="0" lvl="1" indent="-135000">
              <a:buFont typeface="Arial" panose="020B0604020202020204" pitchFamily="34" charset="0"/>
              <a:buChar char="•"/>
            </a:pPr>
            <a:r>
              <a:rPr lang="en-GB" sz="1200" dirty="0">
                <a:solidFill>
                  <a:schemeClr val="tx1"/>
                </a:solidFill>
                <a:latin typeface="Georgia" panose="02040502050405020303" pitchFamily="18" charset="0"/>
              </a:rPr>
              <a:t>Interprets space with empirical tools</a:t>
            </a:r>
          </a:p>
          <a:p>
            <a:pPr marL="0" lvl="1" indent="-135000">
              <a:buFont typeface="Arial" panose="020B0604020202020204" pitchFamily="34" charset="0"/>
              <a:buChar char="•"/>
            </a:pPr>
            <a:r>
              <a:rPr lang="en-GB" sz="1200" dirty="0">
                <a:solidFill>
                  <a:schemeClr val="tx1"/>
                </a:solidFill>
                <a:latin typeface="Georgia" panose="02040502050405020303" pitchFamily="18" charset="0"/>
              </a:rPr>
              <a:t>Based on positivism/realism</a:t>
            </a:r>
          </a:p>
          <a:p>
            <a:pPr marL="0" lvl="1" indent="-135000">
              <a:buFont typeface="Arial" panose="020B0604020202020204" pitchFamily="34" charset="0"/>
              <a:buChar char="•"/>
            </a:pPr>
            <a:r>
              <a:rPr lang="en-GB" sz="1200" dirty="0">
                <a:solidFill>
                  <a:schemeClr val="tx1"/>
                </a:solidFill>
                <a:latin typeface="Georgia" panose="02040502050405020303" pitchFamily="18" charset="0"/>
              </a:rPr>
              <a:t>Space: external endowment</a:t>
            </a:r>
          </a:p>
          <a:p>
            <a:pPr marL="0" lvl="1" indent="-135000">
              <a:buFont typeface="Arial" panose="020B0604020202020204" pitchFamily="34" charset="0"/>
              <a:buChar char="•"/>
            </a:pPr>
            <a:r>
              <a:rPr lang="en-GB" sz="1200" dirty="0">
                <a:solidFill>
                  <a:schemeClr val="tx1"/>
                </a:solidFill>
                <a:latin typeface="Georgia" panose="02040502050405020303" pitchFamily="18" charset="0"/>
              </a:rPr>
              <a:t>Roots: natural sciences</a:t>
            </a:r>
          </a:p>
          <a:p>
            <a:pPr marL="0" lvl="1" indent="-135000">
              <a:buFont typeface="Arial" panose="020B0604020202020204" pitchFamily="34" charset="0"/>
              <a:buChar char="•"/>
            </a:pPr>
            <a:r>
              <a:rPr lang="en-GB" sz="1200" dirty="0">
                <a:solidFill>
                  <a:schemeClr val="tx1"/>
                </a:solidFill>
                <a:latin typeface="Georgia" panose="02040502050405020303" pitchFamily="18" charset="0"/>
              </a:rPr>
              <a:t>Still the strongest impact on human space interpretations</a:t>
            </a:r>
          </a:p>
          <a:p>
            <a:pPr marL="0" lvl="1" indent="-135000">
              <a:buFont typeface="Arial" panose="020B0604020202020204" pitchFamily="34" charset="0"/>
              <a:buChar char="•"/>
            </a:pPr>
            <a:r>
              <a:rPr lang="en-GB" sz="1200" dirty="0">
                <a:solidFill>
                  <a:schemeClr val="tx1"/>
                </a:solidFill>
                <a:latin typeface="Georgia" panose="02040502050405020303" pitchFamily="18" charset="0"/>
              </a:rPr>
              <a:t>HAGGET: space is a large area with borders; territory  is a terrestrial space with borders.</a:t>
            </a:r>
          </a:p>
          <a:p>
            <a:pPr marL="0" lvl="1" indent="-135000">
              <a:buFont typeface="Arial" panose="020B0604020202020204" pitchFamily="34" charset="0"/>
              <a:buChar char="•"/>
            </a:pPr>
            <a:r>
              <a:rPr lang="en-GB" sz="1200" dirty="0">
                <a:solidFill>
                  <a:schemeClr val="tx1"/>
                </a:solidFill>
                <a:latin typeface="Georgia" panose="02040502050405020303" pitchFamily="18" charset="0"/>
              </a:rPr>
              <a:t>Place, regions: lower levels</a:t>
            </a:r>
          </a:p>
          <a:p>
            <a:pPr marL="0" lvl="1" indent="-135000">
              <a:buFont typeface="Arial" panose="020B0604020202020204" pitchFamily="34" charset="0"/>
              <a:buChar char="•"/>
            </a:pPr>
            <a:r>
              <a:rPr lang="en-GB" sz="1200" dirty="0">
                <a:solidFill>
                  <a:schemeClr val="tx1"/>
                </a:solidFill>
                <a:latin typeface="Georgia" panose="02040502050405020303" pitchFamily="18" charset="0"/>
              </a:rPr>
              <a:t>CRESSWELL: space is location/point with exact identities (long</a:t>
            </a:r>
            <a:r>
              <a:rPr lang="hu-HU" sz="1200" dirty="0" err="1">
                <a:solidFill>
                  <a:schemeClr val="tx1"/>
                </a:solidFill>
                <a:latin typeface="Georgia" panose="02040502050405020303" pitchFamily="18" charset="0"/>
              </a:rPr>
              <a:t>it</a:t>
            </a:r>
            <a:r>
              <a:rPr lang="hu-HU" sz="1200" dirty="0">
                <a:solidFill>
                  <a:schemeClr val="tx1"/>
                </a:solidFill>
                <a:latin typeface="Georgia" panose="02040502050405020303" pitchFamily="18" charset="0"/>
              </a:rPr>
              <a:t>.</a:t>
            </a:r>
            <a:r>
              <a:rPr lang="en-GB" sz="1200" dirty="0">
                <a:solidFill>
                  <a:schemeClr val="tx1"/>
                </a:solidFill>
                <a:latin typeface="Georgia" panose="02040502050405020303" pitchFamily="18" charset="0"/>
              </a:rPr>
              <a:t>, </a:t>
            </a:r>
            <a:r>
              <a:rPr lang="en-GB" sz="1200" dirty="0" err="1">
                <a:solidFill>
                  <a:schemeClr val="tx1"/>
                </a:solidFill>
                <a:latin typeface="Georgia" panose="02040502050405020303" pitchFamily="18" charset="0"/>
              </a:rPr>
              <a:t>lat</a:t>
            </a:r>
            <a:r>
              <a:rPr lang="hu-HU" sz="1200" dirty="0" err="1">
                <a:solidFill>
                  <a:schemeClr val="tx1"/>
                </a:solidFill>
                <a:latin typeface="Georgia" panose="02040502050405020303" pitchFamily="18" charset="0"/>
              </a:rPr>
              <a:t>it</a:t>
            </a:r>
            <a:r>
              <a:rPr lang="hu-HU" sz="1200" dirty="0">
                <a:solidFill>
                  <a:schemeClr val="tx1"/>
                </a:solidFill>
                <a:latin typeface="Georgia" panose="02040502050405020303" pitchFamily="18" charset="0"/>
              </a:rPr>
              <a:t>.</a:t>
            </a:r>
            <a:r>
              <a:rPr lang="en-GB" sz="1200" dirty="0">
                <a:solidFill>
                  <a:schemeClr val="tx1"/>
                </a:solidFill>
                <a:latin typeface="Georgia" panose="02040502050405020303" pitchFamily="18" charset="0"/>
              </a:rPr>
              <a:t>)</a:t>
            </a:r>
          </a:p>
          <a:p>
            <a:pPr marL="0" lvl="1" indent="-135000">
              <a:buFont typeface="Arial" panose="020B0604020202020204" pitchFamily="34" charset="0"/>
              <a:buChar char="•"/>
            </a:pPr>
            <a:r>
              <a:rPr lang="en-GB" sz="1200" dirty="0">
                <a:solidFill>
                  <a:schemeClr val="tx1"/>
                </a:solidFill>
                <a:latin typeface="Georgia" panose="02040502050405020303" pitchFamily="18" charset="0"/>
              </a:rPr>
              <a:t>MASSEY: place and space is „inextricably y intertwined”</a:t>
            </a:r>
          </a:p>
          <a:p>
            <a:pPr marL="0" lvl="1" indent="-135000">
              <a:buFont typeface="Arial" panose="020B0604020202020204" pitchFamily="34" charset="0"/>
              <a:buChar char="•"/>
            </a:pPr>
            <a:r>
              <a:rPr lang="en-GB" sz="1200" dirty="0">
                <a:solidFill>
                  <a:schemeClr val="tx1"/>
                </a:solidFill>
                <a:latin typeface="Georgia" panose="02040502050405020303" pitchFamily="18" charset="0"/>
              </a:rPr>
              <a:t>FARAGÓ: postmodern interpretation separates space (general, abstract, more conceptual) and place</a:t>
            </a:r>
          </a:p>
          <a:p>
            <a:pPr marL="0" lvl="1" indent="-135000">
              <a:buFont typeface="Arial" panose="020B0604020202020204" pitchFamily="34" charset="0"/>
              <a:buChar char="•"/>
            </a:pPr>
            <a:r>
              <a:rPr lang="en-GB" sz="1200" b="1" dirty="0">
                <a:solidFill>
                  <a:srgbClr val="00B050"/>
                </a:solidFill>
                <a:latin typeface="Georgia" panose="02040502050405020303" pitchFamily="18" charset="0"/>
              </a:rPr>
              <a:t>Territoriality: </a:t>
            </a:r>
            <a:r>
              <a:rPr lang="en-GB" sz="1200" b="1" dirty="0" err="1">
                <a:solidFill>
                  <a:srgbClr val="00B050"/>
                </a:solidFill>
                <a:latin typeface="Georgia" panose="02040502050405020303" pitchFamily="18" charset="0"/>
              </a:rPr>
              <a:t>delim</a:t>
            </a:r>
            <a:r>
              <a:rPr lang="hu-HU" sz="1200" b="1" dirty="0">
                <a:solidFill>
                  <a:srgbClr val="00B050"/>
                </a:solidFill>
                <a:latin typeface="Georgia" panose="02040502050405020303" pitchFamily="18" charset="0"/>
              </a:rPr>
              <a:t>i</a:t>
            </a:r>
            <a:r>
              <a:rPr lang="en-GB" sz="1200" b="1" dirty="0">
                <a:solidFill>
                  <a:srgbClr val="00B050"/>
                </a:solidFill>
                <a:latin typeface="Georgia" panose="02040502050405020303" pitchFamily="18" charset="0"/>
              </a:rPr>
              <a:t>ted/limitless geographical areas, 3 dimensions, no preferred points; „empty form to be filled in”; Substance: an ordering force</a:t>
            </a:r>
          </a:p>
          <a:p>
            <a:pPr marL="0" lvl="1" indent="-135000">
              <a:buFont typeface="Arial" panose="020B0604020202020204" pitchFamily="34" charset="0"/>
              <a:buChar char="•"/>
            </a:pPr>
            <a:endParaRPr lang="en-GB" sz="1200" dirty="0">
              <a:solidFill>
                <a:srgbClr val="00B050"/>
              </a:solidFill>
              <a:latin typeface="Georgia" panose="02040502050405020303" pitchFamily="18" charset="0"/>
            </a:endParaRPr>
          </a:p>
        </p:txBody>
      </p:sp>
      <p:grpSp>
        <p:nvGrpSpPr>
          <p:cNvPr id="5" name="Csoportba foglalás 4"/>
          <p:cNvGrpSpPr/>
          <p:nvPr/>
        </p:nvGrpSpPr>
        <p:grpSpPr>
          <a:xfrm>
            <a:off x="4278590" y="1590773"/>
            <a:ext cx="3030078" cy="2125610"/>
            <a:chOff x="2891246" y="1463040"/>
            <a:chExt cx="5329645" cy="3492137"/>
          </a:xfrm>
        </p:grpSpPr>
        <p:sp>
          <p:nvSpPr>
            <p:cNvPr id="6" name="Téglalap: lekerekített 3">
              <a:extLst>
                <a:ext uri="{FF2B5EF4-FFF2-40B4-BE49-F238E27FC236}">
                  <a16:creationId xmlns:a16="http://schemas.microsoft.com/office/drawing/2014/main" id="{1F79B3C9-34D4-4BF4-A1CA-350E49C1191F}"/>
                </a:ext>
              </a:extLst>
            </p:cNvPr>
            <p:cNvSpPr/>
            <p:nvPr/>
          </p:nvSpPr>
          <p:spPr>
            <a:xfrm>
              <a:off x="2891246" y="1463040"/>
              <a:ext cx="5329645" cy="3492137"/>
            </a:xfrm>
            <a:prstGeom prst="roundRect">
              <a:avLst/>
            </a:prstGeom>
            <a:solidFill>
              <a:schemeClr val="accent6">
                <a:lumMod val="40000"/>
                <a:lumOff val="60000"/>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7" name="Ellipszis 6">
              <a:extLst>
                <a:ext uri="{FF2B5EF4-FFF2-40B4-BE49-F238E27FC236}">
                  <a16:creationId xmlns:a16="http://schemas.microsoft.com/office/drawing/2014/main" id="{C8558FA5-78BA-41AC-BCA8-5332203A4351}"/>
                </a:ext>
              </a:extLst>
            </p:cNvPr>
            <p:cNvSpPr/>
            <p:nvPr/>
          </p:nvSpPr>
          <p:spPr>
            <a:xfrm>
              <a:off x="3930977" y="2809188"/>
              <a:ext cx="499621" cy="518474"/>
            </a:xfrm>
            <a:prstGeom prst="ellipse">
              <a:avLst/>
            </a:prstGeom>
            <a:solidFill>
              <a:schemeClr val="accent6">
                <a:lumMod val="75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8" name="Ellipszis 7">
              <a:extLst>
                <a:ext uri="{FF2B5EF4-FFF2-40B4-BE49-F238E27FC236}">
                  <a16:creationId xmlns:a16="http://schemas.microsoft.com/office/drawing/2014/main" id="{31D320E5-0DE6-4AFB-9EC6-00866EE58607}"/>
                </a:ext>
              </a:extLst>
            </p:cNvPr>
            <p:cNvSpPr/>
            <p:nvPr/>
          </p:nvSpPr>
          <p:spPr>
            <a:xfrm>
              <a:off x="6345810" y="2912882"/>
              <a:ext cx="790280" cy="414780"/>
            </a:xfrm>
            <a:prstGeom prst="ellipse">
              <a:avLst/>
            </a:prstGeom>
            <a:solidFill>
              <a:schemeClr val="bg1">
                <a:lumMod val="95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9" name="Háromszög 8">
              <a:extLst>
                <a:ext uri="{FF2B5EF4-FFF2-40B4-BE49-F238E27FC236}">
                  <a16:creationId xmlns:a16="http://schemas.microsoft.com/office/drawing/2014/main" id="{EDCF2E1E-6477-4440-82D7-EFEC5C474ABD}"/>
                </a:ext>
              </a:extLst>
            </p:cNvPr>
            <p:cNvSpPr/>
            <p:nvPr/>
          </p:nvSpPr>
          <p:spPr>
            <a:xfrm>
              <a:off x="5344998" y="1885361"/>
              <a:ext cx="546755" cy="471340"/>
            </a:xfrm>
            <a:prstGeom prst="triangle">
              <a:avLst/>
            </a:prstGeom>
            <a:solidFill>
              <a:schemeClr val="accent6">
                <a:lumMod val="75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10" name="Csillag: 5 ágú 1">
              <a:extLst>
                <a:ext uri="{FF2B5EF4-FFF2-40B4-BE49-F238E27FC236}">
                  <a16:creationId xmlns:a16="http://schemas.microsoft.com/office/drawing/2014/main" id="{2AD38253-61DA-4FE5-9500-45BEA735847F}"/>
                </a:ext>
              </a:extLst>
            </p:cNvPr>
            <p:cNvSpPr/>
            <p:nvPr/>
          </p:nvSpPr>
          <p:spPr>
            <a:xfrm>
              <a:off x="5221193" y="3618007"/>
              <a:ext cx="670560" cy="691658"/>
            </a:xfrm>
            <a:prstGeom prst="star5">
              <a:avLst/>
            </a:prstGeom>
            <a:solidFill>
              <a:schemeClr val="bg1"/>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grpSp>
    </p:spTree>
    <p:extLst>
      <p:ext uri="{BB962C8B-B14F-4D97-AF65-F5344CB8AC3E}">
        <p14:creationId xmlns:p14="http://schemas.microsoft.com/office/powerpoint/2010/main" val="2238369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p:cNvSpPr txBox="1"/>
          <p:nvPr/>
        </p:nvSpPr>
        <p:spPr>
          <a:xfrm>
            <a:off x="1277634" y="141480"/>
            <a:ext cx="6534726" cy="553998"/>
          </a:xfrm>
          <a:prstGeom prst="rect">
            <a:avLst/>
          </a:prstGeom>
          <a:noFill/>
        </p:spPr>
        <p:txBody>
          <a:bodyPr wrap="square" rtlCol="0">
            <a:spAutoFit/>
          </a:bodyPr>
          <a:lstStyle/>
          <a:p>
            <a:r>
              <a:rPr lang="hu-HU" sz="1500" b="1" dirty="0" err="1">
                <a:solidFill>
                  <a:srgbClr val="00B050"/>
                </a:solidFill>
                <a:latin typeface="Georgia" panose="02040502050405020303" pitchFamily="18" charset="0"/>
              </a:rPr>
              <a:t>First</a:t>
            </a:r>
            <a:r>
              <a:rPr lang="hu-HU" sz="1500" b="1" dirty="0">
                <a:solidFill>
                  <a:srgbClr val="00B050"/>
                </a:solidFill>
                <a:latin typeface="Georgia" panose="02040502050405020303" pitchFamily="18" charset="0"/>
              </a:rPr>
              <a:t> </a:t>
            </a:r>
            <a:r>
              <a:rPr lang="hu-HU" sz="1500" b="1" dirty="0" err="1">
                <a:solidFill>
                  <a:srgbClr val="00B050"/>
                </a:solidFill>
                <a:latin typeface="Georgia" panose="02040502050405020303" pitchFamily="18" charset="0"/>
              </a:rPr>
              <a:t>results</a:t>
            </a:r>
            <a:r>
              <a:rPr lang="hu-HU" sz="1500" b="1" dirty="0">
                <a:solidFill>
                  <a:srgbClr val="00B050"/>
                </a:solidFill>
                <a:latin typeface="Georgia" panose="02040502050405020303" pitchFamily="18" charset="0"/>
              </a:rPr>
              <a:t> of </a:t>
            </a:r>
            <a:r>
              <a:rPr lang="hu-HU" sz="1500" b="1" dirty="0" err="1">
                <a:solidFill>
                  <a:srgbClr val="00B050"/>
                </a:solidFill>
                <a:latin typeface="Georgia" panose="02040502050405020303" pitchFamily="18" charset="0"/>
              </a:rPr>
              <a:t>literature</a:t>
            </a:r>
            <a:r>
              <a:rPr lang="hu-HU" sz="1500" b="1" dirty="0">
                <a:solidFill>
                  <a:srgbClr val="00B050"/>
                </a:solidFill>
                <a:latin typeface="Georgia" panose="02040502050405020303" pitchFamily="18" charset="0"/>
              </a:rPr>
              <a:t> </a:t>
            </a:r>
            <a:r>
              <a:rPr lang="hu-HU" sz="1500" b="1" dirty="0" err="1">
                <a:solidFill>
                  <a:srgbClr val="00B050"/>
                </a:solidFill>
                <a:latin typeface="Georgia" panose="02040502050405020303" pitchFamily="18" charset="0"/>
              </a:rPr>
              <a:t>review</a:t>
            </a:r>
            <a:r>
              <a:rPr lang="hu-HU" sz="1500" b="1" dirty="0">
                <a:solidFill>
                  <a:srgbClr val="00B050"/>
                </a:solidFill>
                <a:latin typeface="Georgia" panose="02040502050405020303" pitchFamily="18" charset="0"/>
              </a:rPr>
              <a:t> II. - </a:t>
            </a:r>
            <a:r>
              <a:rPr lang="en-GB" sz="1500" b="1" dirty="0">
                <a:solidFill>
                  <a:srgbClr val="00B050"/>
                </a:solidFill>
                <a:latin typeface="Georgia" panose="02040502050405020303" pitchFamily="18" charset="0"/>
              </a:rPr>
              <a:t>Main </a:t>
            </a:r>
            <a:r>
              <a:rPr lang="en-GB" sz="1500" b="1" dirty="0" err="1">
                <a:solidFill>
                  <a:srgbClr val="00B050"/>
                </a:solidFill>
                <a:latin typeface="Georgia" panose="02040502050405020303" pitchFamily="18" charset="0"/>
              </a:rPr>
              <a:t>interpreations</a:t>
            </a:r>
            <a:r>
              <a:rPr lang="en-GB" sz="1500" b="1" dirty="0">
                <a:solidFill>
                  <a:srgbClr val="00B050"/>
                </a:solidFill>
                <a:latin typeface="Georgia" panose="02040502050405020303" pitchFamily="18" charset="0"/>
              </a:rPr>
              <a:t> of territory, space and territoriality, spatial thinking</a:t>
            </a:r>
            <a:r>
              <a:rPr lang="hu-HU" sz="1500" b="1" dirty="0">
                <a:solidFill>
                  <a:srgbClr val="00B050"/>
                </a:solidFill>
                <a:latin typeface="Georgia" panose="02040502050405020303" pitchFamily="18" charset="0"/>
              </a:rPr>
              <a:t> 2.</a:t>
            </a:r>
            <a:endParaRPr lang="en-GB" sz="1500" b="1" dirty="0">
              <a:solidFill>
                <a:srgbClr val="00B050"/>
              </a:solidFill>
              <a:latin typeface="Georgia" panose="02040502050405020303" pitchFamily="18" charset="0"/>
            </a:endParaRPr>
          </a:p>
        </p:txBody>
      </p:sp>
      <p:sp>
        <p:nvSpPr>
          <p:cNvPr id="7" name="Lekerekített téglalap 6"/>
          <p:cNvSpPr/>
          <p:nvPr/>
        </p:nvSpPr>
        <p:spPr>
          <a:xfrm>
            <a:off x="345057" y="735962"/>
            <a:ext cx="2984805" cy="4320480"/>
          </a:xfrm>
          <a:prstGeom prst="roundRect">
            <a:avLst/>
          </a:prstGeom>
          <a:solidFill>
            <a:schemeClr val="accent3">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u="sng" cap="small" dirty="0">
                <a:solidFill>
                  <a:srgbClr val="00B050"/>
                </a:solidFill>
                <a:latin typeface="Georgia" panose="02040502050405020303" pitchFamily="18" charset="0"/>
              </a:rPr>
              <a:t>the geographical space oriented economic and social geography </a:t>
            </a:r>
          </a:p>
          <a:p>
            <a:endParaRPr lang="en-GB" sz="1200" b="1" cap="small" dirty="0">
              <a:solidFill>
                <a:srgbClr val="00B050"/>
              </a:solidFill>
              <a:latin typeface="Georgia" panose="02040502050405020303" pitchFamily="18" charset="0"/>
            </a:endParaRPr>
          </a:p>
          <a:p>
            <a:pPr marL="0" lvl="1" indent="-128588">
              <a:buFont typeface="Arial" panose="020B0604020202020204" pitchFamily="34" charset="0"/>
              <a:buChar char="•"/>
            </a:pPr>
            <a:r>
              <a:rPr lang="en-GB" sz="1200" dirty="0">
                <a:solidFill>
                  <a:schemeClr val="tx1"/>
                </a:solidFill>
                <a:latin typeface="Georgia" panose="02040502050405020303" pitchFamily="18" charset="0"/>
              </a:rPr>
              <a:t>Basically </a:t>
            </a:r>
            <a:r>
              <a:rPr lang="en-GB" sz="1200" dirty="0" err="1">
                <a:solidFill>
                  <a:schemeClr val="tx1"/>
                </a:solidFill>
                <a:latin typeface="Georgia" panose="02040502050405020303" pitchFamily="18" charset="0"/>
              </a:rPr>
              <a:t>terr.differences</a:t>
            </a:r>
            <a:r>
              <a:rPr lang="en-GB" sz="1200" dirty="0">
                <a:solidFill>
                  <a:schemeClr val="tx1"/>
                </a:solidFill>
                <a:latin typeface="Georgia" panose="02040502050405020303" pitchFamily="18" charset="0"/>
              </a:rPr>
              <a:t> of </a:t>
            </a:r>
            <a:r>
              <a:rPr lang="en-GB" sz="1200" dirty="0" err="1">
                <a:solidFill>
                  <a:schemeClr val="tx1"/>
                </a:solidFill>
                <a:latin typeface="Georgia" panose="02040502050405020303" pitchFamily="18" charset="0"/>
              </a:rPr>
              <a:t>soc</a:t>
            </a:r>
            <a:r>
              <a:rPr lang="en-GB" sz="1200" dirty="0">
                <a:solidFill>
                  <a:schemeClr val="tx1"/>
                </a:solidFill>
                <a:latin typeface="Georgia" panose="02040502050405020303" pitchFamily="18" charset="0"/>
              </a:rPr>
              <a:t>/econ characteristics</a:t>
            </a:r>
          </a:p>
          <a:p>
            <a:pPr marL="0" lvl="1" indent="-128588">
              <a:buFont typeface="Arial" panose="020B0604020202020204" pitchFamily="34" charset="0"/>
              <a:buChar char="•"/>
            </a:pPr>
            <a:r>
              <a:rPr lang="en-GB" sz="1200" dirty="0" err="1">
                <a:solidFill>
                  <a:schemeClr val="tx1"/>
                </a:solidFill>
                <a:latin typeface="Georgia" panose="02040502050405020303" pitchFamily="18" charset="0"/>
              </a:rPr>
              <a:t>Geogr</a:t>
            </a:r>
            <a:r>
              <a:rPr lang="hu-HU" sz="1200" dirty="0" err="1">
                <a:solidFill>
                  <a:schemeClr val="tx1"/>
                </a:solidFill>
                <a:latin typeface="Georgia" panose="02040502050405020303" pitchFamily="18" charset="0"/>
              </a:rPr>
              <a:t>aphic</a:t>
            </a:r>
            <a:r>
              <a:rPr lang="hu-HU" sz="1200" dirty="0">
                <a:solidFill>
                  <a:schemeClr val="tx1"/>
                </a:solidFill>
                <a:latin typeface="Georgia" panose="02040502050405020303" pitchFamily="18" charset="0"/>
              </a:rPr>
              <a:t> </a:t>
            </a:r>
            <a:r>
              <a:rPr lang="en-GB" sz="1200" dirty="0">
                <a:solidFill>
                  <a:schemeClr val="tx1"/>
                </a:solidFill>
                <a:latin typeface="Georgia" panose="02040502050405020303" pitchFamily="18" charset="0"/>
              </a:rPr>
              <a:t>space </a:t>
            </a:r>
            <a:r>
              <a:rPr lang="hu-HU" sz="1200" dirty="0">
                <a:solidFill>
                  <a:schemeClr val="tx1"/>
                </a:solidFill>
                <a:latin typeface="Georgia" panose="02040502050405020303" pitchFamily="18" charset="0"/>
              </a:rPr>
              <a:t>-</a:t>
            </a:r>
            <a:r>
              <a:rPr lang="en-GB" sz="1200" dirty="0">
                <a:solidFill>
                  <a:schemeClr val="tx1"/>
                </a:solidFill>
                <a:latin typeface="Georgia" panose="02040502050405020303" pitchFamily="18" charset="0"/>
              </a:rPr>
              <a:t>oriented</a:t>
            </a:r>
          </a:p>
          <a:p>
            <a:pPr marL="0" lvl="1" indent="-128588">
              <a:buFont typeface="Arial" panose="020B0604020202020204" pitchFamily="34" charset="0"/>
              <a:buChar char="•"/>
            </a:pPr>
            <a:r>
              <a:rPr lang="en-GB" sz="1200" dirty="0">
                <a:solidFill>
                  <a:schemeClr val="tx1"/>
                </a:solidFill>
                <a:latin typeface="Georgia" panose="02040502050405020303" pitchFamily="18" charset="0"/>
              </a:rPr>
              <a:t>Different disciplines use different concepts</a:t>
            </a:r>
          </a:p>
          <a:p>
            <a:pPr marL="0" lvl="1" indent="-128588">
              <a:buFont typeface="Arial" panose="020B0604020202020204" pitchFamily="34" charset="0"/>
              <a:buChar char="•"/>
            </a:pPr>
            <a:r>
              <a:rPr lang="en-GB" sz="1200" dirty="0">
                <a:solidFill>
                  <a:schemeClr val="tx1"/>
                </a:solidFill>
                <a:latin typeface="Georgia" panose="02040502050405020303" pitchFamily="18" charset="0"/>
              </a:rPr>
              <a:t>Relativism: humans conceptualize space even in the everyday life</a:t>
            </a:r>
          </a:p>
          <a:p>
            <a:pPr marL="0" lvl="1" indent="-128588">
              <a:buFont typeface="Arial" panose="020B0604020202020204" pitchFamily="34" charset="0"/>
              <a:buChar char="•"/>
            </a:pPr>
            <a:r>
              <a:rPr lang="en-GB" sz="1200" dirty="0">
                <a:solidFill>
                  <a:schemeClr val="tx1"/>
                </a:solidFill>
                <a:latin typeface="Georgia" panose="02040502050405020303" pitchFamily="18" charset="0"/>
              </a:rPr>
              <a:t>Space does not  derive from nature but from society</a:t>
            </a:r>
          </a:p>
          <a:p>
            <a:pPr marL="0" lvl="1" indent="-128588">
              <a:buFont typeface="Arial" panose="020B0604020202020204" pitchFamily="34" charset="0"/>
              <a:buChar char="•"/>
            </a:pPr>
            <a:r>
              <a:rPr lang="en-GB" sz="1200" dirty="0">
                <a:solidFill>
                  <a:schemeClr val="tx1"/>
                </a:solidFill>
                <a:latin typeface="Georgia" panose="02040502050405020303" pitchFamily="18" charset="0"/>
              </a:rPr>
              <a:t>Focus on systems, networks, structures, flows</a:t>
            </a:r>
          </a:p>
          <a:p>
            <a:pPr marL="0" lvl="1" indent="-128588">
              <a:buFont typeface="Arial" panose="020B0604020202020204" pitchFamily="34" charset="0"/>
              <a:buChar char="•"/>
            </a:pPr>
            <a:r>
              <a:rPr lang="en-GB" sz="1200" b="1" dirty="0">
                <a:solidFill>
                  <a:srgbClr val="00B050"/>
                </a:solidFill>
                <a:latin typeface="Georgia" panose="02040502050405020303" pitchFamily="18" charset="0"/>
              </a:rPr>
              <a:t>Territoriality: localized outer space of </a:t>
            </a:r>
            <a:r>
              <a:rPr lang="en-GB" sz="1200" b="1" dirty="0" err="1">
                <a:solidFill>
                  <a:srgbClr val="00B050"/>
                </a:solidFill>
                <a:latin typeface="Georgia" panose="02040502050405020303" pitchFamily="18" charset="0"/>
              </a:rPr>
              <a:t>soc</a:t>
            </a:r>
            <a:r>
              <a:rPr lang="en-GB" sz="1200" b="1" dirty="0">
                <a:solidFill>
                  <a:srgbClr val="00B050"/>
                </a:solidFill>
                <a:latin typeface="Georgia" panose="02040502050405020303" pitchFamily="18" charset="0"/>
              </a:rPr>
              <a:t>/econ</a:t>
            </a:r>
          </a:p>
          <a:p>
            <a:pPr lvl="0"/>
            <a:endParaRPr lang="en-GB" sz="1200" dirty="0">
              <a:solidFill>
                <a:srgbClr val="00B050"/>
              </a:solidFill>
              <a:latin typeface="Georgia" panose="02040502050405020303" pitchFamily="18" charset="0"/>
            </a:endParaRPr>
          </a:p>
        </p:txBody>
      </p:sp>
      <p:grpSp>
        <p:nvGrpSpPr>
          <p:cNvPr id="4" name="Csoportba foglalás 3"/>
          <p:cNvGrpSpPr/>
          <p:nvPr/>
        </p:nvGrpSpPr>
        <p:grpSpPr>
          <a:xfrm>
            <a:off x="4104194" y="1564555"/>
            <a:ext cx="3147375" cy="1839405"/>
            <a:chOff x="2724346" y="2780907"/>
            <a:chExt cx="4196500" cy="2452540"/>
          </a:xfrm>
        </p:grpSpPr>
        <p:sp>
          <p:nvSpPr>
            <p:cNvPr id="5" name="Ellipszis 4">
              <a:extLst>
                <a:ext uri="{FF2B5EF4-FFF2-40B4-BE49-F238E27FC236}">
                  <a16:creationId xmlns:a16="http://schemas.microsoft.com/office/drawing/2014/main" id="{A4D74387-C1FD-4E14-9BDD-7D83EBC0DD73}"/>
                </a:ext>
              </a:extLst>
            </p:cNvPr>
            <p:cNvSpPr/>
            <p:nvPr/>
          </p:nvSpPr>
          <p:spPr>
            <a:xfrm>
              <a:off x="3948259" y="2780907"/>
              <a:ext cx="499621" cy="518474"/>
            </a:xfrm>
            <a:prstGeom prst="ellipse">
              <a:avLst/>
            </a:prstGeom>
            <a:solidFill>
              <a:schemeClr val="accent6">
                <a:lumMod val="75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6" name="Ellipszis 5">
              <a:extLst>
                <a:ext uri="{FF2B5EF4-FFF2-40B4-BE49-F238E27FC236}">
                  <a16:creationId xmlns:a16="http://schemas.microsoft.com/office/drawing/2014/main" id="{20CECD7A-F840-4B78-A510-20107148B94E}"/>
                </a:ext>
              </a:extLst>
            </p:cNvPr>
            <p:cNvSpPr/>
            <p:nvPr/>
          </p:nvSpPr>
          <p:spPr>
            <a:xfrm>
              <a:off x="6421225" y="2809188"/>
              <a:ext cx="499621" cy="518474"/>
            </a:xfrm>
            <a:prstGeom prst="ellipse">
              <a:avLst/>
            </a:prstGeom>
            <a:solidFill>
              <a:schemeClr val="bg1">
                <a:lumMod val="95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cxnSp>
          <p:nvCxnSpPr>
            <p:cNvPr id="8" name="Egyenes összekötő nyíllal 7">
              <a:extLst>
                <a:ext uri="{FF2B5EF4-FFF2-40B4-BE49-F238E27FC236}">
                  <a16:creationId xmlns:a16="http://schemas.microsoft.com/office/drawing/2014/main" id="{A9FD7F54-5060-4CF2-A384-4F86D5B093E0}"/>
                </a:ext>
              </a:extLst>
            </p:cNvPr>
            <p:cNvCxnSpPr/>
            <p:nvPr/>
          </p:nvCxnSpPr>
          <p:spPr>
            <a:xfrm>
              <a:off x="4694548" y="3073138"/>
              <a:ext cx="1659118" cy="0"/>
            </a:xfrm>
            <a:prstGeom prst="straightConnector1">
              <a:avLst/>
            </a:prstGeom>
            <a:ln w="254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Egyenes összekötő nyíllal 8">
              <a:extLst>
                <a:ext uri="{FF2B5EF4-FFF2-40B4-BE49-F238E27FC236}">
                  <a16:creationId xmlns:a16="http://schemas.microsoft.com/office/drawing/2014/main" id="{87DBDBA0-AA90-4C47-A427-1EC6C767BDE5}"/>
                </a:ext>
              </a:extLst>
            </p:cNvPr>
            <p:cNvCxnSpPr>
              <a:cxnSpLocks/>
            </p:cNvCxnSpPr>
            <p:nvPr/>
          </p:nvCxnSpPr>
          <p:spPr>
            <a:xfrm flipH="1">
              <a:off x="4515439" y="3073138"/>
              <a:ext cx="1451728" cy="0"/>
            </a:xfrm>
            <a:prstGeom prst="straightConnector1">
              <a:avLst/>
            </a:prstGeom>
            <a:ln w="254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Ellipszis 9">
              <a:extLst>
                <a:ext uri="{FF2B5EF4-FFF2-40B4-BE49-F238E27FC236}">
                  <a16:creationId xmlns:a16="http://schemas.microsoft.com/office/drawing/2014/main" id="{8B4BD70B-473B-45A7-85F6-3C8B51330EF7}"/>
                </a:ext>
              </a:extLst>
            </p:cNvPr>
            <p:cNvSpPr/>
            <p:nvPr/>
          </p:nvSpPr>
          <p:spPr>
            <a:xfrm>
              <a:off x="4821806" y="4180788"/>
              <a:ext cx="499621" cy="518474"/>
            </a:xfrm>
            <a:prstGeom prst="ellipse">
              <a:avLst/>
            </a:prstGeom>
            <a:solidFill>
              <a:schemeClr val="bg1">
                <a:lumMod val="95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cxnSp>
          <p:nvCxnSpPr>
            <p:cNvPr id="11" name="Egyenes összekötő nyíllal 10">
              <a:extLst>
                <a:ext uri="{FF2B5EF4-FFF2-40B4-BE49-F238E27FC236}">
                  <a16:creationId xmlns:a16="http://schemas.microsoft.com/office/drawing/2014/main" id="{1B0D52AA-B885-4340-8D99-EA3D21367AD5}"/>
                </a:ext>
              </a:extLst>
            </p:cNvPr>
            <p:cNvCxnSpPr>
              <a:cxnSpLocks/>
            </p:cNvCxnSpPr>
            <p:nvPr/>
          </p:nvCxnSpPr>
          <p:spPr>
            <a:xfrm flipV="1">
              <a:off x="3516198" y="4440026"/>
              <a:ext cx="1178350" cy="382961"/>
            </a:xfrm>
            <a:prstGeom prst="straightConnector1">
              <a:avLst/>
            </a:prstGeom>
            <a:ln w="254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Egyenes összekötő nyíllal 11">
              <a:extLst>
                <a:ext uri="{FF2B5EF4-FFF2-40B4-BE49-F238E27FC236}">
                  <a16:creationId xmlns:a16="http://schemas.microsoft.com/office/drawing/2014/main" id="{58C6C48F-10BE-4BC8-955B-D320ADC2806C}"/>
                </a:ext>
              </a:extLst>
            </p:cNvPr>
            <p:cNvCxnSpPr>
              <a:cxnSpLocks/>
            </p:cNvCxnSpPr>
            <p:nvPr/>
          </p:nvCxnSpPr>
          <p:spPr>
            <a:xfrm flipH="1">
              <a:off x="3351225" y="4524866"/>
              <a:ext cx="1096655" cy="348792"/>
            </a:xfrm>
            <a:prstGeom prst="straightConnector1">
              <a:avLst/>
            </a:prstGeom>
            <a:ln w="254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Ellipszis 12">
              <a:extLst>
                <a:ext uri="{FF2B5EF4-FFF2-40B4-BE49-F238E27FC236}">
                  <a16:creationId xmlns:a16="http://schemas.microsoft.com/office/drawing/2014/main" id="{151DBEC5-F82F-4866-A5DE-CC795F13F661}"/>
                </a:ext>
              </a:extLst>
            </p:cNvPr>
            <p:cNvSpPr/>
            <p:nvPr/>
          </p:nvSpPr>
          <p:spPr>
            <a:xfrm>
              <a:off x="2724346" y="4714973"/>
              <a:ext cx="499621" cy="518474"/>
            </a:xfrm>
            <a:prstGeom prst="ellipse">
              <a:avLst/>
            </a:prstGeom>
            <a:solidFill>
              <a:schemeClr val="accent6">
                <a:lumMod val="75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cxnSp>
          <p:nvCxnSpPr>
            <p:cNvPr id="14" name="Egyenes összekötő nyíllal 13">
              <a:extLst>
                <a:ext uri="{FF2B5EF4-FFF2-40B4-BE49-F238E27FC236}">
                  <a16:creationId xmlns:a16="http://schemas.microsoft.com/office/drawing/2014/main" id="{016560BB-EFE7-49B9-A419-F1EF397DC937}"/>
                </a:ext>
              </a:extLst>
            </p:cNvPr>
            <p:cNvCxnSpPr>
              <a:cxnSpLocks/>
            </p:cNvCxnSpPr>
            <p:nvPr/>
          </p:nvCxnSpPr>
          <p:spPr>
            <a:xfrm>
              <a:off x="4515439" y="3469460"/>
              <a:ext cx="386499" cy="613523"/>
            </a:xfrm>
            <a:prstGeom prst="straightConnector1">
              <a:avLst/>
            </a:prstGeom>
            <a:ln w="254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Egyenes összekötő nyíllal 14">
              <a:extLst>
                <a:ext uri="{FF2B5EF4-FFF2-40B4-BE49-F238E27FC236}">
                  <a16:creationId xmlns:a16="http://schemas.microsoft.com/office/drawing/2014/main" id="{203F3A11-6F1F-4A0C-9335-4CE50A53B2A2}"/>
                </a:ext>
              </a:extLst>
            </p:cNvPr>
            <p:cNvCxnSpPr>
              <a:cxnSpLocks/>
            </p:cNvCxnSpPr>
            <p:nvPr/>
          </p:nvCxnSpPr>
          <p:spPr>
            <a:xfrm flipH="1" flipV="1">
              <a:off x="4411745" y="3312343"/>
              <a:ext cx="296943" cy="472519"/>
            </a:xfrm>
            <a:prstGeom prst="straightConnector1">
              <a:avLst/>
            </a:prstGeom>
            <a:ln w="254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35067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p:cNvSpPr txBox="1"/>
          <p:nvPr/>
        </p:nvSpPr>
        <p:spPr>
          <a:xfrm>
            <a:off x="50072" y="98619"/>
            <a:ext cx="5229294" cy="784830"/>
          </a:xfrm>
          <a:prstGeom prst="rect">
            <a:avLst/>
          </a:prstGeom>
          <a:noFill/>
        </p:spPr>
        <p:txBody>
          <a:bodyPr wrap="square" rtlCol="0">
            <a:spAutoFit/>
          </a:bodyPr>
          <a:lstStyle/>
          <a:p>
            <a:r>
              <a:rPr lang="hu-HU" sz="1500" b="1" dirty="0" err="1">
                <a:solidFill>
                  <a:srgbClr val="00B050"/>
                </a:solidFill>
                <a:latin typeface="Georgia" panose="02040502050405020303" pitchFamily="18" charset="0"/>
              </a:rPr>
              <a:t>First</a:t>
            </a:r>
            <a:r>
              <a:rPr lang="hu-HU" sz="1500" b="1" dirty="0">
                <a:solidFill>
                  <a:srgbClr val="00B050"/>
                </a:solidFill>
                <a:latin typeface="Georgia" panose="02040502050405020303" pitchFamily="18" charset="0"/>
              </a:rPr>
              <a:t> </a:t>
            </a:r>
            <a:r>
              <a:rPr lang="hu-HU" sz="1500" b="1" dirty="0" err="1">
                <a:solidFill>
                  <a:srgbClr val="00B050"/>
                </a:solidFill>
                <a:latin typeface="Georgia" panose="02040502050405020303" pitchFamily="18" charset="0"/>
              </a:rPr>
              <a:t>results</a:t>
            </a:r>
            <a:r>
              <a:rPr lang="hu-HU" sz="1500" b="1" dirty="0">
                <a:solidFill>
                  <a:srgbClr val="00B050"/>
                </a:solidFill>
                <a:latin typeface="Georgia" panose="02040502050405020303" pitchFamily="18" charset="0"/>
              </a:rPr>
              <a:t> of </a:t>
            </a:r>
            <a:r>
              <a:rPr lang="hu-HU" sz="1500" b="1" dirty="0" err="1">
                <a:solidFill>
                  <a:srgbClr val="00B050"/>
                </a:solidFill>
                <a:latin typeface="Georgia" panose="02040502050405020303" pitchFamily="18" charset="0"/>
              </a:rPr>
              <a:t>literature</a:t>
            </a:r>
            <a:r>
              <a:rPr lang="hu-HU" sz="1500" b="1" dirty="0">
                <a:solidFill>
                  <a:srgbClr val="00B050"/>
                </a:solidFill>
                <a:latin typeface="Georgia" panose="02040502050405020303" pitchFamily="18" charset="0"/>
              </a:rPr>
              <a:t> </a:t>
            </a:r>
            <a:r>
              <a:rPr lang="hu-HU" sz="1500" b="1" dirty="0" err="1">
                <a:solidFill>
                  <a:srgbClr val="00B050"/>
                </a:solidFill>
                <a:latin typeface="Georgia" panose="02040502050405020303" pitchFamily="18" charset="0"/>
              </a:rPr>
              <a:t>review</a:t>
            </a:r>
            <a:r>
              <a:rPr lang="hu-HU" sz="1500" b="1" dirty="0">
                <a:solidFill>
                  <a:srgbClr val="00B050"/>
                </a:solidFill>
                <a:latin typeface="Georgia" panose="02040502050405020303" pitchFamily="18" charset="0"/>
              </a:rPr>
              <a:t> II. - </a:t>
            </a:r>
            <a:r>
              <a:rPr lang="en-GB" sz="1500" b="1" dirty="0">
                <a:solidFill>
                  <a:srgbClr val="00B050"/>
                </a:solidFill>
                <a:latin typeface="Georgia" panose="02040502050405020303" pitchFamily="18" charset="0"/>
              </a:rPr>
              <a:t>Main </a:t>
            </a:r>
            <a:r>
              <a:rPr lang="en-GB" sz="1500" b="1" dirty="0" err="1">
                <a:solidFill>
                  <a:srgbClr val="00B050"/>
                </a:solidFill>
                <a:latin typeface="Georgia" panose="02040502050405020303" pitchFamily="18" charset="0"/>
              </a:rPr>
              <a:t>interpreations</a:t>
            </a:r>
            <a:r>
              <a:rPr lang="en-GB" sz="1500" b="1" dirty="0">
                <a:solidFill>
                  <a:srgbClr val="00B050"/>
                </a:solidFill>
                <a:latin typeface="Georgia" panose="02040502050405020303" pitchFamily="18" charset="0"/>
              </a:rPr>
              <a:t> of territory, space and territoriality, spatial thinking</a:t>
            </a:r>
            <a:r>
              <a:rPr lang="hu-HU" sz="1500" b="1" dirty="0">
                <a:solidFill>
                  <a:srgbClr val="00B050"/>
                </a:solidFill>
                <a:latin typeface="Georgia" panose="02040502050405020303" pitchFamily="18" charset="0"/>
              </a:rPr>
              <a:t>  3.</a:t>
            </a:r>
            <a:endParaRPr lang="en-GB" sz="1500" b="1" dirty="0">
              <a:solidFill>
                <a:srgbClr val="00B050"/>
              </a:solidFill>
              <a:latin typeface="Georgia" panose="02040502050405020303" pitchFamily="18" charset="0"/>
            </a:endParaRPr>
          </a:p>
        </p:txBody>
      </p:sp>
      <p:sp>
        <p:nvSpPr>
          <p:cNvPr id="8" name="Lekerekített téglalap 7"/>
          <p:cNvSpPr/>
          <p:nvPr/>
        </p:nvSpPr>
        <p:spPr>
          <a:xfrm>
            <a:off x="5325606" y="0"/>
            <a:ext cx="3768319" cy="5143500"/>
          </a:xfrm>
          <a:prstGeom prst="roundRect">
            <a:avLst/>
          </a:prstGeom>
          <a:solidFill>
            <a:schemeClr val="accent3">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1100" b="1" u="sng" cap="small" dirty="0">
                <a:solidFill>
                  <a:srgbClr val="00B050"/>
                </a:solidFill>
                <a:latin typeface="Georgia" panose="02040502050405020303" pitchFamily="18" charset="0"/>
              </a:rPr>
              <a:t>The economic and social space oriented regional studies </a:t>
            </a:r>
          </a:p>
          <a:p>
            <a:pPr lvl="0"/>
            <a:endParaRPr lang="en-GB" sz="1100" b="1" u="sng" cap="small" dirty="0">
              <a:solidFill>
                <a:srgbClr val="00B050"/>
              </a:solidFill>
              <a:latin typeface="Georgia" panose="02040502050405020303" pitchFamily="18" charset="0"/>
            </a:endParaRPr>
          </a:p>
          <a:p>
            <a:pPr marL="0" lvl="1" indent="-128588">
              <a:buFont typeface="Arial" panose="020B0604020202020204" pitchFamily="34" charset="0"/>
              <a:buChar char="•"/>
            </a:pPr>
            <a:r>
              <a:rPr lang="en-GB" sz="1100" dirty="0">
                <a:solidFill>
                  <a:schemeClr val="tx1"/>
                </a:solidFill>
                <a:latin typeface="Georgia" panose="02040502050405020303" pitchFamily="18" charset="0"/>
              </a:rPr>
              <a:t>Developed further the earlier interpretations</a:t>
            </a:r>
          </a:p>
          <a:p>
            <a:pPr marL="0" lvl="1" indent="-128588">
              <a:buFont typeface="Arial" panose="020B0604020202020204" pitchFamily="34" charset="0"/>
              <a:buChar char="•"/>
            </a:pPr>
            <a:r>
              <a:rPr lang="en-GB" sz="1100" dirty="0">
                <a:solidFill>
                  <a:schemeClr val="tx1"/>
                </a:solidFill>
                <a:latin typeface="Georgia" panose="02040502050405020303" pitchFamily="18" charset="0"/>
              </a:rPr>
              <a:t>Interpretative approach: different manifestations of space require different interpretations; substance of space manifests itself in variety of appearances</a:t>
            </a:r>
          </a:p>
          <a:p>
            <a:pPr marL="0" lvl="1" indent="-128588">
              <a:buFont typeface="Arial" panose="020B0604020202020204" pitchFamily="34" charset="0"/>
              <a:buChar char="•"/>
            </a:pPr>
            <a:r>
              <a:rPr lang="en-GB" sz="1100" cap="small" dirty="0">
                <a:solidFill>
                  <a:schemeClr val="tx1"/>
                </a:solidFill>
                <a:latin typeface="Georgia" panose="02040502050405020303" pitchFamily="18" charset="0"/>
              </a:rPr>
              <a:t>NNJ</a:t>
            </a:r>
            <a:r>
              <a:rPr lang="en-GB" sz="1100" dirty="0">
                <a:solidFill>
                  <a:schemeClr val="tx1"/>
                </a:solidFill>
                <a:latin typeface="Georgia" panose="02040502050405020303" pitchFamily="18" charset="0"/>
              </a:rPr>
              <a:t>: difficult to discover the combined impact</a:t>
            </a:r>
            <a:r>
              <a:rPr lang="hu-HU" sz="1100" dirty="0">
                <a:solidFill>
                  <a:schemeClr val="tx1"/>
                </a:solidFill>
                <a:latin typeface="Georgia" panose="02040502050405020303" pitchFamily="18" charset="0"/>
              </a:rPr>
              <a:t> </a:t>
            </a:r>
            <a:r>
              <a:rPr lang="en-GB" sz="1100" dirty="0">
                <a:solidFill>
                  <a:schemeClr val="tx1"/>
                </a:solidFill>
                <a:latin typeface="Georgia" panose="02040502050405020303" pitchFamily="18" charset="0"/>
              </a:rPr>
              <a:t>m</a:t>
            </a:r>
            <a:r>
              <a:rPr lang="hu-HU" sz="1100" dirty="0">
                <a:solidFill>
                  <a:schemeClr val="tx1"/>
                </a:solidFill>
                <a:latin typeface="Georgia" panose="02040502050405020303" pitchFamily="18" charset="0"/>
              </a:rPr>
              <a:t>e</a:t>
            </a:r>
            <a:r>
              <a:rPr lang="en-GB" sz="1100" dirty="0" err="1">
                <a:solidFill>
                  <a:schemeClr val="tx1"/>
                </a:solidFill>
                <a:latin typeface="Georgia" panose="02040502050405020303" pitchFamily="18" charset="0"/>
              </a:rPr>
              <a:t>chanism</a:t>
            </a:r>
            <a:r>
              <a:rPr lang="hu-HU" sz="1100" dirty="0">
                <a:solidFill>
                  <a:schemeClr val="tx1"/>
                </a:solidFill>
                <a:latin typeface="Georgia" panose="02040502050405020303" pitchFamily="18" charset="0"/>
              </a:rPr>
              <a:t>s</a:t>
            </a:r>
            <a:r>
              <a:rPr lang="en-GB" sz="1100" dirty="0">
                <a:solidFill>
                  <a:schemeClr val="tx1"/>
                </a:solidFill>
                <a:latin typeface="Georgia" panose="02040502050405020303" pitchFamily="18" charset="0"/>
              </a:rPr>
              <a:t> of spatial (geographic) and non-spatial (social) factors</a:t>
            </a:r>
          </a:p>
          <a:p>
            <a:pPr marL="0" lvl="1" indent="-128588">
              <a:buFont typeface="Arial" panose="020B0604020202020204" pitchFamily="34" charset="0"/>
              <a:buChar char="•"/>
            </a:pPr>
            <a:r>
              <a:rPr lang="en-GB" sz="1100" dirty="0">
                <a:solidFill>
                  <a:schemeClr val="tx1"/>
                </a:solidFill>
                <a:latin typeface="Georgia" panose="02040502050405020303" pitchFamily="18" charset="0"/>
              </a:rPr>
              <a:t>Main components of </a:t>
            </a:r>
            <a:r>
              <a:rPr lang="en-GB" sz="1100" dirty="0" err="1">
                <a:solidFill>
                  <a:schemeClr val="tx1"/>
                </a:solidFill>
                <a:latin typeface="Georgia" panose="02040502050405020303" pitchFamily="18" charset="0"/>
              </a:rPr>
              <a:t>terr.dimensions</a:t>
            </a:r>
            <a:r>
              <a:rPr lang="en-GB" sz="1100" dirty="0">
                <a:solidFill>
                  <a:schemeClr val="tx1"/>
                </a:solidFill>
                <a:latin typeface="Georgia" panose="02040502050405020303" pitchFamily="18" charset="0"/>
              </a:rPr>
              <a:t>: territorial inequalities and territorial order (configuration)</a:t>
            </a:r>
          </a:p>
          <a:p>
            <a:pPr marL="0" lvl="1" indent="-128588">
              <a:buFont typeface="Arial" panose="020B0604020202020204" pitchFamily="34" charset="0"/>
              <a:buChar char="•"/>
            </a:pPr>
            <a:r>
              <a:rPr lang="en-GB" sz="1100" dirty="0">
                <a:solidFill>
                  <a:schemeClr val="tx1"/>
                </a:solidFill>
                <a:latin typeface="Georgia" panose="02040502050405020303" pitchFamily="18" charset="0"/>
              </a:rPr>
              <a:t>Spatial research prefers quantitative analysis of reg differences of lower </a:t>
            </a:r>
            <a:r>
              <a:rPr lang="en-GB" sz="1100" dirty="0" err="1">
                <a:solidFill>
                  <a:schemeClr val="tx1"/>
                </a:solidFill>
                <a:latin typeface="Georgia" panose="02040502050405020303" pitchFamily="18" charset="0"/>
              </a:rPr>
              <a:t>terr</a:t>
            </a:r>
            <a:r>
              <a:rPr lang="hu-HU" sz="1100" dirty="0">
                <a:solidFill>
                  <a:schemeClr val="tx1"/>
                </a:solidFill>
                <a:latin typeface="Georgia" panose="02040502050405020303" pitchFamily="18" charset="0"/>
              </a:rPr>
              <a:t>.</a:t>
            </a:r>
            <a:r>
              <a:rPr lang="en-GB" sz="1100" dirty="0">
                <a:solidFill>
                  <a:schemeClr val="tx1"/>
                </a:solidFill>
                <a:latin typeface="Georgia" panose="02040502050405020303" pitchFamily="18" charset="0"/>
              </a:rPr>
              <a:t> units, while thematic maps display configurations</a:t>
            </a:r>
          </a:p>
          <a:p>
            <a:pPr marL="0" lvl="1" indent="-128588">
              <a:buFont typeface="Arial" panose="020B0604020202020204" pitchFamily="34" charset="0"/>
              <a:buChar char="•"/>
            </a:pPr>
            <a:r>
              <a:rPr lang="en-GB" sz="1100" dirty="0">
                <a:solidFill>
                  <a:schemeClr val="tx1"/>
                </a:solidFill>
                <a:latin typeface="Georgia" panose="02040502050405020303" pitchFamily="18" charset="0"/>
              </a:rPr>
              <a:t>Dualisms: objective vs subjective (perceived) space; material vs non-material space; functional vs. Administrative spaces; functional vs. Ecological spaces etc. </a:t>
            </a:r>
          </a:p>
          <a:p>
            <a:pPr marL="0" lvl="1" indent="-128588">
              <a:buFont typeface="Arial" panose="020B0604020202020204" pitchFamily="34" charset="0"/>
              <a:buChar char="•"/>
            </a:pPr>
            <a:r>
              <a:rPr lang="en-GB" sz="1100" cap="small" dirty="0" err="1">
                <a:solidFill>
                  <a:schemeClr val="tx1"/>
                </a:solidFill>
                <a:latin typeface="Georgia" panose="02040502050405020303" pitchFamily="18" charset="0"/>
              </a:rPr>
              <a:t>Lengyel</a:t>
            </a:r>
            <a:r>
              <a:rPr lang="en-GB" sz="1100" cap="small" dirty="0">
                <a:solidFill>
                  <a:schemeClr val="tx1"/>
                </a:solidFill>
                <a:latin typeface="Georgia" panose="02040502050405020303" pitchFamily="18" charset="0"/>
              </a:rPr>
              <a:t> I</a:t>
            </a:r>
            <a:r>
              <a:rPr lang="en-GB" sz="1100" dirty="0">
                <a:solidFill>
                  <a:schemeClr val="tx1"/>
                </a:solidFill>
                <a:latin typeface="Georgia" panose="02040502050405020303" pitchFamily="18" charset="0"/>
              </a:rPr>
              <a:t>: </a:t>
            </a:r>
            <a:r>
              <a:rPr lang="en-GB" sz="1100" dirty="0" err="1">
                <a:solidFill>
                  <a:schemeClr val="tx1"/>
                </a:solidFill>
                <a:latin typeface="Georgia" panose="02040502050405020303" pitchFamily="18" charset="0"/>
              </a:rPr>
              <a:t>reg</a:t>
            </a:r>
            <a:r>
              <a:rPr lang="hu-HU" sz="1100" dirty="0" err="1">
                <a:solidFill>
                  <a:schemeClr val="tx1"/>
                </a:solidFill>
                <a:latin typeface="Georgia" panose="02040502050405020303" pitchFamily="18" charset="0"/>
              </a:rPr>
              <a:t>ional</a:t>
            </a:r>
            <a:r>
              <a:rPr lang="en-GB" sz="1100" dirty="0">
                <a:solidFill>
                  <a:schemeClr val="tx1"/>
                </a:solidFill>
                <a:latin typeface="Georgia" panose="02040502050405020303" pitchFamily="18" charset="0"/>
              </a:rPr>
              <a:t> study is the amalgamation of physical (</a:t>
            </a:r>
            <a:r>
              <a:rPr lang="en-GB" sz="1100" dirty="0" err="1">
                <a:solidFill>
                  <a:schemeClr val="tx1"/>
                </a:solidFill>
                <a:latin typeface="Georgia" panose="02040502050405020303" pitchFamily="18" charset="0"/>
              </a:rPr>
              <a:t>geogr</a:t>
            </a:r>
            <a:r>
              <a:rPr lang="hu-HU" sz="1100" dirty="0" err="1">
                <a:solidFill>
                  <a:schemeClr val="tx1"/>
                </a:solidFill>
                <a:latin typeface="Georgia" panose="02040502050405020303" pitchFamily="18" charset="0"/>
              </a:rPr>
              <a:t>aphic</a:t>
            </a:r>
            <a:r>
              <a:rPr lang="en-GB" sz="1100" dirty="0">
                <a:solidFill>
                  <a:schemeClr val="tx1"/>
                </a:solidFill>
                <a:latin typeface="Georgia" panose="02040502050405020303" pitchFamily="18" charset="0"/>
              </a:rPr>
              <a:t>) space and social space interpretations</a:t>
            </a:r>
          </a:p>
          <a:p>
            <a:pPr marL="0" lvl="1" indent="-128588">
              <a:buFont typeface="Arial" panose="020B0604020202020204" pitchFamily="34" charset="0"/>
              <a:buChar char="•"/>
            </a:pPr>
            <a:r>
              <a:rPr lang="en-GB" sz="1100" cap="small" dirty="0" err="1">
                <a:solidFill>
                  <a:schemeClr val="tx1"/>
                </a:solidFill>
                <a:latin typeface="Georgia" panose="02040502050405020303" pitchFamily="18" charset="0"/>
              </a:rPr>
              <a:t>Faragó</a:t>
            </a:r>
            <a:r>
              <a:rPr lang="en-GB" sz="1100" cap="small" dirty="0">
                <a:solidFill>
                  <a:schemeClr val="tx1"/>
                </a:solidFill>
                <a:latin typeface="Georgia" panose="02040502050405020303" pitchFamily="18" charset="0"/>
              </a:rPr>
              <a:t>:</a:t>
            </a:r>
            <a:r>
              <a:rPr lang="en-GB" sz="1100" dirty="0">
                <a:solidFill>
                  <a:schemeClr val="tx1"/>
                </a:solidFill>
                <a:latin typeface="Georgia" panose="02040502050405020303" pitchFamily="18" charset="0"/>
              </a:rPr>
              <a:t> Marxism, New regionalism acknowledge both objective space and </a:t>
            </a:r>
            <a:r>
              <a:rPr lang="en-GB" sz="1100" dirty="0" err="1">
                <a:solidFill>
                  <a:schemeClr val="tx1"/>
                </a:solidFill>
                <a:latin typeface="Georgia" panose="02040502050405020303" pitchFamily="18" charset="0"/>
              </a:rPr>
              <a:t>soc</a:t>
            </a:r>
            <a:r>
              <a:rPr lang="en-GB" sz="1100" dirty="0">
                <a:solidFill>
                  <a:schemeClr val="tx1"/>
                </a:solidFill>
                <a:latin typeface="Georgia" panose="02040502050405020303" pitchFamily="18" charset="0"/>
              </a:rPr>
              <a:t>/econ structures</a:t>
            </a:r>
          </a:p>
          <a:p>
            <a:pPr marL="0" lvl="1" indent="-128588">
              <a:buFont typeface="Arial" panose="020B0604020202020204" pitchFamily="34" charset="0"/>
              <a:buChar char="•"/>
            </a:pPr>
            <a:r>
              <a:rPr lang="en-GB" sz="1100" b="1" dirty="0">
                <a:solidFill>
                  <a:srgbClr val="00B050"/>
                </a:solidFill>
                <a:latin typeface="Georgia" panose="02040502050405020303" pitchFamily="18" charset="0"/>
              </a:rPr>
              <a:t>Territoriality: distinction btw localised outer space of disciplines and inner space of social spheres.; different layers are upon each other (econ, </a:t>
            </a:r>
            <a:r>
              <a:rPr lang="en-GB" sz="1100" b="1" dirty="0" err="1">
                <a:solidFill>
                  <a:srgbClr val="00B050"/>
                </a:solidFill>
                <a:latin typeface="Georgia" panose="02040502050405020303" pitchFamily="18" charset="0"/>
              </a:rPr>
              <a:t>soc</a:t>
            </a:r>
            <a:r>
              <a:rPr lang="en-GB" sz="1100" b="1" dirty="0">
                <a:solidFill>
                  <a:srgbClr val="00B050"/>
                </a:solidFill>
                <a:latin typeface="Georgia" panose="02040502050405020303" pitchFamily="18" charset="0"/>
              </a:rPr>
              <a:t>, cult, </a:t>
            </a:r>
            <a:r>
              <a:rPr lang="en-GB" sz="1100" b="1" dirty="0" err="1">
                <a:solidFill>
                  <a:srgbClr val="00B050"/>
                </a:solidFill>
                <a:latin typeface="Georgia" panose="02040502050405020303" pitchFamily="18" charset="0"/>
              </a:rPr>
              <a:t>geogr</a:t>
            </a:r>
            <a:r>
              <a:rPr lang="en-GB" sz="1100" b="1" dirty="0">
                <a:solidFill>
                  <a:srgbClr val="00B050"/>
                </a:solidFill>
                <a:latin typeface="Georgia" panose="02040502050405020303" pitchFamily="18" charset="0"/>
              </a:rPr>
              <a:t>)</a:t>
            </a:r>
          </a:p>
          <a:p>
            <a:pPr marL="0" lvl="1" indent="-128588">
              <a:buFont typeface="Arial" panose="020B0604020202020204" pitchFamily="34" charset="0"/>
              <a:buChar char="•"/>
            </a:pPr>
            <a:endParaRPr lang="en-GB" sz="1100" dirty="0">
              <a:solidFill>
                <a:srgbClr val="00B050"/>
              </a:solidFill>
              <a:latin typeface="Georgia" panose="02040502050405020303" pitchFamily="18" charset="0"/>
            </a:endParaRPr>
          </a:p>
        </p:txBody>
      </p:sp>
      <p:sp>
        <p:nvSpPr>
          <p:cNvPr id="5" name="Romboid 4">
            <a:extLst>
              <a:ext uri="{FF2B5EF4-FFF2-40B4-BE49-F238E27FC236}">
                <a16:creationId xmlns:a16="http://schemas.microsoft.com/office/drawing/2014/main" id="{1F0EE240-F530-4B56-9EEB-87F78C70D0F4}"/>
              </a:ext>
            </a:extLst>
          </p:cNvPr>
          <p:cNvSpPr/>
          <p:nvPr/>
        </p:nvSpPr>
        <p:spPr>
          <a:xfrm>
            <a:off x="1504950" y="3645572"/>
            <a:ext cx="3576469" cy="597050"/>
          </a:xfrm>
          <a:prstGeom prst="parallelogram">
            <a:avLst/>
          </a:prstGeom>
          <a:solidFill>
            <a:schemeClr val="accent6">
              <a:lumMod val="20000"/>
              <a:lumOff val="80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6" name="Romboid 5">
            <a:extLst>
              <a:ext uri="{FF2B5EF4-FFF2-40B4-BE49-F238E27FC236}">
                <a16:creationId xmlns:a16="http://schemas.microsoft.com/office/drawing/2014/main" id="{36884D99-8203-4862-AADF-55577BCDCB0E}"/>
              </a:ext>
            </a:extLst>
          </p:cNvPr>
          <p:cNvSpPr/>
          <p:nvPr/>
        </p:nvSpPr>
        <p:spPr>
          <a:xfrm>
            <a:off x="1552514" y="2923350"/>
            <a:ext cx="3576469" cy="597050"/>
          </a:xfrm>
          <a:prstGeom prst="parallelogram">
            <a:avLst/>
          </a:prstGeom>
          <a:solidFill>
            <a:schemeClr val="accent6">
              <a:lumMod val="20000"/>
              <a:lumOff val="80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7" name="Romboid 6">
            <a:extLst>
              <a:ext uri="{FF2B5EF4-FFF2-40B4-BE49-F238E27FC236}">
                <a16:creationId xmlns:a16="http://schemas.microsoft.com/office/drawing/2014/main" id="{E43C0A12-F9BA-4267-BB8C-AE36F0604FDC}"/>
              </a:ext>
            </a:extLst>
          </p:cNvPr>
          <p:cNvSpPr/>
          <p:nvPr/>
        </p:nvSpPr>
        <p:spPr>
          <a:xfrm>
            <a:off x="1527803" y="2114365"/>
            <a:ext cx="3576469" cy="597050"/>
          </a:xfrm>
          <a:prstGeom prst="parallelogram">
            <a:avLst/>
          </a:prstGeom>
          <a:solidFill>
            <a:schemeClr val="accent6">
              <a:lumMod val="20000"/>
              <a:lumOff val="80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9" name="Romboid 8">
            <a:extLst>
              <a:ext uri="{FF2B5EF4-FFF2-40B4-BE49-F238E27FC236}">
                <a16:creationId xmlns:a16="http://schemas.microsoft.com/office/drawing/2014/main" id="{7ACDCD0D-E681-477C-910D-9BFEF0BBF46C}"/>
              </a:ext>
            </a:extLst>
          </p:cNvPr>
          <p:cNvSpPr/>
          <p:nvPr/>
        </p:nvSpPr>
        <p:spPr>
          <a:xfrm>
            <a:off x="1627014" y="1358477"/>
            <a:ext cx="3576469" cy="597050"/>
          </a:xfrm>
          <a:prstGeom prst="parallelogram">
            <a:avLst/>
          </a:prstGeom>
          <a:solidFill>
            <a:schemeClr val="accent6">
              <a:lumMod val="20000"/>
              <a:lumOff val="80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10" name="Ellipszis 9">
            <a:extLst>
              <a:ext uri="{FF2B5EF4-FFF2-40B4-BE49-F238E27FC236}">
                <a16:creationId xmlns:a16="http://schemas.microsoft.com/office/drawing/2014/main" id="{3258F998-E96A-4FBF-B7AD-FB0829A8CE15}"/>
              </a:ext>
            </a:extLst>
          </p:cNvPr>
          <p:cNvSpPr/>
          <p:nvPr/>
        </p:nvSpPr>
        <p:spPr>
          <a:xfrm>
            <a:off x="2486698" y="3885909"/>
            <a:ext cx="129338" cy="116375"/>
          </a:xfrm>
          <a:prstGeom prst="ellipse">
            <a:avLst/>
          </a:prstGeom>
          <a:solidFill>
            <a:schemeClr val="accent6">
              <a:lumMod val="75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11" name="Ellipszis 10">
            <a:extLst>
              <a:ext uri="{FF2B5EF4-FFF2-40B4-BE49-F238E27FC236}">
                <a16:creationId xmlns:a16="http://schemas.microsoft.com/office/drawing/2014/main" id="{55E00BB7-317F-4046-B061-768491702370}"/>
              </a:ext>
            </a:extLst>
          </p:cNvPr>
          <p:cNvSpPr/>
          <p:nvPr/>
        </p:nvSpPr>
        <p:spPr>
          <a:xfrm>
            <a:off x="3946434" y="3909100"/>
            <a:ext cx="129338" cy="116375"/>
          </a:xfrm>
          <a:prstGeom prst="ellipse">
            <a:avLst/>
          </a:prstGeom>
          <a:solidFill>
            <a:schemeClr val="bg1">
              <a:lumMod val="95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12" name="Háromszög 11">
            <a:extLst>
              <a:ext uri="{FF2B5EF4-FFF2-40B4-BE49-F238E27FC236}">
                <a16:creationId xmlns:a16="http://schemas.microsoft.com/office/drawing/2014/main" id="{01692685-2F10-4C47-9A1A-EF654E1BCB3C}"/>
              </a:ext>
            </a:extLst>
          </p:cNvPr>
          <p:cNvSpPr/>
          <p:nvPr/>
        </p:nvSpPr>
        <p:spPr>
          <a:xfrm>
            <a:off x="3222415" y="3737548"/>
            <a:ext cx="141539" cy="105795"/>
          </a:xfrm>
          <a:prstGeom prst="triangle">
            <a:avLst/>
          </a:prstGeom>
          <a:solidFill>
            <a:schemeClr val="accent6">
              <a:lumMod val="75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13" name="Háromszög 12">
            <a:extLst>
              <a:ext uri="{FF2B5EF4-FFF2-40B4-BE49-F238E27FC236}">
                <a16:creationId xmlns:a16="http://schemas.microsoft.com/office/drawing/2014/main" id="{D6503AD8-8EAC-4859-97A8-349198BCD179}"/>
              </a:ext>
            </a:extLst>
          </p:cNvPr>
          <p:cNvSpPr/>
          <p:nvPr/>
        </p:nvSpPr>
        <p:spPr>
          <a:xfrm>
            <a:off x="3055093" y="4048033"/>
            <a:ext cx="141539" cy="131132"/>
          </a:xfrm>
          <a:prstGeom prst="triangle">
            <a:avLst/>
          </a:prstGeom>
          <a:solidFill>
            <a:schemeClr val="bg1">
              <a:lumMod val="95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14" name="Ellipszis 13">
            <a:extLst>
              <a:ext uri="{FF2B5EF4-FFF2-40B4-BE49-F238E27FC236}">
                <a16:creationId xmlns:a16="http://schemas.microsoft.com/office/drawing/2014/main" id="{ABA5B5EF-DC60-465C-B6A7-211486B59CB2}"/>
              </a:ext>
            </a:extLst>
          </p:cNvPr>
          <p:cNvSpPr/>
          <p:nvPr/>
        </p:nvSpPr>
        <p:spPr>
          <a:xfrm>
            <a:off x="1996293" y="3012471"/>
            <a:ext cx="129338" cy="116375"/>
          </a:xfrm>
          <a:prstGeom prst="ellipse">
            <a:avLst/>
          </a:prstGeom>
          <a:solidFill>
            <a:schemeClr val="accent6">
              <a:lumMod val="75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15" name="Ellipszis 14">
            <a:extLst>
              <a:ext uri="{FF2B5EF4-FFF2-40B4-BE49-F238E27FC236}">
                <a16:creationId xmlns:a16="http://schemas.microsoft.com/office/drawing/2014/main" id="{F0D38A51-F516-4056-8748-8E18A5A128F9}"/>
              </a:ext>
            </a:extLst>
          </p:cNvPr>
          <p:cNvSpPr/>
          <p:nvPr/>
        </p:nvSpPr>
        <p:spPr>
          <a:xfrm>
            <a:off x="1989041" y="3241002"/>
            <a:ext cx="129338" cy="116375"/>
          </a:xfrm>
          <a:prstGeom prst="ellipse">
            <a:avLst/>
          </a:prstGeom>
          <a:solidFill>
            <a:schemeClr val="accent6">
              <a:lumMod val="75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16" name="Ellipszis 15">
            <a:extLst>
              <a:ext uri="{FF2B5EF4-FFF2-40B4-BE49-F238E27FC236}">
                <a16:creationId xmlns:a16="http://schemas.microsoft.com/office/drawing/2014/main" id="{F6F5CBE6-0617-4686-9672-64F068867EF0}"/>
              </a:ext>
            </a:extLst>
          </p:cNvPr>
          <p:cNvSpPr/>
          <p:nvPr/>
        </p:nvSpPr>
        <p:spPr>
          <a:xfrm>
            <a:off x="2172961" y="3053791"/>
            <a:ext cx="129338" cy="116375"/>
          </a:xfrm>
          <a:prstGeom prst="ellipse">
            <a:avLst/>
          </a:prstGeom>
          <a:solidFill>
            <a:schemeClr val="accent6">
              <a:lumMod val="75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17" name="Ellipszis 16">
            <a:extLst>
              <a:ext uri="{FF2B5EF4-FFF2-40B4-BE49-F238E27FC236}">
                <a16:creationId xmlns:a16="http://schemas.microsoft.com/office/drawing/2014/main" id="{0509012A-33B0-4C54-93A3-0A4121582A74}"/>
              </a:ext>
            </a:extLst>
          </p:cNvPr>
          <p:cNvSpPr/>
          <p:nvPr/>
        </p:nvSpPr>
        <p:spPr>
          <a:xfrm>
            <a:off x="1869298" y="3126736"/>
            <a:ext cx="129338" cy="116375"/>
          </a:xfrm>
          <a:prstGeom prst="ellipse">
            <a:avLst/>
          </a:prstGeom>
          <a:solidFill>
            <a:schemeClr val="accent6">
              <a:lumMod val="75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18" name="Ellipszis 17">
            <a:extLst>
              <a:ext uri="{FF2B5EF4-FFF2-40B4-BE49-F238E27FC236}">
                <a16:creationId xmlns:a16="http://schemas.microsoft.com/office/drawing/2014/main" id="{C3F16CF5-CE5C-4C76-8D42-DEBAC621503C}"/>
              </a:ext>
            </a:extLst>
          </p:cNvPr>
          <p:cNvSpPr/>
          <p:nvPr/>
        </p:nvSpPr>
        <p:spPr>
          <a:xfrm>
            <a:off x="1808613" y="3252598"/>
            <a:ext cx="129338" cy="116375"/>
          </a:xfrm>
          <a:prstGeom prst="ellipse">
            <a:avLst/>
          </a:prstGeom>
          <a:solidFill>
            <a:schemeClr val="accent6">
              <a:lumMod val="75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19" name="Ellipszis 18">
            <a:extLst>
              <a:ext uri="{FF2B5EF4-FFF2-40B4-BE49-F238E27FC236}">
                <a16:creationId xmlns:a16="http://schemas.microsoft.com/office/drawing/2014/main" id="{40235B08-98D3-42E8-B52C-451EA7798ECF}"/>
              </a:ext>
            </a:extLst>
          </p:cNvPr>
          <p:cNvSpPr/>
          <p:nvPr/>
        </p:nvSpPr>
        <p:spPr>
          <a:xfrm>
            <a:off x="4309141" y="2995603"/>
            <a:ext cx="129338" cy="116375"/>
          </a:xfrm>
          <a:prstGeom prst="ellipse">
            <a:avLst/>
          </a:prstGeom>
          <a:solidFill>
            <a:schemeClr val="bg1">
              <a:lumMod val="95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20" name="Ellipszis 19">
            <a:extLst>
              <a:ext uri="{FF2B5EF4-FFF2-40B4-BE49-F238E27FC236}">
                <a16:creationId xmlns:a16="http://schemas.microsoft.com/office/drawing/2014/main" id="{DDC1BC96-6DC4-402D-80D5-D1CF22DE69F8}"/>
              </a:ext>
            </a:extLst>
          </p:cNvPr>
          <p:cNvSpPr/>
          <p:nvPr/>
        </p:nvSpPr>
        <p:spPr>
          <a:xfrm>
            <a:off x="4129193" y="3170165"/>
            <a:ext cx="129338" cy="116375"/>
          </a:xfrm>
          <a:prstGeom prst="ellipse">
            <a:avLst/>
          </a:prstGeom>
          <a:solidFill>
            <a:schemeClr val="bg1">
              <a:lumMod val="95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21" name="Ellipszis 20">
            <a:extLst>
              <a:ext uri="{FF2B5EF4-FFF2-40B4-BE49-F238E27FC236}">
                <a16:creationId xmlns:a16="http://schemas.microsoft.com/office/drawing/2014/main" id="{FD34D0BC-0C95-4753-880D-7407B6564E79}"/>
              </a:ext>
            </a:extLst>
          </p:cNvPr>
          <p:cNvSpPr/>
          <p:nvPr/>
        </p:nvSpPr>
        <p:spPr>
          <a:xfrm>
            <a:off x="4515331" y="3058429"/>
            <a:ext cx="129338" cy="116375"/>
          </a:xfrm>
          <a:prstGeom prst="ellipse">
            <a:avLst/>
          </a:prstGeom>
          <a:solidFill>
            <a:schemeClr val="bg1">
              <a:lumMod val="95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22" name="Ellipszis 21">
            <a:extLst>
              <a:ext uri="{FF2B5EF4-FFF2-40B4-BE49-F238E27FC236}">
                <a16:creationId xmlns:a16="http://schemas.microsoft.com/office/drawing/2014/main" id="{39E91F2B-E429-4D20-9AAE-EA00ED0589B6}"/>
              </a:ext>
            </a:extLst>
          </p:cNvPr>
          <p:cNvSpPr/>
          <p:nvPr/>
        </p:nvSpPr>
        <p:spPr>
          <a:xfrm>
            <a:off x="4332572" y="3184923"/>
            <a:ext cx="129338" cy="116375"/>
          </a:xfrm>
          <a:prstGeom prst="ellipse">
            <a:avLst/>
          </a:prstGeom>
          <a:solidFill>
            <a:schemeClr val="bg1">
              <a:lumMod val="95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23" name="Ellipszis 22">
            <a:extLst>
              <a:ext uri="{FF2B5EF4-FFF2-40B4-BE49-F238E27FC236}">
                <a16:creationId xmlns:a16="http://schemas.microsoft.com/office/drawing/2014/main" id="{328D5495-D22F-4ADC-A2E4-AF342DF75127}"/>
              </a:ext>
            </a:extLst>
          </p:cNvPr>
          <p:cNvSpPr/>
          <p:nvPr/>
        </p:nvSpPr>
        <p:spPr>
          <a:xfrm>
            <a:off x="3986735" y="3036082"/>
            <a:ext cx="129338" cy="116375"/>
          </a:xfrm>
          <a:prstGeom prst="ellipse">
            <a:avLst/>
          </a:prstGeom>
          <a:solidFill>
            <a:schemeClr val="bg1">
              <a:lumMod val="95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24" name="Ellipszis 23">
            <a:extLst>
              <a:ext uri="{FF2B5EF4-FFF2-40B4-BE49-F238E27FC236}">
                <a16:creationId xmlns:a16="http://schemas.microsoft.com/office/drawing/2014/main" id="{4ADF6C58-1E33-4446-915E-738907AE494B}"/>
              </a:ext>
            </a:extLst>
          </p:cNvPr>
          <p:cNvSpPr/>
          <p:nvPr/>
        </p:nvSpPr>
        <p:spPr>
          <a:xfrm>
            <a:off x="2247002" y="3209272"/>
            <a:ext cx="129338" cy="116375"/>
          </a:xfrm>
          <a:prstGeom prst="ellipse">
            <a:avLst/>
          </a:prstGeom>
          <a:solidFill>
            <a:schemeClr val="bg1">
              <a:lumMod val="95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25" name="Ellipszis 24">
            <a:extLst>
              <a:ext uri="{FF2B5EF4-FFF2-40B4-BE49-F238E27FC236}">
                <a16:creationId xmlns:a16="http://schemas.microsoft.com/office/drawing/2014/main" id="{8E5806FA-AB75-46A3-83C7-3D032C189B9D}"/>
              </a:ext>
            </a:extLst>
          </p:cNvPr>
          <p:cNvSpPr/>
          <p:nvPr/>
        </p:nvSpPr>
        <p:spPr>
          <a:xfrm>
            <a:off x="3279127" y="2954284"/>
            <a:ext cx="129338" cy="116375"/>
          </a:xfrm>
          <a:prstGeom prst="ellipse">
            <a:avLst/>
          </a:prstGeom>
          <a:solidFill>
            <a:schemeClr val="bg1">
              <a:lumMod val="95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26" name="Ellipszis 25">
            <a:extLst>
              <a:ext uri="{FF2B5EF4-FFF2-40B4-BE49-F238E27FC236}">
                <a16:creationId xmlns:a16="http://schemas.microsoft.com/office/drawing/2014/main" id="{45EEAE82-929C-4240-B0DA-0125B0241B96}"/>
              </a:ext>
            </a:extLst>
          </p:cNvPr>
          <p:cNvSpPr/>
          <p:nvPr/>
        </p:nvSpPr>
        <p:spPr>
          <a:xfrm>
            <a:off x="3188097" y="3231092"/>
            <a:ext cx="129338" cy="116375"/>
          </a:xfrm>
          <a:prstGeom prst="ellipse">
            <a:avLst/>
          </a:prstGeom>
          <a:solidFill>
            <a:schemeClr val="bg1">
              <a:lumMod val="95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27" name="Ellipszis 26">
            <a:extLst>
              <a:ext uri="{FF2B5EF4-FFF2-40B4-BE49-F238E27FC236}">
                <a16:creationId xmlns:a16="http://schemas.microsoft.com/office/drawing/2014/main" id="{6A6788E9-23AB-4D63-8632-4AB455338F7E}"/>
              </a:ext>
            </a:extLst>
          </p:cNvPr>
          <p:cNvSpPr/>
          <p:nvPr/>
        </p:nvSpPr>
        <p:spPr>
          <a:xfrm>
            <a:off x="3340749" y="3231092"/>
            <a:ext cx="129338" cy="116375"/>
          </a:xfrm>
          <a:prstGeom prst="ellipse">
            <a:avLst/>
          </a:prstGeom>
          <a:solidFill>
            <a:schemeClr val="accent6">
              <a:lumMod val="75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28" name="Ellipszis 27">
            <a:extLst>
              <a:ext uri="{FF2B5EF4-FFF2-40B4-BE49-F238E27FC236}">
                <a16:creationId xmlns:a16="http://schemas.microsoft.com/office/drawing/2014/main" id="{52A17F27-3397-4C36-9010-D81B66258C85}"/>
              </a:ext>
            </a:extLst>
          </p:cNvPr>
          <p:cNvSpPr/>
          <p:nvPr/>
        </p:nvSpPr>
        <p:spPr>
          <a:xfrm>
            <a:off x="3091447" y="2952595"/>
            <a:ext cx="129338" cy="116375"/>
          </a:xfrm>
          <a:prstGeom prst="ellipse">
            <a:avLst/>
          </a:prstGeom>
          <a:solidFill>
            <a:schemeClr val="accent6">
              <a:lumMod val="75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29" name="Szabadkézi sokszög: alakzat 26">
            <a:extLst>
              <a:ext uri="{FF2B5EF4-FFF2-40B4-BE49-F238E27FC236}">
                <a16:creationId xmlns:a16="http://schemas.microsoft.com/office/drawing/2014/main" id="{B6A6370C-16C9-46FF-BFCE-1E67217D24D6}"/>
              </a:ext>
            </a:extLst>
          </p:cNvPr>
          <p:cNvSpPr/>
          <p:nvPr/>
        </p:nvSpPr>
        <p:spPr>
          <a:xfrm>
            <a:off x="1657358" y="2130851"/>
            <a:ext cx="1658679" cy="587682"/>
          </a:xfrm>
          <a:custGeom>
            <a:avLst/>
            <a:gdLst>
              <a:gd name="connsiteX0" fmla="*/ 0 w 2780543"/>
              <a:gd name="connsiteY0" fmla="*/ 1094910 h 1094910"/>
              <a:gd name="connsiteX1" fmla="*/ 622170 w 2780543"/>
              <a:gd name="connsiteY1" fmla="*/ 585862 h 1094910"/>
              <a:gd name="connsiteX2" fmla="*/ 1291473 w 2780543"/>
              <a:gd name="connsiteY2" fmla="*/ 774398 h 1094910"/>
              <a:gd name="connsiteX3" fmla="*/ 1875934 w 2780543"/>
              <a:gd name="connsiteY3" fmla="*/ 425606 h 1094910"/>
              <a:gd name="connsiteX4" fmla="*/ 1894788 w 2780543"/>
              <a:gd name="connsiteY4" fmla="*/ 105095 h 1094910"/>
              <a:gd name="connsiteX5" fmla="*/ 2432116 w 2780543"/>
              <a:gd name="connsiteY5" fmla="*/ 312485 h 1094910"/>
              <a:gd name="connsiteX6" fmla="*/ 2752627 w 2780543"/>
              <a:gd name="connsiteY6" fmla="*/ 20254 h 1094910"/>
              <a:gd name="connsiteX7" fmla="*/ 2743200 w 2780543"/>
              <a:gd name="connsiteY7" fmla="*/ 48534 h 10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0543" h="1094910">
                <a:moveTo>
                  <a:pt x="0" y="1094910"/>
                </a:moveTo>
                <a:cubicBezTo>
                  <a:pt x="203462" y="867095"/>
                  <a:pt x="406925" y="639281"/>
                  <a:pt x="622170" y="585862"/>
                </a:cubicBezTo>
                <a:cubicBezTo>
                  <a:pt x="837415" y="532443"/>
                  <a:pt x="1082512" y="801107"/>
                  <a:pt x="1291473" y="774398"/>
                </a:cubicBezTo>
                <a:cubicBezTo>
                  <a:pt x="1500434" y="747689"/>
                  <a:pt x="1775382" y="537156"/>
                  <a:pt x="1875934" y="425606"/>
                </a:cubicBezTo>
                <a:cubicBezTo>
                  <a:pt x="1976486" y="314056"/>
                  <a:pt x="1802091" y="123948"/>
                  <a:pt x="1894788" y="105095"/>
                </a:cubicBezTo>
                <a:cubicBezTo>
                  <a:pt x="1987485" y="86242"/>
                  <a:pt x="2289143" y="326625"/>
                  <a:pt x="2432116" y="312485"/>
                </a:cubicBezTo>
                <a:cubicBezTo>
                  <a:pt x="2575089" y="298345"/>
                  <a:pt x="2700780" y="64246"/>
                  <a:pt x="2752627" y="20254"/>
                </a:cubicBezTo>
                <a:cubicBezTo>
                  <a:pt x="2804474" y="-23738"/>
                  <a:pt x="2773837" y="12398"/>
                  <a:pt x="2743200" y="48534"/>
                </a:cubicBezTo>
              </a:path>
            </a:pathLst>
          </a:custGeom>
          <a:noFill/>
          <a:ln w="1905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30" name="Szabadkézi sokszög: alakzat 29">
            <a:extLst>
              <a:ext uri="{FF2B5EF4-FFF2-40B4-BE49-F238E27FC236}">
                <a16:creationId xmlns:a16="http://schemas.microsoft.com/office/drawing/2014/main" id="{1B3D2C5C-F32C-4838-B129-E530F713E9BE}"/>
              </a:ext>
            </a:extLst>
          </p:cNvPr>
          <p:cNvSpPr/>
          <p:nvPr/>
        </p:nvSpPr>
        <p:spPr>
          <a:xfrm>
            <a:off x="2898532" y="2139516"/>
            <a:ext cx="2176406" cy="582653"/>
          </a:xfrm>
          <a:custGeom>
            <a:avLst/>
            <a:gdLst>
              <a:gd name="connsiteX0" fmla="*/ 810971 w 3648439"/>
              <a:gd name="connsiteY0" fmla="*/ 1085541 h 1085541"/>
              <a:gd name="connsiteX1" fmla="*/ 9692 w 3648439"/>
              <a:gd name="connsiteY1" fmla="*/ 491652 h 1085541"/>
              <a:gd name="connsiteX2" fmla="*/ 433898 w 3648439"/>
              <a:gd name="connsiteY2" fmla="*/ 284263 h 1085541"/>
              <a:gd name="connsiteX3" fmla="*/ 1404859 w 3648439"/>
              <a:gd name="connsiteY3" fmla="*/ 736749 h 1085541"/>
              <a:gd name="connsiteX4" fmla="*/ 1970468 w 3648439"/>
              <a:gd name="connsiteY4" fmla="*/ 538786 h 1085541"/>
              <a:gd name="connsiteX5" fmla="*/ 2554929 w 3648439"/>
              <a:gd name="connsiteY5" fmla="*/ 444518 h 1085541"/>
              <a:gd name="connsiteX6" fmla="*/ 2611490 w 3648439"/>
              <a:gd name="connsiteY6" fmla="*/ 519933 h 1085541"/>
              <a:gd name="connsiteX7" fmla="*/ 3082830 w 3648439"/>
              <a:gd name="connsiteY7" fmla="*/ 595347 h 1085541"/>
              <a:gd name="connsiteX8" fmla="*/ 3195952 w 3648439"/>
              <a:gd name="connsiteY8" fmla="*/ 359677 h 1085541"/>
              <a:gd name="connsiteX9" fmla="*/ 3167672 w 3648439"/>
              <a:gd name="connsiteY9" fmla="*/ 124007 h 1085541"/>
              <a:gd name="connsiteX10" fmla="*/ 3186525 w 3648439"/>
              <a:gd name="connsiteY10" fmla="*/ 10885 h 1085541"/>
              <a:gd name="connsiteX11" fmla="*/ 3648439 w 3648439"/>
              <a:gd name="connsiteY11" fmla="*/ 10885 h 108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48439" h="1085541">
                <a:moveTo>
                  <a:pt x="810971" y="1085541"/>
                </a:moveTo>
                <a:cubicBezTo>
                  <a:pt x="441754" y="855369"/>
                  <a:pt x="72537" y="625198"/>
                  <a:pt x="9692" y="491652"/>
                </a:cubicBezTo>
                <a:cubicBezTo>
                  <a:pt x="-53153" y="358106"/>
                  <a:pt x="201370" y="243414"/>
                  <a:pt x="433898" y="284263"/>
                </a:cubicBezTo>
                <a:cubicBezTo>
                  <a:pt x="666426" y="325112"/>
                  <a:pt x="1148764" y="694328"/>
                  <a:pt x="1404859" y="736749"/>
                </a:cubicBezTo>
                <a:cubicBezTo>
                  <a:pt x="1660954" y="779169"/>
                  <a:pt x="1778790" y="587491"/>
                  <a:pt x="1970468" y="538786"/>
                </a:cubicBezTo>
                <a:cubicBezTo>
                  <a:pt x="2162146" y="490081"/>
                  <a:pt x="2448092" y="447660"/>
                  <a:pt x="2554929" y="444518"/>
                </a:cubicBezTo>
                <a:cubicBezTo>
                  <a:pt x="2661766" y="441376"/>
                  <a:pt x="2523507" y="494795"/>
                  <a:pt x="2611490" y="519933"/>
                </a:cubicBezTo>
                <a:cubicBezTo>
                  <a:pt x="2699473" y="545071"/>
                  <a:pt x="2985420" y="622056"/>
                  <a:pt x="3082830" y="595347"/>
                </a:cubicBezTo>
                <a:cubicBezTo>
                  <a:pt x="3180240" y="568638"/>
                  <a:pt x="3181812" y="438234"/>
                  <a:pt x="3195952" y="359677"/>
                </a:cubicBezTo>
                <a:cubicBezTo>
                  <a:pt x="3210092" y="281120"/>
                  <a:pt x="3169243" y="182139"/>
                  <a:pt x="3167672" y="124007"/>
                </a:cubicBezTo>
                <a:cubicBezTo>
                  <a:pt x="3166101" y="65875"/>
                  <a:pt x="3106397" y="29739"/>
                  <a:pt x="3186525" y="10885"/>
                </a:cubicBezTo>
                <a:cubicBezTo>
                  <a:pt x="3266653" y="-7969"/>
                  <a:pt x="3457546" y="1458"/>
                  <a:pt x="3648439" y="10885"/>
                </a:cubicBezTo>
              </a:path>
            </a:pathLst>
          </a:custGeom>
          <a:noFill/>
          <a:ln w="1905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31" name="Téglalap 30">
            <a:extLst>
              <a:ext uri="{FF2B5EF4-FFF2-40B4-BE49-F238E27FC236}">
                <a16:creationId xmlns:a16="http://schemas.microsoft.com/office/drawing/2014/main" id="{970ACF8F-5496-4225-9025-5CD2C9A87AE9}"/>
              </a:ext>
            </a:extLst>
          </p:cNvPr>
          <p:cNvSpPr/>
          <p:nvPr/>
        </p:nvSpPr>
        <p:spPr>
          <a:xfrm>
            <a:off x="3210689" y="1377574"/>
            <a:ext cx="153264" cy="123944"/>
          </a:xfrm>
          <a:prstGeom prst="rect">
            <a:avLst/>
          </a:prstGeom>
          <a:solidFill>
            <a:schemeClr val="accent6">
              <a:lumMod val="40000"/>
              <a:lumOff val="60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32" name="Téglalap 31">
            <a:extLst>
              <a:ext uri="{FF2B5EF4-FFF2-40B4-BE49-F238E27FC236}">
                <a16:creationId xmlns:a16="http://schemas.microsoft.com/office/drawing/2014/main" id="{3E82F1F1-C01E-4F10-A3BE-6ACC118601E2}"/>
              </a:ext>
            </a:extLst>
          </p:cNvPr>
          <p:cNvSpPr/>
          <p:nvPr/>
        </p:nvSpPr>
        <p:spPr>
          <a:xfrm>
            <a:off x="3793169" y="1583421"/>
            <a:ext cx="153264" cy="123944"/>
          </a:xfrm>
          <a:prstGeom prst="rect">
            <a:avLst/>
          </a:prstGeom>
          <a:solidFill>
            <a:schemeClr val="accent6">
              <a:lumMod val="40000"/>
              <a:lumOff val="60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33" name="Téglalap 32">
            <a:extLst>
              <a:ext uri="{FF2B5EF4-FFF2-40B4-BE49-F238E27FC236}">
                <a16:creationId xmlns:a16="http://schemas.microsoft.com/office/drawing/2014/main" id="{E2990415-61D0-4AB2-A169-C9F87BE46165}"/>
              </a:ext>
            </a:extLst>
          </p:cNvPr>
          <p:cNvSpPr/>
          <p:nvPr/>
        </p:nvSpPr>
        <p:spPr>
          <a:xfrm>
            <a:off x="3120000" y="1593494"/>
            <a:ext cx="153264" cy="123944"/>
          </a:xfrm>
          <a:prstGeom prst="rect">
            <a:avLst/>
          </a:prstGeom>
          <a:solidFill>
            <a:schemeClr val="accent6">
              <a:lumMod val="40000"/>
              <a:lumOff val="60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34" name="Téglalap 33">
            <a:extLst>
              <a:ext uri="{FF2B5EF4-FFF2-40B4-BE49-F238E27FC236}">
                <a16:creationId xmlns:a16="http://schemas.microsoft.com/office/drawing/2014/main" id="{B70882F4-8602-4C64-AF64-0498AE548965}"/>
              </a:ext>
            </a:extLst>
          </p:cNvPr>
          <p:cNvSpPr/>
          <p:nvPr/>
        </p:nvSpPr>
        <p:spPr>
          <a:xfrm>
            <a:off x="2019696" y="1590061"/>
            <a:ext cx="153264" cy="123944"/>
          </a:xfrm>
          <a:prstGeom prst="rect">
            <a:avLst/>
          </a:prstGeom>
          <a:solidFill>
            <a:schemeClr val="accent6">
              <a:lumMod val="40000"/>
              <a:lumOff val="60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35" name="Téglalap 34">
            <a:extLst>
              <a:ext uri="{FF2B5EF4-FFF2-40B4-BE49-F238E27FC236}">
                <a16:creationId xmlns:a16="http://schemas.microsoft.com/office/drawing/2014/main" id="{1477C05D-9ADC-4748-9BB5-95C9540C23C7}"/>
              </a:ext>
            </a:extLst>
          </p:cNvPr>
          <p:cNvSpPr/>
          <p:nvPr/>
        </p:nvSpPr>
        <p:spPr>
          <a:xfrm>
            <a:off x="4129193" y="1783323"/>
            <a:ext cx="153264" cy="123944"/>
          </a:xfrm>
          <a:prstGeom prst="rect">
            <a:avLst/>
          </a:prstGeom>
          <a:solidFill>
            <a:schemeClr val="accent6">
              <a:lumMod val="40000"/>
              <a:lumOff val="60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36" name="Téglalap 35">
            <a:extLst>
              <a:ext uri="{FF2B5EF4-FFF2-40B4-BE49-F238E27FC236}">
                <a16:creationId xmlns:a16="http://schemas.microsoft.com/office/drawing/2014/main" id="{E41152F7-A566-42D9-84FD-7820F9487701}"/>
              </a:ext>
            </a:extLst>
          </p:cNvPr>
          <p:cNvSpPr/>
          <p:nvPr/>
        </p:nvSpPr>
        <p:spPr>
          <a:xfrm>
            <a:off x="3441356" y="1783324"/>
            <a:ext cx="153264" cy="123944"/>
          </a:xfrm>
          <a:prstGeom prst="rect">
            <a:avLst/>
          </a:prstGeom>
          <a:solidFill>
            <a:schemeClr val="accent6">
              <a:lumMod val="40000"/>
              <a:lumOff val="60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37" name="Téglalap 36">
            <a:extLst>
              <a:ext uri="{FF2B5EF4-FFF2-40B4-BE49-F238E27FC236}">
                <a16:creationId xmlns:a16="http://schemas.microsoft.com/office/drawing/2014/main" id="{B51E7B63-C495-4783-B348-3C34BA2CB6AC}"/>
              </a:ext>
            </a:extLst>
          </p:cNvPr>
          <p:cNvSpPr/>
          <p:nvPr/>
        </p:nvSpPr>
        <p:spPr>
          <a:xfrm>
            <a:off x="2870855" y="1788761"/>
            <a:ext cx="153264" cy="123944"/>
          </a:xfrm>
          <a:prstGeom prst="rect">
            <a:avLst/>
          </a:prstGeom>
          <a:solidFill>
            <a:schemeClr val="accent6">
              <a:lumMod val="40000"/>
              <a:lumOff val="60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38" name="Téglalap 37">
            <a:extLst>
              <a:ext uri="{FF2B5EF4-FFF2-40B4-BE49-F238E27FC236}">
                <a16:creationId xmlns:a16="http://schemas.microsoft.com/office/drawing/2014/main" id="{5DE12C89-A038-4CB8-B8BC-849D94CB552C}"/>
              </a:ext>
            </a:extLst>
          </p:cNvPr>
          <p:cNvSpPr/>
          <p:nvPr/>
        </p:nvSpPr>
        <p:spPr>
          <a:xfrm>
            <a:off x="2286533" y="1779627"/>
            <a:ext cx="153264" cy="123944"/>
          </a:xfrm>
          <a:prstGeom prst="rect">
            <a:avLst/>
          </a:prstGeom>
          <a:solidFill>
            <a:schemeClr val="accent6">
              <a:lumMod val="40000"/>
              <a:lumOff val="60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39" name="Téglalap 38">
            <a:extLst>
              <a:ext uri="{FF2B5EF4-FFF2-40B4-BE49-F238E27FC236}">
                <a16:creationId xmlns:a16="http://schemas.microsoft.com/office/drawing/2014/main" id="{526BBD56-5C3E-4A41-A0B0-C5E353D49103}"/>
              </a:ext>
            </a:extLst>
          </p:cNvPr>
          <p:cNvSpPr/>
          <p:nvPr/>
        </p:nvSpPr>
        <p:spPr>
          <a:xfrm>
            <a:off x="1716034" y="1785714"/>
            <a:ext cx="153264" cy="123944"/>
          </a:xfrm>
          <a:prstGeom prst="rect">
            <a:avLst/>
          </a:prstGeom>
          <a:solidFill>
            <a:schemeClr val="accent6">
              <a:lumMod val="40000"/>
              <a:lumOff val="60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cxnSp>
        <p:nvCxnSpPr>
          <p:cNvPr id="40" name="Egyenes összekötő 39">
            <a:extLst>
              <a:ext uri="{FF2B5EF4-FFF2-40B4-BE49-F238E27FC236}">
                <a16:creationId xmlns:a16="http://schemas.microsoft.com/office/drawing/2014/main" id="{90BCF1B1-8A23-412A-AAD9-6259F3EF95E9}"/>
              </a:ext>
            </a:extLst>
          </p:cNvPr>
          <p:cNvCxnSpPr>
            <a:cxnSpLocks/>
            <a:stCxn id="31" idx="2"/>
          </p:cNvCxnSpPr>
          <p:nvPr/>
        </p:nvCxnSpPr>
        <p:spPr>
          <a:xfrm flipH="1">
            <a:off x="2096328" y="1501517"/>
            <a:ext cx="1190994" cy="0"/>
          </a:xfrm>
          <a:prstGeom prst="line">
            <a:avLst/>
          </a:prstGeom>
        </p:spPr>
        <p:style>
          <a:lnRef idx="1">
            <a:schemeClr val="dk1"/>
          </a:lnRef>
          <a:fillRef idx="0">
            <a:schemeClr val="dk1"/>
          </a:fillRef>
          <a:effectRef idx="0">
            <a:schemeClr val="dk1"/>
          </a:effectRef>
          <a:fontRef idx="minor">
            <a:schemeClr val="tx1"/>
          </a:fontRef>
        </p:style>
      </p:cxnSp>
      <p:cxnSp>
        <p:nvCxnSpPr>
          <p:cNvPr id="41" name="Egyenes összekötő nyíllal 40">
            <a:extLst>
              <a:ext uri="{FF2B5EF4-FFF2-40B4-BE49-F238E27FC236}">
                <a16:creationId xmlns:a16="http://schemas.microsoft.com/office/drawing/2014/main" id="{8E2823A3-19D2-49EF-93DB-EAF78773B00F}"/>
              </a:ext>
            </a:extLst>
          </p:cNvPr>
          <p:cNvCxnSpPr>
            <a:endCxn id="34" idx="0"/>
          </p:cNvCxnSpPr>
          <p:nvPr/>
        </p:nvCxnSpPr>
        <p:spPr>
          <a:xfrm>
            <a:off x="2096328" y="1501517"/>
            <a:ext cx="1" cy="885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Egyenes összekötő nyíllal 41">
            <a:extLst>
              <a:ext uri="{FF2B5EF4-FFF2-40B4-BE49-F238E27FC236}">
                <a16:creationId xmlns:a16="http://schemas.microsoft.com/office/drawing/2014/main" id="{9B63FFA8-CD10-457F-861B-B2C35798332B}"/>
              </a:ext>
            </a:extLst>
          </p:cNvPr>
          <p:cNvCxnSpPr/>
          <p:nvPr/>
        </p:nvCxnSpPr>
        <p:spPr>
          <a:xfrm>
            <a:off x="3220785" y="1508911"/>
            <a:ext cx="1" cy="885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Egyenes összekötő nyíllal 42">
            <a:extLst>
              <a:ext uri="{FF2B5EF4-FFF2-40B4-BE49-F238E27FC236}">
                <a16:creationId xmlns:a16="http://schemas.microsoft.com/office/drawing/2014/main" id="{27BF8966-28BE-4120-A7AA-1939DCE57C45}"/>
              </a:ext>
            </a:extLst>
          </p:cNvPr>
          <p:cNvCxnSpPr>
            <a:cxnSpLocks/>
          </p:cNvCxnSpPr>
          <p:nvPr/>
        </p:nvCxnSpPr>
        <p:spPr>
          <a:xfrm>
            <a:off x="3869801" y="1501517"/>
            <a:ext cx="0" cy="885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Egyenes összekötő nyíllal 43">
            <a:extLst>
              <a:ext uri="{FF2B5EF4-FFF2-40B4-BE49-F238E27FC236}">
                <a16:creationId xmlns:a16="http://schemas.microsoft.com/office/drawing/2014/main" id="{7C077AF6-2B50-4B04-9222-DA2951B3B63A}"/>
              </a:ext>
            </a:extLst>
          </p:cNvPr>
          <p:cNvCxnSpPr>
            <a:cxnSpLocks/>
            <a:stCxn id="33" idx="2"/>
            <a:endCxn id="36" idx="0"/>
          </p:cNvCxnSpPr>
          <p:nvPr/>
        </p:nvCxnSpPr>
        <p:spPr>
          <a:xfrm>
            <a:off x="3196632" y="1717438"/>
            <a:ext cx="321356" cy="658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Egyenes összekötő nyíllal 44">
            <a:extLst>
              <a:ext uri="{FF2B5EF4-FFF2-40B4-BE49-F238E27FC236}">
                <a16:creationId xmlns:a16="http://schemas.microsoft.com/office/drawing/2014/main" id="{001AA8CF-91FC-4EDD-A3DD-5ED5BCCFA9AD}"/>
              </a:ext>
            </a:extLst>
          </p:cNvPr>
          <p:cNvCxnSpPr>
            <a:cxnSpLocks/>
            <a:endCxn id="37" idx="0"/>
          </p:cNvCxnSpPr>
          <p:nvPr/>
        </p:nvCxnSpPr>
        <p:spPr>
          <a:xfrm flipH="1">
            <a:off x="2947488" y="1701704"/>
            <a:ext cx="233914" cy="87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Egyenes összekötő nyíllal 45">
            <a:extLst>
              <a:ext uri="{FF2B5EF4-FFF2-40B4-BE49-F238E27FC236}">
                <a16:creationId xmlns:a16="http://schemas.microsoft.com/office/drawing/2014/main" id="{926307C5-9DD5-4849-85F1-0AE5C9A93EA0}"/>
              </a:ext>
            </a:extLst>
          </p:cNvPr>
          <p:cNvCxnSpPr>
            <a:cxnSpLocks/>
          </p:cNvCxnSpPr>
          <p:nvPr/>
        </p:nvCxnSpPr>
        <p:spPr>
          <a:xfrm>
            <a:off x="3855985" y="1712738"/>
            <a:ext cx="321356" cy="658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Egyenes összekötő 46">
            <a:extLst>
              <a:ext uri="{FF2B5EF4-FFF2-40B4-BE49-F238E27FC236}">
                <a16:creationId xmlns:a16="http://schemas.microsoft.com/office/drawing/2014/main" id="{11106DD5-9CA3-4D37-8F0E-0501D89F3590}"/>
              </a:ext>
            </a:extLst>
          </p:cNvPr>
          <p:cNvCxnSpPr>
            <a:cxnSpLocks/>
          </p:cNvCxnSpPr>
          <p:nvPr/>
        </p:nvCxnSpPr>
        <p:spPr>
          <a:xfrm>
            <a:off x="4494572" y="2717550"/>
            <a:ext cx="0" cy="509957"/>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Egyenes összekötő 47">
            <a:extLst>
              <a:ext uri="{FF2B5EF4-FFF2-40B4-BE49-F238E27FC236}">
                <a16:creationId xmlns:a16="http://schemas.microsoft.com/office/drawing/2014/main" id="{4A4B4676-7D87-486B-BBBB-4FD344918EC7}"/>
              </a:ext>
            </a:extLst>
          </p:cNvPr>
          <p:cNvCxnSpPr>
            <a:cxnSpLocks/>
          </p:cNvCxnSpPr>
          <p:nvPr/>
        </p:nvCxnSpPr>
        <p:spPr>
          <a:xfrm>
            <a:off x="2140297" y="2703973"/>
            <a:ext cx="11558" cy="442902"/>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Egyenes összekötő 48">
            <a:extLst>
              <a:ext uri="{FF2B5EF4-FFF2-40B4-BE49-F238E27FC236}">
                <a16:creationId xmlns:a16="http://schemas.microsoft.com/office/drawing/2014/main" id="{D5C64EF8-46EB-4821-B6C0-8184D9783E59}"/>
              </a:ext>
            </a:extLst>
          </p:cNvPr>
          <p:cNvCxnSpPr>
            <a:cxnSpLocks/>
          </p:cNvCxnSpPr>
          <p:nvPr/>
        </p:nvCxnSpPr>
        <p:spPr>
          <a:xfrm>
            <a:off x="4496806" y="3522732"/>
            <a:ext cx="0" cy="429632"/>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Egyenes összekötő 49">
            <a:extLst>
              <a:ext uri="{FF2B5EF4-FFF2-40B4-BE49-F238E27FC236}">
                <a16:creationId xmlns:a16="http://schemas.microsoft.com/office/drawing/2014/main" id="{CCBFC11E-661B-466C-847C-6FA3729D57A4}"/>
              </a:ext>
            </a:extLst>
          </p:cNvPr>
          <p:cNvCxnSpPr>
            <a:cxnSpLocks/>
          </p:cNvCxnSpPr>
          <p:nvPr/>
        </p:nvCxnSpPr>
        <p:spPr>
          <a:xfrm>
            <a:off x="2145709" y="3520399"/>
            <a:ext cx="2774" cy="425954"/>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Egyenes összekötő 50">
            <a:extLst>
              <a:ext uri="{FF2B5EF4-FFF2-40B4-BE49-F238E27FC236}">
                <a16:creationId xmlns:a16="http://schemas.microsoft.com/office/drawing/2014/main" id="{4230274F-3AC2-4971-A73D-905172DAFB22}"/>
              </a:ext>
            </a:extLst>
          </p:cNvPr>
          <p:cNvCxnSpPr>
            <a:cxnSpLocks/>
          </p:cNvCxnSpPr>
          <p:nvPr/>
        </p:nvCxnSpPr>
        <p:spPr>
          <a:xfrm>
            <a:off x="2144970" y="1788760"/>
            <a:ext cx="13769" cy="161798"/>
          </a:xfrm>
          <a:prstGeom prst="line">
            <a:avLst/>
          </a:prstGeom>
          <a:ln w="25400">
            <a:solidFill>
              <a:schemeClr val="accent6">
                <a:lumMod val="50000"/>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Egyenes összekötő 51">
            <a:extLst>
              <a:ext uri="{FF2B5EF4-FFF2-40B4-BE49-F238E27FC236}">
                <a16:creationId xmlns:a16="http://schemas.microsoft.com/office/drawing/2014/main" id="{315651EA-8D00-4AB9-8B15-F5BBE77D0A0C}"/>
              </a:ext>
            </a:extLst>
          </p:cNvPr>
          <p:cNvCxnSpPr>
            <a:cxnSpLocks/>
          </p:cNvCxnSpPr>
          <p:nvPr/>
        </p:nvCxnSpPr>
        <p:spPr>
          <a:xfrm>
            <a:off x="4520944" y="1665725"/>
            <a:ext cx="0" cy="284834"/>
          </a:xfrm>
          <a:prstGeom prst="line">
            <a:avLst/>
          </a:prstGeom>
          <a:ln w="25400">
            <a:solidFill>
              <a:schemeClr val="accent6">
                <a:lumMod val="50000"/>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Egyenes összekötő 52">
            <a:extLst>
              <a:ext uri="{FF2B5EF4-FFF2-40B4-BE49-F238E27FC236}">
                <a16:creationId xmlns:a16="http://schemas.microsoft.com/office/drawing/2014/main" id="{BDF59E8C-3386-4DE4-8DCB-4BA473251FB3}"/>
              </a:ext>
            </a:extLst>
          </p:cNvPr>
          <p:cNvCxnSpPr>
            <a:cxnSpLocks/>
          </p:cNvCxnSpPr>
          <p:nvPr/>
        </p:nvCxnSpPr>
        <p:spPr>
          <a:xfrm>
            <a:off x="4497372" y="2419139"/>
            <a:ext cx="0" cy="284834"/>
          </a:xfrm>
          <a:prstGeom prst="line">
            <a:avLst/>
          </a:prstGeom>
          <a:ln w="25400">
            <a:solidFill>
              <a:schemeClr val="accent6">
                <a:lumMod val="50000"/>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Egyenes összekötő 53">
            <a:extLst>
              <a:ext uri="{FF2B5EF4-FFF2-40B4-BE49-F238E27FC236}">
                <a16:creationId xmlns:a16="http://schemas.microsoft.com/office/drawing/2014/main" id="{0E4B0E90-F86A-44D7-A435-30E3E10F54C4}"/>
              </a:ext>
            </a:extLst>
          </p:cNvPr>
          <p:cNvCxnSpPr>
            <a:cxnSpLocks/>
          </p:cNvCxnSpPr>
          <p:nvPr/>
        </p:nvCxnSpPr>
        <p:spPr>
          <a:xfrm>
            <a:off x="2140297" y="2424692"/>
            <a:ext cx="0" cy="284834"/>
          </a:xfrm>
          <a:prstGeom prst="line">
            <a:avLst/>
          </a:prstGeom>
          <a:ln w="25400">
            <a:solidFill>
              <a:schemeClr val="accent6">
                <a:lumMod val="50000"/>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Egyenes összekötő 54">
            <a:extLst>
              <a:ext uri="{FF2B5EF4-FFF2-40B4-BE49-F238E27FC236}">
                <a16:creationId xmlns:a16="http://schemas.microsoft.com/office/drawing/2014/main" id="{5D7D8B76-FCF4-4DFA-87E9-F718BE841835}"/>
              </a:ext>
            </a:extLst>
          </p:cNvPr>
          <p:cNvCxnSpPr>
            <a:cxnSpLocks/>
          </p:cNvCxnSpPr>
          <p:nvPr/>
        </p:nvCxnSpPr>
        <p:spPr>
          <a:xfrm>
            <a:off x="4490671" y="3243110"/>
            <a:ext cx="0" cy="284834"/>
          </a:xfrm>
          <a:prstGeom prst="line">
            <a:avLst/>
          </a:prstGeom>
          <a:ln w="25400">
            <a:solidFill>
              <a:schemeClr val="accent6">
                <a:lumMod val="50000"/>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Egyenes összekötő 55">
            <a:extLst>
              <a:ext uri="{FF2B5EF4-FFF2-40B4-BE49-F238E27FC236}">
                <a16:creationId xmlns:a16="http://schemas.microsoft.com/office/drawing/2014/main" id="{4275BC22-CC7E-4E4E-9757-E11F8142CCCC}"/>
              </a:ext>
            </a:extLst>
          </p:cNvPr>
          <p:cNvCxnSpPr>
            <a:cxnSpLocks/>
          </p:cNvCxnSpPr>
          <p:nvPr/>
        </p:nvCxnSpPr>
        <p:spPr>
          <a:xfrm>
            <a:off x="2135445" y="3252598"/>
            <a:ext cx="0" cy="284834"/>
          </a:xfrm>
          <a:prstGeom prst="line">
            <a:avLst/>
          </a:prstGeom>
          <a:ln w="25400">
            <a:solidFill>
              <a:schemeClr val="accent6">
                <a:lumMod val="50000"/>
                <a:alpha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Ellipszis 56">
            <a:extLst>
              <a:ext uri="{FF2B5EF4-FFF2-40B4-BE49-F238E27FC236}">
                <a16:creationId xmlns:a16="http://schemas.microsoft.com/office/drawing/2014/main" id="{ACD2E0BC-5203-455D-91B2-3094F28ABE4C}"/>
              </a:ext>
            </a:extLst>
          </p:cNvPr>
          <p:cNvSpPr/>
          <p:nvPr/>
        </p:nvSpPr>
        <p:spPr>
          <a:xfrm>
            <a:off x="1739985" y="2317222"/>
            <a:ext cx="81338" cy="58187"/>
          </a:xfrm>
          <a:prstGeom prst="ellipse">
            <a:avLst/>
          </a:prstGeom>
          <a:solidFill>
            <a:schemeClr val="bg1">
              <a:lumMod val="95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58" name="Ellipszis 57">
            <a:extLst>
              <a:ext uri="{FF2B5EF4-FFF2-40B4-BE49-F238E27FC236}">
                <a16:creationId xmlns:a16="http://schemas.microsoft.com/office/drawing/2014/main" id="{E1AE06D0-92A2-4A5C-8EAC-EC10B0A80D70}"/>
              </a:ext>
            </a:extLst>
          </p:cNvPr>
          <p:cNvSpPr/>
          <p:nvPr/>
        </p:nvSpPr>
        <p:spPr>
          <a:xfrm>
            <a:off x="1984510" y="2200315"/>
            <a:ext cx="81338" cy="58187"/>
          </a:xfrm>
          <a:prstGeom prst="ellipse">
            <a:avLst/>
          </a:prstGeom>
          <a:solidFill>
            <a:schemeClr val="bg1">
              <a:lumMod val="95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59" name="Ellipszis 58">
            <a:extLst>
              <a:ext uri="{FF2B5EF4-FFF2-40B4-BE49-F238E27FC236}">
                <a16:creationId xmlns:a16="http://schemas.microsoft.com/office/drawing/2014/main" id="{9307D2D5-30DB-41D2-98FF-66E402EB7C67}"/>
              </a:ext>
            </a:extLst>
          </p:cNvPr>
          <p:cNvSpPr/>
          <p:nvPr/>
        </p:nvSpPr>
        <p:spPr>
          <a:xfrm>
            <a:off x="2451656" y="2258503"/>
            <a:ext cx="81338" cy="58187"/>
          </a:xfrm>
          <a:prstGeom prst="ellipse">
            <a:avLst/>
          </a:prstGeom>
          <a:solidFill>
            <a:schemeClr val="bg1">
              <a:lumMod val="95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60" name="Ellipszis 59">
            <a:extLst>
              <a:ext uri="{FF2B5EF4-FFF2-40B4-BE49-F238E27FC236}">
                <a16:creationId xmlns:a16="http://schemas.microsoft.com/office/drawing/2014/main" id="{B64ECEA2-8BAA-401C-9DD1-991D96DCAB97}"/>
              </a:ext>
            </a:extLst>
          </p:cNvPr>
          <p:cNvSpPr/>
          <p:nvPr/>
        </p:nvSpPr>
        <p:spPr>
          <a:xfrm>
            <a:off x="2012719" y="2562619"/>
            <a:ext cx="81338" cy="58187"/>
          </a:xfrm>
          <a:prstGeom prst="ellipse">
            <a:avLst/>
          </a:prstGeom>
          <a:solidFill>
            <a:schemeClr val="bg1">
              <a:lumMod val="95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61" name="Ellipszis 60">
            <a:extLst>
              <a:ext uri="{FF2B5EF4-FFF2-40B4-BE49-F238E27FC236}">
                <a16:creationId xmlns:a16="http://schemas.microsoft.com/office/drawing/2014/main" id="{7A1F9361-8959-4D98-810F-B02BBF1451C1}"/>
              </a:ext>
            </a:extLst>
          </p:cNvPr>
          <p:cNvSpPr/>
          <p:nvPr/>
        </p:nvSpPr>
        <p:spPr>
          <a:xfrm>
            <a:off x="3717693" y="2229409"/>
            <a:ext cx="81338" cy="58187"/>
          </a:xfrm>
          <a:prstGeom prst="ellipse">
            <a:avLst/>
          </a:prstGeom>
          <a:solidFill>
            <a:schemeClr val="bg1">
              <a:lumMod val="95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62" name="Ellipszis 61">
            <a:extLst>
              <a:ext uri="{FF2B5EF4-FFF2-40B4-BE49-F238E27FC236}">
                <a16:creationId xmlns:a16="http://schemas.microsoft.com/office/drawing/2014/main" id="{EF4542A7-046F-4C6F-8892-C57A3B287A5E}"/>
              </a:ext>
            </a:extLst>
          </p:cNvPr>
          <p:cNvSpPr/>
          <p:nvPr/>
        </p:nvSpPr>
        <p:spPr>
          <a:xfrm>
            <a:off x="2717878" y="2534255"/>
            <a:ext cx="81338" cy="58187"/>
          </a:xfrm>
          <a:prstGeom prst="ellipse">
            <a:avLst/>
          </a:prstGeom>
          <a:solidFill>
            <a:schemeClr val="bg1">
              <a:lumMod val="95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63" name="Ellipszis 62">
            <a:extLst>
              <a:ext uri="{FF2B5EF4-FFF2-40B4-BE49-F238E27FC236}">
                <a16:creationId xmlns:a16="http://schemas.microsoft.com/office/drawing/2014/main" id="{EA0B1EFC-3654-4CB2-8234-71BB8FF5303C}"/>
              </a:ext>
            </a:extLst>
          </p:cNvPr>
          <p:cNvSpPr/>
          <p:nvPr/>
        </p:nvSpPr>
        <p:spPr>
          <a:xfrm>
            <a:off x="3792213" y="2377489"/>
            <a:ext cx="81338" cy="58187"/>
          </a:xfrm>
          <a:prstGeom prst="ellipse">
            <a:avLst/>
          </a:prstGeom>
          <a:solidFill>
            <a:schemeClr val="bg1">
              <a:lumMod val="95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64" name="Ellipszis 63">
            <a:extLst>
              <a:ext uri="{FF2B5EF4-FFF2-40B4-BE49-F238E27FC236}">
                <a16:creationId xmlns:a16="http://schemas.microsoft.com/office/drawing/2014/main" id="{0E0F34A6-FBD4-4922-89E7-E9A58F8344A8}"/>
              </a:ext>
            </a:extLst>
          </p:cNvPr>
          <p:cNvSpPr/>
          <p:nvPr/>
        </p:nvSpPr>
        <p:spPr>
          <a:xfrm>
            <a:off x="3438016" y="2603999"/>
            <a:ext cx="81338" cy="58187"/>
          </a:xfrm>
          <a:prstGeom prst="ellipse">
            <a:avLst/>
          </a:prstGeom>
          <a:solidFill>
            <a:schemeClr val="bg1">
              <a:lumMod val="95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65" name="Ellipszis 64">
            <a:extLst>
              <a:ext uri="{FF2B5EF4-FFF2-40B4-BE49-F238E27FC236}">
                <a16:creationId xmlns:a16="http://schemas.microsoft.com/office/drawing/2014/main" id="{5354804D-4258-4FA4-9250-0DFE7E965AEC}"/>
              </a:ext>
            </a:extLst>
          </p:cNvPr>
          <p:cNvSpPr/>
          <p:nvPr/>
        </p:nvSpPr>
        <p:spPr>
          <a:xfrm>
            <a:off x="4220996" y="2567109"/>
            <a:ext cx="81338" cy="58187"/>
          </a:xfrm>
          <a:prstGeom prst="ellipse">
            <a:avLst/>
          </a:prstGeom>
          <a:solidFill>
            <a:schemeClr val="bg1">
              <a:lumMod val="95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66" name="Ellipszis 65">
            <a:extLst>
              <a:ext uri="{FF2B5EF4-FFF2-40B4-BE49-F238E27FC236}">
                <a16:creationId xmlns:a16="http://schemas.microsoft.com/office/drawing/2014/main" id="{B3984C7C-E17B-481F-AAEE-2067E02D88FF}"/>
              </a:ext>
            </a:extLst>
          </p:cNvPr>
          <p:cNvSpPr/>
          <p:nvPr/>
        </p:nvSpPr>
        <p:spPr>
          <a:xfrm>
            <a:off x="4690831" y="2317222"/>
            <a:ext cx="81338" cy="58187"/>
          </a:xfrm>
          <a:prstGeom prst="ellipse">
            <a:avLst/>
          </a:prstGeom>
          <a:solidFill>
            <a:schemeClr val="bg1">
              <a:lumMod val="95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67" name="Ellipszis 66">
            <a:extLst>
              <a:ext uri="{FF2B5EF4-FFF2-40B4-BE49-F238E27FC236}">
                <a16:creationId xmlns:a16="http://schemas.microsoft.com/office/drawing/2014/main" id="{CAA0D0DB-C15D-464D-88ED-1A4CB7E3AFEF}"/>
              </a:ext>
            </a:extLst>
          </p:cNvPr>
          <p:cNvSpPr/>
          <p:nvPr/>
        </p:nvSpPr>
        <p:spPr>
          <a:xfrm>
            <a:off x="4915660" y="2263571"/>
            <a:ext cx="81338" cy="58187"/>
          </a:xfrm>
          <a:prstGeom prst="ellipse">
            <a:avLst/>
          </a:prstGeom>
          <a:solidFill>
            <a:schemeClr val="bg1">
              <a:lumMod val="95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68" name="Ellipszis 67">
            <a:extLst>
              <a:ext uri="{FF2B5EF4-FFF2-40B4-BE49-F238E27FC236}">
                <a16:creationId xmlns:a16="http://schemas.microsoft.com/office/drawing/2014/main" id="{B2485DEF-07FF-41FE-B74F-B3B0648DE020}"/>
              </a:ext>
            </a:extLst>
          </p:cNvPr>
          <p:cNvSpPr/>
          <p:nvPr/>
        </p:nvSpPr>
        <p:spPr>
          <a:xfrm>
            <a:off x="4661173" y="2612837"/>
            <a:ext cx="81338" cy="58187"/>
          </a:xfrm>
          <a:prstGeom prst="ellipse">
            <a:avLst/>
          </a:prstGeom>
          <a:solidFill>
            <a:schemeClr val="bg1">
              <a:lumMod val="95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69" name="Ellipszis 68">
            <a:extLst>
              <a:ext uri="{FF2B5EF4-FFF2-40B4-BE49-F238E27FC236}">
                <a16:creationId xmlns:a16="http://schemas.microsoft.com/office/drawing/2014/main" id="{14E65D1B-49C6-4849-B535-224D3FBF808E}"/>
              </a:ext>
            </a:extLst>
          </p:cNvPr>
          <p:cNvSpPr/>
          <p:nvPr/>
        </p:nvSpPr>
        <p:spPr>
          <a:xfrm>
            <a:off x="3063698" y="2393512"/>
            <a:ext cx="81338" cy="58187"/>
          </a:xfrm>
          <a:prstGeom prst="ellipse">
            <a:avLst/>
          </a:prstGeom>
          <a:solidFill>
            <a:schemeClr val="bg1">
              <a:lumMod val="95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cxnSp>
        <p:nvCxnSpPr>
          <p:cNvPr id="70" name="Egyenes összekötő 69">
            <a:extLst>
              <a:ext uri="{FF2B5EF4-FFF2-40B4-BE49-F238E27FC236}">
                <a16:creationId xmlns:a16="http://schemas.microsoft.com/office/drawing/2014/main" id="{D5C64EF8-46EB-4821-B6C0-8184D9783E59}"/>
              </a:ext>
            </a:extLst>
          </p:cNvPr>
          <p:cNvCxnSpPr>
            <a:cxnSpLocks/>
          </p:cNvCxnSpPr>
          <p:nvPr/>
        </p:nvCxnSpPr>
        <p:spPr>
          <a:xfrm>
            <a:off x="2154079" y="1960158"/>
            <a:ext cx="0" cy="429632"/>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Egyenes összekötő 70">
            <a:extLst>
              <a:ext uri="{FF2B5EF4-FFF2-40B4-BE49-F238E27FC236}">
                <a16:creationId xmlns:a16="http://schemas.microsoft.com/office/drawing/2014/main" id="{D5C64EF8-46EB-4821-B6C0-8184D9783E59}"/>
              </a:ext>
            </a:extLst>
          </p:cNvPr>
          <p:cNvCxnSpPr>
            <a:cxnSpLocks/>
          </p:cNvCxnSpPr>
          <p:nvPr/>
        </p:nvCxnSpPr>
        <p:spPr>
          <a:xfrm>
            <a:off x="4520944" y="1945777"/>
            <a:ext cx="0" cy="429632"/>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Egyenes összekötő 71">
            <a:extLst>
              <a:ext uri="{FF2B5EF4-FFF2-40B4-BE49-F238E27FC236}">
                <a16:creationId xmlns:a16="http://schemas.microsoft.com/office/drawing/2014/main" id="{90BCF1B1-8A23-412A-AAD9-6259F3EF95E9}"/>
              </a:ext>
            </a:extLst>
          </p:cNvPr>
          <p:cNvCxnSpPr>
            <a:cxnSpLocks/>
          </p:cNvCxnSpPr>
          <p:nvPr/>
        </p:nvCxnSpPr>
        <p:spPr>
          <a:xfrm flipH="1">
            <a:off x="2682137" y="1500075"/>
            <a:ext cx="1190994" cy="0"/>
          </a:xfrm>
          <a:prstGeom prst="line">
            <a:avLst/>
          </a:prstGeom>
        </p:spPr>
        <p:style>
          <a:lnRef idx="1">
            <a:schemeClr val="dk1"/>
          </a:lnRef>
          <a:fillRef idx="0">
            <a:schemeClr val="dk1"/>
          </a:fillRef>
          <a:effectRef idx="0">
            <a:schemeClr val="dk1"/>
          </a:effectRef>
          <a:fontRef idx="minor">
            <a:schemeClr val="tx1"/>
          </a:fontRef>
        </p:style>
      </p:cxnSp>
      <p:cxnSp>
        <p:nvCxnSpPr>
          <p:cNvPr id="73" name="Egyenes összekötő nyíllal 72">
            <a:extLst>
              <a:ext uri="{FF2B5EF4-FFF2-40B4-BE49-F238E27FC236}">
                <a16:creationId xmlns:a16="http://schemas.microsoft.com/office/drawing/2014/main" id="{7C077AF6-2B50-4B04-9222-DA2951B3B63A}"/>
              </a:ext>
            </a:extLst>
          </p:cNvPr>
          <p:cNvCxnSpPr>
            <a:cxnSpLocks/>
            <a:endCxn id="39" idx="0"/>
          </p:cNvCxnSpPr>
          <p:nvPr/>
        </p:nvCxnSpPr>
        <p:spPr>
          <a:xfrm flipH="1">
            <a:off x="1792666" y="1717438"/>
            <a:ext cx="303663" cy="682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Egyenes összekötő nyíllal 73">
            <a:extLst>
              <a:ext uri="{FF2B5EF4-FFF2-40B4-BE49-F238E27FC236}">
                <a16:creationId xmlns:a16="http://schemas.microsoft.com/office/drawing/2014/main" id="{001AA8CF-91FC-4EDD-A3DD-5ED5BCCFA9AD}"/>
              </a:ext>
            </a:extLst>
          </p:cNvPr>
          <p:cNvCxnSpPr>
            <a:cxnSpLocks/>
            <a:stCxn id="34" idx="2"/>
            <a:endCxn id="38" idx="0"/>
          </p:cNvCxnSpPr>
          <p:nvPr/>
        </p:nvCxnSpPr>
        <p:spPr>
          <a:xfrm>
            <a:off x="2096329" y="1714006"/>
            <a:ext cx="266837" cy="656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Egyenes összekötő nyíllal 79">
            <a:extLst>
              <a:ext uri="{FF2B5EF4-FFF2-40B4-BE49-F238E27FC236}">
                <a16:creationId xmlns:a16="http://schemas.microsoft.com/office/drawing/2014/main" id="{001AA8CF-91FC-4EDD-A3DD-5ED5BCCFA9AD}"/>
              </a:ext>
            </a:extLst>
          </p:cNvPr>
          <p:cNvCxnSpPr>
            <a:cxnSpLocks/>
          </p:cNvCxnSpPr>
          <p:nvPr/>
        </p:nvCxnSpPr>
        <p:spPr>
          <a:xfrm flipH="1">
            <a:off x="3565117" y="1692569"/>
            <a:ext cx="233914" cy="87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6810712"/>
      </p:ext>
    </p:extLst>
  </p:cSld>
  <p:clrMapOvr>
    <a:masterClrMapping/>
  </p:clrMapOvr>
</p:sld>
</file>

<file path=ppt/theme/theme1.xml><?xml version="1.0" encoding="utf-8"?>
<a:theme xmlns:a="http://schemas.openxmlformats.org/drawingml/2006/main" name="1_MTÜ - előadás PowerPoint sablon 2017 - színhelyes">
  <a:themeElements>
    <a:clrScheme name="MTA arculati színek">
      <a:dk1>
        <a:srgbClr val="424242"/>
      </a:dk1>
      <a:lt1>
        <a:srgbClr val="FFFFFF"/>
      </a:lt1>
      <a:dk2>
        <a:srgbClr val="004A81"/>
      </a:dk2>
      <a:lt2>
        <a:srgbClr val="FBFBFB"/>
      </a:lt2>
      <a:accent1>
        <a:srgbClr val="1F6FA4"/>
      </a:accent1>
      <a:accent2>
        <a:srgbClr val="8CADD1"/>
      </a:accent2>
      <a:accent3>
        <a:srgbClr val="D6E4F4"/>
      </a:accent3>
      <a:accent4>
        <a:srgbClr val="DE4448"/>
      </a:accent4>
      <a:accent5>
        <a:srgbClr val="FF6F74"/>
      </a:accent5>
      <a:accent6>
        <a:srgbClr val="4B8CBA"/>
      </a:accent6>
      <a:hlink>
        <a:srgbClr val="1E6FA4"/>
      </a:hlink>
      <a:folHlink>
        <a:srgbClr val="5B7F9C"/>
      </a:folHlink>
    </a:clrScheme>
    <a:fontScheme name="Constantia-Franklin Gothic Book">
      <a:maj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TÜ - előadás PowerPoint sablon 2017 - színhelyes" id="{C48792BF-EAA0-A645-813F-7E31C7D43F78}" vid="{A520D132-DE29-2845-90F6-133C8112FEE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um" ma:contentTypeID="0x01010028FE5999C80FE24385193E31FA0B32AC" ma:contentTypeVersion="9" ma:contentTypeDescription="Új dokumentum létrehozása." ma:contentTypeScope="" ma:versionID="6638ad9adf631ba916d928e02f5b0972">
  <xsd:schema xmlns:xsd="http://www.w3.org/2001/XMLSchema" xmlns:xs="http://www.w3.org/2001/XMLSchema" xmlns:p="http://schemas.microsoft.com/office/2006/metadata/properties" xmlns:ns2="badcc017-c87a-4124-b9e9-832e8949faf4" xmlns:ns3="6092a8dc-3e00-45e6-b1b9-c8e087d7ddd9" targetNamespace="http://schemas.microsoft.com/office/2006/metadata/properties" ma:root="true" ma:fieldsID="6eaa49e19d09e53de0e7aefda3f47795" ns2:_="" ns3:_="">
    <xsd:import namespace="badcc017-c87a-4124-b9e9-832e8949faf4"/>
    <xsd:import namespace="6092a8dc-3e00-45e6-b1b9-c8e087d7ddd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dcc017-c87a-4124-b9e9-832e8949fa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Képcímkék" ma:readOnly="false" ma:fieldId="{5cf76f15-5ced-4ddc-b409-7134ff3c332f}" ma:taxonomyMulti="true" ma:sspId="ca877ebb-f99b-4074-8dba-83d5413cfad4"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92a8dc-3e00-45e6-b1b9-c8e087d7ddd9"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179dbe8a-fef8-4b6c-8099-c755d1d7a1b0}" ma:internalName="TaxCatchAll" ma:showField="CatchAllData" ma:web="6092a8dc-3e00-45e6-b1b9-c8e087d7dd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092a8dc-3e00-45e6-b1b9-c8e087d7ddd9" xsi:nil="true"/>
    <lcf76f155ced4ddcb4097134ff3c332f xmlns="badcc017-c87a-4124-b9e9-832e8949faf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1B090A0-2E68-4AA6-B889-D2570C42457C}">
  <ds:schemaRefs>
    <ds:schemaRef ds:uri="http://schemas.microsoft.com/sharepoint/v3/contenttype/forms"/>
  </ds:schemaRefs>
</ds:datastoreItem>
</file>

<file path=customXml/itemProps2.xml><?xml version="1.0" encoding="utf-8"?>
<ds:datastoreItem xmlns:ds="http://schemas.openxmlformats.org/officeDocument/2006/customXml" ds:itemID="{FF1B5117-B15E-4D78-BAFC-7FC1ED3FB787}"/>
</file>

<file path=customXml/itemProps3.xml><?xml version="1.0" encoding="utf-8"?>
<ds:datastoreItem xmlns:ds="http://schemas.openxmlformats.org/officeDocument/2006/customXml" ds:itemID="{DBF3A474-1A08-4E4A-A887-C62DF8EE6FB7}">
  <ds:schemaRefs>
    <ds:schemaRef ds:uri="http://purl.org/dc/dcmitype/"/>
    <ds:schemaRef ds:uri="http://schemas.microsoft.com/office/2006/documentManagement/types"/>
    <ds:schemaRef ds:uri="http://purl.org/dc/elements/1.1/"/>
    <ds:schemaRef ds:uri="6092a8dc-3e00-45e6-b1b9-c8e087d7ddd9"/>
    <ds:schemaRef ds:uri="http://purl.org/dc/terms/"/>
    <ds:schemaRef ds:uri="http://schemas.microsoft.com/office/infopath/2007/PartnerControls"/>
    <ds:schemaRef ds:uri="http://schemas.microsoft.com/office/2006/metadata/properties"/>
    <ds:schemaRef ds:uri="http://schemas.openxmlformats.org/package/2006/metadata/core-properties"/>
    <ds:schemaRef ds:uri="badcc017-c87a-4124-b9e9-832e8949faf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MTÜ - előadás PowerPoint sablon 2017 - színhelyes</Template>
  <TotalTime>6417</TotalTime>
  <Words>2953</Words>
  <Application>Microsoft Office PowerPoint</Application>
  <PresentationFormat>Diavetítés a képernyőre (16:9 oldalarány)</PresentationFormat>
  <Paragraphs>247</Paragraphs>
  <Slides>20</Slides>
  <Notes>1</Notes>
  <HiddenSlides>0</HiddenSlides>
  <MMClips>0</MMClips>
  <ScaleCrop>false</ScaleCrop>
  <HeadingPairs>
    <vt:vector size="6" baseType="variant">
      <vt:variant>
        <vt:lpstr>Használt betűtípusok</vt:lpstr>
      </vt:variant>
      <vt:variant>
        <vt:i4>6</vt:i4>
      </vt:variant>
      <vt:variant>
        <vt:lpstr>Téma</vt:lpstr>
      </vt:variant>
      <vt:variant>
        <vt:i4>1</vt:i4>
      </vt:variant>
      <vt:variant>
        <vt:lpstr>Diacímek</vt:lpstr>
      </vt:variant>
      <vt:variant>
        <vt:i4>20</vt:i4>
      </vt:variant>
    </vt:vector>
  </HeadingPairs>
  <TitlesOfParts>
    <vt:vector size="27" baseType="lpstr">
      <vt:lpstr>Arial</vt:lpstr>
      <vt:lpstr>Calibri</vt:lpstr>
      <vt:lpstr>Calluna</vt:lpstr>
      <vt:lpstr>Constantia</vt:lpstr>
      <vt:lpstr>Franklin Gothic Book</vt:lpstr>
      <vt:lpstr>Georgia</vt:lpstr>
      <vt:lpstr>1_MTÜ - előadás PowerPoint sablon 2017 - színhelyes</vt:lpstr>
      <vt:lpstr>Territoriality in climate adaptation? Space interpretations of different disciplines and fields and their potential utilization in the examination of climate adaptation’s territorial aspects </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Rédey Soma</dc:creator>
  <cp:lastModifiedBy>Sütő Attila Gergely</cp:lastModifiedBy>
  <cp:revision>90</cp:revision>
  <cp:lastPrinted>2021-09-02T07:37:47Z</cp:lastPrinted>
  <dcterms:created xsi:type="dcterms:W3CDTF">2017-09-14T13:52:50Z</dcterms:created>
  <dcterms:modified xsi:type="dcterms:W3CDTF">2024-01-06T15:00:31Z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0x01010028FE5999C80FE24385193E31FA0B32AC</vt:lpwstr>
  </property>
  <property fmtid="{D5CDD505-2E9C-101B-9397-08002B2CF9AE}" pid="3" name="MediaServiceImageTags">
    <vt:lpwstr/>
  </property>
</Properties>
</file>