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Layouts/slideLayout20.xml" ContentType="application/vnd.openxmlformats-officedocument.presentationml.slideLayout+xml"/>
  <Override PartName="/ppt/theme/theme5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32" r:id="rId2"/>
    <p:sldMasterId id="2147483746" r:id="rId3"/>
    <p:sldMasterId id="2147483751" r:id="rId4"/>
    <p:sldMasterId id="2147483749" r:id="rId5"/>
    <p:sldMasterId id="2147483754" r:id="rId6"/>
  </p:sldMasterIdLst>
  <p:notesMasterIdLst>
    <p:notesMasterId r:id="rId14"/>
  </p:notesMasterIdLst>
  <p:handoutMasterIdLst>
    <p:handoutMasterId r:id="rId15"/>
  </p:handoutMasterIdLst>
  <p:sldIdLst>
    <p:sldId id="256" r:id="rId7"/>
    <p:sldId id="257" r:id="rId8"/>
    <p:sldId id="262" r:id="rId9"/>
    <p:sldId id="263" r:id="rId10"/>
    <p:sldId id="264" r:id="rId11"/>
    <p:sldId id="265" r:id="rId12"/>
    <p:sldId id="258" r:id="rId1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6873"/>
    <a:srgbClr val="78748A"/>
    <a:srgbClr val="4D4B66"/>
    <a:srgbClr val="898E97"/>
    <a:srgbClr val="D1AF84"/>
    <a:srgbClr val="101226"/>
    <a:srgbClr val="BF8F55"/>
    <a:srgbClr val="F5C832"/>
    <a:srgbClr val="0C8843"/>
    <a:srgbClr val="D220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22" autoAdjust="0"/>
    <p:restoredTop sz="94660"/>
  </p:normalViewPr>
  <p:slideViewPr>
    <p:cSldViewPr snapToGrid="0">
      <p:cViewPr varScale="1">
        <p:scale>
          <a:sx n="67" d="100"/>
          <a:sy n="67" d="100"/>
        </p:scale>
        <p:origin x="4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>
            <a:extLst>
              <a:ext uri="{FF2B5EF4-FFF2-40B4-BE49-F238E27FC236}">
                <a16:creationId xmlns:a16="http://schemas.microsoft.com/office/drawing/2014/main" id="{CB8A5F8E-55AF-4885-A2EC-90E3B4EA073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E8C9AF74-E70B-4456-A70C-DA4D5E5C97E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A6CC4A-8218-4BDA-98A5-A5996A95B397}" type="datetimeFigureOut">
              <a:rPr lang="hu-HU" smtClean="0"/>
              <a:t>2022. 05. 10.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AF90E50F-7A6E-4FC2-96AB-F5E54844B48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2FC1F0FF-6110-4F17-A725-AC394804EF8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E2F92F-F94A-4D17-913F-9AB619DC0A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78271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423FB2-ADFE-4D94-8D0C-BCB533AF8BD6}" type="datetimeFigureOut">
              <a:rPr lang="hu-HU" smtClean="0"/>
              <a:t>2022. 05. 10.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BC260B-2877-4559-9AFC-56C12A6E943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9101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Relationship Id="rId6" Type="http://schemas.openxmlformats.org/officeDocument/2006/relationships/image" Target="../media/image8.png"/><Relationship Id="rId11" Type="http://schemas.openxmlformats.org/officeDocument/2006/relationships/image" Target="../media/image13.svg"/><Relationship Id="rId5" Type="http://schemas.openxmlformats.org/officeDocument/2006/relationships/image" Target="../media/image7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1621B22-D365-495C-88F1-1B023545CFE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81075" y="1600201"/>
            <a:ext cx="9144000" cy="1828800"/>
          </a:xfrm>
        </p:spPr>
        <p:txBody>
          <a:bodyPr anchor="t" anchorCtr="0">
            <a:normAutofit/>
          </a:bodyPr>
          <a:lstStyle>
            <a:lvl1pPr algn="l">
              <a:defRPr sz="4400" b="1">
                <a:solidFill>
                  <a:schemeClr val="accent1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8CC58CEF-E392-45B5-BDE8-D20516C7564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81075" y="3602038"/>
            <a:ext cx="7389841" cy="1655762"/>
          </a:xfrm>
        </p:spPr>
        <p:txBody>
          <a:bodyPr>
            <a:normAutofit/>
          </a:bodyPr>
          <a:lstStyle>
            <a:lvl1pPr marL="0" indent="0" algn="l">
              <a:buNone/>
              <a:defRPr sz="4000" i="0">
                <a:latin typeface="+mj-lt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/>
              <a:t>Alcím szerkesztése</a:t>
            </a:r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0168CCA1-A3E8-48EC-AA71-6C3EC07B53C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8900000">
            <a:off x="8612223" y="3585940"/>
            <a:ext cx="2544996" cy="2544996"/>
          </a:xfrm>
          <a:prstGeom prst="rect">
            <a:avLst/>
          </a:prstGeom>
        </p:spPr>
      </p:pic>
      <p:pic>
        <p:nvPicPr>
          <p:cNvPr id="10" name="Picture 6">
            <a:extLst>
              <a:ext uri="{FF2B5EF4-FFF2-40B4-BE49-F238E27FC236}">
                <a16:creationId xmlns:a16="http://schemas.microsoft.com/office/drawing/2014/main" id="{63B606D3-5F12-4B55-AE92-D62BC0002FF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71965" y="584200"/>
            <a:ext cx="1650730" cy="550243"/>
          </a:xfrm>
          <a:prstGeom prst="rect">
            <a:avLst/>
          </a:prstGeom>
        </p:spPr>
      </p:pic>
      <p:sp>
        <p:nvSpPr>
          <p:cNvPr id="13" name="Szöveg helye 12">
            <a:extLst>
              <a:ext uri="{FF2B5EF4-FFF2-40B4-BE49-F238E27FC236}">
                <a16:creationId xmlns:a16="http://schemas.microsoft.com/office/drawing/2014/main" id="{E7C88084-184B-4E45-86E3-B471C8510B1E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981074" y="5400212"/>
            <a:ext cx="7389841" cy="38630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hu-HU" dirty="0"/>
              <a:t>Készítette: </a:t>
            </a:r>
          </a:p>
        </p:txBody>
      </p:sp>
    </p:spTree>
    <p:extLst>
      <p:ext uri="{BB962C8B-B14F-4D97-AF65-F5344CB8AC3E}">
        <p14:creationId xmlns:p14="http://schemas.microsoft.com/office/powerpoint/2010/main" val="93157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+ alcím + 2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CAA563B-1007-4753-A9CD-57710D33D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7999" y="216000"/>
            <a:ext cx="10440000" cy="10080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28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Cím szerkesztése</a:t>
            </a:r>
          </a:p>
        </p:txBody>
      </p:sp>
      <p:sp>
        <p:nvSpPr>
          <p:cNvPr id="7" name="Szöveg helye 3">
            <a:extLst>
              <a:ext uri="{FF2B5EF4-FFF2-40B4-BE49-F238E27FC236}">
                <a16:creationId xmlns:a16="http://schemas.microsoft.com/office/drawing/2014/main" id="{70525B92-1521-4408-948A-88D6B9C6B77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2280" y="1542750"/>
            <a:ext cx="11349037" cy="5718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dirty="0"/>
              <a:t>Alcím szerkesztése</a:t>
            </a:r>
          </a:p>
        </p:txBody>
      </p:sp>
      <p:sp>
        <p:nvSpPr>
          <p:cNvPr id="9" name="Tartalom helye 6">
            <a:extLst>
              <a:ext uri="{FF2B5EF4-FFF2-40B4-BE49-F238E27FC236}">
                <a16:creationId xmlns:a16="http://schemas.microsoft.com/office/drawing/2014/main" id="{B5A9C7AB-49B8-4DC3-944F-0E04F1BB4053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68431" y="2388974"/>
            <a:ext cx="5400000" cy="396742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400"/>
            </a:lvl3pPr>
            <a:lvl4pPr marL="1371600" indent="0">
              <a:buFontTx/>
              <a:buNone/>
              <a:defRPr sz="1200"/>
            </a:lvl4pPr>
            <a:lvl5pPr marL="1828800" indent="0">
              <a:buFontTx/>
              <a:buNone/>
              <a:defRPr sz="1200"/>
            </a:lvl5pPr>
          </a:lstStyle>
          <a:p>
            <a:pPr lvl="0"/>
            <a:r>
              <a:rPr lang="hu-HU" dirty="0"/>
              <a:t>Szöveg szerkesztése</a:t>
            </a:r>
          </a:p>
        </p:txBody>
      </p:sp>
      <p:sp>
        <p:nvSpPr>
          <p:cNvPr id="10" name="Tartalom helye 6">
            <a:extLst>
              <a:ext uri="{FF2B5EF4-FFF2-40B4-BE49-F238E27FC236}">
                <a16:creationId xmlns:a16="http://schemas.microsoft.com/office/drawing/2014/main" id="{54ADE77F-8F11-4A65-8AC1-F52DBD88A348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421317" y="2388974"/>
            <a:ext cx="5400000" cy="396742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400"/>
            </a:lvl3pPr>
            <a:lvl4pPr marL="1371600" indent="0">
              <a:buFontTx/>
              <a:buNone/>
              <a:defRPr sz="1200"/>
            </a:lvl4pPr>
            <a:lvl5pPr marL="1828800" indent="0">
              <a:buFontTx/>
              <a:buNone/>
              <a:defRPr sz="1200"/>
            </a:lvl5pPr>
          </a:lstStyle>
          <a:p>
            <a:pPr lvl="0"/>
            <a:r>
              <a:rPr lang="hu-HU" dirty="0"/>
              <a:t>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973621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 felsorol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CAA563B-1007-4753-A9CD-57710D33D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7999" y="216000"/>
            <a:ext cx="10440000" cy="10080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28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Cím szerkesztése</a:t>
            </a:r>
          </a:p>
        </p:txBody>
      </p:sp>
      <p:sp>
        <p:nvSpPr>
          <p:cNvPr id="7" name="Szöveg helye 3">
            <a:extLst>
              <a:ext uri="{FF2B5EF4-FFF2-40B4-BE49-F238E27FC236}">
                <a16:creationId xmlns:a16="http://schemas.microsoft.com/office/drawing/2014/main" id="{70525B92-1521-4408-948A-88D6B9C6B77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2280" y="1542750"/>
            <a:ext cx="11349037" cy="5718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dirty="0"/>
              <a:t>Alcím szerkesztése</a:t>
            </a:r>
          </a:p>
        </p:txBody>
      </p:sp>
      <p:sp>
        <p:nvSpPr>
          <p:cNvPr id="10" name="Tartalom helye 6">
            <a:extLst>
              <a:ext uri="{FF2B5EF4-FFF2-40B4-BE49-F238E27FC236}">
                <a16:creationId xmlns:a16="http://schemas.microsoft.com/office/drawing/2014/main" id="{3B23D413-D334-4118-9EB2-208C0526509E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68431" y="2361300"/>
            <a:ext cx="3600000" cy="39951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hu-HU" dirty="0"/>
              <a:t>Első szint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11" name="Tartalom helye 6">
            <a:extLst>
              <a:ext uri="{FF2B5EF4-FFF2-40B4-BE49-F238E27FC236}">
                <a16:creationId xmlns:a16="http://schemas.microsoft.com/office/drawing/2014/main" id="{3D1C0295-03ED-4A5C-86EF-1F00C752CDD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8221317" y="2361300"/>
            <a:ext cx="3600000" cy="39951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hu-HU" dirty="0"/>
              <a:t>Első szint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8" name="Tartalom helye 6">
            <a:extLst>
              <a:ext uri="{FF2B5EF4-FFF2-40B4-BE49-F238E27FC236}">
                <a16:creationId xmlns:a16="http://schemas.microsoft.com/office/drawing/2014/main" id="{700523A3-375E-43EB-A109-AA5F32D6F591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4384034" y="2361300"/>
            <a:ext cx="3600000" cy="39951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hu-HU" dirty="0"/>
              <a:t>Első szint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22297208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CAA563B-1007-4753-A9CD-57710D33D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7999" y="216000"/>
            <a:ext cx="10440000" cy="10080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28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Cím szerkesztése</a:t>
            </a:r>
          </a:p>
        </p:txBody>
      </p:sp>
      <p:sp>
        <p:nvSpPr>
          <p:cNvPr id="7" name="Szöveg helye 3">
            <a:extLst>
              <a:ext uri="{FF2B5EF4-FFF2-40B4-BE49-F238E27FC236}">
                <a16:creationId xmlns:a16="http://schemas.microsoft.com/office/drawing/2014/main" id="{70525B92-1521-4408-948A-88D6B9C6B77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2280" y="1542750"/>
            <a:ext cx="11349037" cy="5718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dirty="0"/>
              <a:t>Alcím szerkesztése</a:t>
            </a:r>
          </a:p>
        </p:txBody>
      </p:sp>
      <p:sp>
        <p:nvSpPr>
          <p:cNvPr id="10" name="Tartalom helye 6">
            <a:extLst>
              <a:ext uri="{FF2B5EF4-FFF2-40B4-BE49-F238E27FC236}">
                <a16:creationId xmlns:a16="http://schemas.microsoft.com/office/drawing/2014/main" id="{3B23D413-D334-4118-9EB2-208C0526509E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68431" y="2361300"/>
            <a:ext cx="3600000" cy="3995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6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hu-HU" dirty="0"/>
              <a:t>Szöveg</a:t>
            </a:r>
          </a:p>
        </p:txBody>
      </p:sp>
      <p:sp>
        <p:nvSpPr>
          <p:cNvPr id="11" name="Tartalom helye 6">
            <a:extLst>
              <a:ext uri="{FF2B5EF4-FFF2-40B4-BE49-F238E27FC236}">
                <a16:creationId xmlns:a16="http://schemas.microsoft.com/office/drawing/2014/main" id="{3D1C0295-03ED-4A5C-86EF-1F00C752CDD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8221317" y="2361300"/>
            <a:ext cx="3600000" cy="3995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6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hu-HU" dirty="0"/>
              <a:t>Szöveg</a:t>
            </a:r>
          </a:p>
        </p:txBody>
      </p:sp>
      <p:sp>
        <p:nvSpPr>
          <p:cNvPr id="8" name="Tartalom helye 6">
            <a:extLst>
              <a:ext uri="{FF2B5EF4-FFF2-40B4-BE49-F238E27FC236}">
                <a16:creationId xmlns:a16="http://schemas.microsoft.com/office/drawing/2014/main" id="{700523A3-375E-43EB-A109-AA5F32D6F591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4384034" y="2361300"/>
            <a:ext cx="3600000" cy="3995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6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hu-HU" dirty="0"/>
              <a:t>Szöveg</a:t>
            </a:r>
          </a:p>
        </p:txBody>
      </p:sp>
    </p:spTree>
    <p:extLst>
      <p:ext uri="{BB962C8B-B14F-4D97-AF65-F5344CB8AC3E}">
        <p14:creationId xmlns:p14="http://schemas.microsoft.com/office/powerpoint/2010/main" val="34928611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 sorszámoz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CAA563B-1007-4753-A9CD-57710D33D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8431" y="847575"/>
            <a:ext cx="3600000" cy="5718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28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Sorszám</a:t>
            </a:r>
          </a:p>
        </p:txBody>
      </p:sp>
      <p:sp>
        <p:nvSpPr>
          <p:cNvPr id="7" name="Szöveg helye 3">
            <a:extLst>
              <a:ext uri="{FF2B5EF4-FFF2-40B4-BE49-F238E27FC236}">
                <a16:creationId xmlns:a16="http://schemas.microsoft.com/office/drawing/2014/main" id="{70525B92-1521-4408-948A-88D6B9C6B77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2280" y="1542750"/>
            <a:ext cx="3596151" cy="5718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dirty="0"/>
              <a:t>Alcím szerkesztése</a:t>
            </a:r>
          </a:p>
        </p:txBody>
      </p:sp>
      <p:sp>
        <p:nvSpPr>
          <p:cNvPr id="10" name="Tartalom helye 6">
            <a:extLst>
              <a:ext uri="{FF2B5EF4-FFF2-40B4-BE49-F238E27FC236}">
                <a16:creationId xmlns:a16="http://schemas.microsoft.com/office/drawing/2014/main" id="{3B23D413-D334-4118-9EB2-208C0526509E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68431" y="2361300"/>
            <a:ext cx="3600000" cy="3995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6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hu-HU" dirty="0"/>
              <a:t>Szöveg</a:t>
            </a:r>
          </a:p>
        </p:txBody>
      </p:sp>
      <p:sp>
        <p:nvSpPr>
          <p:cNvPr id="11" name="Tartalom helye 6">
            <a:extLst>
              <a:ext uri="{FF2B5EF4-FFF2-40B4-BE49-F238E27FC236}">
                <a16:creationId xmlns:a16="http://schemas.microsoft.com/office/drawing/2014/main" id="{3D1C0295-03ED-4A5C-86EF-1F00C752CDD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8221317" y="2361300"/>
            <a:ext cx="3600000" cy="3995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6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hu-HU" dirty="0"/>
              <a:t>Szöveg</a:t>
            </a:r>
          </a:p>
        </p:txBody>
      </p:sp>
      <p:sp>
        <p:nvSpPr>
          <p:cNvPr id="8" name="Tartalom helye 6">
            <a:extLst>
              <a:ext uri="{FF2B5EF4-FFF2-40B4-BE49-F238E27FC236}">
                <a16:creationId xmlns:a16="http://schemas.microsoft.com/office/drawing/2014/main" id="{700523A3-375E-43EB-A109-AA5F32D6F591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4384034" y="2361300"/>
            <a:ext cx="3600000" cy="3995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6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hu-HU" dirty="0"/>
              <a:t>Szöveg</a:t>
            </a:r>
          </a:p>
        </p:txBody>
      </p:sp>
      <p:sp>
        <p:nvSpPr>
          <p:cNvPr id="12" name="Szöveg helye 3">
            <a:extLst>
              <a:ext uri="{FF2B5EF4-FFF2-40B4-BE49-F238E27FC236}">
                <a16:creationId xmlns:a16="http://schemas.microsoft.com/office/drawing/2014/main" id="{E28104EE-F1DC-4424-9B48-FE3658EC5D5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87883" y="1542750"/>
            <a:ext cx="3596151" cy="5718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dirty="0"/>
              <a:t>Alcím szerkesztése</a:t>
            </a:r>
          </a:p>
        </p:txBody>
      </p:sp>
      <p:sp>
        <p:nvSpPr>
          <p:cNvPr id="14" name="Szöveg helye 3">
            <a:extLst>
              <a:ext uri="{FF2B5EF4-FFF2-40B4-BE49-F238E27FC236}">
                <a16:creationId xmlns:a16="http://schemas.microsoft.com/office/drawing/2014/main" id="{546FFA6A-85A0-4F5D-A260-F96DC8A8FC8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225166" y="1542750"/>
            <a:ext cx="3596151" cy="5718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dirty="0"/>
              <a:t>Alcím szerkesztése</a:t>
            </a:r>
          </a:p>
        </p:txBody>
      </p:sp>
      <p:sp>
        <p:nvSpPr>
          <p:cNvPr id="18" name="Szöveg helye 3">
            <a:extLst>
              <a:ext uri="{FF2B5EF4-FFF2-40B4-BE49-F238E27FC236}">
                <a16:creationId xmlns:a16="http://schemas.microsoft.com/office/drawing/2014/main" id="{69ED1598-87DB-4D41-A19E-CAAC7DDB42C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225166" y="826216"/>
            <a:ext cx="3596151" cy="5718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FontTx/>
              <a:buNone/>
              <a:defRPr sz="2800" b="1">
                <a:latin typeface="+mj-lt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dirty="0"/>
              <a:t>Sorszám</a:t>
            </a:r>
          </a:p>
        </p:txBody>
      </p:sp>
      <p:sp>
        <p:nvSpPr>
          <p:cNvPr id="19" name="Szöveg helye 3">
            <a:extLst>
              <a:ext uri="{FF2B5EF4-FFF2-40B4-BE49-F238E27FC236}">
                <a16:creationId xmlns:a16="http://schemas.microsoft.com/office/drawing/2014/main" id="{008C70E5-6C05-4139-9CE8-37D9CB47C31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387883" y="847575"/>
            <a:ext cx="3596151" cy="5718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0" indent="0">
              <a:buFontTx/>
              <a:buNone/>
              <a:defRPr sz="2800" b="1">
                <a:latin typeface="+mj-lt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dirty="0"/>
              <a:t>Sorszám</a:t>
            </a:r>
          </a:p>
        </p:txBody>
      </p:sp>
    </p:spTree>
    <p:extLst>
      <p:ext uri="{BB962C8B-B14F-4D97-AF65-F5344CB8AC3E}">
        <p14:creationId xmlns:p14="http://schemas.microsoft.com/office/powerpoint/2010/main" val="33235374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- 9 sorszámoz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DFD0674F-3698-4C62-873C-C684583F741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63723" y="1286453"/>
            <a:ext cx="3370263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2.</a:t>
            </a:r>
            <a:endParaRPr lang="en-US" dirty="0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338A67DE-6F39-470E-8387-BDE6A5E7541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073710" y="1286583"/>
            <a:ext cx="3370263" cy="45886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3.</a:t>
            </a:r>
            <a:endParaRPr lang="en-US" dirty="0"/>
          </a:p>
        </p:txBody>
      </p:sp>
      <p:sp>
        <p:nvSpPr>
          <p:cNvPr id="7" name="Szöveg helye 7">
            <a:extLst>
              <a:ext uri="{FF2B5EF4-FFF2-40B4-BE49-F238E27FC236}">
                <a16:creationId xmlns:a16="http://schemas.microsoft.com/office/drawing/2014/main" id="{0DF119E4-5278-43E2-9C19-066BA5749E0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51047" y="1921644"/>
            <a:ext cx="3182939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4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976B6BF-E09A-4E49-A9FD-19585024111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56271" y="1921644"/>
            <a:ext cx="3182939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4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C20D801-18A2-4519-892E-EC392A9933A4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4363723" y="2767015"/>
            <a:ext cx="3370263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5.</a:t>
            </a:r>
            <a:endParaRPr lang="en-US" dirty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7D60C8E7-5F58-4B56-81F5-9E789DB8A00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073710" y="2767145"/>
            <a:ext cx="3370263" cy="45886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6.</a:t>
            </a:r>
            <a:endParaRPr lang="en-US" dirty="0"/>
          </a:p>
        </p:txBody>
      </p:sp>
      <p:sp>
        <p:nvSpPr>
          <p:cNvPr id="11" name="Szöveg helye 7">
            <a:extLst>
              <a:ext uri="{FF2B5EF4-FFF2-40B4-BE49-F238E27FC236}">
                <a16:creationId xmlns:a16="http://schemas.microsoft.com/office/drawing/2014/main" id="{98CA84C7-6891-4CD1-BC33-A902F2418C0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51047" y="3402206"/>
            <a:ext cx="3182939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4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12" name="Szöveg helye 7">
            <a:extLst>
              <a:ext uri="{FF2B5EF4-FFF2-40B4-BE49-F238E27FC236}">
                <a16:creationId xmlns:a16="http://schemas.microsoft.com/office/drawing/2014/main" id="{A8E33CB9-B7A0-4A74-8A05-0236549C878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256271" y="3402206"/>
            <a:ext cx="3182939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4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CDC4D8D4-E0F1-4194-9D47-7C7D04ED1891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655324" y="1286453"/>
            <a:ext cx="3370263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1.</a:t>
            </a:r>
            <a:endParaRPr lang="en-US" dirty="0"/>
          </a:p>
        </p:txBody>
      </p:sp>
      <p:sp>
        <p:nvSpPr>
          <p:cNvPr id="14" name="Szöveg helye 7">
            <a:extLst>
              <a:ext uri="{FF2B5EF4-FFF2-40B4-BE49-F238E27FC236}">
                <a16:creationId xmlns:a16="http://schemas.microsoft.com/office/drawing/2014/main" id="{83A130E6-4072-4493-887F-7160AC79BAD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42648" y="1921644"/>
            <a:ext cx="3182939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4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1771BB7C-1F8F-4860-B7B3-F4BBF9AFB586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655324" y="2772483"/>
            <a:ext cx="3370263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4.</a:t>
            </a:r>
            <a:endParaRPr lang="en-US" dirty="0"/>
          </a:p>
        </p:txBody>
      </p:sp>
      <p:sp>
        <p:nvSpPr>
          <p:cNvPr id="16" name="Szöveg helye 7">
            <a:extLst>
              <a:ext uri="{FF2B5EF4-FFF2-40B4-BE49-F238E27FC236}">
                <a16:creationId xmlns:a16="http://schemas.microsoft.com/office/drawing/2014/main" id="{0BA7F94B-C6FC-429D-9185-0577CDA9508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42648" y="3407674"/>
            <a:ext cx="3182939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4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2DDBE87F-7C32-4BC5-B533-4232C71D3DBC}"/>
              </a:ext>
            </a:extLst>
          </p:cNvPr>
          <p:cNvSpPr>
            <a:spLocks noGrp="1"/>
          </p:cNvSpPr>
          <p:nvPr>
            <p:ph type="body" idx="26" hasCustomPrompt="1"/>
          </p:nvPr>
        </p:nvSpPr>
        <p:spPr>
          <a:xfrm>
            <a:off x="4363723" y="4258383"/>
            <a:ext cx="3370263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8.</a:t>
            </a:r>
            <a:endParaRPr lang="en-US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14A58838-1207-403A-9698-3482DC37115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073710" y="4258513"/>
            <a:ext cx="3370263" cy="45886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9.</a:t>
            </a:r>
            <a:endParaRPr lang="en-US" dirty="0"/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ECBA7B46-E9BE-4AD9-AF52-511C8DCBBB27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551047" y="4893574"/>
            <a:ext cx="3182939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4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20" name="Szöveg helye 7">
            <a:extLst>
              <a:ext uri="{FF2B5EF4-FFF2-40B4-BE49-F238E27FC236}">
                <a16:creationId xmlns:a16="http://schemas.microsoft.com/office/drawing/2014/main" id="{17483462-AAED-42E3-85A0-71224533AED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256271" y="4893574"/>
            <a:ext cx="3182939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4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348EE39E-4602-42B8-A3CA-8353BF73F4D6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655324" y="4263851"/>
            <a:ext cx="3370263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7.</a:t>
            </a:r>
            <a:endParaRPr lang="en-US" dirty="0"/>
          </a:p>
        </p:txBody>
      </p:sp>
      <p:sp>
        <p:nvSpPr>
          <p:cNvPr id="22" name="Szöveg helye 7">
            <a:extLst>
              <a:ext uri="{FF2B5EF4-FFF2-40B4-BE49-F238E27FC236}">
                <a16:creationId xmlns:a16="http://schemas.microsoft.com/office/drawing/2014/main" id="{F58F9C52-BD9A-40A2-8CF2-3F060160D5E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42648" y="4899042"/>
            <a:ext cx="3182939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4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</p:spTree>
    <p:extLst>
      <p:ext uri="{BB962C8B-B14F-4D97-AF65-F5344CB8AC3E}">
        <p14:creationId xmlns:p14="http://schemas.microsoft.com/office/powerpoint/2010/main" val="29288036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- 12 sorszámoz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74AE8FD-34DC-4E0D-BD1A-0EB356C468DF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696913" y="1276928"/>
            <a:ext cx="2699934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1.</a:t>
            </a:r>
            <a:endParaRPr lang="en-US" dirty="0"/>
          </a:p>
        </p:txBody>
      </p:sp>
      <p:sp>
        <p:nvSpPr>
          <p:cNvPr id="6" name="Szöveg helye 7">
            <a:extLst>
              <a:ext uri="{FF2B5EF4-FFF2-40B4-BE49-F238E27FC236}">
                <a16:creationId xmlns:a16="http://schemas.microsoft.com/office/drawing/2014/main" id="{5CA47AFC-36CE-4BD9-BE58-4D3F1CE5336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84236" y="1912119"/>
            <a:ext cx="2512611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944A7D8-1BD8-4C88-A64E-AC44D916F829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696912" y="2762958"/>
            <a:ext cx="2699935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5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000494A7-FF9A-409E-A04E-B77A78C4CA1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84236" y="3398149"/>
            <a:ext cx="2512611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2FB35BAF-68CA-4EC3-935E-9C1AF7DB0075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696912" y="4254326"/>
            <a:ext cx="2699935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9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10" name="Szöveg helye 7">
            <a:extLst>
              <a:ext uri="{FF2B5EF4-FFF2-40B4-BE49-F238E27FC236}">
                <a16:creationId xmlns:a16="http://schemas.microsoft.com/office/drawing/2014/main" id="{98AD58FE-249A-41A5-8839-DB14B58A38F6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84237" y="4889517"/>
            <a:ext cx="2511830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16B728B-3B21-42E5-803E-A1814D08CF5A}"/>
              </a:ext>
            </a:extLst>
          </p:cNvPr>
          <p:cNvSpPr>
            <a:spLocks noGrp="1"/>
          </p:cNvSpPr>
          <p:nvPr>
            <p:ph type="body" idx="32" hasCustomPrompt="1"/>
          </p:nvPr>
        </p:nvSpPr>
        <p:spPr>
          <a:xfrm>
            <a:off x="3396066" y="1276928"/>
            <a:ext cx="2699934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2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12" name="Szöveg helye 7">
            <a:extLst>
              <a:ext uri="{FF2B5EF4-FFF2-40B4-BE49-F238E27FC236}">
                <a16:creationId xmlns:a16="http://schemas.microsoft.com/office/drawing/2014/main" id="{707C4E61-B287-4FA5-9643-6E587DFAF2D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583389" y="1912119"/>
            <a:ext cx="2512611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AB1B3741-8F96-4AE2-9ED5-121A498B9671}"/>
              </a:ext>
            </a:extLst>
          </p:cNvPr>
          <p:cNvSpPr>
            <a:spLocks noGrp="1"/>
          </p:cNvSpPr>
          <p:nvPr>
            <p:ph type="body" idx="34" hasCustomPrompt="1"/>
          </p:nvPr>
        </p:nvSpPr>
        <p:spPr>
          <a:xfrm>
            <a:off x="3396065" y="2762958"/>
            <a:ext cx="2699935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6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14" name="Szöveg helye 7">
            <a:extLst>
              <a:ext uri="{FF2B5EF4-FFF2-40B4-BE49-F238E27FC236}">
                <a16:creationId xmlns:a16="http://schemas.microsoft.com/office/drawing/2014/main" id="{A46C1999-D2FC-4558-B887-BEB66E1CAA2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583389" y="3398149"/>
            <a:ext cx="2512611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01CD39DD-D4EC-4B68-BC49-D0D024D199A9}"/>
              </a:ext>
            </a:extLst>
          </p:cNvPr>
          <p:cNvSpPr>
            <a:spLocks noGrp="1"/>
          </p:cNvSpPr>
          <p:nvPr>
            <p:ph type="body" idx="36" hasCustomPrompt="1"/>
          </p:nvPr>
        </p:nvSpPr>
        <p:spPr>
          <a:xfrm>
            <a:off x="3396065" y="4254326"/>
            <a:ext cx="2699935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10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16" name="Szöveg helye 7">
            <a:extLst>
              <a:ext uri="{FF2B5EF4-FFF2-40B4-BE49-F238E27FC236}">
                <a16:creationId xmlns:a16="http://schemas.microsoft.com/office/drawing/2014/main" id="{0EE0CD1F-231C-4383-BC17-A8F4321837E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3583390" y="4889517"/>
            <a:ext cx="2511830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A6B4B19B-F0BA-4E75-8B8C-140224B529D5}"/>
              </a:ext>
            </a:extLst>
          </p:cNvPr>
          <p:cNvSpPr>
            <a:spLocks noGrp="1"/>
          </p:cNvSpPr>
          <p:nvPr>
            <p:ph type="body" idx="38" hasCustomPrompt="1"/>
          </p:nvPr>
        </p:nvSpPr>
        <p:spPr>
          <a:xfrm>
            <a:off x="6096001" y="1276928"/>
            <a:ext cx="2699934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3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18" name="Szöveg helye 7">
            <a:extLst>
              <a:ext uri="{FF2B5EF4-FFF2-40B4-BE49-F238E27FC236}">
                <a16:creationId xmlns:a16="http://schemas.microsoft.com/office/drawing/2014/main" id="{646D24A9-5DD2-4DDE-ADC9-A0E0B2D8BE3C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283324" y="1912119"/>
            <a:ext cx="2512611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92F77EB8-CB6D-4EF7-861E-C1F98D1E1C6B}"/>
              </a:ext>
            </a:extLst>
          </p:cNvPr>
          <p:cNvSpPr>
            <a:spLocks noGrp="1"/>
          </p:cNvSpPr>
          <p:nvPr>
            <p:ph type="body" idx="40" hasCustomPrompt="1"/>
          </p:nvPr>
        </p:nvSpPr>
        <p:spPr>
          <a:xfrm>
            <a:off x="6096000" y="2762958"/>
            <a:ext cx="2699935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7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20" name="Szöveg helye 7">
            <a:extLst>
              <a:ext uri="{FF2B5EF4-FFF2-40B4-BE49-F238E27FC236}">
                <a16:creationId xmlns:a16="http://schemas.microsoft.com/office/drawing/2014/main" id="{EB404DD9-BC3B-422A-B02F-6625DA22591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283324" y="3398149"/>
            <a:ext cx="2512611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B7E685E4-5A56-4C2E-817B-0AAD007B2E0F}"/>
              </a:ext>
            </a:extLst>
          </p:cNvPr>
          <p:cNvSpPr>
            <a:spLocks noGrp="1"/>
          </p:cNvSpPr>
          <p:nvPr>
            <p:ph type="body" idx="42" hasCustomPrompt="1"/>
          </p:nvPr>
        </p:nvSpPr>
        <p:spPr>
          <a:xfrm>
            <a:off x="6096000" y="4254326"/>
            <a:ext cx="2699935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11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22" name="Szöveg helye 7">
            <a:extLst>
              <a:ext uri="{FF2B5EF4-FFF2-40B4-BE49-F238E27FC236}">
                <a16:creationId xmlns:a16="http://schemas.microsoft.com/office/drawing/2014/main" id="{77AE3990-8DAC-4804-B0F3-D8BDB5748B70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6283325" y="4889517"/>
            <a:ext cx="2511830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15B0000A-06BC-45EF-B873-0069F4D9A2CE}"/>
              </a:ext>
            </a:extLst>
          </p:cNvPr>
          <p:cNvSpPr>
            <a:spLocks noGrp="1"/>
          </p:cNvSpPr>
          <p:nvPr>
            <p:ph type="body" idx="44" hasCustomPrompt="1"/>
          </p:nvPr>
        </p:nvSpPr>
        <p:spPr>
          <a:xfrm>
            <a:off x="8795936" y="1276928"/>
            <a:ext cx="2699934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4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24" name="Szöveg helye 7">
            <a:extLst>
              <a:ext uri="{FF2B5EF4-FFF2-40B4-BE49-F238E27FC236}">
                <a16:creationId xmlns:a16="http://schemas.microsoft.com/office/drawing/2014/main" id="{E4352486-8A79-4BEC-A45D-EDD495C2002A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983259" y="1912119"/>
            <a:ext cx="2512611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EEBCF89C-E719-4BC5-9916-DB84486CE4D8}"/>
              </a:ext>
            </a:extLst>
          </p:cNvPr>
          <p:cNvSpPr>
            <a:spLocks noGrp="1"/>
          </p:cNvSpPr>
          <p:nvPr>
            <p:ph type="body" idx="46" hasCustomPrompt="1"/>
          </p:nvPr>
        </p:nvSpPr>
        <p:spPr>
          <a:xfrm>
            <a:off x="8795935" y="2762958"/>
            <a:ext cx="2699935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8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26" name="Szöveg helye 7">
            <a:extLst>
              <a:ext uri="{FF2B5EF4-FFF2-40B4-BE49-F238E27FC236}">
                <a16:creationId xmlns:a16="http://schemas.microsoft.com/office/drawing/2014/main" id="{24403933-DC68-449F-8EC7-02539B455D1F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8983259" y="3398149"/>
            <a:ext cx="2512611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104C3A2C-ECF3-42EE-BDF5-347F32DE9A10}"/>
              </a:ext>
            </a:extLst>
          </p:cNvPr>
          <p:cNvSpPr>
            <a:spLocks noGrp="1"/>
          </p:cNvSpPr>
          <p:nvPr>
            <p:ph type="body" idx="48" hasCustomPrompt="1"/>
          </p:nvPr>
        </p:nvSpPr>
        <p:spPr>
          <a:xfrm>
            <a:off x="8795935" y="4254326"/>
            <a:ext cx="2699935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12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28" name="Szöveg helye 7">
            <a:extLst>
              <a:ext uri="{FF2B5EF4-FFF2-40B4-BE49-F238E27FC236}">
                <a16:creationId xmlns:a16="http://schemas.microsoft.com/office/drawing/2014/main" id="{D27D24AF-E6E7-4A29-97C3-C15EAC87041F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8983260" y="4889517"/>
            <a:ext cx="2511830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</p:spTree>
    <p:extLst>
      <p:ext uri="{BB962C8B-B14F-4D97-AF65-F5344CB8AC3E}">
        <p14:creationId xmlns:p14="http://schemas.microsoft.com/office/powerpoint/2010/main" val="2524637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+ 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áblázat helye 4">
            <a:extLst>
              <a:ext uri="{FF2B5EF4-FFF2-40B4-BE49-F238E27FC236}">
                <a16:creationId xmlns:a16="http://schemas.microsoft.com/office/drawing/2014/main" id="{56A17600-A856-4B9E-AF11-ED721008296F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468000" y="1528763"/>
            <a:ext cx="11181075" cy="4805362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None/>
              <a:defRPr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hu-HU" sz="1800" b="0" i="0" u="none" strike="noStrike">
                <a:effectLst/>
                <a:latin typeface="Arial" panose="020B0604020202020204" pitchFamily="34" charset="0"/>
              </a:rPr>
              <a:t>Táblázat beszúrásához kattintson az ikonra</a:t>
            </a:r>
            <a:endParaRPr lang="hu-HU" sz="1800" b="0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778180D-13CF-455A-B0B0-A2A0F8E024C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7998" y="216000"/>
            <a:ext cx="10440000" cy="10080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28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788724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+ 2 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áblázat helye 4">
            <a:extLst>
              <a:ext uri="{FF2B5EF4-FFF2-40B4-BE49-F238E27FC236}">
                <a16:creationId xmlns:a16="http://schemas.microsoft.com/office/drawing/2014/main" id="{88AF4310-F95F-4C93-9067-630145493233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472280" y="2360610"/>
            <a:ext cx="5400000" cy="391319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None/>
              <a:defRPr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hu-HU" sz="1800" b="0" i="0" u="none" strike="noStrike">
                <a:effectLst/>
                <a:latin typeface="Arial" panose="020B0604020202020204" pitchFamily="34" charset="0"/>
              </a:rPr>
              <a:t>Táblázat beszúrásához kattintson az ikonra</a:t>
            </a:r>
            <a:endParaRPr lang="hu-HU" sz="1800" b="0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10" name="Szöveg helye 3">
            <a:extLst>
              <a:ext uri="{FF2B5EF4-FFF2-40B4-BE49-F238E27FC236}">
                <a16:creationId xmlns:a16="http://schemas.microsoft.com/office/drawing/2014/main" id="{B3403E48-323D-4282-894B-FC64C74A778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72280" y="1542750"/>
            <a:ext cx="11349037" cy="5718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dirty="0"/>
              <a:t>Alcím szerkesztése</a:t>
            </a:r>
          </a:p>
        </p:txBody>
      </p:sp>
      <p:sp>
        <p:nvSpPr>
          <p:cNvPr id="13" name="Táblázat helye 4">
            <a:extLst>
              <a:ext uri="{FF2B5EF4-FFF2-40B4-BE49-F238E27FC236}">
                <a16:creationId xmlns:a16="http://schemas.microsoft.com/office/drawing/2014/main" id="{B8A404AB-10AE-4A56-A74E-B93999E7DDBA}"/>
              </a:ext>
            </a:extLst>
          </p:cNvPr>
          <p:cNvSpPr>
            <a:spLocks noGrp="1"/>
          </p:cNvSpPr>
          <p:nvPr>
            <p:ph type="tbl" sz="quarter" idx="18"/>
          </p:nvPr>
        </p:nvSpPr>
        <p:spPr>
          <a:xfrm>
            <a:off x="6421317" y="2360610"/>
            <a:ext cx="5400000" cy="391319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None/>
              <a:defRPr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hu-HU" sz="1800" b="0" i="0" u="none" strike="noStrike">
                <a:effectLst/>
                <a:latin typeface="Arial" panose="020B0604020202020204" pitchFamily="34" charset="0"/>
              </a:rPr>
              <a:t>Táblázat beszúrásához kattintson az ikonra</a:t>
            </a:r>
            <a:endParaRPr lang="hu-HU" sz="1800" b="0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31B084A-7C46-4296-A126-7F4D00CA446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7998" y="216000"/>
            <a:ext cx="10440000" cy="10080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28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22760861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id="{7D38182B-3C3E-47E0-A5D3-178FD8326C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06970" y="167620"/>
            <a:ext cx="1185030" cy="395010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06C082B5-4E2A-4FF1-A7C8-2320A6600909}"/>
              </a:ext>
            </a:extLst>
          </p:cNvPr>
          <p:cNvSpPr txBox="1">
            <a:spLocks/>
          </p:cNvSpPr>
          <p:nvPr userDrawn="1"/>
        </p:nvSpPr>
        <p:spPr>
          <a:xfrm>
            <a:off x="11693728" y="6353969"/>
            <a:ext cx="412344" cy="423862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 anchor="ctr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FF7219C-298C-485E-9732-5DCFA723F33A}" type="slidenum">
              <a:rPr lang="hu-HU" sz="1100" smtClean="0"/>
              <a:t>‹#›</a:t>
            </a:fld>
            <a:endParaRPr lang="hu-HU" sz="1100" dirty="0"/>
          </a:p>
        </p:txBody>
      </p:sp>
    </p:spTree>
    <p:extLst>
      <p:ext uri="{BB962C8B-B14F-4D97-AF65-F5344CB8AC3E}">
        <p14:creationId xmlns:p14="http://schemas.microsoft.com/office/powerpoint/2010/main" val="31919358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ljesen 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0791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1621B22-D365-495C-88F1-1B023545CFE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81074" y="1600201"/>
            <a:ext cx="10372725" cy="1828800"/>
          </a:xfrm>
        </p:spPr>
        <p:txBody>
          <a:bodyPr anchor="t" anchorCtr="0">
            <a:normAutofit/>
          </a:bodyPr>
          <a:lstStyle>
            <a:lvl1pPr algn="l">
              <a:defRPr sz="4400" b="1"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8CC58CEF-E392-45B5-BDE8-D20516C7564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81074" y="3602038"/>
            <a:ext cx="7347164" cy="1655762"/>
          </a:xfrm>
        </p:spPr>
        <p:txBody>
          <a:bodyPr>
            <a:normAutofit/>
          </a:bodyPr>
          <a:lstStyle>
            <a:lvl1pPr marL="0" indent="0" algn="l">
              <a:buNone/>
              <a:defRPr sz="4000">
                <a:latin typeface="+mj-lt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/>
              <a:t>Alcím szerkesztése</a:t>
            </a: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63B606D3-5F12-4B55-AE92-D62BC0002F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1965" y="584200"/>
            <a:ext cx="1650730" cy="550243"/>
          </a:xfrm>
          <a:prstGeom prst="rect">
            <a:avLst/>
          </a:prstGeom>
        </p:spPr>
      </p:pic>
      <p:pic>
        <p:nvPicPr>
          <p:cNvPr id="11" name="Picture 5">
            <a:extLst>
              <a:ext uri="{FF2B5EF4-FFF2-40B4-BE49-F238E27FC236}">
                <a16:creationId xmlns:a16="http://schemas.microsoft.com/office/drawing/2014/main" id="{4483763A-786D-4D99-8200-86D8AA433E0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28238" y="3301340"/>
            <a:ext cx="3107796" cy="3107796"/>
          </a:xfrm>
          <a:prstGeom prst="rect">
            <a:avLst/>
          </a:prstGeom>
        </p:spPr>
      </p:pic>
      <p:sp>
        <p:nvSpPr>
          <p:cNvPr id="12" name="Szöveg helye 12">
            <a:extLst>
              <a:ext uri="{FF2B5EF4-FFF2-40B4-BE49-F238E27FC236}">
                <a16:creationId xmlns:a16="http://schemas.microsoft.com/office/drawing/2014/main" id="{B7074CB3-3F50-4498-9366-DB66EA364697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981074" y="5430837"/>
            <a:ext cx="7372352" cy="38630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+mj-lt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hu-HU" dirty="0"/>
              <a:t>Készítette: </a:t>
            </a:r>
          </a:p>
        </p:txBody>
      </p:sp>
    </p:spTree>
    <p:extLst>
      <p:ext uri="{BB962C8B-B14F-4D97-AF65-F5344CB8AC3E}">
        <p14:creationId xmlns:p14="http://schemas.microsoft.com/office/powerpoint/2010/main" val="35099386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Köszönöm a figyelmet!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abadkézi sokszög: alakzat 5">
            <a:extLst>
              <a:ext uri="{FF2B5EF4-FFF2-40B4-BE49-F238E27FC236}">
                <a16:creationId xmlns:a16="http://schemas.microsoft.com/office/drawing/2014/main" id="{3A402B69-5D47-4A7C-AC5D-40042DBAB163}"/>
              </a:ext>
            </a:extLst>
          </p:cNvPr>
          <p:cNvSpPr/>
          <p:nvPr/>
        </p:nvSpPr>
        <p:spPr>
          <a:xfrm>
            <a:off x="1138239" y="423987"/>
            <a:ext cx="4050001" cy="6137118"/>
          </a:xfrm>
          <a:custGeom>
            <a:avLst/>
            <a:gdLst>
              <a:gd name="connsiteX0" fmla="*/ 0 w 4050001"/>
              <a:gd name="connsiteY0" fmla="*/ 5665033 h 6137118"/>
              <a:gd name="connsiteX1" fmla="*/ 4050001 w 4050001"/>
              <a:gd name="connsiteY1" fmla="*/ 5665033 h 6137118"/>
              <a:gd name="connsiteX2" fmla="*/ 4050001 w 4050001"/>
              <a:gd name="connsiteY2" fmla="*/ 6137119 h 6137118"/>
              <a:gd name="connsiteX3" fmla="*/ 0 w 4050001"/>
              <a:gd name="connsiteY3" fmla="*/ 6137119 h 6137118"/>
              <a:gd name="connsiteX4" fmla="*/ 0 w 4050001"/>
              <a:gd name="connsiteY4" fmla="*/ 5665033 h 6137118"/>
              <a:gd name="connsiteX5" fmla="*/ 3950615 w 4050001"/>
              <a:gd name="connsiteY5" fmla="*/ 658436 h 6137118"/>
              <a:gd name="connsiteX6" fmla="*/ 3267332 w 4050001"/>
              <a:gd name="connsiteY6" fmla="*/ 0 h 6137118"/>
              <a:gd name="connsiteX7" fmla="*/ 2795246 w 4050001"/>
              <a:gd name="connsiteY7" fmla="*/ 198773 h 6137118"/>
              <a:gd name="connsiteX8" fmla="*/ 3143099 w 4050001"/>
              <a:gd name="connsiteY8" fmla="*/ 347853 h 6137118"/>
              <a:gd name="connsiteX9" fmla="*/ 3279756 w 4050001"/>
              <a:gd name="connsiteY9" fmla="*/ 323006 h 6137118"/>
              <a:gd name="connsiteX10" fmla="*/ 3640032 w 4050001"/>
              <a:gd name="connsiteY10" fmla="*/ 670859 h 6137118"/>
              <a:gd name="connsiteX11" fmla="*/ 3292179 w 4050001"/>
              <a:gd name="connsiteY11" fmla="*/ 1031135 h 6137118"/>
              <a:gd name="connsiteX12" fmla="*/ 2969173 w 4050001"/>
              <a:gd name="connsiteY12" fmla="*/ 832362 h 6137118"/>
              <a:gd name="connsiteX13" fmla="*/ 2633743 w 4050001"/>
              <a:gd name="connsiteY13" fmla="*/ 832362 h 6137118"/>
              <a:gd name="connsiteX14" fmla="*/ 3441259 w 4050001"/>
              <a:gd name="connsiteY14" fmla="*/ 1316872 h 6137118"/>
              <a:gd name="connsiteX15" fmla="*/ 3950615 w 4050001"/>
              <a:gd name="connsiteY15" fmla="*/ 658436 h 613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050001" h="6137118">
                <a:moveTo>
                  <a:pt x="0" y="5665033"/>
                </a:moveTo>
                <a:lnTo>
                  <a:pt x="4050001" y="5665033"/>
                </a:lnTo>
                <a:lnTo>
                  <a:pt x="4050001" y="6137119"/>
                </a:lnTo>
                <a:lnTo>
                  <a:pt x="0" y="6137119"/>
                </a:lnTo>
                <a:lnTo>
                  <a:pt x="0" y="5665033"/>
                </a:lnTo>
                <a:close/>
                <a:moveTo>
                  <a:pt x="3950615" y="658436"/>
                </a:moveTo>
                <a:cubicBezTo>
                  <a:pt x="3938192" y="285736"/>
                  <a:pt x="3640032" y="0"/>
                  <a:pt x="3267332" y="0"/>
                </a:cubicBezTo>
                <a:cubicBezTo>
                  <a:pt x="3093406" y="0"/>
                  <a:pt x="2919480" y="74540"/>
                  <a:pt x="2795246" y="198773"/>
                </a:cubicBezTo>
                <a:lnTo>
                  <a:pt x="3143099" y="347853"/>
                </a:lnTo>
                <a:cubicBezTo>
                  <a:pt x="3180369" y="335430"/>
                  <a:pt x="3230063" y="323006"/>
                  <a:pt x="3279756" y="323006"/>
                </a:cubicBezTo>
                <a:cubicBezTo>
                  <a:pt x="3478529" y="323006"/>
                  <a:pt x="3640032" y="472086"/>
                  <a:pt x="3640032" y="670859"/>
                </a:cubicBezTo>
                <a:cubicBezTo>
                  <a:pt x="3640032" y="869632"/>
                  <a:pt x="3478529" y="1031135"/>
                  <a:pt x="3292179" y="1031135"/>
                </a:cubicBezTo>
                <a:cubicBezTo>
                  <a:pt x="3155523" y="1031135"/>
                  <a:pt x="3031289" y="956596"/>
                  <a:pt x="2969173" y="832362"/>
                </a:cubicBezTo>
                <a:lnTo>
                  <a:pt x="2633743" y="832362"/>
                </a:lnTo>
                <a:cubicBezTo>
                  <a:pt x="2720707" y="1192639"/>
                  <a:pt x="3080983" y="1403835"/>
                  <a:pt x="3441259" y="1316872"/>
                </a:cubicBezTo>
                <a:cubicBezTo>
                  <a:pt x="3739419" y="1254755"/>
                  <a:pt x="3950615" y="981442"/>
                  <a:pt x="3950615" y="658436"/>
                </a:cubicBezTo>
              </a:path>
            </a:pathLst>
          </a:custGeom>
          <a:solidFill>
            <a:srgbClr val="BF8F55"/>
          </a:solidFill>
          <a:ln w="124097" cap="flat">
            <a:noFill/>
            <a:prstDash val="solid"/>
            <a:miter/>
          </a:ln>
        </p:spPr>
        <p:txBody>
          <a:bodyPr rtlCol="0" anchor="ctr"/>
          <a:lstStyle/>
          <a:p>
            <a:endParaRPr lang="hu-HU"/>
          </a:p>
        </p:txBody>
      </p:sp>
      <p:grpSp>
        <p:nvGrpSpPr>
          <p:cNvPr id="9" name="Csoportba foglalás 8">
            <a:extLst>
              <a:ext uri="{FF2B5EF4-FFF2-40B4-BE49-F238E27FC236}">
                <a16:creationId xmlns:a16="http://schemas.microsoft.com/office/drawing/2014/main" id="{3AAA7C92-DBC7-435B-B3B9-79C53551FB2F}"/>
              </a:ext>
            </a:extLst>
          </p:cNvPr>
          <p:cNvGrpSpPr/>
          <p:nvPr/>
        </p:nvGrpSpPr>
        <p:grpSpPr>
          <a:xfrm>
            <a:off x="1166191" y="402072"/>
            <a:ext cx="4345055" cy="5227285"/>
            <a:chOff x="1166191" y="402072"/>
            <a:chExt cx="4345055" cy="5227285"/>
          </a:xfrm>
          <a:solidFill>
            <a:schemeClr val="tx1"/>
          </a:solidFill>
        </p:grpSpPr>
        <p:sp>
          <p:nvSpPr>
            <p:cNvPr id="5" name="Szabadkézi sokszög: alakzat 4">
              <a:extLst>
                <a:ext uri="{FF2B5EF4-FFF2-40B4-BE49-F238E27FC236}">
                  <a16:creationId xmlns:a16="http://schemas.microsoft.com/office/drawing/2014/main" id="{9970B417-BDDD-4E76-BCE7-0A39B96548E4}"/>
                </a:ext>
              </a:extLst>
            </p:cNvPr>
            <p:cNvSpPr/>
            <p:nvPr/>
          </p:nvSpPr>
          <p:spPr>
            <a:xfrm>
              <a:off x="2703577" y="4933652"/>
              <a:ext cx="919325" cy="695705"/>
            </a:xfrm>
            <a:custGeom>
              <a:avLst/>
              <a:gdLst>
                <a:gd name="connsiteX0" fmla="*/ 459663 w 919325"/>
                <a:gd name="connsiteY0" fmla="*/ 695706 h 695705"/>
                <a:gd name="connsiteX1" fmla="*/ 919325 w 919325"/>
                <a:gd name="connsiteY1" fmla="*/ 236043 h 695705"/>
                <a:gd name="connsiteX2" fmla="*/ 683282 w 919325"/>
                <a:gd name="connsiteY2" fmla="*/ 0 h 695705"/>
                <a:gd name="connsiteX3" fmla="*/ 0 w 919325"/>
                <a:gd name="connsiteY3" fmla="*/ 695706 h 6957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19325" h="695705">
                  <a:moveTo>
                    <a:pt x="459663" y="695706"/>
                  </a:moveTo>
                  <a:lnTo>
                    <a:pt x="919325" y="236043"/>
                  </a:lnTo>
                  <a:lnTo>
                    <a:pt x="683282" y="0"/>
                  </a:lnTo>
                  <a:lnTo>
                    <a:pt x="0" y="695706"/>
                  </a:lnTo>
                  <a:close/>
                </a:path>
              </a:pathLst>
            </a:custGeom>
            <a:solidFill>
              <a:schemeClr val="accent1"/>
            </a:solidFill>
            <a:ln w="1240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>
                <a:solidFill>
                  <a:schemeClr val="accent1"/>
                </a:solidFill>
              </a:endParaRPr>
            </a:p>
          </p:txBody>
        </p:sp>
        <p:sp>
          <p:nvSpPr>
            <p:cNvPr id="8" name="Szabadkézi sokszög: alakzat 7">
              <a:extLst>
                <a:ext uri="{FF2B5EF4-FFF2-40B4-BE49-F238E27FC236}">
                  <a16:creationId xmlns:a16="http://schemas.microsoft.com/office/drawing/2014/main" id="{7ECD1A9A-D4EB-4E19-86C3-0E3ABD55DC6B}"/>
                </a:ext>
              </a:extLst>
            </p:cNvPr>
            <p:cNvSpPr/>
            <p:nvPr/>
          </p:nvSpPr>
          <p:spPr>
            <a:xfrm>
              <a:off x="1166191" y="402072"/>
              <a:ext cx="4345055" cy="5214862"/>
            </a:xfrm>
            <a:custGeom>
              <a:avLst/>
              <a:gdLst>
                <a:gd name="connsiteX0" fmla="*/ 2158552 w 4345055"/>
                <a:gd name="connsiteY0" fmla="*/ 854278 h 5214862"/>
                <a:gd name="connsiteX1" fmla="*/ 3251803 w 4345055"/>
                <a:gd name="connsiteY1" fmla="*/ 854278 h 5214862"/>
                <a:gd name="connsiteX2" fmla="*/ 2990914 w 4345055"/>
                <a:gd name="connsiteY2" fmla="*/ 494001 h 5214862"/>
                <a:gd name="connsiteX3" fmla="*/ 1798275 w 4345055"/>
                <a:gd name="connsiteY3" fmla="*/ 21915 h 5214862"/>
                <a:gd name="connsiteX4" fmla="*/ 1363459 w 4345055"/>
                <a:gd name="connsiteY4" fmla="*/ 108879 h 5214862"/>
                <a:gd name="connsiteX5" fmla="*/ 456557 w 4345055"/>
                <a:gd name="connsiteY5" fmla="*/ 1003358 h 5214862"/>
                <a:gd name="connsiteX6" fmla="*/ 456557 w 4345055"/>
                <a:gd name="connsiteY6" fmla="*/ 3202285 h 5214862"/>
                <a:gd name="connsiteX7" fmla="*/ 456557 w 4345055"/>
                <a:gd name="connsiteY7" fmla="*/ 3202285 h 5214862"/>
                <a:gd name="connsiteX8" fmla="*/ 1611925 w 4345055"/>
                <a:gd name="connsiteY8" fmla="*/ 4357653 h 5214862"/>
                <a:gd name="connsiteX9" fmla="*/ 754717 w 4345055"/>
                <a:gd name="connsiteY9" fmla="*/ 5214862 h 5214862"/>
                <a:gd name="connsiteX10" fmla="*/ 1214379 w 4345055"/>
                <a:gd name="connsiteY10" fmla="*/ 5214862 h 5214862"/>
                <a:gd name="connsiteX11" fmla="*/ 2059165 w 4345055"/>
                <a:gd name="connsiteY11" fmla="*/ 4370077 h 5214862"/>
                <a:gd name="connsiteX12" fmla="*/ 1748582 w 4345055"/>
                <a:gd name="connsiteY12" fmla="*/ 4059494 h 5214862"/>
                <a:gd name="connsiteX13" fmla="*/ 1910085 w 4345055"/>
                <a:gd name="connsiteY13" fmla="*/ 3897991 h 5214862"/>
                <a:gd name="connsiteX14" fmla="*/ 2792141 w 4345055"/>
                <a:gd name="connsiteY14" fmla="*/ 4780046 h 5214862"/>
                <a:gd name="connsiteX15" fmla="*/ 3102724 w 4345055"/>
                <a:gd name="connsiteY15" fmla="*/ 4904280 h 5214862"/>
                <a:gd name="connsiteX16" fmla="*/ 4345056 w 4345055"/>
                <a:gd name="connsiteY16" fmla="*/ 4904280 h 5214862"/>
                <a:gd name="connsiteX17" fmla="*/ 3102724 w 4345055"/>
                <a:gd name="connsiteY17" fmla="*/ 3661948 h 5214862"/>
                <a:gd name="connsiteX18" fmla="*/ 3102724 w 4345055"/>
                <a:gd name="connsiteY18" fmla="*/ 2904125 h 5214862"/>
                <a:gd name="connsiteX19" fmla="*/ 2978491 w 4345055"/>
                <a:gd name="connsiteY19" fmla="*/ 2605966 h 5214862"/>
                <a:gd name="connsiteX20" fmla="*/ 1810699 w 4345055"/>
                <a:gd name="connsiteY20" fmla="*/ 1438174 h 5214862"/>
                <a:gd name="connsiteX21" fmla="*/ 1810699 w 4345055"/>
                <a:gd name="connsiteY21" fmla="*/ 1214554 h 5214862"/>
                <a:gd name="connsiteX22" fmla="*/ 2158552 w 4345055"/>
                <a:gd name="connsiteY22" fmla="*/ 854278 h 5214862"/>
                <a:gd name="connsiteX23" fmla="*/ 2158552 w 4345055"/>
                <a:gd name="connsiteY23" fmla="*/ 854278 h 5214862"/>
                <a:gd name="connsiteX24" fmla="*/ 1847969 w 4345055"/>
                <a:gd name="connsiteY24" fmla="*/ 2096609 h 5214862"/>
                <a:gd name="connsiteX25" fmla="*/ 2779717 w 4345055"/>
                <a:gd name="connsiteY25" fmla="*/ 3028358 h 5214862"/>
                <a:gd name="connsiteX26" fmla="*/ 2779717 w 4345055"/>
                <a:gd name="connsiteY26" fmla="*/ 3351365 h 5214862"/>
                <a:gd name="connsiteX27" fmla="*/ 1934932 w 4345055"/>
                <a:gd name="connsiteY27" fmla="*/ 2506579 h 5214862"/>
                <a:gd name="connsiteX28" fmla="*/ 1835545 w 4345055"/>
                <a:gd name="connsiteY28" fmla="*/ 2282959 h 5214862"/>
                <a:gd name="connsiteX29" fmla="*/ 1835545 w 4345055"/>
                <a:gd name="connsiteY29" fmla="*/ 2096609 h 5214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4345055" h="5214862">
                  <a:moveTo>
                    <a:pt x="2158552" y="854278"/>
                  </a:moveTo>
                  <a:lnTo>
                    <a:pt x="3251803" y="854278"/>
                  </a:lnTo>
                  <a:cubicBezTo>
                    <a:pt x="3226957" y="692775"/>
                    <a:pt x="3127570" y="556118"/>
                    <a:pt x="2990914" y="494001"/>
                  </a:cubicBezTo>
                  <a:lnTo>
                    <a:pt x="1798275" y="21915"/>
                  </a:lnTo>
                  <a:cubicBezTo>
                    <a:pt x="1649195" y="-27778"/>
                    <a:pt x="1475269" y="9492"/>
                    <a:pt x="1363459" y="108879"/>
                  </a:cubicBezTo>
                  <a:lnTo>
                    <a:pt x="456557" y="1003358"/>
                  </a:lnTo>
                  <a:cubicBezTo>
                    <a:pt x="-152186" y="1612100"/>
                    <a:pt x="-152186" y="2593542"/>
                    <a:pt x="456557" y="3202285"/>
                  </a:cubicBezTo>
                  <a:cubicBezTo>
                    <a:pt x="456557" y="3202285"/>
                    <a:pt x="456557" y="3202285"/>
                    <a:pt x="456557" y="3202285"/>
                  </a:cubicBezTo>
                  <a:lnTo>
                    <a:pt x="1611925" y="4357653"/>
                  </a:lnTo>
                  <a:lnTo>
                    <a:pt x="754717" y="5214862"/>
                  </a:lnTo>
                  <a:lnTo>
                    <a:pt x="1214379" y="5214862"/>
                  </a:lnTo>
                  <a:lnTo>
                    <a:pt x="2059165" y="4370077"/>
                  </a:lnTo>
                  <a:lnTo>
                    <a:pt x="1748582" y="4059494"/>
                  </a:lnTo>
                  <a:lnTo>
                    <a:pt x="1910085" y="3897991"/>
                  </a:lnTo>
                  <a:lnTo>
                    <a:pt x="2792141" y="4780046"/>
                  </a:lnTo>
                  <a:cubicBezTo>
                    <a:pt x="2879104" y="4854586"/>
                    <a:pt x="2978491" y="4904280"/>
                    <a:pt x="3102724" y="4904280"/>
                  </a:cubicBezTo>
                  <a:lnTo>
                    <a:pt x="4345056" y="4904280"/>
                  </a:lnTo>
                  <a:lnTo>
                    <a:pt x="3102724" y="3661948"/>
                  </a:lnTo>
                  <a:lnTo>
                    <a:pt x="3102724" y="2904125"/>
                  </a:lnTo>
                  <a:cubicBezTo>
                    <a:pt x="3102724" y="2792315"/>
                    <a:pt x="3053030" y="2680506"/>
                    <a:pt x="2978491" y="2605966"/>
                  </a:cubicBezTo>
                  <a:lnTo>
                    <a:pt x="1810699" y="1438174"/>
                  </a:lnTo>
                  <a:cubicBezTo>
                    <a:pt x="1748582" y="1376057"/>
                    <a:pt x="1748582" y="1276671"/>
                    <a:pt x="1810699" y="1214554"/>
                  </a:cubicBezTo>
                  <a:lnTo>
                    <a:pt x="2158552" y="854278"/>
                  </a:lnTo>
                  <a:lnTo>
                    <a:pt x="2158552" y="854278"/>
                  </a:lnTo>
                  <a:close/>
                  <a:moveTo>
                    <a:pt x="1847969" y="2096609"/>
                  </a:moveTo>
                  <a:lnTo>
                    <a:pt x="2779717" y="3028358"/>
                  </a:lnTo>
                  <a:lnTo>
                    <a:pt x="2779717" y="3351365"/>
                  </a:lnTo>
                  <a:lnTo>
                    <a:pt x="1934932" y="2506579"/>
                  </a:lnTo>
                  <a:cubicBezTo>
                    <a:pt x="1872815" y="2444463"/>
                    <a:pt x="1847969" y="2357499"/>
                    <a:pt x="1835545" y="2282959"/>
                  </a:cubicBezTo>
                  <a:lnTo>
                    <a:pt x="1835545" y="2096609"/>
                  </a:lnTo>
                  <a:close/>
                </a:path>
              </a:pathLst>
            </a:custGeom>
            <a:solidFill>
              <a:schemeClr val="accent1"/>
            </a:solidFill>
            <a:ln w="1240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>
                <a:solidFill>
                  <a:schemeClr val="accent1"/>
                </a:solidFill>
              </a:endParaRPr>
            </a:p>
          </p:txBody>
        </p:sp>
      </p:grpSp>
      <p:sp>
        <p:nvSpPr>
          <p:cNvPr id="3" name="Title 1">
            <a:extLst>
              <a:ext uri="{FF2B5EF4-FFF2-40B4-BE49-F238E27FC236}">
                <a16:creationId xmlns:a16="http://schemas.microsoft.com/office/drawing/2014/main" id="{E1A7147B-719B-4B06-ABCB-908B8A704C37}"/>
              </a:ext>
            </a:extLst>
          </p:cNvPr>
          <p:cNvSpPr txBox="1">
            <a:spLocks/>
          </p:cNvSpPr>
          <p:nvPr/>
        </p:nvSpPr>
        <p:spPr>
          <a:xfrm>
            <a:off x="6365876" y="2141692"/>
            <a:ext cx="5391928" cy="1671183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400" b="1" kern="6600" baseline="0">
                <a:solidFill>
                  <a:srgbClr val="1B213E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hu-HU" sz="4400" dirty="0">
                <a:solidFill>
                  <a:schemeClr val="accent1"/>
                </a:solidFill>
              </a:rPr>
              <a:t>Köszönöm a figyelmet!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FCFD0DF1-4EF7-40CF-BC06-82D22A305763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365876" y="5910442"/>
            <a:ext cx="5257799" cy="41823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 dirty="0">
                <a:latin typeface="Muli" pitchFamily="2" charset="77"/>
              </a:rPr>
              <a:t>…@uni-corvinus.hu</a:t>
            </a:r>
          </a:p>
        </p:txBody>
      </p:sp>
    </p:spTree>
    <p:extLst>
      <p:ext uri="{BB962C8B-B14F-4D97-AF65-F5344CB8AC3E}">
        <p14:creationId xmlns:p14="http://schemas.microsoft.com/office/powerpoint/2010/main" val="37241524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rvinus színséma 9 szí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29">
            <a:extLst>
              <a:ext uri="{FF2B5EF4-FFF2-40B4-BE49-F238E27FC236}">
                <a16:creationId xmlns:a16="http://schemas.microsoft.com/office/drawing/2014/main" id="{B3A51A6E-BA40-41E4-9035-49E0B32CB69A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31813" y="3229494"/>
            <a:ext cx="4781551" cy="2844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>
                <a:solidFill>
                  <a:schemeClr val="accent1"/>
                </a:solidFill>
                <a:latin typeface="Arial "/>
              </a:defRPr>
            </a:lvl1pPr>
          </a:lstStyle>
          <a:p>
            <a:pPr marL="0" indent="0"/>
            <a:r>
              <a:rPr lang="hu-HU" dirty="0"/>
              <a:t>A sablonban létrehoztunk egy </a:t>
            </a:r>
            <a:r>
              <a:rPr lang="hu-HU" b="1" dirty="0"/>
              <a:t>Corvinus színsémát</a:t>
            </a:r>
            <a:r>
              <a:rPr lang="hu-HU" dirty="0"/>
              <a:t> ezekből a színekből +a fehér szín.</a:t>
            </a:r>
          </a:p>
          <a:p>
            <a:r>
              <a:rPr lang="hu-HU" dirty="0"/>
              <a:t>A Corvinus arculati rendszeréhez használt színek listája </a:t>
            </a:r>
            <a:r>
              <a:rPr lang="hu-HU" dirty="0" err="1"/>
              <a:t>hexa</a:t>
            </a:r>
            <a:r>
              <a:rPr lang="hu-HU" dirty="0"/>
              <a:t> kódokkal.</a:t>
            </a:r>
          </a:p>
          <a:p>
            <a:r>
              <a:rPr lang="hu-HU" dirty="0"/>
              <a:t>A sablonban létrehoztunk egy </a:t>
            </a:r>
            <a:r>
              <a:rPr lang="hu-HU" b="1" dirty="0"/>
              <a:t>Corvinus-</a:t>
            </a:r>
            <a:r>
              <a:rPr lang="hu-HU" b="1" dirty="0" err="1"/>
              <a:t>new</a:t>
            </a:r>
            <a:r>
              <a:rPr lang="hu-HU" b="1" dirty="0"/>
              <a:t> színsémát </a:t>
            </a:r>
            <a:r>
              <a:rPr lang="hu-HU" dirty="0"/>
              <a:t>ezekből a színekből. </a:t>
            </a:r>
            <a:endParaRPr lang="en-US" dirty="0"/>
          </a:p>
          <a:p>
            <a:pPr marL="0" indent="0"/>
            <a:endParaRPr lang="hu-HU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69B4926A-3EFF-4F82-820B-8307E7A1639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3" y="1583728"/>
            <a:ext cx="5292725" cy="126901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Corvinus színséma alapszínek</a:t>
            </a:r>
          </a:p>
        </p:txBody>
      </p:sp>
      <p:sp>
        <p:nvSpPr>
          <p:cNvPr id="5" name="Szöveg helye 2">
            <a:extLst>
              <a:ext uri="{FF2B5EF4-FFF2-40B4-BE49-F238E27FC236}">
                <a16:creationId xmlns:a16="http://schemas.microsoft.com/office/drawing/2014/main" id="{001FEF86-E7E6-48D2-8CB7-71C34DC5D387}"/>
              </a:ext>
            </a:extLst>
          </p:cNvPr>
          <p:cNvSpPr txBox="1">
            <a:spLocks/>
          </p:cNvSpPr>
          <p:nvPr userDrawn="1"/>
        </p:nvSpPr>
        <p:spPr>
          <a:xfrm>
            <a:off x="10123469" y="3429000"/>
            <a:ext cx="1344612" cy="1137920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>
            <a:defPPr>
              <a:defRPr lang="hu-HU"/>
            </a:defPPr>
            <a:lvl1pPr marL="0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 algn="l"/>
            <a:r>
              <a:rPr lang="pt-BR" dirty="0"/>
              <a:t>#F5C832</a:t>
            </a:r>
            <a:br>
              <a:rPr lang="pt-BR" dirty="0"/>
            </a:br>
            <a:r>
              <a:rPr lang="pt-BR" dirty="0"/>
              <a:t>R: 245</a:t>
            </a:r>
            <a:br>
              <a:rPr lang="pt-BR" dirty="0"/>
            </a:br>
            <a:r>
              <a:rPr lang="pt-BR" dirty="0"/>
              <a:t>G: 200</a:t>
            </a:r>
            <a:br>
              <a:rPr lang="pt-BR" dirty="0"/>
            </a:br>
            <a:r>
              <a:rPr lang="pt-BR" dirty="0"/>
              <a:t>B: 50</a:t>
            </a:r>
          </a:p>
        </p:txBody>
      </p:sp>
      <p:sp>
        <p:nvSpPr>
          <p:cNvPr id="6" name="Szöveg helye 2">
            <a:extLst>
              <a:ext uri="{FF2B5EF4-FFF2-40B4-BE49-F238E27FC236}">
                <a16:creationId xmlns:a16="http://schemas.microsoft.com/office/drawing/2014/main" id="{121DB994-CDA6-47A8-BB92-177373C631E5}"/>
              </a:ext>
            </a:extLst>
          </p:cNvPr>
          <p:cNvSpPr txBox="1">
            <a:spLocks/>
          </p:cNvSpPr>
          <p:nvPr userDrawn="1"/>
        </p:nvSpPr>
        <p:spPr>
          <a:xfrm>
            <a:off x="6096000" y="3429000"/>
            <a:ext cx="1344612" cy="113792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hu-HU"/>
            </a:defPPr>
            <a:lvl1pPr marL="0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 algn="l"/>
            <a:r>
              <a:rPr lang="pt-BR" dirty="0"/>
              <a:t>#1B213E</a:t>
            </a:r>
            <a:br>
              <a:rPr lang="pt-BR" dirty="0"/>
            </a:br>
            <a:r>
              <a:rPr lang="pt-BR" dirty="0"/>
              <a:t>R: 27</a:t>
            </a:r>
            <a:br>
              <a:rPr lang="pt-BR" dirty="0"/>
            </a:br>
            <a:r>
              <a:rPr lang="pt-BR" dirty="0"/>
              <a:t>G: 33</a:t>
            </a:r>
            <a:br>
              <a:rPr lang="pt-BR" dirty="0"/>
            </a:br>
            <a:r>
              <a:rPr lang="pt-BR" dirty="0"/>
              <a:t>B: 62</a:t>
            </a:r>
          </a:p>
        </p:txBody>
      </p:sp>
      <p:sp>
        <p:nvSpPr>
          <p:cNvPr id="7" name="Szöveg helye 2">
            <a:extLst>
              <a:ext uri="{FF2B5EF4-FFF2-40B4-BE49-F238E27FC236}">
                <a16:creationId xmlns:a16="http://schemas.microsoft.com/office/drawing/2014/main" id="{CB49D1DA-6A33-4785-8908-5BE4C65AF478}"/>
              </a:ext>
            </a:extLst>
          </p:cNvPr>
          <p:cNvSpPr txBox="1">
            <a:spLocks/>
          </p:cNvSpPr>
          <p:nvPr userDrawn="1"/>
        </p:nvSpPr>
        <p:spPr>
          <a:xfrm>
            <a:off x="7438128" y="3429000"/>
            <a:ext cx="1344612" cy="113792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/>
            <a:r>
              <a:rPr lang="pt-BR" dirty="0"/>
              <a:t>#BF8F55</a:t>
            </a:r>
            <a:br>
              <a:rPr lang="pt-BR" dirty="0"/>
            </a:br>
            <a:r>
              <a:rPr lang="pt-BR" dirty="0"/>
              <a:t>R: 191</a:t>
            </a:r>
            <a:br>
              <a:rPr lang="pt-BR" dirty="0"/>
            </a:br>
            <a:r>
              <a:rPr lang="pt-BR" dirty="0"/>
              <a:t>G: 143</a:t>
            </a:r>
            <a:br>
              <a:rPr lang="pt-BR" dirty="0"/>
            </a:br>
            <a:r>
              <a:rPr lang="pt-BR" dirty="0"/>
              <a:t>B: 85</a:t>
            </a:r>
          </a:p>
        </p:txBody>
      </p:sp>
      <p:sp>
        <p:nvSpPr>
          <p:cNvPr id="9" name="Szöveg helye 2">
            <a:extLst>
              <a:ext uri="{FF2B5EF4-FFF2-40B4-BE49-F238E27FC236}">
                <a16:creationId xmlns:a16="http://schemas.microsoft.com/office/drawing/2014/main" id="{750490FB-A280-44F5-8E94-66E94C72FB58}"/>
              </a:ext>
            </a:extLst>
          </p:cNvPr>
          <p:cNvSpPr txBox="1">
            <a:spLocks/>
          </p:cNvSpPr>
          <p:nvPr userDrawn="1"/>
        </p:nvSpPr>
        <p:spPr>
          <a:xfrm>
            <a:off x="8778549" y="3429000"/>
            <a:ext cx="1344612" cy="113792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/>
            <a:r>
              <a:rPr lang="pt-BR" dirty="0"/>
              <a:t>#5C6873</a:t>
            </a:r>
            <a:br>
              <a:rPr lang="pt-BR" dirty="0"/>
            </a:br>
            <a:r>
              <a:rPr lang="pt-BR" dirty="0"/>
              <a:t>R: </a:t>
            </a:r>
            <a:r>
              <a:rPr lang="hu-HU" dirty="0"/>
              <a:t>92</a:t>
            </a:r>
            <a:br>
              <a:rPr lang="pt-BR" dirty="0"/>
            </a:br>
            <a:r>
              <a:rPr lang="pt-BR" dirty="0"/>
              <a:t>G: </a:t>
            </a:r>
            <a:r>
              <a:rPr lang="hu-HU" dirty="0"/>
              <a:t>104</a:t>
            </a:r>
            <a:br>
              <a:rPr lang="pt-BR" dirty="0"/>
            </a:br>
            <a:r>
              <a:rPr lang="pt-BR" dirty="0"/>
              <a:t>B: </a:t>
            </a:r>
            <a:r>
              <a:rPr lang="hu-HU" dirty="0"/>
              <a:t>115</a:t>
            </a:r>
            <a:endParaRPr lang="pt-BR" dirty="0"/>
          </a:p>
        </p:txBody>
      </p:sp>
      <p:sp>
        <p:nvSpPr>
          <p:cNvPr id="10" name="Szöveg helye 2">
            <a:extLst>
              <a:ext uri="{FF2B5EF4-FFF2-40B4-BE49-F238E27FC236}">
                <a16:creationId xmlns:a16="http://schemas.microsoft.com/office/drawing/2014/main" id="{E6D8E888-94DE-496B-9B5F-E2E30DF138AA}"/>
              </a:ext>
            </a:extLst>
          </p:cNvPr>
          <p:cNvSpPr txBox="1">
            <a:spLocks/>
          </p:cNvSpPr>
          <p:nvPr userDrawn="1"/>
        </p:nvSpPr>
        <p:spPr>
          <a:xfrm>
            <a:off x="7440612" y="4565447"/>
            <a:ext cx="1344612" cy="113792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/>
            <a:r>
              <a:rPr lang="pt-BR" dirty="0"/>
              <a:t>#0C8843</a:t>
            </a:r>
            <a:br>
              <a:rPr lang="pt-BR" dirty="0"/>
            </a:br>
            <a:r>
              <a:rPr lang="pt-BR" dirty="0"/>
              <a:t>R: </a:t>
            </a:r>
            <a:r>
              <a:rPr lang="hu-HU" dirty="0"/>
              <a:t>12</a:t>
            </a:r>
            <a:br>
              <a:rPr lang="pt-BR" dirty="0"/>
            </a:br>
            <a:r>
              <a:rPr lang="pt-BR" dirty="0"/>
              <a:t>G: </a:t>
            </a:r>
            <a:r>
              <a:rPr lang="hu-HU" dirty="0"/>
              <a:t>136</a:t>
            </a:r>
            <a:br>
              <a:rPr lang="pt-BR" dirty="0"/>
            </a:br>
            <a:r>
              <a:rPr lang="pt-BR" dirty="0"/>
              <a:t>B: </a:t>
            </a:r>
            <a:r>
              <a:rPr lang="hu-HU" dirty="0"/>
              <a:t>67</a:t>
            </a:r>
            <a:endParaRPr lang="pt-BR" dirty="0"/>
          </a:p>
        </p:txBody>
      </p:sp>
      <p:sp>
        <p:nvSpPr>
          <p:cNvPr id="11" name="Szöveg helye 2">
            <a:extLst>
              <a:ext uri="{FF2B5EF4-FFF2-40B4-BE49-F238E27FC236}">
                <a16:creationId xmlns:a16="http://schemas.microsoft.com/office/drawing/2014/main" id="{B19B29B5-4CA2-4270-9BCA-DEED4F63B835}"/>
              </a:ext>
            </a:extLst>
          </p:cNvPr>
          <p:cNvSpPr txBox="1">
            <a:spLocks/>
          </p:cNvSpPr>
          <p:nvPr userDrawn="1"/>
        </p:nvSpPr>
        <p:spPr>
          <a:xfrm>
            <a:off x="6096000" y="4566920"/>
            <a:ext cx="1344612" cy="1137920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#D22027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R: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210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G: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B: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39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4762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rvinus színséma 9 szí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29">
            <a:extLst>
              <a:ext uri="{FF2B5EF4-FFF2-40B4-BE49-F238E27FC236}">
                <a16:creationId xmlns:a16="http://schemas.microsoft.com/office/drawing/2014/main" id="{B3A51A6E-BA40-41E4-9035-49E0B32CB69A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06920" y="3277891"/>
            <a:ext cx="4781551" cy="2844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>
                <a:solidFill>
                  <a:schemeClr val="accent1"/>
                </a:solidFill>
                <a:latin typeface="Arial "/>
              </a:defRPr>
            </a:lvl1pPr>
          </a:lstStyle>
          <a:p>
            <a:r>
              <a:rPr lang="hu-HU" dirty="0"/>
              <a:t>A Corvinus arculati rendszerében használható  színek listája </a:t>
            </a:r>
            <a:r>
              <a:rPr lang="hu-HU" dirty="0" err="1"/>
              <a:t>hexa</a:t>
            </a:r>
            <a:r>
              <a:rPr lang="hu-HU" dirty="0"/>
              <a:t> kódokkal.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hu-HU" sz="1800" dirty="0">
                <a:solidFill>
                  <a:srgbClr val="1B213E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 sablonban létrehozott Corvinus színsémán kívül ezekből a színekből lehet egyedit kiválasztani. A színpalettából kimaradt színeket pirossal megjelöltük, a megadott </a:t>
            </a:r>
            <a:r>
              <a:rPr lang="hu-HU" sz="1800" dirty="0" err="1">
                <a:solidFill>
                  <a:srgbClr val="1B213E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hexa</a:t>
            </a:r>
            <a:r>
              <a:rPr lang="hu-HU" sz="1800" dirty="0">
                <a:solidFill>
                  <a:srgbClr val="1B213E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kódokkal lehet egyedileg létrehozni a kívánt objektumnál. </a:t>
            </a:r>
          </a:p>
          <a:p>
            <a:pPr marL="0" indent="0"/>
            <a:endParaRPr lang="hu-HU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69B4926A-3EFF-4F82-820B-8307E7A1639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3" y="1583728"/>
            <a:ext cx="5292725" cy="126901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Corvinus színséma további elemei</a:t>
            </a:r>
          </a:p>
        </p:txBody>
      </p:sp>
      <p:sp>
        <p:nvSpPr>
          <p:cNvPr id="6" name="Szöveg helye 2">
            <a:extLst>
              <a:ext uri="{FF2B5EF4-FFF2-40B4-BE49-F238E27FC236}">
                <a16:creationId xmlns:a16="http://schemas.microsoft.com/office/drawing/2014/main" id="{7136B0C2-B72A-4140-8543-7C8693A07CDC}"/>
              </a:ext>
            </a:extLst>
          </p:cNvPr>
          <p:cNvSpPr txBox="1">
            <a:spLocks/>
          </p:cNvSpPr>
          <p:nvPr userDrawn="1"/>
        </p:nvSpPr>
        <p:spPr>
          <a:xfrm>
            <a:off x="10230545" y="1014768"/>
            <a:ext cx="1344612" cy="1137920"/>
          </a:xfrm>
          <a:prstGeom prst="rect">
            <a:avLst/>
          </a:prstGeom>
          <a:solidFill>
            <a:srgbClr val="F5C832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>
            <a:defPPr>
              <a:defRPr lang="hu-HU"/>
            </a:defPPr>
            <a:lvl1pPr marL="0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 algn="l"/>
            <a:r>
              <a:rPr lang="pt-BR" dirty="0"/>
              <a:t>#F5C832</a:t>
            </a:r>
            <a:br>
              <a:rPr lang="pt-BR" dirty="0"/>
            </a:br>
            <a:r>
              <a:rPr lang="pt-BR" dirty="0"/>
              <a:t>R: 245</a:t>
            </a:r>
            <a:br>
              <a:rPr lang="pt-BR" dirty="0"/>
            </a:br>
            <a:r>
              <a:rPr lang="pt-BR" dirty="0"/>
              <a:t>G: 200</a:t>
            </a:r>
            <a:br>
              <a:rPr lang="pt-BR" dirty="0"/>
            </a:br>
            <a:r>
              <a:rPr lang="pt-BR" dirty="0"/>
              <a:t>B: 50</a:t>
            </a:r>
          </a:p>
        </p:txBody>
      </p:sp>
      <p:sp>
        <p:nvSpPr>
          <p:cNvPr id="7" name="Szöveg helye 2">
            <a:extLst>
              <a:ext uri="{FF2B5EF4-FFF2-40B4-BE49-F238E27FC236}">
                <a16:creationId xmlns:a16="http://schemas.microsoft.com/office/drawing/2014/main" id="{C3C05A8B-591D-4BF8-8530-EF736E66B806}"/>
              </a:ext>
            </a:extLst>
          </p:cNvPr>
          <p:cNvSpPr txBox="1">
            <a:spLocks/>
          </p:cNvSpPr>
          <p:nvPr userDrawn="1"/>
        </p:nvSpPr>
        <p:spPr>
          <a:xfrm>
            <a:off x="7535605" y="2151498"/>
            <a:ext cx="1344612" cy="1137920"/>
          </a:xfrm>
          <a:prstGeom prst="rect">
            <a:avLst/>
          </a:prstGeom>
          <a:solidFill>
            <a:srgbClr val="855C24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#855C24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R: 133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G: 92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B: 36</a:t>
            </a:r>
          </a:p>
        </p:txBody>
      </p:sp>
      <p:sp>
        <p:nvSpPr>
          <p:cNvPr id="8" name="Szöveg helye 2">
            <a:extLst>
              <a:ext uri="{FF2B5EF4-FFF2-40B4-BE49-F238E27FC236}">
                <a16:creationId xmlns:a16="http://schemas.microsoft.com/office/drawing/2014/main" id="{8C72A7B1-AD72-4763-BE51-E16E88BDABC1}"/>
              </a:ext>
            </a:extLst>
          </p:cNvPr>
          <p:cNvSpPr txBox="1">
            <a:spLocks/>
          </p:cNvSpPr>
          <p:nvPr userDrawn="1"/>
        </p:nvSpPr>
        <p:spPr>
          <a:xfrm>
            <a:off x="8880217" y="2151498"/>
            <a:ext cx="1344612" cy="1137920"/>
          </a:xfrm>
          <a:prstGeom prst="rect">
            <a:avLst/>
          </a:prstGeom>
          <a:solidFill>
            <a:srgbClr val="3D454C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#3D454C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R: 61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G: 69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B: 76</a:t>
            </a:r>
          </a:p>
        </p:txBody>
      </p:sp>
      <p:sp>
        <p:nvSpPr>
          <p:cNvPr id="9" name="Szöveg helye 2">
            <a:extLst>
              <a:ext uri="{FF2B5EF4-FFF2-40B4-BE49-F238E27FC236}">
                <a16:creationId xmlns:a16="http://schemas.microsoft.com/office/drawing/2014/main" id="{9EDCF2CA-8D57-4A0B-BEFE-6228225DFCDC}"/>
              </a:ext>
            </a:extLst>
          </p:cNvPr>
          <p:cNvSpPr txBox="1">
            <a:spLocks/>
          </p:cNvSpPr>
          <p:nvPr userDrawn="1"/>
        </p:nvSpPr>
        <p:spPr>
          <a:xfrm>
            <a:off x="10234477" y="3290609"/>
            <a:ext cx="1344612" cy="1137920"/>
          </a:xfrm>
          <a:prstGeom prst="rect">
            <a:avLst/>
          </a:prstGeom>
          <a:solidFill>
            <a:srgbClr val="F9D97C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/>
            <a:r>
              <a:rPr lang="pt-BR" dirty="0"/>
              <a:t>#F9D97C</a:t>
            </a:r>
            <a:br>
              <a:rPr lang="pt-BR" dirty="0"/>
            </a:br>
            <a:r>
              <a:rPr lang="pt-BR" dirty="0"/>
              <a:t>R: 249</a:t>
            </a:r>
            <a:br>
              <a:rPr lang="pt-BR" dirty="0"/>
            </a:br>
            <a:r>
              <a:rPr lang="pt-BR" dirty="0"/>
              <a:t>G: 217</a:t>
            </a:r>
            <a:br>
              <a:rPr lang="pt-BR" dirty="0"/>
            </a:br>
            <a:r>
              <a:rPr lang="pt-BR" dirty="0"/>
              <a:t>B: 124</a:t>
            </a:r>
          </a:p>
        </p:txBody>
      </p:sp>
      <p:sp>
        <p:nvSpPr>
          <p:cNvPr id="10" name="Szöveg helye 2">
            <a:extLst>
              <a:ext uri="{FF2B5EF4-FFF2-40B4-BE49-F238E27FC236}">
                <a16:creationId xmlns:a16="http://schemas.microsoft.com/office/drawing/2014/main" id="{3FD0A3CF-1E5E-4A9F-AC01-BBD227A1920C}"/>
              </a:ext>
            </a:extLst>
          </p:cNvPr>
          <p:cNvSpPr txBox="1">
            <a:spLocks/>
          </p:cNvSpPr>
          <p:nvPr userDrawn="1"/>
        </p:nvSpPr>
        <p:spPr>
          <a:xfrm>
            <a:off x="10230545" y="4424675"/>
            <a:ext cx="1344612" cy="1137920"/>
          </a:xfrm>
          <a:prstGeom prst="rect">
            <a:avLst/>
          </a:prstGeom>
          <a:solidFill>
            <a:srgbClr val="FBE3A5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/>
            <a:r>
              <a:rPr lang="pt-BR" dirty="0"/>
              <a:t>#FBE3A5</a:t>
            </a:r>
            <a:br>
              <a:rPr lang="pt-BR" dirty="0"/>
            </a:br>
            <a:r>
              <a:rPr lang="pt-BR" dirty="0"/>
              <a:t>R: 251</a:t>
            </a:r>
            <a:br>
              <a:rPr lang="pt-BR" dirty="0"/>
            </a:br>
            <a:r>
              <a:rPr lang="pt-BR" dirty="0"/>
              <a:t>G: 227</a:t>
            </a:r>
            <a:br>
              <a:rPr lang="pt-BR" dirty="0"/>
            </a:br>
            <a:r>
              <a:rPr lang="pt-BR" dirty="0"/>
              <a:t>B: 165</a:t>
            </a:r>
          </a:p>
        </p:txBody>
      </p:sp>
      <p:sp>
        <p:nvSpPr>
          <p:cNvPr id="11" name="Szöveg helye 2">
            <a:extLst>
              <a:ext uri="{FF2B5EF4-FFF2-40B4-BE49-F238E27FC236}">
                <a16:creationId xmlns:a16="http://schemas.microsoft.com/office/drawing/2014/main" id="{52040448-97D2-4FC2-8799-DB979D5982A3}"/>
              </a:ext>
            </a:extLst>
          </p:cNvPr>
          <p:cNvSpPr txBox="1">
            <a:spLocks/>
          </p:cNvSpPr>
          <p:nvPr userDrawn="1"/>
        </p:nvSpPr>
        <p:spPr>
          <a:xfrm>
            <a:off x="6197668" y="3290609"/>
            <a:ext cx="1344612" cy="1137920"/>
          </a:xfrm>
          <a:prstGeom prst="rect">
            <a:avLst/>
          </a:prstGeom>
          <a:solidFill>
            <a:srgbClr val="101226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/>
            <a:r>
              <a:rPr lang="pt-BR" dirty="0"/>
              <a:t>#101226</a:t>
            </a:r>
            <a:br>
              <a:rPr lang="pt-BR" dirty="0"/>
            </a:br>
            <a:r>
              <a:rPr lang="pt-BR" dirty="0"/>
              <a:t>R: 16</a:t>
            </a:r>
            <a:br>
              <a:rPr lang="pt-BR" dirty="0"/>
            </a:br>
            <a:r>
              <a:rPr lang="pt-BR" dirty="0"/>
              <a:t>G: 18</a:t>
            </a:r>
            <a:br>
              <a:rPr lang="pt-BR" dirty="0"/>
            </a:br>
            <a:r>
              <a:rPr lang="pt-BR" dirty="0"/>
              <a:t>B: 38</a:t>
            </a:r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746BD614-3326-4BF2-ABE8-3A9777CA89E8}"/>
              </a:ext>
            </a:extLst>
          </p:cNvPr>
          <p:cNvSpPr txBox="1">
            <a:spLocks/>
          </p:cNvSpPr>
          <p:nvPr userDrawn="1"/>
        </p:nvSpPr>
        <p:spPr>
          <a:xfrm>
            <a:off x="6195818" y="2152687"/>
            <a:ext cx="1344612" cy="1137920"/>
          </a:xfrm>
          <a:prstGeom prst="rect">
            <a:avLst/>
          </a:prstGeom>
          <a:solidFill>
            <a:srgbClr val="100C08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/>
            <a:r>
              <a:rPr lang="pt-BR" dirty="0"/>
              <a:t>#100C08</a:t>
            </a:r>
            <a:br>
              <a:rPr lang="pt-BR" dirty="0"/>
            </a:br>
            <a:r>
              <a:rPr lang="pt-BR" dirty="0"/>
              <a:t>R: 16</a:t>
            </a:r>
            <a:br>
              <a:rPr lang="pt-BR" dirty="0"/>
            </a:br>
            <a:r>
              <a:rPr lang="pt-BR" dirty="0"/>
              <a:t>G: 12</a:t>
            </a:r>
            <a:br>
              <a:rPr lang="pt-BR" dirty="0"/>
            </a:br>
            <a:r>
              <a:rPr lang="pt-BR" dirty="0"/>
              <a:t>B: 8</a:t>
            </a:r>
          </a:p>
        </p:txBody>
      </p:sp>
      <p:sp>
        <p:nvSpPr>
          <p:cNvPr id="13" name="Szöveg helye 2">
            <a:extLst>
              <a:ext uri="{FF2B5EF4-FFF2-40B4-BE49-F238E27FC236}">
                <a16:creationId xmlns:a16="http://schemas.microsoft.com/office/drawing/2014/main" id="{C20FAFEC-F123-47B7-8E69-95BD0796AC44}"/>
              </a:ext>
            </a:extLst>
          </p:cNvPr>
          <p:cNvSpPr txBox="1">
            <a:spLocks/>
          </p:cNvSpPr>
          <p:nvPr userDrawn="1"/>
        </p:nvSpPr>
        <p:spPr>
          <a:xfrm>
            <a:off x="10224828" y="2152688"/>
            <a:ext cx="1344612" cy="1137920"/>
          </a:xfrm>
          <a:prstGeom prst="rect">
            <a:avLst/>
          </a:prstGeom>
          <a:solidFill>
            <a:srgbClr val="E0AA26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/>
            <a:r>
              <a:rPr lang="pt-BR" dirty="0"/>
              <a:t>#E0AA26</a:t>
            </a:r>
            <a:br>
              <a:rPr lang="pt-BR" dirty="0"/>
            </a:br>
            <a:r>
              <a:rPr lang="pt-BR" dirty="0"/>
              <a:t>R: 224</a:t>
            </a:r>
            <a:br>
              <a:rPr lang="pt-BR" dirty="0"/>
            </a:br>
            <a:r>
              <a:rPr lang="pt-BR" dirty="0"/>
              <a:t>G: 170</a:t>
            </a:r>
            <a:br>
              <a:rPr lang="pt-BR" dirty="0"/>
            </a:br>
            <a:r>
              <a:rPr lang="pt-BR" dirty="0"/>
              <a:t>B: 38</a:t>
            </a:r>
          </a:p>
        </p:txBody>
      </p:sp>
      <p:sp>
        <p:nvSpPr>
          <p:cNvPr id="14" name="Szöveg helye 2">
            <a:extLst>
              <a:ext uri="{FF2B5EF4-FFF2-40B4-BE49-F238E27FC236}">
                <a16:creationId xmlns:a16="http://schemas.microsoft.com/office/drawing/2014/main" id="{EF3FFC4E-735C-44DE-A123-10C7CFAD1153}"/>
              </a:ext>
            </a:extLst>
          </p:cNvPr>
          <p:cNvSpPr txBox="1">
            <a:spLocks/>
          </p:cNvSpPr>
          <p:nvPr userDrawn="1"/>
        </p:nvSpPr>
        <p:spPr>
          <a:xfrm>
            <a:off x="6197668" y="1014768"/>
            <a:ext cx="1344612" cy="1137920"/>
          </a:xfrm>
          <a:prstGeom prst="rect">
            <a:avLst/>
          </a:prstGeom>
          <a:solidFill>
            <a:srgbClr val="1B213E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hu-HU"/>
            </a:defPPr>
            <a:lvl1pPr marL="0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 algn="l"/>
            <a:r>
              <a:rPr lang="pt-BR" dirty="0"/>
              <a:t>#1B213E</a:t>
            </a:r>
            <a:br>
              <a:rPr lang="pt-BR" dirty="0"/>
            </a:br>
            <a:r>
              <a:rPr lang="pt-BR" dirty="0"/>
              <a:t>R: 27</a:t>
            </a:r>
            <a:br>
              <a:rPr lang="pt-BR" dirty="0"/>
            </a:br>
            <a:r>
              <a:rPr lang="pt-BR" dirty="0"/>
              <a:t>G: 33</a:t>
            </a:r>
            <a:br>
              <a:rPr lang="pt-BR" dirty="0"/>
            </a:br>
            <a:r>
              <a:rPr lang="pt-BR" dirty="0"/>
              <a:t>B: 62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49F8A52D-0610-4906-9283-402FE4271C56}"/>
              </a:ext>
            </a:extLst>
          </p:cNvPr>
          <p:cNvSpPr txBox="1">
            <a:spLocks/>
          </p:cNvSpPr>
          <p:nvPr userDrawn="1"/>
        </p:nvSpPr>
        <p:spPr>
          <a:xfrm>
            <a:off x="7539796" y="1014768"/>
            <a:ext cx="1344612" cy="1137920"/>
          </a:xfrm>
          <a:prstGeom prst="rect">
            <a:avLst/>
          </a:prstGeom>
          <a:solidFill>
            <a:srgbClr val="BF8F55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/>
            <a:r>
              <a:rPr lang="pt-BR" dirty="0"/>
              <a:t>#BF8F55</a:t>
            </a:r>
            <a:br>
              <a:rPr lang="pt-BR" dirty="0"/>
            </a:br>
            <a:r>
              <a:rPr lang="pt-BR" dirty="0"/>
              <a:t>R: 191</a:t>
            </a:r>
            <a:br>
              <a:rPr lang="pt-BR" dirty="0"/>
            </a:br>
            <a:r>
              <a:rPr lang="pt-BR" dirty="0"/>
              <a:t>G: 143</a:t>
            </a:r>
            <a:br>
              <a:rPr lang="pt-BR" dirty="0"/>
            </a:br>
            <a:r>
              <a:rPr lang="pt-BR" dirty="0"/>
              <a:t>B: 85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FD5A0BA-A54D-41AA-80F3-9F591AD9B515}"/>
              </a:ext>
            </a:extLst>
          </p:cNvPr>
          <p:cNvSpPr txBox="1">
            <a:spLocks/>
          </p:cNvSpPr>
          <p:nvPr userDrawn="1"/>
        </p:nvSpPr>
        <p:spPr>
          <a:xfrm>
            <a:off x="8880217" y="1014768"/>
            <a:ext cx="1344612" cy="1137920"/>
          </a:xfrm>
          <a:prstGeom prst="rect">
            <a:avLst/>
          </a:prstGeom>
          <a:solidFill>
            <a:srgbClr val="5C6873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/>
            <a:r>
              <a:rPr lang="pt-BR" dirty="0"/>
              <a:t>#5C6873</a:t>
            </a:r>
            <a:br>
              <a:rPr lang="pt-BR" dirty="0"/>
            </a:br>
            <a:r>
              <a:rPr lang="pt-BR" dirty="0"/>
              <a:t>R: </a:t>
            </a:r>
            <a:r>
              <a:rPr lang="hu-HU" dirty="0"/>
              <a:t>92</a:t>
            </a:r>
            <a:br>
              <a:rPr lang="pt-BR" dirty="0"/>
            </a:br>
            <a:r>
              <a:rPr lang="pt-BR" dirty="0"/>
              <a:t>G: </a:t>
            </a:r>
            <a:r>
              <a:rPr lang="hu-HU" dirty="0"/>
              <a:t>104</a:t>
            </a:r>
            <a:br>
              <a:rPr lang="pt-BR" dirty="0"/>
            </a:br>
            <a:r>
              <a:rPr lang="pt-BR" dirty="0"/>
              <a:t>B: </a:t>
            </a:r>
            <a:r>
              <a:rPr lang="hu-HU" dirty="0"/>
              <a:t>115</a:t>
            </a:r>
            <a:endParaRPr lang="pt-BR" dirty="0"/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D42A9EA3-65FB-4853-9975-FEDD96675CFD}"/>
              </a:ext>
            </a:extLst>
          </p:cNvPr>
          <p:cNvSpPr txBox="1">
            <a:spLocks/>
          </p:cNvSpPr>
          <p:nvPr userDrawn="1"/>
        </p:nvSpPr>
        <p:spPr>
          <a:xfrm>
            <a:off x="7539536" y="3290608"/>
            <a:ext cx="1344612" cy="1137920"/>
          </a:xfrm>
          <a:prstGeom prst="rect">
            <a:avLst/>
          </a:prstGeom>
          <a:solidFill>
            <a:srgbClr val="D1AF84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/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#D1AF84</a:t>
            </a:r>
            <a:b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R: 209</a:t>
            </a:r>
            <a:b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G: 175</a:t>
            </a:r>
            <a:b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B: 132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B681D54D-016F-47EA-A7FF-C16036335F69}"/>
              </a:ext>
            </a:extLst>
          </p:cNvPr>
          <p:cNvSpPr txBox="1">
            <a:spLocks/>
          </p:cNvSpPr>
          <p:nvPr userDrawn="1"/>
        </p:nvSpPr>
        <p:spPr>
          <a:xfrm>
            <a:off x="8885936" y="3290608"/>
            <a:ext cx="1344612" cy="1137920"/>
          </a:xfrm>
          <a:prstGeom prst="rect">
            <a:avLst/>
          </a:prstGeom>
          <a:solidFill>
            <a:srgbClr val="898E97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#898E97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R: 137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G: 142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B: 151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78C62BE3-8021-4D97-96E7-6B9FD4A7A744}"/>
              </a:ext>
            </a:extLst>
          </p:cNvPr>
          <p:cNvSpPr txBox="1">
            <a:spLocks/>
          </p:cNvSpPr>
          <p:nvPr userDrawn="1"/>
        </p:nvSpPr>
        <p:spPr>
          <a:xfrm>
            <a:off x="6197668" y="4428528"/>
            <a:ext cx="1344612" cy="1137920"/>
          </a:xfrm>
          <a:prstGeom prst="rect">
            <a:avLst/>
          </a:prstGeom>
          <a:solidFill>
            <a:srgbClr val="4D4B66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#4D4B66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R: 77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G: 75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B: 102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901AB510-4874-416A-B060-FE7F527AFF8B}"/>
              </a:ext>
            </a:extLst>
          </p:cNvPr>
          <p:cNvSpPr txBox="1">
            <a:spLocks/>
          </p:cNvSpPr>
          <p:nvPr userDrawn="1"/>
        </p:nvSpPr>
        <p:spPr>
          <a:xfrm>
            <a:off x="6197668" y="5566449"/>
            <a:ext cx="1344612" cy="1137920"/>
          </a:xfrm>
          <a:prstGeom prst="rect">
            <a:avLst/>
          </a:prstGeom>
          <a:solidFill>
            <a:srgbClr val="78748A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#78748A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R: 120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G: 116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B: 138</a:t>
            </a:r>
          </a:p>
        </p:txBody>
      </p:sp>
      <p:sp>
        <p:nvSpPr>
          <p:cNvPr id="22" name="Szöveg helye 2">
            <a:extLst>
              <a:ext uri="{FF2B5EF4-FFF2-40B4-BE49-F238E27FC236}">
                <a16:creationId xmlns:a16="http://schemas.microsoft.com/office/drawing/2014/main" id="{28661039-A9C1-470F-95C5-51A3A9A319E9}"/>
              </a:ext>
            </a:extLst>
          </p:cNvPr>
          <p:cNvSpPr txBox="1">
            <a:spLocks/>
          </p:cNvSpPr>
          <p:nvPr userDrawn="1"/>
        </p:nvSpPr>
        <p:spPr>
          <a:xfrm>
            <a:off x="7539536" y="4428529"/>
            <a:ext cx="1344612" cy="1137920"/>
          </a:xfrm>
          <a:prstGeom prst="rect">
            <a:avLst/>
          </a:prstGeom>
          <a:solidFill>
            <a:srgbClr val="DEC5A6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#DEC5A6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R: 222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G: 197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B: 166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D610F3FF-D6A4-4E0D-8E2B-CF8815FB9AFF}"/>
              </a:ext>
            </a:extLst>
          </p:cNvPr>
          <p:cNvSpPr txBox="1">
            <a:spLocks/>
          </p:cNvSpPr>
          <p:nvPr userDrawn="1"/>
        </p:nvSpPr>
        <p:spPr>
          <a:xfrm>
            <a:off x="8885936" y="4428529"/>
            <a:ext cx="1344612" cy="1137920"/>
          </a:xfrm>
          <a:prstGeom prst="rect">
            <a:avLst/>
          </a:prstGeom>
          <a:solidFill>
            <a:srgbClr val="A9ABB2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2286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lang="hu-HU" sz="14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hu-HU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#A9ABB2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R: 169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G: 171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B: 178</a:t>
            </a:r>
          </a:p>
        </p:txBody>
      </p:sp>
      <p:sp>
        <p:nvSpPr>
          <p:cNvPr id="27" name="Ellipszis 26">
            <a:extLst>
              <a:ext uri="{FF2B5EF4-FFF2-40B4-BE49-F238E27FC236}">
                <a16:creationId xmlns:a16="http://schemas.microsoft.com/office/drawing/2014/main" id="{3C4E6AF9-375B-4ED9-B39C-FA1793622028}"/>
              </a:ext>
            </a:extLst>
          </p:cNvPr>
          <p:cNvSpPr/>
          <p:nvPr/>
        </p:nvSpPr>
        <p:spPr>
          <a:xfrm>
            <a:off x="7163430" y="2949913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9" name="Ellipszis 28">
            <a:extLst>
              <a:ext uri="{FF2B5EF4-FFF2-40B4-BE49-F238E27FC236}">
                <a16:creationId xmlns:a16="http://schemas.microsoft.com/office/drawing/2014/main" id="{769A7EA0-E55F-4D2B-930F-8A234D969371}"/>
              </a:ext>
            </a:extLst>
          </p:cNvPr>
          <p:cNvSpPr/>
          <p:nvPr/>
        </p:nvSpPr>
        <p:spPr>
          <a:xfrm>
            <a:off x="8413500" y="2973909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0" name="Ellipszis 29">
            <a:extLst>
              <a:ext uri="{FF2B5EF4-FFF2-40B4-BE49-F238E27FC236}">
                <a16:creationId xmlns:a16="http://schemas.microsoft.com/office/drawing/2014/main" id="{8CD33F66-FF1F-4C6E-A5A3-0FEE60D3A028}"/>
              </a:ext>
            </a:extLst>
          </p:cNvPr>
          <p:cNvSpPr/>
          <p:nvPr/>
        </p:nvSpPr>
        <p:spPr>
          <a:xfrm>
            <a:off x="9845979" y="2949913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2" name="Ellipszis 31">
            <a:extLst>
              <a:ext uri="{FF2B5EF4-FFF2-40B4-BE49-F238E27FC236}">
                <a16:creationId xmlns:a16="http://schemas.microsoft.com/office/drawing/2014/main" id="{91F9E0F7-B1E8-4A36-BABB-EE470353DA4B}"/>
              </a:ext>
            </a:extLst>
          </p:cNvPr>
          <p:cNvSpPr/>
          <p:nvPr/>
        </p:nvSpPr>
        <p:spPr>
          <a:xfrm>
            <a:off x="11201164" y="2973909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0" name="Ellipszis 39">
            <a:extLst>
              <a:ext uri="{FF2B5EF4-FFF2-40B4-BE49-F238E27FC236}">
                <a16:creationId xmlns:a16="http://schemas.microsoft.com/office/drawing/2014/main" id="{5EDBF66B-705B-4621-B049-B5EB05B049A5}"/>
              </a:ext>
            </a:extLst>
          </p:cNvPr>
          <p:cNvSpPr/>
          <p:nvPr userDrawn="1"/>
        </p:nvSpPr>
        <p:spPr>
          <a:xfrm>
            <a:off x="7163430" y="4083017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1" name="Ellipszis 40">
            <a:extLst>
              <a:ext uri="{FF2B5EF4-FFF2-40B4-BE49-F238E27FC236}">
                <a16:creationId xmlns:a16="http://schemas.microsoft.com/office/drawing/2014/main" id="{0B64D19B-A6BB-40C6-A773-2B0ADFC0F9A5}"/>
              </a:ext>
            </a:extLst>
          </p:cNvPr>
          <p:cNvSpPr/>
          <p:nvPr userDrawn="1"/>
        </p:nvSpPr>
        <p:spPr>
          <a:xfrm>
            <a:off x="8413500" y="4107013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2" name="Ellipszis 41">
            <a:extLst>
              <a:ext uri="{FF2B5EF4-FFF2-40B4-BE49-F238E27FC236}">
                <a16:creationId xmlns:a16="http://schemas.microsoft.com/office/drawing/2014/main" id="{4A2A8BD0-FE39-4523-A246-408007AD8B32}"/>
              </a:ext>
            </a:extLst>
          </p:cNvPr>
          <p:cNvSpPr/>
          <p:nvPr userDrawn="1"/>
        </p:nvSpPr>
        <p:spPr>
          <a:xfrm>
            <a:off x="9845979" y="4083017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3" name="Ellipszis 42">
            <a:extLst>
              <a:ext uri="{FF2B5EF4-FFF2-40B4-BE49-F238E27FC236}">
                <a16:creationId xmlns:a16="http://schemas.microsoft.com/office/drawing/2014/main" id="{48E2078D-F676-42C7-A76A-D44CEB556B68}"/>
              </a:ext>
            </a:extLst>
          </p:cNvPr>
          <p:cNvSpPr/>
          <p:nvPr userDrawn="1"/>
        </p:nvSpPr>
        <p:spPr>
          <a:xfrm>
            <a:off x="11201164" y="4107013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4" name="Ellipszis 43">
            <a:extLst>
              <a:ext uri="{FF2B5EF4-FFF2-40B4-BE49-F238E27FC236}">
                <a16:creationId xmlns:a16="http://schemas.microsoft.com/office/drawing/2014/main" id="{54194446-B123-416E-8346-5F81E8874556}"/>
              </a:ext>
            </a:extLst>
          </p:cNvPr>
          <p:cNvSpPr/>
          <p:nvPr userDrawn="1"/>
        </p:nvSpPr>
        <p:spPr>
          <a:xfrm>
            <a:off x="7254854" y="5220936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5" name="Ellipszis 44">
            <a:extLst>
              <a:ext uri="{FF2B5EF4-FFF2-40B4-BE49-F238E27FC236}">
                <a16:creationId xmlns:a16="http://schemas.microsoft.com/office/drawing/2014/main" id="{50765198-1BC1-471C-A4BE-DFCF3F22F254}"/>
              </a:ext>
            </a:extLst>
          </p:cNvPr>
          <p:cNvSpPr/>
          <p:nvPr userDrawn="1"/>
        </p:nvSpPr>
        <p:spPr>
          <a:xfrm>
            <a:off x="8504924" y="5244932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6" name="Ellipszis 45">
            <a:extLst>
              <a:ext uri="{FF2B5EF4-FFF2-40B4-BE49-F238E27FC236}">
                <a16:creationId xmlns:a16="http://schemas.microsoft.com/office/drawing/2014/main" id="{D533EF4B-7BDD-487C-AF16-BFEB6E5FB8EF}"/>
              </a:ext>
            </a:extLst>
          </p:cNvPr>
          <p:cNvSpPr/>
          <p:nvPr userDrawn="1"/>
        </p:nvSpPr>
        <p:spPr>
          <a:xfrm>
            <a:off x="9937403" y="5220936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7" name="Ellipszis 46">
            <a:extLst>
              <a:ext uri="{FF2B5EF4-FFF2-40B4-BE49-F238E27FC236}">
                <a16:creationId xmlns:a16="http://schemas.microsoft.com/office/drawing/2014/main" id="{AA6D6282-BA5E-43A9-A300-F73D20D15142}"/>
              </a:ext>
            </a:extLst>
          </p:cNvPr>
          <p:cNvSpPr/>
          <p:nvPr userDrawn="1"/>
        </p:nvSpPr>
        <p:spPr>
          <a:xfrm>
            <a:off x="11292588" y="5244932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8" name="Ellipszis 47">
            <a:extLst>
              <a:ext uri="{FF2B5EF4-FFF2-40B4-BE49-F238E27FC236}">
                <a16:creationId xmlns:a16="http://schemas.microsoft.com/office/drawing/2014/main" id="{DDD38DAA-C185-4598-9B0C-4BFF3C60C9D3}"/>
              </a:ext>
            </a:extLst>
          </p:cNvPr>
          <p:cNvSpPr/>
          <p:nvPr userDrawn="1"/>
        </p:nvSpPr>
        <p:spPr>
          <a:xfrm>
            <a:off x="7236184" y="6355002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346153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iegészítő arculati ele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Ábra 4">
            <a:extLst>
              <a:ext uri="{FF2B5EF4-FFF2-40B4-BE49-F238E27FC236}">
                <a16:creationId xmlns:a16="http://schemas.microsoft.com/office/drawing/2014/main" id="{974488C6-1BF6-46F1-9432-34AC08BF85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49341" y="3301375"/>
            <a:ext cx="2839260" cy="2839261"/>
          </a:xfrm>
          <a:prstGeom prst="rect">
            <a:avLst/>
          </a:prstGeom>
        </p:spPr>
      </p:pic>
      <p:pic>
        <p:nvPicPr>
          <p:cNvPr id="7" name="Ábra 6">
            <a:extLst>
              <a:ext uri="{FF2B5EF4-FFF2-40B4-BE49-F238E27FC236}">
                <a16:creationId xmlns:a16="http://schemas.microsoft.com/office/drawing/2014/main" id="{25252A8F-1937-4613-8EFA-9D346E05C2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190952" y="1343871"/>
            <a:ext cx="1379721" cy="1619177"/>
          </a:xfrm>
          <a:prstGeom prst="rect">
            <a:avLst/>
          </a:prstGeom>
        </p:spPr>
      </p:pic>
      <p:pic>
        <p:nvPicPr>
          <p:cNvPr id="8" name="Ábra 7">
            <a:extLst>
              <a:ext uri="{FF2B5EF4-FFF2-40B4-BE49-F238E27FC236}">
                <a16:creationId xmlns:a16="http://schemas.microsoft.com/office/drawing/2014/main" id="{87E42343-1EC1-4912-B195-8897B8606F6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369976" y="2870270"/>
            <a:ext cx="558730" cy="558730"/>
          </a:xfrm>
          <a:prstGeom prst="rect">
            <a:avLst/>
          </a:prstGeom>
        </p:spPr>
      </p:pic>
      <p:grpSp>
        <p:nvGrpSpPr>
          <p:cNvPr id="9" name="Csoportba foglalás 8">
            <a:extLst>
              <a:ext uri="{FF2B5EF4-FFF2-40B4-BE49-F238E27FC236}">
                <a16:creationId xmlns:a16="http://schemas.microsoft.com/office/drawing/2014/main" id="{CD5B022D-3CB7-4C29-9EB1-2944CD07FE6B}"/>
              </a:ext>
            </a:extLst>
          </p:cNvPr>
          <p:cNvGrpSpPr/>
          <p:nvPr/>
        </p:nvGrpSpPr>
        <p:grpSpPr>
          <a:xfrm>
            <a:off x="6102376" y="3586442"/>
            <a:ext cx="2269127" cy="2269128"/>
            <a:chOff x="5239584" y="2481262"/>
            <a:chExt cx="1895475" cy="1895475"/>
          </a:xfrm>
        </p:grpSpPr>
        <p:pic>
          <p:nvPicPr>
            <p:cNvPr id="10" name="Ábra 9">
              <a:extLst>
                <a:ext uri="{FF2B5EF4-FFF2-40B4-BE49-F238E27FC236}">
                  <a16:creationId xmlns:a16="http://schemas.microsoft.com/office/drawing/2014/main" id="{7FCD9CC9-B31A-430F-BF86-4F9F056CFB2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5239584" y="2481262"/>
              <a:ext cx="1895475" cy="1895475"/>
            </a:xfrm>
            <a:prstGeom prst="rect">
              <a:avLst/>
            </a:prstGeom>
          </p:spPr>
        </p:pic>
        <p:pic>
          <p:nvPicPr>
            <p:cNvPr id="11" name="Ábra 10">
              <a:extLst>
                <a:ext uri="{FF2B5EF4-FFF2-40B4-BE49-F238E27FC236}">
                  <a16:creationId xmlns:a16="http://schemas.microsoft.com/office/drawing/2014/main" id="{7F84FB8B-8B81-41A8-AB56-04098A1A09E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5968250" y="3209925"/>
              <a:ext cx="438150" cy="438150"/>
            </a:xfrm>
            <a:prstGeom prst="rect">
              <a:avLst/>
            </a:prstGeom>
          </p:spPr>
        </p:pic>
      </p:grpSp>
      <p:sp>
        <p:nvSpPr>
          <p:cNvPr id="13" name="Szöveg helye 29">
            <a:extLst>
              <a:ext uri="{FF2B5EF4-FFF2-40B4-BE49-F238E27FC236}">
                <a16:creationId xmlns:a16="http://schemas.microsoft.com/office/drawing/2014/main" id="{6863C8A6-7D07-4239-910C-77D3E79A0CB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70395" y="2619980"/>
            <a:ext cx="4781551" cy="342106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600"/>
              </a:spcBef>
              <a:buFontTx/>
              <a:buNone/>
              <a:defRPr sz="1800" b="0" i="0" baseline="0">
                <a:solidFill>
                  <a:schemeClr val="accent1"/>
                </a:solidFill>
                <a:latin typeface="Arial "/>
              </a:defRPr>
            </a:lvl1pPr>
          </a:lstStyle>
          <a:p>
            <a:r>
              <a:rPr lang="hu-HU" dirty="0"/>
              <a:t>Az itt található grafikai elemek szabadon felhasználhatók díszitő elemként.</a:t>
            </a:r>
          </a:p>
          <a:p>
            <a:r>
              <a:rPr lang="hu-HU" dirty="0"/>
              <a:t>A Corvinus színpalettájából átszínezhetők.</a:t>
            </a:r>
          </a:p>
          <a:p>
            <a:r>
              <a:rPr lang="hu-HU" dirty="0"/>
              <a:t>Fehérre színezve és képre ráhelyezve mutatós dia készíthető.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3939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Munkafelü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B0E2FA13-E2E8-477F-A01D-4CEE2C6AB77C}"/>
              </a:ext>
            </a:extLst>
          </p:cNvPr>
          <p:cNvSpPr txBox="1">
            <a:spLocks/>
          </p:cNvSpPr>
          <p:nvPr/>
        </p:nvSpPr>
        <p:spPr>
          <a:xfrm>
            <a:off x="1042988" y="2852738"/>
            <a:ext cx="3167062" cy="3421062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>
                <a:solidFill>
                  <a:schemeClr val="accent1"/>
                </a:solidFill>
              </a:rPr>
              <a:t>Ezen az oldalon egy táblázat mintát mutatunk be, amit lehet bővíteni, szűkíteni, átszínezni.</a:t>
            </a:r>
          </a:p>
          <a:p>
            <a:endParaRPr lang="hu-HU" dirty="0">
              <a:solidFill>
                <a:schemeClr val="accent1"/>
              </a:solidFill>
            </a:endParaRPr>
          </a:p>
          <a:p>
            <a:r>
              <a:rPr lang="hu-HU" dirty="0">
                <a:solidFill>
                  <a:schemeClr val="accent1"/>
                </a:solidFill>
              </a:rPr>
              <a:t>A </a:t>
            </a:r>
            <a:r>
              <a:rPr lang="hu-HU" dirty="0" err="1">
                <a:solidFill>
                  <a:schemeClr val="accent1"/>
                </a:solidFill>
              </a:rPr>
              <a:t>ppt</a:t>
            </a:r>
            <a:r>
              <a:rPr lang="hu-HU" dirty="0">
                <a:solidFill>
                  <a:schemeClr val="accent1"/>
                </a:solidFill>
              </a:rPr>
              <a:t>-be beépített táblázatok a </a:t>
            </a:r>
            <a:r>
              <a:rPr lang="en-US" dirty="0">
                <a:solidFill>
                  <a:schemeClr val="accent1"/>
                </a:solidFill>
              </a:rPr>
              <a:t>Corvinus </a:t>
            </a:r>
            <a:r>
              <a:rPr lang="en-US" dirty="0" err="1">
                <a:solidFill>
                  <a:schemeClr val="accent1"/>
                </a:solidFill>
              </a:rPr>
              <a:t>színséma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szerint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vesz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fel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árnyalatokat</a:t>
            </a:r>
            <a:r>
              <a:rPr lang="en-US" dirty="0">
                <a:solidFill>
                  <a:schemeClr val="accent1"/>
                </a:solidFill>
              </a:rPr>
              <a:t>.</a:t>
            </a:r>
            <a:endParaRPr lang="hu-HU" dirty="0">
              <a:solidFill>
                <a:schemeClr val="accent1"/>
              </a:solidFill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5828C34-E8A6-4A47-AFBC-17911EEF090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3" y="1583728"/>
            <a:ext cx="5292725" cy="126901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Táblázat minta</a:t>
            </a:r>
          </a:p>
        </p:txBody>
      </p:sp>
      <p:graphicFrame>
        <p:nvGraphicFramePr>
          <p:cNvPr id="2" name="Táblázat 2">
            <a:extLst>
              <a:ext uri="{FF2B5EF4-FFF2-40B4-BE49-F238E27FC236}">
                <a16:creationId xmlns:a16="http://schemas.microsoft.com/office/drawing/2014/main" id="{8314924A-2DE0-4D01-ABDF-22AD7B031C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627468"/>
              </p:ext>
            </p:extLst>
          </p:nvPr>
        </p:nvGraphicFramePr>
        <p:xfrm>
          <a:off x="4672013" y="3049232"/>
          <a:ext cx="661987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3313">
                  <a:extLst>
                    <a:ext uri="{9D8B030D-6E8A-4147-A177-3AD203B41FA5}">
                      <a16:colId xmlns:a16="http://schemas.microsoft.com/office/drawing/2014/main" val="2201860919"/>
                    </a:ext>
                  </a:extLst>
                </a:gridCol>
                <a:gridCol w="1103313">
                  <a:extLst>
                    <a:ext uri="{9D8B030D-6E8A-4147-A177-3AD203B41FA5}">
                      <a16:colId xmlns:a16="http://schemas.microsoft.com/office/drawing/2014/main" val="2254881536"/>
                    </a:ext>
                  </a:extLst>
                </a:gridCol>
                <a:gridCol w="1103313">
                  <a:extLst>
                    <a:ext uri="{9D8B030D-6E8A-4147-A177-3AD203B41FA5}">
                      <a16:colId xmlns:a16="http://schemas.microsoft.com/office/drawing/2014/main" val="193268877"/>
                    </a:ext>
                  </a:extLst>
                </a:gridCol>
                <a:gridCol w="1103313">
                  <a:extLst>
                    <a:ext uri="{9D8B030D-6E8A-4147-A177-3AD203B41FA5}">
                      <a16:colId xmlns:a16="http://schemas.microsoft.com/office/drawing/2014/main" val="3955977677"/>
                    </a:ext>
                  </a:extLst>
                </a:gridCol>
                <a:gridCol w="1103313">
                  <a:extLst>
                    <a:ext uri="{9D8B030D-6E8A-4147-A177-3AD203B41FA5}">
                      <a16:colId xmlns:a16="http://schemas.microsoft.com/office/drawing/2014/main" val="1302196946"/>
                    </a:ext>
                  </a:extLst>
                </a:gridCol>
                <a:gridCol w="1103313">
                  <a:extLst>
                    <a:ext uri="{9D8B030D-6E8A-4147-A177-3AD203B41FA5}">
                      <a16:colId xmlns:a16="http://schemas.microsoft.com/office/drawing/2014/main" val="17157670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5646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1682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6102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52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4488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9519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6316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+ felsorol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BC12F70C-DEAB-4161-816B-05AA0DC262E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8000" y="216000"/>
            <a:ext cx="10440000" cy="10080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/>
              <a:t>Cím szerkesztése</a:t>
            </a:r>
          </a:p>
        </p:txBody>
      </p:sp>
      <p:sp>
        <p:nvSpPr>
          <p:cNvPr id="6" name="Tartalom helye 2">
            <a:extLst>
              <a:ext uri="{FF2B5EF4-FFF2-40B4-BE49-F238E27FC236}">
                <a16:creationId xmlns:a16="http://schemas.microsoft.com/office/drawing/2014/main" id="{2898A189-3D20-4F4D-A083-1E28FA59D18A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8000" y="1438275"/>
            <a:ext cx="11358942" cy="4918075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F5C832"/>
              </a:buClr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F5C832"/>
              </a:buClr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F5C832"/>
              </a:buClr>
              <a:buFont typeface="Wingdings" panose="05000000000000000000" pitchFamily="2" charset="2"/>
              <a:buChar char="§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F5C832"/>
              </a:buClr>
              <a:buFont typeface="Wingdings" panose="05000000000000000000" pitchFamily="2" charset="2"/>
              <a:buChar char="§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F5C832"/>
              </a:buClr>
              <a:buFont typeface="Wingdings" panose="05000000000000000000" pitchFamily="2" charset="2"/>
              <a:buChar char="§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hu-HU" dirty="0"/>
              <a:t>Első szint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1457153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+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B5C9ED1-93FB-4E78-BFEE-EA8A879C0ED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7999" y="216000"/>
            <a:ext cx="10440000" cy="10080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28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Cím szerkesztése</a:t>
            </a:r>
          </a:p>
        </p:txBody>
      </p:sp>
      <p:sp>
        <p:nvSpPr>
          <p:cNvPr id="6" name="Tartalom helye 2">
            <a:extLst>
              <a:ext uri="{FF2B5EF4-FFF2-40B4-BE49-F238E27FC236}">
                <a16:creationId xmlns:a16="http://schemas.microsoft.com/office/drawing/2014/main" id="{3A47545A-9C82-48FE-888A-F1646D07DEB2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72281" y="1438275"/>
            <a:ext cx="11354661" cy="4933949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tx2"/>
              </a:buClr>
              <a:buFontTx/>
              <a:buNone/>
              <a:defRPr sz="1800"/>
            </a:lvl1pPr>
            <a:lvl2pPr marL="457200" indent="0">
              <a:buClr>
                <a:schemeClr val="tx2"/>
              </a:buClr>
              <a:buFontTx/>
              <a:buNone/>
              <a:defRPr/>
            </a:lvl2pPr>
            <a:lvl3pPr marL="914400" indent="0">
              <a:buClr>
                <a:schemeClr val="tx2"/>
              </a:buClr>
              <a:buFontTx/>
              <a:buNone/>
              <a:defRPr/>
            </a:lvl3pPr>
            <a:lvl4pPr marL="1371600" indent="0">
              <a:buClr>
                <a:schemeClr val="tx2"/>
              </a:buClr>
              <a:buFontTx/>
              <a:buNone/>
              <a:defRPr/>
            </a:lvl4pPr>
            <a:lvl5pPr marL="1828800" indent="0">
              <a:buClr>
                <a:schemeClr val="tx2"/>
              </a:buClr>
              <a:buFontTx/>
              <a:buNone/>
              <a:defRPr/>
            </a:lvl5pPr>
          </a:lstStyle>
          <a:p>
            <a:pPr lvl="0"/>
            <a:r>
              <a:rPr lang="hu-HU" dirty="0"/>
              <a:t>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2840205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+ 2 felsorol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F77C7DD-753C-4480-8A88-31DD72BB57F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7998" y="216000"/>
            <a:ext cx="10440000" cy="10080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28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Cím szerkesztése</a:t>
            </a:r>
          </a:p>
        </p:txBody>
      </p:sp>
      <p:sp>
        <p:nvSpPr>
          <p:cNvPr id="6" name="Tartalom helye 6">
            <a:extLst>
              <a:ext uri="{FF2B5EF4-FFF2-40B4-BE49-F238E27FC236}">
                <a16:creationId xmlns:a16="http://schemas.microsoft.com/office/drawing/2014/main" id="{A2AA9D71-7A9E-44F1-B04A-C78FC24F5494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68431" y="1676450"/>
            <a:ext cx="5400000" cy="467995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hu-HU" dirty="0"/>
              <a:t>Első szint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7" name="Tartalom helye 6">
            <a:extLst>
              <a:ext uri="{FF2B5EF4-FFF2-40B4-BE49-F238E27FC236}">
                <a16:creationId xmlns:a16="http://schemas.microsoft.com/office/drawing/2014/main" id="{2F3731E7-1BE0-48B4-8CE8-7F278A987E1E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426511" y="1676450"/>
            <a:ext cx="5400000" cy="467995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hu-HU" dirty="0"/>
              <a:t>Első szint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3407204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+ 2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78A6139-837B-486C-9F9D-FD026A144F4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7999" y="216000"/>
            <a:ext cx="10440000" cy="10080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28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Cím szerkesztése</a:t>
            </a:r>
          </a:p>
        </p:txBody>
      </p:sp>
      <p:sp>
        <p:nvSpPr>
          <p:cNvPr id="6" name="Tartalom helye 6">
            <a:extLst>
              <a:ext uri="{FF2B5EF4-FFF2-40B4-BE49-F238E27FC236}">
                <a16:creationId xmlns:a16="http://schemas.microsoft.com/office/drawing/2014/main" id="{DB9C19B2-BC3F-48F4-8715-BA3F9948FEBE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68431" y="1676450"/>
            <a:ext cx="5400000" cy="467995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400"/>
            </a:lvl3pPr>
            <a:lvl4pPr marL="1371600" indent="0">
              <a:buFontTx/>
              <a:buNone/>
              <a:defRPr sz="1200"/>
            </a:lvl4pPr>
            <a:lvl5pPr marL="1828800" indent="0">
              <a:buFontTx/>
              <a:buNone/>
              <a:defRPr sz="1200"/>
            </a:lvl5pPr>
          </a:lstStyle>
          <a:p>
            <a:pPr lvl="0"/>
            <a:r>
              <a:rPr lang="hu-HU" dirty="0"/>
              <a:t>Szöveg szerkesztése</a:t>
            </a:r>
          </a:p>
        </p:txBody>
      </p:sp>
      <p:sp>
        <p:nvSpPr>
          <p:cNvPr id="7" name="Tartalom helye 6">
            <a:extLst>
              <a:ext uri="{FF2B5EF4-FFF2-40B4-BE49-F238E27FC236}">
                <a16:creationId xmlns:a16="http://schemas.microsoft.com/office/drawing/2014/main" id="{A02D566E-9CAB-4BD2-AE83-56E6840E8DEF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426942" y="1676450"/>
            <a:ext cx="5400000" cy="467995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400"/>
            </a:lvl3pPr>
            <a:lvl4pPr marL="1371600" indent="0">
              <a:buFontTx/>
              <a:buNone/>
              <a:defRPr sz="1200"/>
            </a:lvl4pPr>
            <a:lvl5pPr marL="1828800" indent="0">
              <a:buFontTx/>
              <a:buNone/>
              <a:defRPr sz="1200"/>
            </a:lvl5pPr>
          </a:lstStyle>
          <a:p>
            <a:pPr lvl="0"/>
            <a:r>
              <a:rPr lang="hu-HU" dirty="0"/>
              <a:t>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209998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+ szöveg +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2E0A3E11-626E-4EB5-BFCF-1F3DB09F06D3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8000" y="1438275"/>
            <a:ext cx="11358942" cy="2390775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F5C832"/>
              </a:buClr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F5C832"/>
              </a:buClr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F5C832"/>
              </a:buClr>
              <a:buFont typeface="Wingdings" panose="05000000000000000000" pitchFamily="2" charset="2"/>
              <a:buChar char="§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F5C832"/>
              </a:buClr>
              <a:buFont typeface="Wingdings" panose="05000000000000000000" pitchFamily="2" charset="2"/>
              <a:buChar char="§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F5C832"/>
              </a:buClr>
              <a:buFont typeface="Wingdings" panose="05000000000000000000" pitchFamily="2" charset="2"/>
              <a:buChar char="§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hu-HU" dirty="0"/>
              <a:t>Első szint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256A7D9-412D-44DA-80B0-6148D63D6A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8000" y="216000"/>
            <a:ext cx="10440000" cy="10080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/>
              <a:t>Cím szerkesztése</a:t>
            </a:r>
          </a:p>
        </p:txBody>
      </p:sp>
      <p:sp>
        <p:nvSpPr>
          <p:cNvPr id="6" name="Diagram helye 5">
            <a:extLst>
              <a:ext uri="{FF2B5EF4-FFF2-40B4-BE49-F238E27FC236}">
                <a16:creationId xmlns:a16="http://schemas.microsoft.com/office/drawing/2014/main" id="{A7BE49BF-D86D-47F9-B01A-F04DAE572539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468000" y="3960000"/>
            <a:ext cx="11397600" cy="2565400"/>
          </a:xfrm>
        </p:spPr>
        <p:txBody>
          <a:bodyPr/>
          <a:lstStyle/>
          <a:p>
            <a:r>
              <a:rPr lang="hu-HU"/>
              <a:t>Diagram beszúrásához kattintson az ikonra</a:t>
            </a:r>
          </a:p>
        </p:txBody>
      </p:sp>
    </p:spTree>
    <p:extLst>
      <p:ext uri="{BB962C8B-B14F-4D97-AF65-F5344CB8AC3E}">
        <p14:creationId xmlns:p14="http://schemas.microsoft.com/office/powerpoint/2010/main" val="1876424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+ szöveg + 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2E0A3E11-626E-4EB5-BFCF-1F3DB09F06D3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8000" y="1438275"/>
            <a:ext cx="11397600" cy="2390775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F5C832"/>
              </a:buClr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F5C832"/>
              </a:buClr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F5C832"/>
              </a:buClr>
              <a:buFont typeface="Wingdings" panose="05000000000000000000" pitchFamily="2" charset="2"/>
              <a:buChar char="§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F5C832"/>
              </a:buClr>
              <a:buFont typeface="Wingdings" panose="05000000000000000000" pitchFamily="2" charset="2"/>
              <a:buChar char="§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F5C832"/>
              </a:buClr>
              <a:buFont typeface="Wingdings" panose="05000000000000000000" pitchFamily="2" charset="2"/>
              <a:buChar char="§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hu-HU" dirty="0"/>
              <a:t>Első szint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256A7D9-412D-44DA-80B0-6148D63D6A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8000" y="216000"/>
            <a:ext cx="10440000" cy="10080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/>
              <a:t>Cím szerkesztése</a:t>
            </a:r>
          </a:p>
        </p:txBody>
      </p:sp>
      <p:sp>
        <p:nvSpPr>
          <p:cNvPr id="5" name="Táblázat helye 4">
            <a:extLst>
              <a:ext uri="{FF2B5EF4-FFF2-40B4-BE49-F238E27FC236}">
                <a16:creationId xmlns:a16="http://schemas.microsoft.com/office/drawing/2014/main" id="{2441E63B-D587-46FB-B92F-4DF3662A7CA9}"/>
              </a:ext>
            </a:extLst>
          </p:cNvPr>
          <p:cNvSpPr>
            <a:spLocks noGrp="1"/>
          </p:cNvSpPr>
          <p:nvPr>
            <p:ph type="tbl" sz="quarter" idx="16"/>
          </p:nvPr>
        </p:nvSpPr>
        <p:spPr>
          <a:xfrm>
            <a:off x="468000" y="3960000"/>
            <a:ext cx="11397600" cy="2457450"/>
          </a:xfrm>
        </p:spPr>
        <p:txBody>
          <a:bodyPr/>
          <a:lstStyle/>
          <a:p>
            <a:r>
              <a:rPr lang="hu-HU"/>
              <a:t>Táblázat beszúrásához kattintson az ikonra</a:t>
            </a:r>
          </a:p>
        </p:txBody>
      </p:sp>
    </p:spTree>
    <p:extLst>
      <p:ext uri="{BB962C8B-B14F-4D97-AF65-F5344CB8AC3E}">
        <p14:creationId xmlns:p14="http://schemas.microsoft.com/office/powerpoint/2010/main" val="582644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+ alcím + 2 felsorol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CAA563B-1007-4753-A9CD-57710D33D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7999" y="216000"/>
            <a:ext cx="10440000" cy="1008000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28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Cím szerkesztése</a:t>
            </a:r>
          </a:p>
        </p:txBody>
      </p:sp>
      <p:sp>
        <p:nvSpPr>
          <p:cNvPr id="7" name="Szöveg helye 3">
            <a:extLst>
              <a:ext uri="{FF2B5EF4-FFF2-40B4-BE49-F238E27FC236}">
                <a16:creationId xmlns:a16="http://schemas.microsoft.com/office/drawing/2014/main" id="{70525B92-1521-4408-948A-88D6B9C6B77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2280" y="1542750"/>
            <a:ext cx="11349037" cy="5718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dirty="0"/>
              <a:t>Alcím szerkesztése</a:t>
            </a:r>
          </a:p>
        </p:txBody>
      </p:sp>
      <p:sp>
        <p:nvSpPr>
          <p:cNvPr id="10" name="Tartalom helye 6">
            <a:extLst>
              <a:ext uri="{FF2B5EF4-FFF2-40B4-BE49-F238E27FC236}">
                <a16:creationId xmlns:a16="http://schemas.microsoft.com/office/drawing/2014/main" id="{3B23D413-D334-4118-9EB2-208C0526509E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68431" y="2361300"/>
            <a:ext cx="5400000" cy="39951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hu-HU" dirty="0"/>
              <a:t>Első szint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11" name="Tartalom helye 6">
            <a:extLst>
              <a:ext uri="{FF2B5EF4-FFF2-40B4-BE49-F238E27FC236}">
                <a16:creationId xmlns:a16="http://schemas.microsoft.com/office/drawing/2014/main" id="{3D1C0295-03ED-4A5C-86EF-1F00C752CDD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426942" y="2361300"/>
            <a:ext cx="5400000" cy="39951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hu-HU" dirty="0"/>
              <a:t>Első szint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4169995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20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image" Target="../media/image2.png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helye 5">
            <a:extLst>
              <a:ext uri="{FF2B5EF4-FFF2-40B4-BE49-F238E27FC236}">
                <a16:creationId xmlns:a16="http://schemas.microsoft.com/office/drawing/2014/main" id="{66742DF6-F6D0-44ED-BE86-7CFF97F23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7" name="Szöveg helye 6">
            <a:extLst>
              <a:ext uri="{FF2B5EF4-FFF2-40B4-BE49-F238E27FC236}">
                <a16:creationId xmlns:a16="http://schemas.microsoft.com/office/drawing/2014/main" id="{F5E78691-B463-45BC-A7F8-9D5BBC5F75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2646492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4"/>
        </a:buClr>
        <a:buFont typeface="Wingdings" panose="05000000000000000000" pitchFamily="2" charset="2"/>
        <a:buChar char="§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Wingdings" panose="05000000000000000000" pitchFamily="2" charset="2"/>
        <a:buChar char="§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Wingdings" panose="05000000000000000000" pitchFamily="2" charset="2"/>
        <a:buChar char="§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Wingdings" panose="05000000000000000000" pitchFamily="2" charset="2"/>
        <a:buChar char="§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Wingdings" panose="05000000000000000000" pitchFamily="2" charset="2"/>
        <a:buChar char="§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657">
          <p15:clr>
            <a:srgbClr val="A4A3A4"/>
          </p15:clr>
        </p15:guide>
        <p15:guide id="4" pos="529">
          <p15:clr>
            <a:srgbClr val="A4A3A4"/>
          </p15:clr>
        </p15:guide>
        <p15:guide id="5" pos="347">
          <p15:clr>
            <a:srgbClr val="A4A3A4"/>
          </p15:clr>
        </p15:guide>
        <p15:guide id="6" orient="horz" pos="368">
          <p15:clr>
            <a:srgbClr val="A4A3A4"/>
          </p15:clr>
        </p15:guide>
        <p15:guide id="7" orient="horz" pos="714">
          <p15:clr>
            <a:srgbClr val="A4A3A4"/>
          </p15:clr>
        </p15:guide>
        <p15:guide id="8" pos="4988">
          <p15:clr>
            <a:srgbClr val="A4A3A4"/>
          </p15:clr>
        </p15:guide>
        <p15:guide id="9" pos="5328">
          <p15:clr>
            <a:srgbClr val="A4A3A4"/>
          </p15:clr>
        </p15:guide>
        <p15:guide id="10" pos="7322">
          <p15:clr>
            <a:srgbClr val="A4A3A4"/>
          </p15:clr>
        </p15:guide>
        <p15:guide id="11" pos="2993">
          <p15:clr>
            <a:srgbClr val="A4A3A4"/>
          </p15:clr>
        </p15:guide>
        <p15:guide id="12" pos="2652">
          <p15:clr>
            <a:srgbClr val="A4A3A4"/>
          </p15:clr>
        </p15:guide>
        <p15:guide id="13" orient="horz" pos="3952">
          <p15:clr>
            <a:srgbClr val="A4A3A4"/>
          </p15:clr>
        </p15:guide>
        <p15:guide id="14" orient="horz" pos="1797">
          <p15:clr>
            <a:srgbClr val="A4A3A4"/>
          </p15:clr>
        </p15:guide>
        <p15:guide id="15" orient="horz" pos="1434">
          <p15:clr>
            <a:srgbClr val="A4A3A4"/>
          </p15:clr>
        </p15:guide>
        <p15:guide id="16" orient="horz" pos="1077">
          <p15:clr>
            <a:srgbClr val="A4A3A4"/>
          </p15:clr>
        </p15:guide>
        <p15:guide id="17" pos="3669">
          <p15:clr>
            <a:srgbClr val="A4A3A4"/>
          </p15:clr>
        </p15:guide>
        <p15:guide id="18" pos="4010">
          <p15:clr>
            <a:srgbClr val="A4A3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>
            <a:extLst>
              <a:ext uri="{FF2B5EF4-FFF2-40B4-BE49-F238E27FC236}">
                <a16:creationId xmlns:a16="http://schemas.microsoft.com/office/drawing/2014/main" id="{FE4F2EDA-D901-4835-8C80-7FFCFE8FDE37}"/>
              </a:ext>
            </a:extLst>
          </p:cNvPr>
          <p:cNvSpPr txBox="1">
            <a:spLocks/>
          </p:cNvSpPr>
          <p:nvPr/>
        </p:nvSpPr>
        <p:spPr>
          <a:xfrm>
            <a:off x="11693728" y="6353969"/>
            <a:ext cx="412344" cy="423862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 anchor="ctr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4CA5128C-8080-4D6C-ACC9-4612070BD095}" type="slidenum">
              <a:rPr lang="hu-HU" sz="1100" smtClean="0"/>
              <a:t>‹#›</a:t>
            </a:fld>
            <a:endParaRPr lang="hu-HU" sz="1100" dirty="0"/>
          </a:p>
        </p:txBody>
      </p:sp>
      <p:sp>
        <p:nvSpPr>
          <p:cNvPr id="5" name="Cím helye 1">
            <a:extLst>
              <a:ext uri="{FF2B5EF4-FFF2-40B4-BE49-F238E27FC236}">
                <a16:creationId xmlns:a16="http://schemas.microsoft.com/office/drawing/2014/main" id="{D32DE082-8A60-4100-B7CB-F39474DA9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7620"/>
            <a:ext cx="10082842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8" name="Szöveg helye 2">
            <a:extLst>
              <a:ext uri="{FF2B5EF4-FFF2-40B4-BE49-F238E27FC236}">
                <a16:creationId xmlns:a16="http://schemas.microsoft.com/office/drawing/2014/main" id="{09CFBA87-7CFA-49F5-84DE-05A76C399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0C2EFE99-B0A1-45FF-96BF-8A0380E821CC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1006970" y="167620"/>
            <a:ext cx="1185030" cy="395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698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F5C832"/>
        </a:buClr>
        <a:buFont typeface="Wingdings" panose="05000000000000000000" pitchFamily="2" charset="2"/>
        <a:buChar char="§"/>
        <a:defRPr sz="2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5C832"/>
        </a:buClr>
        <a:buFont typeface="Wingdings" panose="05000000000000000000" pitchFamily="2" charset="2"/>
        <a:buChar char="§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5C832"/>
        </a:buClr>
        <a:buFont typeface="Wingdings" panose="05000000000000000000" pitchFamily="2" charset="2"/>
        <a:buChar char="§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5C832"/>
        </a:buClr>
        <a:buFont typeface="Wingdings" panose="05000000000000000000" pitchFamily="2" charset="2"/>
        <a:buChar char="§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5C832"/>
        </a:buClr>
        <a:buFont typeface="Wingdings" panose="05000000000000000000" pitchFamily="2" charset="2"/>
        <a:buChar char="§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657">
          <p15:clr>
            <a:srgbClr val="A4A3A4"/>
          </p15:clr>
        </p15:guide>
        <p15:guide id="4" pos="529">
          <p15:clr>
            <a:srgbClr val="A4A3A4"/>
          </p15:clr>
        </p15:guide>
        <p15:guide id="5" pos="347">
          <p15:clr>
            <a:srgbClr val="A4A3A4"/>
          </p15:clr>
        </p15:guide>
        <p15:guide id="6" orient="horz" pos="368">
          <p15:clr>
            <a:srgbClr val="A4A3A4"/>
          </p15:clr>
        </p15:guide>
        <p15:guide id="7" orient="horz" pos="714">
          <p15:clr>
            <a:srgbClr val="A4A3A4"/>
          </p15:clr>
        </p15:guide>
        <p15:guide id="8" pos="4988">
          <p15:clr>
            <a:srgbClr val="A4A3A4"/>
          </p15:clr>
        </p15:guide>
        <p15:guide id="9" pos="5328">
          <p15:clr>
            <a:srgbClr val="A4A3A4"/>
          </p15:clr>
        </p15:guide>
        <p15:guide id="10" pos="7322">
          <p15:clr>
            <a:srgbClr val="A4A3A4"/>
          </p15:clr>
        </p15:guide>
        <p15:guide id="11" pos="2993">
          <p15:clr>
            <a:srgbClr val="A4A3A4"/>
          </p15:clr>
        </p15:guide>
        <p15:guide id="12" pos="2652">
          <p15:clr>
            <a:srgbClr val="A4A3A4"/>
          </p15:clr>
        </p15:guide>
        <p15:guide id="13" orient="horz" pos="3952">
          <p15:clr>
            <a:srgbClr val="A4A3A4"/>
          </p15:clr>
        </p15:guide>
        <p15:guide id="14" orient="horz" pos="1797">
          <p15:clr>
            <a:srgbClr val="A4A3A4"/>
          </p15:clr>
        </p15:guide>
        <p15:guide id="15" orient="horz" pos="1434">
          <p15:clr>
            <a:srgbClr val="A4A3A4"/>
          </p15:clr>
        </p15:guide>
        <p15:guide id="16" orient="horz" pos="1077">
          <p15:clr>
            <a:srgbClr val="A4A3A4"/>
          </p15:clr>
        </p15:guide>
        <p15:guide id="17" pos="3669">
          <p15:clr>
            <a:srgbClr val="A4A3A4"/>
          </p15:clr>
        </p15:guide>
        <p15:guide id="18" pos="4010">
          <p15:clr>
            <a:srgbClr val="A4A3A4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>
            <a:extLst>
              <a:ext uri="{FF2B5EF4-FFF2-40B4-BE49-F238E27FC236}">
                <a16:creationId xmlns:a16="http://schemas.microsoft.com/office/drawing/2014/main" id="{FC3CB45F-117B-466B-B5D1-428FF2F57857}"/>
              </a:ext>
            </a:extLst>
          </p:cNvPr>
          <p:cNvSpPr txBox="1">
            <a:spLocks/>
          </p:cNvSpPr>
          <p:nvPr/>
        </p:nvSpPr>
        <p:spPr>
          <a:xfrm>
            <a:off x="11693728" y="6353969"/>
            <a:ext cx="412344" cy="423862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 anchor="ctr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FF7219C-298C-485E-9732-5DCFA723F33A}" type="slidenum">
              <a:rPr lang="hu-HU" sz="1100" smtClean="0"/>
              <a:t>‹#›</a:t>
            </a:fld>
            <a:endParaRPr lang="hu-HU" sz="1100" dirty="0"/>
          </a:p>
        </p:txBody>
      </p:sp>
      <p:pic>
        <p:nvPicPr>
          <p:cNvPr id="4" name="Picture 6">
            <a:extLst>
              <a:ext uri="{FF2B5EF4-FFF2-40B4-BE49-F238E27FC236}">
                <a16:creationId xmlns:a16="http://schemas.microsoft.com/office/drawing/2014/main" id="{8124151A-1940-4C8B-B3A1-5E1C50CDD2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06970" y="167620"/>
            <a:ext cx="1185030" cy="395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390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657">
          <p15:clr>
            <a:srgbClr val="A4A3A4"/>
          </p15:clr>
        </p15:guide>
        <p15:guide id="4" pos="529">
          <p15:clr>
            <a:srgbClr val="A4A3A4"/>
          </p15:clr>
        </p15:guide>
        <p15:guide id="5" pos="347">
          <p15:clr>
            <a:srgbClr val="A4A3A4"/>
          </p15:clr>
        </p15:guide>
        <p15:guide id="6" orient="horz" pos="368">
          <p15:clr>
            <a:srgbClr val="A4A3A4"/>
          </p15:clr>
        </p15:guide>
        <p15:guide id="7" orient="horz" pos="714">
          <p15:clr>
            <a:srgbClr val="A4A3A4"/>
          </p15:clr>
        </p15:guide>
        <p15:guide id="8" pos="4988">
          <p15:clr>
            <a:srgbClr val="A4A3A4"/>
          </p15:clr>
        </p15:guide>
        <p15:guide id="9" pos="5328">
          <p15:clr>
            <a:srgbClr val="A4A3A4"/>
          </p15:clr>
        </p15:guide>
        <p15:guide id="10" pos="7322">
          <p15:clr>
            <a:srgbClr val="A4A3A4"/>
          </p15:clr>
        </p15:guide>
        <p15:guide id="11" pos="2993">
          <p15:clr>
            <a:srgbClr val="A4A3A4"/>
          </p15:clr>
        </p15:guide>
        <p15:guide id="12" pos="2652">
          <p15:clr>
            <a:srgbClr val="A4A3A4"/>
          </p15:clr>
        </p15:guide>
        <p15:guide id="13" orient="horz" pos="3952">
          <p15:clr>
            <a:srgbClr val="A4A3A4"/>
          </p15:clr>
        </p15:guide>
        <p15:guide id="14" orient="horz" pos="1797">
          <p15:clr>
            <a:srgbClr val="A4A3A4"/>
          </p15:clr>
        </p15:guide>
        <p15:guide id="15" orient="horz" pos="1434">
          <p15:clr>
            <a:srgbClr val="A4A3A4"/>
          </p15:clr>
        </p15:guide>
        <p15:guide id="16" orient="horz" pos="1077">
          <p15:clr>
            <a:srgbClr val="A4A3A4"/>
          </p15:clr>
        </p15:guide>
        <p15:guide id="17" pos="3669">
          <p15:clr>
            <a:srgbClr val="A4A3A4"/>
          </p15:clr>
        </p15:guide>
        <p15:guide id="18" pos="4010">
          <p15:clr>
            <a:srgbClr val="A4A3A4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9A78239-9534-4DFD-9BF8-F33BDADFB3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EE57F-8A73-4B52-8F8E-22838C9BE6DC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helye 1">
            <a:extLst>
              <a:ext uri="{FF2B5EF4-FFF2-40B4-BE49-F238E27FC236}">
                <a16:creationId xmlns:a16="http://schemas.microsoft.com/office/drawing/2014/main" id="{71A3BCAF-6857-42E0-B5DB-669957ADE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8284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8" name="Szöveg helye 2">
            <a:extLst>
              <a:ext uri="{FF2B5EF4-FFF2-40B4-BE49-F238E27FC236}">
                <a16:creationId xmlns:a16="http://schemas.microsoft.com/office/drawing/2014/main" id="{B589EAB6-7E3A-4BAC-A41B-F4932FE308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3077833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F5C832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5C832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5C83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5C83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5C83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6594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657">
          <p15:clr>
            <a:srgbClr val="A4A3A4"/>
          </p15:clr>
        </p15:guide>
        <p15:guide id="4" pos="529">
          <p15:clr>
            <a:srgbClr val="A4A3A4"/>
          </p15:clr>
        </p15:guide>
        <p15:guide id="5" pos="347">
          <p15:clr>
            <a:srgbClr val="A4A3A4"/>
          </p15:clr>
        </p15:guide>
        <p15:guide id="6" orient="horz" pos="368">
          <p15:clr>
            <a:srgbClr val="A4A3A4"/>
          </p15:clr>
        </p15:guide>
        <p15:guide id="7" orient="horz" pos="714">
          <p15:clr>
            <a:srgbClr val="A4A3A4"/>
          </p15:clr>
        </p15:guide>
        <p15:guide id="8" pos="4988">
          <p15:clr>
            <a:srgbClr val="A4A3A4"/>
          </p15:clr>
        </p15:guide>
        <p15:guide id="9" pos="5328">
          <p15:clr>
            <a:srgbClr val="A4A3A4"/>
          </p15:clr>
        </p15:guide>
        <p15:guide id="10" pos="7322">
          <p15:clr>
            <a:srgbClr val="A4A3A4"/>
          </p15:clr>
        </p15:guide>
        <p15:guide id="11" pos="2993">
          <p15:clr>
            <a:srgbClr val="A4A3A4"/>
          </p15:clr>
        </p15:guide>
        <p15:guide id="12" pos="2652">
          <p15:clr>
            <a:srgbClr val="A4A3A4"/>
          </p15:clr>
        </p15:guide>
        <p15:guide id="13" orient="horz" pos="3952">
          <p15:clr>
            <a:srgbClr val="A4A3A4"/>
          </p15:clr>
        </p15:guide>
        <p15:guide id="14" orient="horz" pos="1797">
          <p15:clr>
            <a:srgbClr val="A4A3A4"/>
          </p15:clr>
        </p15:guide>
        <p15:guide id="15" orient="horz" pos="1434">
          <p15:clr>
            <a:srgbClr val="A4A3A4"/>
          </p15:clr>
        </p15:guide>
        <p15:guide id="16" orient="horz" pos="1077">
          <p15:clr>
            <a:srgbClr val="A4A3A4"/>
          </p15:clr>
        </p15:guide>
        <p15:guide id="17" pos="3669">
          <p15:clr>
            <a:srgbClr val="A4A3A4"/>
          </p15:clr>
        </p15:guide>
        <p15:guide id="18" pos="4010">
          <p15:clr>
            <a:srgbClr val="A4A3A4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>
            <a:extLst>
              <a:ext uri="{FF2B5EF4-FFF2-40B4-BE49-F238E27FC236}">
                <a16:creationId xmlns:a16="http://schemas.microsoft.com/office/drawing/2014/main" id="{A6B58895-9D4E-42FE-973F-B836D11C7AF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006970" y="167620"/>
            <a:ext cx="1185030" cy="395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35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657">
          <p15:clr>
            <a:srgbClr val="A4A3A4"/>
          </p15:clr>
        </p15:guide>
        <p15:guide id="4" pos="529">
          <p15:clr>
            <a:srgbClr val="A4A3A4"/>
          </p15:clr>
        </p15:guide>
        <p15:guide id="5" pos="347">
          <p15:clr>
            <a:srgbClr val="A4A3A4"/>
          </p15:clr>
        </p15:guide>
        <p15:guide id="6" orient="horz" pos="368">
          <p15:clr>
            <a:srgbClr val="A4A3A4"/>
          </p15:clr>
        </p15:guide>
        <p15:guide id="7" orient="horz" pos="714">
          <p15:clr>
            <a:srgbClr val="A4A3A4"/>
          </p15:clr>
        </p15:guide>
        <p15:guide id="8" pos="4988">
          <p15:clr>
            <a:srgbClr val="A4A3A4"/>
          </p15:clr>
        </p15:guide>
        <p15:guide id="9" pos="5328">
          <p15:clr>
            <a:srgbClr val="A4A3A4"/>
          </p15:clr>
        </p15:guide>
        <p15:guide id="10" pos="7322">
          <p15:clr>
            <a:srgbClr val="A4A3A4"/>
          </p15:clr>
        </p15:guide>
        <p15:guide id="11" pos="2993">
          <p15:clr>
            <a:srgbClr val="A4A3A4"/>
          </p15:clr>
        </p15:guide>
        <p15:guide id="12" pos="2652">
          <p15:clr>
            <a:srgbClr val="A4A3A4"/>
          </p15:clr>
        </p15:guide>
        <p15:guide id="13" orient="horz" pos="3952">
          <p15:clr>
            <a:srgbClr val="A4A3A4"/>
          </p15:clr>
        </p15:guide>
        <p15:guide id="14" orient="horz" pos="1797">
          <p15:clr>
            <a:srgbClr val="A4A3A4"/>
          </p15:clr>
        </p15:guide>
        <p15:guide id="15" orient="horz" pos="1434">
          <p15:clr>
            <a:srgbClr val="A4A3A4"/>
          </p15:clr>
        </p15:guide>
        <p15:guide id="16" orient="horz" pos="1077">
          <p15:clr>
            <a:srgbClr val="A4A3A4"/>
          </p15:clr>
        </p15:guide>
        <p15:guide id="17" pos="3669">
          <p15:clr>
            <a:srgbClr val="A4A3A4"/>
          </p15:clr>
        </p15:guide>
        <p15:guide id="18" pos="4010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-corvinus.hu/fooldal/kepzes/nemzetkozi-lehetosegek/hallgatoknak/erasmus-reszkepzes/#accordion-item-hallgatoi_elmenybeszamolok" TargetMode="External"/><Relationship Id="rId2" Type="http://schemas.openxmlformats.org/officeDocument/2006/relationships/hyperlink" Target="https://corvinus.mobilitymanager.hu/intezmenyek/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rvinus.mobilitymanager.hu/hallgato/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uni-corvinus.hu/fooldal/elet-a-corvinuson/osztondij/teljesitmenyalapu-osztondijak/#accordion-item-1030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ing-agreement.eu/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double.degree@uni-corvinus.hu" TargetMode="External"/><Relationship Id="rId2" Type="http://schemas.openxmlformats.org/officeDocument/2006/relationships/hyperlink" Target="mailto:corvinus.erasmus@uni-corvinus.hu" TargetMode="External"/><Relationship Id="rId1" Type="http://schemas.openxmlformats.org/officeDocument/2006/relationships/slideLayout" Target="../slideLayouts/slideLayout20.xml"/><Relationship Id="rId5" Type="http://schemas.openxmlformats.org/officeDocument/2006/relationships/hyperlink" Target="mailto:hszb@uni-corvinus.hu" TargetMode="External"/><Relationship Id="rId4" Type="http://schemas.openxmlformats.org/officeDocument/2006/relationships/hyperlink" Target="mailto:esncorvinus@esncorvinus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1A2C286-7149-4CA2-951B-1B855E181B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0775" y="385680"/>
            <a:ext cx="9144000" cy="1371599"/>
          </a:xfrm>
        </p:spPr>
        <p:txBody>
          <a:bodyPr/>
          <a:lstStyle/>
          <a:p>
            <a:r>
              <a:rPr lang="hu-HU" dirty="0"/>
              <a:t>Pótpályázati tájékoztató       2022/2023 tavasz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521F2E2B-0BFE-486C-9614-7FBD64F6B2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1125" y="1890629"/>
            <a:ext cx="8534400" cy="2143125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hu-HU" dirty="0"/>
              <a:t>Erasmus, Bilaterális, CEEPUS, DD</a:t>
            </a:r>
          </a:p>
          <a:p>
            <a:pPr algn="ctr"/>
            <a:endParaRPr lang="hu-HU" dirty="0"/>
          </a:p>
          <a:p>
            <a:pPr algn="ctr"/>
            <a:r>
              <a:rPr lang="hu-HU" dirty="0"/>
              <a:t>Legfontosabb lépések </a:t>
            </a:r>
          </a:p>
          <a:p>
            <a:pPr algn="ctr"/>
            <a:r>
              <a:rPr lang="hu-HU" dirty="0"/>
              <a:t>és tudnivalók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C961C8D-37E1-4ED1-B034-F5291760ACD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81074" y="5400212"/>
            <a:ext cx="7389841" cy="943438"/>
          </a:xfrm>
        </p:spPr>
        <p:txBody>
          <a:bodyPr>
            <a:normAutofit/>
          </a:bodyPr>
          <a:lstStyle/>
          <a:p>
            <a:r>
              <a:rPr lang="hu-HU" i="1" dirty="0"/>
              <a:t>Tóth-Boda </a:t>
            </a:r>
            <a:r>
              <a:rPr lang="hu-HU" i="1" u="sng" dirty="0"/>
              <a:t>Csilla</a:t>
            </a:r>
            <a:r>
              <a:rPr lang="hu-HU" i="1" dirty="0"/>
              <a:t> Dalma</a:t>
            </a:r>
          </a:p>
          <a:p>
            <a:r>
              <a:rPr lang="hu-HU" i="1" dirty="0"/>
              <a:t>Nemzetközi koordinátor</a:t>
            </a:r>
          </a:p>
          <a:p>
            <a:endParaRPr lang="hu-HU" dirty="0"/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289B2AE1-8187-4ADC-ABF6-6B0A9C07CE7E}"/>
              </a:ext>
            </a:extLst>
          </p:cNvPr>
          <p:cNvSpPr txBox="1"/>
          <p:nvPr/>
        </p:nvSpPr>
        <p:spPr>
          <a:xfrm flipH="1">
            <a:off x="476250" y="4547705"/>
            <a:ext cx="7658100" cy="307777"/>
          </a:xfrm>
          <a:prstGeom prst="rect">
            <a:avLst/>
          </a:prstGeom>
        </p:spPr>
        <p:txBody>
          <a:bodyPr wrap="square" lIns="0" tIns="0" rIns="0" bIns="0" rtlCol="0" anchor="b" anchorCtr="0">
            <a:spAutoFit/>
          </a:bodyPr>
          <a:lstStyle/>
          <a:p>
            <a:pPr algn="l"/>
            <a:r>
              <a:rPr lang="hu-HU" sz="20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Pótpályázati időszak:</a:t>
            </a:r>
            <a:r>
              <a:rPr lang="hu-H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2022. május 05. – </a:t>
            </a:r>
            <a:r>
              <a:rPr lang="hu-H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május 16. (hétfő) 12:00 </a:t>
            </a:r>
          </a:p>
        </p:txBody>
      </p:sp>
    </p:spTree>
    <p:extLst>
      <p:ext uri="{BB962C8B-B14F-4D97-AF65-F5344CB8AC3E}">
        <p14:creationId xmlns:p14="http://schemas.microsoft.com/office/powerpoint/2010/main" val="2387105393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cím 1">
            <a:extLst>
              <a:ext uri="{FF2B5EF4-FFF2-40B4-BE49-F238E27FC236}">
                <a16:creationId xmlns:a16="http://schemas.microsoft.com/office/drawing/2014/main" id="{C87F6717-90A0-4F25-9F16-9837F48B4C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hu-HU" u="sng" dirty="0"/>
              <a:t>Tartalom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DBC3B83B-9BF8-4352-AF30-01063394DCD2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16529" y="1543050"/>
            <a:ext cx="11358942" cy="4918075"/>
          </a:xfrm>
        </p:spPr>
        <p:txBody>
          <a:bodyPr>
            <a:normAutofit lnSpcReduction="10000"/>
          </a:bodyPr>
          <a:lstStyle/>
          <a:p>
            <a:pPr marL="342900" indent="-342900">
              <a:lnSpc>
                <a:spcPct val="17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Tervezési fázis </a:t>
            </a:r>
            <a:r>
              <a:rPr lang="hu-H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hu-H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mérvadó szempontok</a:t>
            </a:r>
          </a:p>
          <a:p>
            <a:pPr marL="342900" indent="-342900">
              <a:lnSpc>
                <a:spcPct val="170000"/>
              </a:lnSpc>
              <a:spcBef>
                <a:spcPts val="600"/>
              </a:spcBef>
              <a:buFont typeface="+mj-lt"/>
              <a:buAutoNum type="arabicPeriod"/>
            </a:pPr>
            <a:endParaRPr lang="hu-H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70000"/>
              </a:lnSpc>
              <a:spcBef>
                <a:spcPts val="0"/>
              </a:spcBef>
              <a:buFont typeface="+mj-lt"/>
              <a:buAutoNum type="arabicPeriod"/>
            </a:pPr>
            <a:r>
              <a:rPr 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Jelentkezés menete </a:t>
            </a:r>
            <a:r>
              <a:rPr lang="hu-H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hu-H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MOB regisztráció, elengedhetetlen feltöltendő dokumentumok, formanyomtatvány</a:t>
            </a:r>
          </a:p>
          <a:p>
            <a:pPr marL="342900" indent="-342900">
              <a:lnSpc>
                <a:spcPct val="170000"/>
              </a:lnSpc>
              <a:spcBef>
                <a:spcPts val="0"/>
              </a:spcBef>
              <a:buFont typeface="+mj-lt"/>
              <a:buAutoNum type="arabicPeriod"/>
            </a:pPr>
            <a:endParaRPr lang="hu-H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hu-H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Éljen, nyertem! </a:t>
            </a:r>
            <a:r>
              <a:rPr lang="hu-H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hu-H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Mik a további tennivalók? </a:t>
            </a:r>
            <a:endParaRPr lang="hu-H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105677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D1F426E-C093-480F-91A9-24CB89F741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u-HU" u="sng" dirty="0"/>
              <a:t>Tervezési fázis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E685C57-B801-4CBD-B380-B308E6FE92DA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u="sng" dirty="0"/>
              <a:t>Körültekintő intézményválasztás:</a:t>
            </a:r>
            <a:r>
              <a:rPr lang="hu-HU" dirty="0"/>
              <a:t>  </a:t>
            </a:r>
            <a:r>
              <a:rPr lang="hu-HU" dirty="0">
                <a:hlinkClick r:id="rId2"/>
              </a:rPr>
              <a:t>https://corvinus.mobilitymanager.hu/intezmenyek/</a:t>
            </a:r>
            <a:r>
              <a:rPr lang="hu-HU" dirty="0"/>
              <a:t>?</a:t>
            </a:r>
          </a:p>
          <a:p>
            <a:r>
              <a:rPr lang="hu-HU" dirty="0"/>
              <a:t>                     - ország </a:t>
            </a:r>
            <a:r>
              <a:rPr lang="hu-HU" dirty="0">
                <a:sym typeface="Wingdings" panose="05000000000000000000" pitchFamily="2" charset="2"/>
              </a:rPr>
              <a:t> megélhetési lehetőség, beutazási szabályok (pl. </a:t>
            </a:r>
            <a:r>
              <a:rPr lang="hu-HU" dirty="0" err="1">
                <a:sym typeface="Wingdings" panose="05000000000000000000" pitchFamily="2" charset="2"/>
              </a:rPr>
              <a:t>Covid</a:t>
            </a:r>
            <a:r>
              <a:rPr lang="hu-HU" dirty="0">
                <a:sym typeface="Wingdings" panose="05000000000000000000" pitchFamily="2" charset="2"/>
              </a:rPr>
              <a:t>), személyes biztonság</a:t>
            </a:r>
            <a:endParaRPr lang="hu-HU" dirty="0"/>
          </a:p>
          <a:p>
            <a:r>
              <a:rPr lang="hu-HU" dirty="0"/>
              <a:t>                     - partneregyetem </a:t>
            </a:r>
            <a:r>
              <a:rPr lang="hu-HU" dirty="0">
                <a:sym typeface="Wingdings" panose="05000000000000000000" pitchFamily="2" charset="2"/>
              </a:rPr>
              <a:t> választható tématerületek, első öt helyen saját képzésével megegyező!</a:t>
            </a:r>
            <a:endParaRPr lang="hu-HU" dirty="0"/>
          </a:p>
          <a:p>
            <a:r>
              <a:rPr lang="hu-HU" dirty="0"/>
              <a:t>                     - oktatás nyelve </a:t>
            </a:r>
            <a:r>
              <a:rPr lang="hu-HU" dirty="0">
                <a:sym typeface="Wingdings" panose="05000000000000000000" pitchFamily="2" charset="2"/>
              </a:rPr>
              <a:t> amivel az igazolható nyelvtudás megegyezik</a:t>
            </a:r>
            <a:endParaRPr lang="hu-HU" dirty="0"/>
          </a:p>
          <a:p>
            <a:r>
              <a:rPr lang="hu-HU" dirty="0"/>
              <a:t>                     - kurzuslista </a:t>
            </a:r>
            <a:r>
              <a:rPr lang="hu-HU" dirty="0">
                <a:sym typeface="Wingdings" panose="05000000000000000000" pitchFamily="2" charset="2"/>
              </a:rPr>
              <a:t> releváns az itthoni kötelezően válaszható tárgyakkal</a:t>
            </a:r>
          </a:p>
          <a:p>
            <a:r>
              <a:rPr lang="hu-HU" dirty="0">
                <a:sym typeface="Wingdings" panose="05000000000000000000" pitchFamily="2" charset="2"/>
              </a:rPr>
              <a:t>                     - ESN  gyakorlati kérdésekkel a diákszervezethez is fordulhatnak</a:t>
            </a:r>
          </a:p>
          <a:p>
            <a:endParaRPr lang="hu-HU" dirty="0">
              <a:sym typeface="Wingdings" panose="05000000000000000000" pitchFamily="2" charset="2"/>
            </a:endParaRPr>
          </a:p>
          <a:p>
            <a:r>
              <a:rPr lang="hu-HU" dirty="0">
                <a:sym typeface="Wingdings" panose="05000000000000000000" pitchFamily="2" charset="2"/>
              </a:rPr>
              <a:t>     </a:t>
            </a:r>
            <a:r>
              <a:rPr lang="hu-HU" u="sng" dirty="0">
                <a:sym typeface="Wingdings" panose="05000000000000000000" pitchFamily="2" charset="2"/>
              </a:rPr>
              <a:t>Élménybeszámolók:  </a:t>
            </a:r>
            <a:r>
              <a:rPr lang="hu-HU" dirty="0">
                <a:sym typeface="Wingdings" panose="05000000000000000000" pitchFamily="2" charset="2"/>
                <a:hlinkClick r:id="rId3"/>
              </a:rPr>
              <a:t>https://www.uni-corvinus.hu/fooldal/kepzes/nemzetkozi-lehetosegek/hallgatoknak/erasmus-reszkepzes/#accordion-item-hallgatoi_elmenybeszamolok</a:t>
            </a:r>
            <a:endParaRPr lang="hu-HU" dirty="0">
              <a:sym typeface="Wingdings" panose="05000000000000000000" pitchFamily="2" charset="2"/>
            </a:endParaRPr>
          </a:p>
          <a:p>
            <a:r>
              <a:rPr lang="hu-HU" dirty="0">
                <a:sym typeface="Wingdings" panose="05000000000000000000" pitchFamily="2" charset="2"/>
              </a:rPr>
              <a:t>                     - Szálláslehetőségek</a:t>
            </a:r>
          </a:p>
          <a:p>
            <a:r>
              <a:rPr lang="hu-HU" dirty="0">
                <a:sym typeface="Wingdings" panose="05000000000000000000" pitchFamily="2" charset="2"/>
              </a:rPr>
              <a:t>                     - Helyi közlekedés</a:t>
            </a:r>
          </a:p>
          <a:p>
            <a:r>
              <a:rPr lang="hu-HU" dirty="0">
                <a:sym typeface="Wingdings" panose="05000000000000000000" pitchFamily="2" charset="2"/>
              </a:rPr>
              <a:t>                     - Megélhetés</a:t>
            </a:r>
          </a:p>
          <a:p>
            <a:r>
              <a:rPr lang="hu-HU" dirty="0">
                <a:sym typeface="Wingdings" panose="05000000000000000000" pitchFamily="2" charset="2"/>
              </a:rPr>
              <a:t>                     -Tanulmányok mellett egyéb szabadidős, kulturális lehetőségek, helyi tevékenységek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0637519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4036F73-5110-4B74-AC9F-FB7F968E69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u-HU" u="sng" dirty="0"/>
              <a:t>Jelentkezés menete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379479E-C3B4-48BD-8F8F-244B5E0BA0B9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u="sng" dirty="0"/>
              <a:t>MOB regisztráció:</a:t>
            </a:r>
            <a:r>
              <a:rPr lang="hu-HU" dirty="0"/>
              <a:t> </a:t>
            </a:r>
            <a:r>
              <a:rPr lang="hu-HU" u="sng" dirty="0">
                <a:hlinkClick r:id="rId2"/>
              </a:rPr>
              <a:t>Mobility Manager - Hallgató -=- [Budapesti Corvinus Egyetem]</a:t>
            </a:r>
            <a:endParaRPr lang="hu-HU" u="sng" dirty="0"/>
          </a:p>
          <a:p>
            <a:r>
              <a:rPr lang="hu-HU" dirty="0"/>
              <a:t>             - adatok helyes kitöltése</a:t>
            </a:r>
          </a:p>
          <a:p>
            <a:r>
              <a:rPr lang="hu-HU" dirty="0"/>
              <a:t>             - a megjelölt intézmények (</a:t>
            </a:r>
            <a:r>
              <a:rPr lang="hu-HU" dirty="0" err="1"/>
              <a:t>max</a:t>
            </a:r>
            <a:r>
              <a:rPr lang="hu-HU" dirty="0"/>
              <a:t>. 10 db lesz figyelembe véve) sorrendjének ellenőrzése, jelentkezési lap adatainak kimásolása (</a:t>
            </a:r>
            <a:r>
              <a:rPr lang="hu-HU" dirty="0" err="1"/>
              <a:t>wordbe</a:t>
            </a:r>
            <a:r>
              <a:rPr lang="hu-HU" dirty="0"/>
              <a:t>: </a:t>
            </a:r>
            <a:r>
              <a:rPr lang="hu-HU" dirty="0" err="1"/>
              <a:t>ctr+c</a:t>
            </a:r>
            <a:r>
              <a:rPr lang="hu-HU" dirty="0"/>
              <a:t> – </a:t>
            </a:r>
            <a:r>
              <a:rPr lang="hu-HU" dirty="0" err="1"/>
              <a:t>ctr+v</a:t>
            </a:r>
            <a:r>
              <a:rPr lang="hu-HU" dirty="0"/>
              <a:t>) </a:t>
            </a:r>
            <a:r>
              <a:rPr lang="hu-HU" dirty="0">
                <a:sym typeface="Wingdings" panose="05000000000000000000" pitchFamily="2" charset="2"/>
              </a:rPr>
              <a:t> későbbi visszanézhetőség</a:t>
            </a:r>
            <a:endParaRPr lang="hu-HU" dirty="0"/>
          </a:p>
          <a:p>
            <a:r>
              <a:rPr lang="hu-HU" dirty="0"/>
              <a:t>             - a MOB elmenti az adatokat, így akár másnap is folytathatják a pályázást</a:t>
            </a:r>
          </a:p>
          <a:p>
            <a:r>
              <a:rPr lang="hu-HU" dirty="0"/>
              <a:t>             - sorrenden és az adatokon változtatni a pályázat benyújtása után </a:t>
            </a:r>
            <a:r>
              <a:rPr lang="hu-HU" u="sng" dirty="0"/>
              <a:t>NINCS</a:t>
            </a:r>
            <a:r>
              <a:rPr lang="hu-HU" dirty="0"/>
              <a:t> lehetőség semmilyen formában</a:t>
            </a:r>
          </a:p>
          <a:p>
            <a:endParaRPr lang="hu-H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Feltöltendő dokumentumok: nyelvvizsga bizonyítványok, egyéb szakmai tevékenység + Kreditigazolás </a:t>
            </a:r>
            <a:r>
              <a:rPr lang="hu-HU" dirty="0" err="1"/>
              <a:t>Neptunból</a:t>
            </a:r>
            <a:r>
              <a:rPr lang="hu-HU" dirty="0"/>
              <a:t>: </a:t>
            </a:r>
            <a:r>
              <a:rPr lang="hu-HU" b="0" i="0" dirty="0">
                <a:solidFill>
                  <a:srgbClr val="242424"/>
                </a:solidFill>
                <a:effectLst/>
                <a:latin typeface="-apple-system"/>
              </a:rPr>
              <a:t> </a:t>
            </a:r>
            <a:r>
              <a:rPr lang="hu-HU" b="0" i="1" dirty="0">
                <a:solidFill>
                  <a:srgbClr val="242424"/>
                </a:solidFill>
                <a:effectLst/>
                <a:latin typeface="-apple-system"/>
              </a:rPr>
              <a:t>információ</a:t>
            </a:r>
            <a:r>
              <a:rPr lang="hu-HU" i="1" dirty="0">
                <a:solidFill>
                  <a:srgbClr val="242424"/>
                </a:solidFill>
                <a:latin typeface="-apple-system"/>
              </a:rPr>
              <a:t> </a:t>
            </a:r>
            <a:r>
              <a:rPr lang="hu-HU" i="1" dirty="0">
                <a:solidFill>
                  <a:srgbClr val="242424"/>
                </a:solidFill>
                <a:latin typeface="-apple-system"/>
                <a:sym typeface="Wingdings" panose="05000000000000000000" pitchFamily="2" charset="2"/>
              </a:rPr>
              <a:t> </a:t>
            </a:r>
            <a:r>
              <a:rPr lang="hu-HU" b="0" i="1" dirty="0">
                <a:solidFill>
                  <a:srgbClr val="242424"/>
                </a:solidFill>
                <a:effectLst/>
                <a:latin typeface="-apple-system"/>
              </a:rPr>
              <a:t>ált.nyomtatványok </a:t>
            </a:r>
            <a:r>
              <a:rPr lang="hu-HU" b="0" i="1" dirty="0">
                <a:solidFill>
                  <a:srgbClr val="242424"/>
                </a:solidFill>
                <a:effectLst/>
                <a:latin typeface="-apple-system"/>
                <a:sym typeface="Wingdings" panose="05000000000000000000" pitchFamily="2" charset="2"/>
              </a:rPr>
              <a:t> </a:t>
            </a:r>
            <a:r>
              <a:rPr lang="hu-HU" b="0" i="1" dirty="0">
                <a:solidFill>
                  <a:srgbClr val="242424"/>
                </a:solidFill>
                <a:effectLst/>
                <a:latin typeface="-apple-system"/>
              </a:rPr>
              <a:t>kreditigazolás</a:t>
            </a:r>
            <a:endParaRPr lang="hu-HU" i="1" dirty="0"/>
          </a:p>
          <a:p>
            <a:r>
              <a:rPr lang="hu-HU" dirty="0"/>
              <a:t>            - Csak azokat a nyelvvizsgákat vesszük figyelembe, amit a MOB-ba feltölt!</a:t>
            </a:r>
          </a:p>
          <a:p>
            <a:r>
              <a:rPr lang="hu-HU" dirty="0"/>
              <a:t>            - </a:t>
            </a:r>
            <a:r>
              <a:rPr lang="hu-HU" b="1" dirty="0"/>
              <a:t>Fájlonként maximum feltölthető méret: 20 MB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HÖK által létrehozott űrlap kitöltése: diákszervezeti tevékenységek</a:t>
            </a:r>
          </a:p>
          <a:p>
            <a:endParaRPr lang="hu-H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Ellenőrzés után véglegesítés: „</a:t>
            </a:r>
            <a:r>
              <a:rPr lang="hu-HU" i="1" u="sng" dirty="0"/>
              <a:t>Pályázat Benyújtása</a:t>
            </a:r>
            <a:r>
              <a:rPr lang="hu-HU" dirty="0"/>
              <a:t>” gombra kattintva</a:t>
            </a:r>
          </a:p>
        </p:txBody>
      </p:sp>
    </p:spTree>
    <p:extLst>
      <p:ext uri="{BB962C8B-B14F-4D97-AF65-F5344CB8AC3E}">
        <p14:creationId xmlns:p14="http://schemas.microsoft.com/office/powerpoint/2010/main" val="3427603492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7279361-9609-4322-A1FB-9C4A11DE94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u-HU" u="sng" dirty="0"/>
              <a:t>Erasmus+ ösztöndíjak és kiegészítő támogatások</a:t>
            </a:r>
          </a:p>
        </p:txBody>
      </p:sp>
      <p:pic>
        <p:nvPicPr>
          <p:cNvPr id="11" name="Tartalom helye 10">
            <a:extLst>
              <a:ext uri="{FF2B5EF4-FFF2-40B4-BE49-F238E27FC236}">
                <a16:creationId xmlns:a16="http://schemas.microsoft.com/office/drawing/2014/main" id="{9AD4B456-CADA-4242-91DE-5B60153FB888}"/>
              </a:ext>
            </a:extLst>
          </p:cNvPr>
          <p:cNvPicPr>
            <a:picLocks noGrp="1" noChangeAspect="1"/>
          </p:cNvPicPr>
          <p:nvPr>
            <p:ph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2" y="688102"/>
            <a:ext cx="5065453" cy="6063572"/>
          </a:xfrm>
        </p:spPr>
      </p:pic>
      <p:pic>
        <p:nvPicPr>
          <p:cNvPr id="13" name="Kép 12" descr="A képen asztal látható&#10;&#10;Automatikusan generált leírás">
            <a:extLst>
              <a:ext uri="{FF2B5EF4-FFF2-40B4-BE49-F238E27FC236}">
                <a16:creationId xmlns:a16="http://schemas.microsoft.com/office/drawing/2014/main" id="{B751DD09-8A21-4AA2-A431-1D91275D5C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8353" y="688102"/>
            <a:ext cx="6635706" cy="3390862"/>
          </a:xfrm>
          <a:prstGeom prst="rect">
            <a:avLst/>
          </a:prstGeom>
        </p:spPr>
      </p:pic>
      <p:sp>
        <p:nvSpPr>
          <p:cNvPr id="3" name="Szövegdoboz 2">
            <a:extLst>
              <a:ext uri="{FF2B5EF4-FFF2-40B4-BE49-F238E27FC236}">
                <a16:creationId xmlns:a16="http://schemas.microsoft.com/office/drawing/2014/main" id="{656313D1-2644-46CE-B21B-5682A0F26501}"/>
              </a:ext>
            </a:extLst>
          </p:cNvPr>
          <p:cNvSpPr txBox="1"/>
          <p:nvPr/>
        </p:nvSpPr>
        <p:spPr>
          <a:xfrm>
            <a:off x="5318353" y="4551066"/>
            <a:ext cx="6798235" cy="1538883"/>
          </a:xfrm>
          <a:prstGeom prst="rect">
            <a:avLst/>
          </a:prstGeom>
        </p:spPr>
        <p:txBody>
          <a:bodyPr wrap="square" lIns="0" tIns="0" rIns="0" bIns="0" rtlCol="0" anchor="b" anchorCtr="0">
            <a:spAutoFit/>
          </a:bodyPr>
          <a:lstStyle/>
          <a:p>
            <a:pPr algn="l"/>
            <a:r>
              <a:rPr lang="hu-HU" sz="2000" dirty="0"/>
              <a:t>+1 lehetőség</a:t>
            </a:r>
            <a:r>
              <a:rPr lang="hu-HU" sz="2000" i="1" u="sng" dirty="0"/>
              <a:t>: Hallgatói Szociális Bizottság </a:t>
            </a:r>
            <a:r>
              <a:rPr lang="hu-HU" sz="2000" dirty="0"/>
              <a:t>által meghirdetett</a:t>
            </a:r>
          </a:p>
          <a:p>
            <a:pPr algn="l"/>
            <a:r>
              <a:rPr lang="hu-HU" sz="2000" b="1" dirty="0"/>
              <a:t> Külföldi Részképzési Ösztöndíj</a:t>
            </a:r>
          </a:p>
          <a:p>
            <a:pPr algn="l"/>
            <a:endParaRPr lang="hu-HU" sz="2000" b="1" dirty="0"/>
          </a:p>
          <a:p>
            <a:pPr algn="l"/>
            <a:r>
              <a:rPr lang="hu-HU" sz="2000" dirty="0" err="1">
                <a:hlinkClick r:id="rId4"/>
              </a:rPr>
              <a:t>Extracurriculáris</a:t>
            </a:r>
            <a:r>
              <a:rPr lang="hu-HU" sz="2000" dirty="0">
                <a:hlinkClick r:id="rId4"/>
              </a:rPr>
              <a:t> (Teljesítményalapú) Ösztöndíjak – </a:t>
            </a:r>
          </a:p>
          <a:p>
            <a:pPr algn="l"/>
            <a:r>
              <a:rPr lang="hu-HU" sz="2000" dirty="0">
                <a:hlinkClick r:id="rId4"/>
              </a:rPr>
              <a:t>Budapesti Corvinus Egyetem (uni-corvinus.hu)</a:t>
            </a:r>
            <a:endParaRPr lang="hu-HU" sz="2000" b="1" dirty="0"/>
          </a:p>
        </p:txBody>
      </p:sp>
    </p:spTree>
    <p:extLst>
      <p:ext uri="{BB962C8B-B14F-4D97-AF65-F5344CB8AC3E}">
        <p14:creationId xmlns:p14="http://schemas.microsoft.com/office/powerpoint/2010/main" val="1067398437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992DDD9-89B3-40A3-AE2C-3C1753F974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u-HU" dirty="0"/>
              <a:t>Utazás előkészítése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23F9CAD-1C49-466E-9A57-C865D8AF9C20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/>
              <a:t>Hurrá, helyet nyertem, cserehallgató leszek! 🎉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Tájékozódás az elnyert ország és partneregyetem kapcsán</a:t>
            </a:r>
          </a:p>
          <a:p>
            <a:r>
              <a:rPr lang="hu-HU" dirty="0"/>
              <a:t>                        - szállás, repülőjegy, esetlegesen vízum, egészségbiztosítás (</a:t>
            </a:r>
            <a:r>
              <a:rPr lang="hu-HU" i="1" dirty="0"/>
              <a:t>EU kártya</a:t>
            </a:r>
            <a:r>
              <a:rPr lang="hu-HU" dirty="0"/>
              <a:t>), közösségi oldalakon csoportokhoz való csatlakozás, beutazási szabályokról való tájékozódás, bankszámlanyitás</a:t>
            </a:r>
          </a:p>
          <a:p>
            <a:r>
              <a:rPr lang="hu-HU" dirty="0"/>
              <a:t>                        - A partnerintézmény </a:t>
            </a:r>
            <a:r>
              <a:rPr lang="hu-HU" dirty="0">
                <a:sym typeface="Wingdings" panose="05000000000000000000" pitchFamily="2" charset="2"/>
              </a:rPr>
              <a:t> </a:t>
            </a:r>
            <a:r>
              <a:rPr lang="hu-HU" dirty="0"/>
              <a:t>kurzuskínálat áttekintése, tervezés a tárgybefogadással kapcsolatban</a:t>
            </a:r>
          </a:p>
          <a:p>
            <a:r>
              <a:rPr lang="hu-HU" dirty="0"/>
              <a:t>                        - Érvényes nyelvvizsga újbóli ellenőrzése a partneregyetem elvárásainak fényében</a:t>
            </a:r>
          </a:p>
          <a:p>
            <a:endParaRPr lang="hu-H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>
                <a:sym typeface="Wingdings" panose="05000000000000000000" pitchFamily="2" charset="2"/>
              </a:rPr>
              <a:t>Online </a:t>
            </a:r>
            <a:r>
              <a:rPr lang="hu-HU" dirty="0" err="1">
                <a:sym typeface="Wingdings" panose="05000000000000000000" pitchFamily="2" charset="2"/>
              </a:rPr>
              <a:t>Learning</a:t>
            </a:r>
            <a:r>
              <a:rPr lang="hu-HU" dirty="0">
                <a:sym typeface="Wingdings" panose="05000000000000000000" pitchFamily="2" charset="2"/>
              </a:rPr>
              <a:t> </a:t>
            </a:r>
            <a:r>
              <a:rPr lang="hu-HU" dirty="0" err="1">
                <a:sym typeface="Wingdings" panose="05000000000000000000" pitchFamily="2" charset="2"/>
              </a:rPr>
              <a:t>Agreement</a:t>
            </a:r>
            <a:r>
              <a:rPr lang="hu-HU" dirty="0">
                <a:sym typeface="Wingdings" panose="05000000000000000000" pitchFamily="2" charset="2"/>
              </a:rPr>
              <a:t> kitöltése: </a:t>
            </a:r>
            <a:r>
              <a:rPr lang="hu-HU" dirty="0">
                <a:sym typeface="Wingdings" panose="05000000000000000000" pitchFamily="2" charset="2"/>
                <a:hlinkClick r:id="rId2"/>
              </a:rPr>
              <a:t>https://learning-agreement.eu/</a:t>
            </a:r>
            <a:endParaRPr lang="hu-HU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>
                <a:sym typeface="Wingdings" panose="05000000000000000000" pitchFamily="2" charset="2"/>
              </a:rPr>
              <a:t>Beszkennelt kötelező melléklet  kötelezően választható tárgyakra való befogadás  tárgyfelelős beleegyezésével </a:t>
            </a:r>
          </a:p>
          <a:p>
            <a:endParaRPr lang="hu-HU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>
                <a:sym typeface="Wingdings" panose="05000000000000000000" pitchFamily="2" charset="2"/>
              </a:rPr>
              <a:t>Kedvezményes Tanulmányi Rend (KTR): maximum négy tárgy vehető fel  nem javasoljuk cserehallgatóinknak, hogy ne kelljen két helyre koncentrálni. Csak szakfelelőssel való egyeztetés UTÁN, ha mégis </a:t>
            </a:r>
            <a:r>
              <a:rPr lang="hu-HU" b="1" dirty="0">
                <a:sym typeface="Wingdings" panose="05000000000000000000" pitchFamily="2" charset="2"/>
              </a:rPr>
              <a:t>elengedhetetlen</a:t>
            </a:r>
            <a:r>
              <a:rPr lang="hu-HU" dirty="0">
                <a:sym typeface="Wingdings" panose="05000000000000000000" pitchFamily="2" charset="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67715196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EDCE8CB2-202C-4BD9-A632-B45A4A6C20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0" y="5448300"/>
            <a:ext cx="5257799" cy="880372"/>
          </a:xfrm>
        </p:spPr>
        <p:txBody>
          <a:bodyPr/>
          <a:lstStyle/>
          <a:p>
            <a:r>
              <a:rPr lang="hu-HU" dirty="0">
                <a:hlinkClick r:id="rId2"/>
              </a:rPr>
              <a:t>corvinus.erasmus@uni-corvinus.hu</a:t>
            </a:r>
            <a:endParaRPr lang="hu-HU" dirty="0"/>
          </a:p>
          <a:p>
            <a:r>
              <a:rPr lang="hu-HU" b="0" i="0" u="none" strike="noStrike" dirty="0">
                <a:solidFill>
                  <a:srgbClr val="5B5FC7"/>
                </a:solidFill>
                <a:effectLst/>
                <a:latin typeface="-apple-system"/>
                <a:hlinkClick r:id="rId3" tooltip="mailto:double.degree@uni-corvinus.hu"/>
              </a:rPr>
              <a:t>double.degree@uni-corvinus.hu</a:t>
            </a:r>
            <a:r>
              <a:rPr lang="hu-HU" b="0" i="0" dirty="0">
                <a:solidFill>
                  <a:srgbClr val="242424"/>
                </a:solidFill>
                <a:effectLst/>
                <a:latin typeface="-apple-system"/>
              </a:rPr>
              <a:t> </a:t>
            </a:r>
          </a:p>
          <a:p>
            <a:r>
              <a:rPr lang="hu-HU" dirty="0">
                <a:solidFill>
                  <a:srgbClr val="5B5FC7"/>
                </a:solidFill>
                <a:latin typeface="-apple-system"/>
                <a:hlinkClick r:id="rId4"/>
              </a:rPr>
              <a:t>esncorvinus@esncorvinus.com</a:t>
            </a:r>
            <a:endParaRPr lang="hu-HU" dirty="0">
              <a:solidFill>
                <a:srgbClr val="5B5FC7"/>
              </a:solidFill>
              <a:latin typeface="-apple-system"/>
            </a:endParaRPr>
          </a:p>
          <a:p>
            <a:r>
              <a:rPr lang="hu-HU" i="0" u="sng" dirty="0">
                <a:solidFill>
                  <a:srgbClr val="1B213E"/>
                </a:solidFill>
                <a:effectLst/>
                <a:latin typeface="Calluna"/>
                <a:hlinkClick r:id="rId5"/>
              </a:rPr>
              <a:t>hszb@uni-corvinus.hu </a:t>
            </a:r>
            <a:endParaRPr lang="hu-HU" dirty="0">
              <a:solidFill>
                <a:srgbClr val="5B5FC7"/>
              </a:solidFill>
              <a:latin typeface="-apple-system"/>
            </a:endParaRPr>
          </a:p>
          <a:p>
            <a:endParaRPr lang="hu-HU" dirty="0">
              <a:solidFill>
                <a:srgbClr val="5B5FC7"/>
              </a:solidFill>
              <a:latin typeface="-apple-system"/>
            </a:endParaRPr>
          </a:p>
          <a:p>
            <a:endParaRPr lang="hu-HU" dirty="0">
              <a:solidFill>
                <a:srgbClr val="5B5FC7"/>
              </a:solidFill>
              <a:latin typeface="-apple-system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19799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ímdia">
  <a:themeElements>
    <a:clrScheme name="Corvinus New3">
      <a:dk1>
        <a:srgbClr val="000000"/>
      </a:dk1>
      <a:lt1>
        <a:sysClr val="window" lastClr="FFFFFF"/>
      </a:lt1>
      <a:dk2>
        <a:srgbClr val="855C24"/>
      </a:dk2>
      <a:lt2>
        <a:srgbClr val="DEC5A6"/>
      </a:lt2>
      <a:accent1>
        <a:srgbClr val="1B213E"/>
      </a:accent1>
      <a:accent2>
        <a:srgbClr val="BF8F55"/>
      </a:accent2>
      <a:accent3>
        <a:srgbClr val="5C6873"/>
      </a:accent3>
      <a:accent4>
        <a:srgbClr val="F5C832"/>
      </a:accent4>
      <a:accent5>
        <a:srgbClr val="D22027"/>
      </a:accent5>
      <a:accent6>
        <a:srgbClr val="0C8843"/>
      </a:accent6>
      <a:hlink>
        <a:srgbClr val="0563C1"/>
      </a:hlink>
      <a:folHlink>
        <a:srgbClr val="954F72"/>
      </a:folHlink>
    </a:clrScheme>
    <a:fontScheme name="Corvinus betűtípus séma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lIns="0" tIns="0" rIns="0" bIns="0" anchor="b" anchorCtr="0"/>
      <a:lstStyle>
        <a:defPPr algn="l">
          <a:defRPr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Corvinus_hu" id="{06BE48BB-809E-4B25-B471-99A4267F43B7}" vid="{6371EEFD-A84E-4375-8484-6B8A060401DF}"/>
    </a:ext>
  </a:extLst>
</a:theme>
</file>

<file path=ppt/theme/theme2.xml><?xml version="1.0" encoding="utf-8"?>
<a:theme xmlns:a="http://schemas.openxmlformats.org/drawingml/2006/main" name="1_Corvinus alap dia">
  <a:themeElements>
    <a:clrScheme name="Corvinus New3">
      <a:dk1>
        <a:srgbClr val="000000"/>
      </a:dk1>
      <a:lt1>
        <a:sysClr val="window" lastClr="FFFFFF"/>
      </a:lt1>
      <a:dk2>
        <a:srgbClr val="855C24"/>
      </a:dk2>
      <a:lt2>
        <a:srgbClr val="DEC5A6"/>
      </a:lt2>
      <a:accent1>
        <a:srgbClr val="1B213E"/>
      </a:accent1>
      <a:accent2>
        <a:srgbClr val="BF8F55"/>
      </a:accent2>
      <a:accent3>
        <a:srgbClr val="5C6873"/>
      </a:accent3>
      <a:accent4>
        <a:srgbClr val="F5C832"/>
      </a:accent4>
      <a:accent5>
        <a:srgbClr val="D22027"/>
      </a:accent5>
      <a:accent6>
        <a:srgbClr val="0C8843"/>
      </a:accent6>
      <a:hlink>
        <a:srgbClr val="0563C1"/>
      </a:hlink>
      <a:folHlink>
        <a:srgbClr val="954F72"/>
      </a:folHlink>
    </a:clrScheme>
    <a:fontScheme name="Corvinus betűtípus séma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lIns="0" tIns="0" rIns="0" bIns="0" anchor="b" anchorCtr="0"/>
      <a:lstStyle>
        <a:defPPr algn="l">
          <a:defRPr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Corvinus_hu" id="{06BE48BB-809E-4B25-B471-99A4267F43B7}" vid="{A91E95FC-B8AB-4CF6-9CAD-3D973520C36C}"/>
    </a:ext>
  </a:extLst>
</a:theme>
</file>

<file path=ppt/theme/theme3.xml><?xml version="1.0" encoding="utf-8"?>
<a:theme xmlns:a="http://schemas.openxmlformats.org/drawingml/2006/main" name="1_Corvinus táblázat dia">
  <a:themeElements>
    <a:clrScheme name="Corvinus New3">
      <a:dk1>
        <a:srgbClr val="000000"/>
      </a:dk1>
      <a:lt1>
        <a:sysClr val="window" lastClr="FFFFFF"/>
      </a:lt1>
      <a:dk2>
        <a:srgbClr val="855C24"/>
      </a:dk2>
      <a:lt2>
        <a:srgbClr val="DEC5A6"/>
      </a:lt2>
      <a:accent1>
        <a:srgbClr val="1B213E"/>
      </a:accent1>
      <a:accent2>
        <a:srgbClr val="BF8F55"/>
      </a:accent2>
      <a:accent3>
        <a:srgbClr val="5C6873"/>
      </a:accent3>
      <a:accent4>
        <a:srgbClr val="F5C832"/>
      </a:accent4>
      <a:accent5>
        <a:srgbClr val="D22027"/>
      </a:accent5>
      <a:accent6>
        <a:srgbClr val="0C8843"/>
      </a:accent6>
      <a:hlink>
        <a:srgbClr val="0563C1"/>
      </a:hlink>
      <a:folHlink>
        <a:srgbClr val="954F72"/>
      </a:folHlink>
    </a:clrScheme>
    <a:fontScheme name="Corvinus betűtípus séma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lIns="0" tIns="0" rIns="0" bIns="0" anchor="b" anchorCtr="0"/>
      <a:lstStyle>
        <a:defPPr algn="l">
          <a:defRPr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Corvinus_hu" id="{06BE48BB-809E-4B25-B471-99A4267F43B7}" vid="{3575809B-E772-4124-9EF8-D7D83D81D42E}"/>
    </a:ext>
  </a:extLst>
</a:theme>
</file>

<file path=ppt/theme/theme4.xml><?xml version="1.0" encoding="utf-8"?>
<a:theme xmlns:a="http://schemas.openxmlformats.org/drawingml/2006/main" name="1_Üres dia">
  <a:themeElements>
    <a:clrScheme name="Corvinus New3">
      <a:dk1>
        <a:srgbClr val="000000"/>
      </a:dk1>
      <a:lt1>
        <a:sysClr val="window" lastClr="FFFFFF"/>
      </a:lt1>
      <a:dk2>
        <a:srgbClr val="855C24"/>
      </a:dk2>
      <a:lt2>
        <a:srgbClr val="DEC5A6"/>
      </a:lt2>
      <a:accent1>
        <a:srgbClr val="1B213E"/>
      </a:accent1>
      <a:accent2>
        <a:srgbClr val="BF8F55"/>
      </a:accent2>
      <a:accent3>
        <a:srgbClr val="5C6873"/>
      </a:accent3>
      <a:accent4>
        <a:srgbClr val="F5C832"/>
      </a:accent4>
      <a:accent5>
        <a:srgbClr val="D22027"/>
      </a:accent5>
      <a:accent6>
        <a:srgbClr val="0C8843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rvinus_hu" id="{06BE48BB-809E-4B25-B471-99A4267F43B7}" vid="{4CBBE07A-77DD-4813-BA47-147E36FE7167}"/>
    </a:ext>
  </a:extLst>
</a:theme>
</file>

<file path=ppt/theme/theme5.xml><?xml version="1.0" encoding="utf-8"?>
<a:theme xmlns:a="http://schemas.openxmlformats.org/drawingml/2006/main" name="1_Köszönjük a figyelmet">
  <a:themeElements>
    <a:clrScheme name="Corvinus New3">
      <a:dk1>
        <a:srgbClr val="000000"/>
      </a:dk1>
      <a:lt1>
        <a:sysClr val="window" lastClr="FFFFFF"/>
      </a:lt1>
      <a:dk2>
        <a:srgbClr val="855C24"/>
      </a:dk2>
      <a:lt2>
        <a:srgbClr val="DEC5A6"/>
      </a:lt2>
      <a:accent1>
        <a:srgbClr val="1B213E"/>
      </a:accent1>
      <a:accent2>
        <a:srgbClr val="BF8F55"/>
      </a:accent2>
      <a:accent3>
        <a:srgbClr val="5C6873"/>
      </a:accent3>
      <a:accent4>
        <a:srgbClr val="F5C832"/>
      </a:accent4>
      <a:accent5>
        <a:srgbClr val="D22027"/>
      </a:accent5>
      <a:accent6>
        <a:srgbClr val="0C8843"/>
      </a:accent6>
      <a:hlink>
        <a:srgbClr val="0563C1"/>
      </a:hlink>
      <a:folHlink>
        <a:srgbClr val="954F72"/>
      </a:folHlink>
    </a:clrScheme>
    <a:fontScheme name="Corvinus betűtípus séma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lIns="0" tIns="0" rIns="0" bIns="0" anchor="b" anchorCtr="0"/>
      <a:lstStyle>
        <a:defPPr algn="l">
          <a:defRPr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Corvinus_hu" id="{06BE48BB-809E-4B25-B471-99A4267F43B7}" vid="{A1AC62B2-B9EE-4E69-8A00-9D105FAE6845}"/>
    </a:ext>
  </a:extLst>
</a:theme>
</file>

<file path=ppt/theme/theme6.xml><?xml version="1.0" encoding="utf-8"?>
<a:theme xmlns:a="http://schemas.openxmlformats.org/drawingml/2006/main" name="1_Segédanyagok">
  <a:themeElements>
    <a:clrScheme name="Corvinus New">
      <a:dk1>
        <a:srgbClr val="000000"/>
      </a:dk1>
      <a:lt1>
        <a:sysClr val="window" lastClr="FFFFFF"/>
      </a:lt1>
      <a:dk2>
        <a:srgbClr val="855C24"/>
      </a:dk2>
      <a:lt2>
        <a:srgbClr val="DEC5A6"/>
      </a:lt2>
      <a:accent1>
        <a:srgbClr val="1B213E"/>
      </a:accent1>
      <a:accent2>
        <a:srgbClr val="BF8F55"/>
      </a:accent2>
      <a:accent3>
        <a:srgbClr val="5C6873"/>
      </a:accent3>
      <a:accent4>
        <a:srgbClr val="F5C832"/>
      </a:accent4>
      <a:accent5>
        <a:srgbClr val="D22027"/>
      </a:accent5>
      <a:accent6>
        <a:srgbClr val="0C8843"/>
      </a:accent6>
      <a:hlink>
        <a:srgbClr val="0563C1"/>
      </a:hlink>
      <a:folHlink>
        <a:srgbClr val="954F72"/>
      </a:folHlink>
    </a:clrScheme>
    <a:fontScheme name="Corvinus betűtípus séma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lIns="0" tIns="0" rIns="0" bIns="0" anchor="b" anchorCtr="0"/>
      <a:lstStyle>
        <a:defPPr algn="l">
          <a:defRPr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Corvinus_hu" id="{06BE48BB-809E-4B25-B471-99A4267F43B7}" vid="{EC8E9224-430F-4461-96AE-3B1CFEDFF43B}"/>
    </a:ext>
  </a:extLst>
</a:theme>
</file>

<file path=ppt/theme/theme7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Corvinus_hu.7ba</Template>
  <TotalTime>1132</TotalTime>
  <Words>509</Words>
  <Application>Microsoft Office PowerPoint</Application>
  <PresentationFormat>Szélesvásznú</PresentationFormat>
  <Paragraphs>62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11</vt:i4>
      </vt:variant>
      <vt:variant>
        <vt:lpstr>Téma</vt:lpstr>
      </vt:variant>
      <vt:variant>
        <vt:i4>6</vt:i4>
      </vt:variant>
      <vt:variant>
        <vt:lpstr>Diacímek</vt:lpstr>
      </vt:variant>
      <vt:variant>
        <vt:i4>7</vt:i4>
      </vt:variant>
    </vt:vector>
  </HeadingPairs>
  <TitlesOfParts>
    <vt:vector size="24" baseType="lpstr">
      <vt:lpstr>-apple-system</vt:lpstr>
      <vt:lpstr>Arial</vt:lpstr>
      <vt:lpstr>Arial </vt:lpstr>
      <vt:lpstr>Calibri</vt:lpstr>
      <vt:lpstr>Calibri Light</vt:lpstr>
      <vt:lpstr>Calluna</vt:lpstr>
      <vt:lpstr>Georgia</vt:lpstr>
      <vt:lpstr>Muli</vt:lpstr>
      <vt:lpstr>Tahoma</vt:lpstr>
      <vt:lpstr>Times New Roman</vt:lpstr>
      <vt:lpstr>Wingdings</vt:lpstr>
      <vt:lpstr>Címdia</vt:lpstr>
      <vt:lpstr>1_Corvinus alap dia</vt:lpstr>
      <vt:lpstr>1_Corvinus táblázat dia</vt:lpstr>
      <vt:lpstr>1_Üres dia</vt:lpstr>
      <vt:lpstr>1_Köszönjük a figyelmet</vt:lpstr>
      <vt:lpstr>1_Segédanyagok</vt:lpstr>
      <vt:lpstr>Pótpályázati tájékoztató       2022/2023 tavasz</vt:lpstr>
      <vt:lpstr>PowerPoint-bemutató</vt:lpstr>
      <vt:lpstr>Tervezési fázis</vt:lpstr>
      <vt:lpstr>Jelentkezés menete</vt:lpstr>
      <vt:lpstr>Erasmus+ ösztöndíjak és kiegészítő támogatások</vt:lpstr>
      <vt:lpstr>Utazás előkészítése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Pótpályázati tájékoztató 2022/2023 tavasz</dc:title>
  <dc:creator>Boda Csilla Dalma</dc:creator>
  <cp:lastModifiedBy>Boda Csilla Dalma</cp:lastModifiedBy>
  <cp:revision>74</cp:revision>
  <dcterms:created xsi:type="dcterms:W3CDTF">2022-05-04T09:29:04Z</dcterms:created>
  <dcterms:modified xsi:type="dcterms:W3CDTF">2022-05-10T11:13:40Z</dcterms:modified>
</cp:coreProperties>
</file>