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  <p:sldMasterId id="2147483746" r:id="rId3"/>
    <p:sldMasterId id="2147483751" r:id="rId4"/>
    <p:sldMasterId id="2147483749" r:id="rId5"/>
    <p:sldMasterId id="2147483754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7" r:id="rId8"/>
    <p:sldId id="262" r:id="rId9"/>
    <p:sldId id="263" r:id="rId10"/>
    <p:sldId id="264" r:id="rId11"/>
    <p:sldId id="265" r:id="rId12"/>
    <p:sldId id="25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873"/>
    <a:srgbClr val="78748A"/>
    <a:srgbClr val="4D4B66"/>
    <a:srgbClr val="898E97"/>
    <a:srgbClr val="D1AF84"/>
    <a:srgbClr val="101226"/>
    <a:srgbClr val="BF8F55"/>
    <a:srgbClr val="F5C832"/>
    <a:srgbClr val="0C8843"/>
    <a:srgbClr val="D2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B8A5F8E-55AF-4885-A2EC-90E3B4EA0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8C9AF74-E70B-4456-A70C-DA4D5E5C97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6CC4A-8218-4BDA-98A5-A5996A95B397}" type="datetimeFigureOut">
              <a:rPr lang="hu-HU" smtClean="0"/>
              <a:t>2022. 05. 10.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F90E50F-7A6E-4FC2-96AB-F5E54844B4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FC1F0FF-6110-4F17-A725-AC394804EF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F92F-F94A-4D17-913F-9AB619DC0A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827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23FB2-ADFE-4D94-8D0C-BCB533AF8BD6}" type="datetimeFigureOut">
              <a:rPr lang="hu-HU" smtClean="0"/>
              <a:t>2022. 05. 10.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C260B-2877-4559-9AFC-56C12A6E94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10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1075" y="1600201"/>
            <a:ext cx="9144000" cy="1828800"/>
          </a:xfrm>
        </p:spPr>
        <p:txBody>
          <a:bodyPr anchor="t" anchorCtr="0"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1075" y="3602038"/>
            <a:ext cx="7389841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 i="0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szerkesztése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168CCA1-A3E8-48EC-AA71-6C3EC07B53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63B606D3-5F12-4B55-AE92-D62BC0002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sp>
        <p:nvSpPr>
          <p:cNvPr id="13" name="Szöveg helye 12">
            <a:extLst>
              <a:ext uri="{FF2B5EF4-FFF2-40B4-BE49-F238E27FC236}">
                <a16:creationId xmlns:a16="http://schemas.microsoft.com/office/drawing/2014/main" id="{E7C88084-184B-4E45-86E3-B471C8510B1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4" y="5400212"/>
            <a:ext cx="7389841" cy="3863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hu-HU" dirty="0"/>
              <a:t>Készítette: </a:t>
            </a:r>
          </a:p>
        </p:txBody>
      </p:sp>
    </p:spTree>
    <p:extLst>
      <p:ext uri="{BB962C8B-B14F-4D97-AF65-F5344CB8AC3E}">
        <p14:creationId xmlns:p14="http://schemas.microsoft.com/office/powerpoint/2010/main" val="931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alcím + 2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9" name="Tartalom helye 6">
            <a:extLst>
              <a:ext uri="{FF2B5EF4-FFF2-40B4-BE49-F238E27FC236}">
                <a16:creationId xmlns:a16="http://schemas.microsoft.com/office/drawing/2014/main" id="{B5A9C7AB-49B8-4DC3-944F-0E04F1BB405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88974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54ADE77F-8F11-4A65-8AC1-F52DBD88A3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21317" y="2388974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736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22972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</p:spTree>
    <p:extLst>
      <p:ext uri="{BB962C8B-B14F-4D97-AF65-F5344CB8AC3E}">
        <p14:creationId xmlns:p14="http://schemas.microsoft.com/office/powerpoint/2010/main" val="349286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431" y="847575"/>
            <a:ext cx="3600000" cy="5718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Sorszám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2" name="Szöveg helye 3">
            <a:extLst>
              <a:ext uri="{FF2B5EF4-FFF2-40B4-BE49-F238E27FC236}">
                <a16:creationId xmlns:a16="http://schemas.microsoft.com/office/drawing/2014/main" id="{E28104EE-F1DC-4424-9B48-FE3658EC5D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7883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4" name="Szöveg helye 3">
            <a:extLst>
              <a:ext uri="{FF2B5EF4-FFF2-40B4-BE49-F238E27FC236}">
                <a16:creationId xmlns:a16="http://schemas.microsoft.com/office/drawing/2014/main" id="{546FFA6A-85A0-4F5D-A260-F96DC8A8FC8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25166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8" name="Szöveg helye 3">
            <a:extLst>
              <a:ext uri="{FF2B5EF4-FFF2-40B4-BE49-F238E27FC236}">
                <a16:creationId xmlns:a16="http://schemas.microsoft.com/office/drawing/2014/main" id="{69ED1598-87DB-4D41-A19E-CAAC7DDB42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5166" y="826216"/>
            <a:ext cx="3596151" cy="571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800" b="1"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Sorszám</a:t>
            </a:r>
          </a:p>
        </p:txBody>
      </p:sp>
      <p:sp>
        <p:nvSpPr>
          <p:cNvPr id="19" name="Szöveg helye 3">
            <a:extLst>
              <a:ext uri="{FF2B5EF4-FFF2-40B4-BE49-F238E27FC236}">
                <a16:creationId xmlns:a16="http://schemas.microsoft.com/office/drawing/2014/main" id="{008C70E5-6C05-4139-9CE8-37D9CB47C3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87883" y="847575"/>
            <a:ext cx="3596151" cy="571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800" b="1"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Sorszám</a:t>
            </a:r>
          </a:p>
        </p:txBody>
      </p:sp>
    </p:spTree>
    <p:extLst>
      <p:ext uri="{BB962C8B-B14F-4D97-AF65-F5344CB8AC3E}">
        <p14:creationId xmlns:p14="http://schemas.microsoft.com/office/powerpoint/2010/main" val="332353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9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D0674F-3698-4C62-873C-C684583F741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63723" y="128645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2.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38A67DE-6F39-470E-8387-BDE6A5E754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073710" y="128658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3.</a:t>
            </a:r>
            <a:endParaRPr lang="en-US" dirty="0"/>
          </a:p>
        </p:txBody>
      </p:sp>
      <p:sp>
        <p:nvSpPr>
          <p:cNvPr id="7" name="Szöveg helye 7">
            <a:extLst>
              <a:ext uri="{FF2B5EF4-FFF2-40B4-BE49-F238E27FC236}">
                <a16:creationId xmlns:a16="http://schemas.microsoft.com/office/drawing/2014/main" id="{0DF119E4-5278-43E2-9C19-066BA5749E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1047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976B6BF-E09A-4E49-A9FD-1958502411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6271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20D801-18A2-4519-892E-EC392A9933A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363723" y="2767015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5.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D60C8E7-5F58-4B56-81F5-9E789DB8A0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73710" y="2767145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6.</a:t>
            </a:r>
            <a:endParaRPr lang="en-US" dirty="0"/>
          </a:p>
        </p:txBody>
      </p:sp>
      <p:sp>
        <p:nvSpPr>
          <p:cNvPr id="11" name="Szöveg helye 7">
            <a:extLst>
              <a:ext uri="{FF2B5EF4-FFF2-40B4-BE49-F238E27FC236}">
                <a16:creationId xmlns:a16="http://schemas.microsoft.com/office/drawing/2014/main" id="{98CA84C7-6891-4CD1-BC33-A902F2418C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51047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A8E33CB9-B7A0-4A74-8A05-0236549C87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56271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DC4D8D4-E0F1-4194-9D47-7C7D04ED189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55324" y="128645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83A130E6-4072-4493-887F-7160AC79BA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2648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771BB7C-1F8F-4860-B7B3-F4BBF9AFB586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55324" y="277248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4.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BA7F94B-C6FC-429D-9185-0577CDA950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2648" y="34076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DDBE87F-7C32-4BC5-B533-4232C71D3DB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4363723" y="425838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8.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4A58838-1207-403A-9698-3482DC37115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73710" y="425851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9.</a:t>
            </a:r>
            <a:endParaRPr lang="en-US" dirty="0"/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ECBA7B46-E9BE-4AD9-AF52-511C8DCBBB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51047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17483462-AAED-42E3-85A0-71224533AE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56271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48EE39E-4602-42B8-A3CA-8353BF73F4D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55324" y="4263851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7.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F58F9C52-BD9A-40A2-8CF2-3F060160D5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42648" y="4899042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2928803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12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74AE8FD-34DC-4E0D-BD1A-0EB356C468DF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96913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6" name="Szöveg helye 7">
            <a:extLst>
              <a:ext uri="{FF2B5EF4-FFF2-40B4-BE49-F238E27FC236}">
                <a16:creationId xmlns:a16="http://schemas.microsoft.com/office/drawing/2014/main" id="{5CA47AFC-36CE-4BD9-BE58-4D3F1CE533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236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944A7D8-1BD8-4C88-A64E-AC44D916F82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96912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5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000494A7-FF9A-409E-A04E-B77A78C4CA1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236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FB35BAF-68CA-4EC3-935E-9C1AF7DB007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96912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9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0" name="Szöveg helye 7">
            <a:extLst>
              <a:ext uri="{FF2B5EF4-FFF2-40B4-BE49-F238E27FC236}">
                <a16:creationId xmlns:a16="http://schemas.microsoft.com/office/drawing/2014/main" id="{98AD58FE-249A-41A5-8839-DB14B58A38F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4237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6B728B-3B21-42E5-803E-A1814D08CF5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396066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707C4E61-B287-4FA5-9643-6E587DFAF2D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83389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B1B3741-8F96-4AE2-9ED5-121A498B9671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396065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6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A46C1999-D2FC-4558-B887-BEB66E1CAA2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83389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1CD39DD-D4EC-4B68-BC49-D0D024D199A9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396065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10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EE0CD1F-231C-4383-BC17-A8F432183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583390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6B4B19B-F0BA-4E75-8B8C-140224B529D5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096001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3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8" name="Szöveg helye 7">
            <a:extLst>
              <a:ext uri="{FF2B5EF4-FFF2-40B4-BE49-F238E27FC236}">
                <a16:creationId xmlns:a16="http://schemas.microsoft.com/office/drawing/2014/main" id="{646D24A9-5DD2-4DDE-ADC9-A0E0B2D8BE3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83324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2F77EB8-CB6D-4EF7-861E-C1F98D1E1C6B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096000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7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EB404DD9-BC3B-422A-B02F-6625DA2259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83324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7E685E4-5A56-4C2E-817B-0AAD007B2E0F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096000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11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77AE3990-8DAC-4804-B0F3-D8BDB5748B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283325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5B0000A-06BC-45EF-B873-0069F4D9A2CE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8795936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4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4" name="Szöveg helye 7">
            <a:extLst>
              <a:ext uri="{FF2B5EF4-FFF2-40B4-BE49-F238E27FC236}">
                <a16:creationId xmlns:a16="http://schemas.microsoft.com/office/drawing/2014/main" id="{E4352486-8A79-4BEC-A45D-EDD495C2002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83259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EBCF89C-E719-4BC5-9916-DB84486CE4D8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8795935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8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6" name="Szöveg helye 7">
            <a:extLst>
              <a:ext uri="{FF2B5EF4-FFF2-40B4-BE49-F238E27FC236}">
                <a16:creationId xmlns:a16="http://schemas.microsoft.com/office/drawing/2014/main" id="{24403933-DC68-449F-8EC7-02539B455D1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983259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04C3A2C-ECF3-42EE-BDF5-347F32DE9A1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8795935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8" name="Szöveg helye 7">
            <a:extLst>
              <a:ext uri="{FF2B5EF4-FFF2-40B4-BE49-F238E27FC236}">
                <a16:creationId xmlns:a16="http://schemas.microsoft.com/office/drawing/2014/main" id="{D27D24AF-E6E7-4A29-97C3-C15EAC87041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983260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2524637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56A17600-A856-4B9E-AF11-ED721008296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68000" y="1528763"/>
            <a:ext cx="11181075" cy="480536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78180D-13CF-455A-B0B0-A2A0F8E02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7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88AF4310-F95F-4C93-9067-63014549323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72280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0" name="Szöveg helye 3">
            <a:extLst>
              <a:ext uri="{FF2B5EF4-FFF2-40B4-BE49-F238E27FC236}">
                <a16:creationId xmlns:a16="http://schemas.microsoft.com/office/drawing/2014/main" id="{B3403E48-323D-4282-894B-FC64C74A778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3" name="Táblázat helye 4">
            <a:extLst>
              <a:ext uri="{FF2B5EF4-FFF2-40B4-BE49-F238E27FC236}">
                <a16:creationId xmlns:a16="http://schemas.microsoft.com/office/drawing/2014/main" id="{B8A404AB-10AE-4A56-A74E-B93999E7DDB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6421317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1B084A-7C46-4296-A126-7F4D00CA44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6086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D38182B-3C3E-47E0-A5D3-178FD8326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06C082B5-4E2A-4FF1-A7C8-2320A6600909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91935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ljesen 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7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1074" y="1600201"/>
            <a:ext cx="10372725" cy="1828800"/>
          </a:xfrm>
        </p:spPr>
        <p:txBody>
          <a:bodyPr anchor="t" anchorCtr="0">
            <a:normAutofit/>
          </a:bodyPr>
          <a:lstStyle>
            <a:lvl1pPr algn="l">
              <a:defRPr sz="4400" b="1"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1074" y="3602038"/>
            <a:ext cx="7347164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szerkesztése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3B606D3-5F12-4B55-AE92-D62BC0002F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4483763A-786D-4D99-8200-86D8AA433E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2" name="Szöveg helye 12">
            <a:extLst>
              <a:ext uri="{FF2B5EF4-FFF2-40B4-BE49-F238E27FC236}">
                <a16:creationId xmlns:a16="http://schemas.microsoft.com/office/drawing/2014/main" id="{B7074CB3-3F50-4498-9366-DB66EA364697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4" y="5430837"/>
            <a:ext cx="7372352" cy="3863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hu-HU" dirty="0"/>
              <a:t>Készítette: </a:t>
            </a:r>
          </a:p>
        </p:txBody>
      </p:sp>
    </p:spTree>
    <p:extLst>
      <p:ext uri="{BB962C8B-B14F-4D97-AF65-F5344CB8AC3E}">
        <p14:creationId xmlns:p14="http://schemas.microsoft.com/office/powerpoint/2010/main" val="350993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Köszönöm a figyelmet!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3A402B69-5D47-4A7C-AC5D-40042DBAB163}"/>
              </a:ext>
            </a:extLst>
          </p:cNvPr>
          <p:cNvSpPr/>
          <p:nvPr/>
        </p:nvSpPr>
        <p:spPr>
          <a:xfrm>
            <a:off x="1138239" y="423987"/>
            <a:ext cx="4050001" cy="6137118"/>
          </a:xfrm>
          <a:custGeom>
            <a:avLst/>
            <a:gdLst>
              <a:gd name="connsiteX0" fmla="*/ 0 w 4050001"/>
              <a:gd name="connsiteY0" fmla="*/ 5665033 h 6137118"/>
              <a:gd name="connsiteX1" fmla="*/ 4050001 w 4050001"/>
              <a:gd name="connsiteY1" fmla="*/ 5665033 h 6137118"/>
              <a:gd name="connsiteX2" fmla="*/ 4050001 w 4050001"/>
              <a:gd name="connsiteY2" fmla="*/ 6137119 h 6137118"/>
              <a:gd name="connsiteX3" fmla="*/ 0 w 4050001"/>
              <a:gd name="connsiteY3" fmla="*/ 6137119 h 6137118"/>
              <a:gd name="connsiteX4" fmla="*/ 0 w 4050001"/>
              <a:gd name="connsiteY4" fmla="*/ 5665033 h 6137118"/>
              <a:gd name="connsiteX5" fmla="*/ 3950615 w 4050001"/>
              <a:gd name="connsiteY5" fmla="*/ 658436 h 6137118"/>
              <a:gd name="connsiteX6" fmla="*/ 3267332 w 4050001"/>
              <a:gd name="connsiteY6" fmla="*/ 0 h 6137118"/>
              <a:gd name="connsiteX7" fmla="*/ 2795246 w 4050001"/>
              <a:gd name="connsiteY7" fmla="*/ 198773 h 6137118"/>
              <a:gd name="connsiteX8" fmla="*/ 3143099 w 4050001"/>
              <a:gd name="connsiteY8" fmla="*/ 347853 h 6137118"/>
              <a:gd name="connsiteX9" fmla="*/ 3279756 w 4050001"/>
              <a:gd name="connsiteY9" fmla="*/ 323006 h 6137118"/>
              <a:gd name="connsiteX10" fmla="*/ 3640032 w 4050001"/>
              <a:gd name="connsiteY10" fmla="*/ 670859 h 6137118"/>
              <a:gd name="connsiteX11" fmla="*/ 3292179 w 4050001"/>
              <a:gd name="connsiteY11" fmla="*/ 1031135 h 6137118"/>
              <a:gd name="connsiteX12" fmla="*/ 2969173 w 4050001"/>
              <a:gd name="connsiteY12" fmla="*/ 832362 h 6137118"/>
              <a:gd name="connsiteX13" fmla="*/ 2633743 w 4050001"/>
              <a:gd name="connsiteY13" fmla="*/ 832362 h 6137118"/>
              <a:gd name="connsiteX14" fmla="*/ 3441259 w 4050001"/>
              <a:gd name="connsiteY14" fmla="*/ 1316872 h 6137118"/>
              <a:gd name="connsiteX15" fmla="*/ 3950615 w 4050001"/>
              <a:gd name="connsiteY15" fmla="*/ 658436 h 61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50001" h="6137118">
                <a:moveTo>
                  <a:pt x="0" y="5665033"/>
                </a:moveTo>
                <a:lnTo>
                  <a:pt x="4050001" y="5665033"/>
                </a:lnTo>
                <a:lnTo>
                  <a:pt x="4050001" y="6137119"/>
                </a:lnTo>
                <a:lnTo>
                  <a:pt x="0" y="6137119"/>
                </a:lnTo>
                <a:lnTo>
                  <a:pt x="0" y="5665033"/>
                </a:lnTo>
                <a:close/>
                <a:moveTo>
                  <a:pt x="3950615" y="658436"/>
                </a:moveTo>
                <a:cubicBezTo>
                  <a:pt x="3938192" y="285736"/>
                  <a:pt x="3640032" y="0"/>
                  <a:pt x="3267332" y="0"/>
                </a:cubicBezTo>
                <a:cubicBezTo>
                  <a:pt x="3093406" y="0"/>
                  <a:pt x="2919480" y="74540"/>
                  <a:pt x="2795246" y="198773"/>
                </a:cubicBezTo>
                <a:lnTo>
                  <a:pt x="3143099" y="347853"/>
                </a:lnTo>
                <a:cubicBezTo>
                  <a:pt x="3180369" y="335430"/>
                  <a:pt x="3230063" y="323006"/>
                  <a:pt x="3279756" y="323006"/>
                </a:cubicBezTo>
                <a:cubicBezTo>
                  <a:pt x="3478529" y="323006"/>
                  <a:pt x="3640032" y="472086"/>
                  <a:pt x="3640032" y="670859"/>
                </a:cubicBezTo>
                <a:cubicBezTo>
                  <a:pt x="3640032" y="869632"/>
                  <a:pt x="3478529" y="1031135"/>
                  <a:pt x="3292179" y="1031135"/>
                </a:cubicBezTo>
                <a:cubicBezTo>
                  <a:pt x="3155523" y="1031135"/>
                  <a:pt x="3031289" y="956596"/>
                  <a:pt x="2969173" y="832362"/>
                </a:cubicBezTo>
                <a:lnTo>
                  <a:pt x="2633743" y="832362"/>
                </a:lnTo>
                <a:cubicBezTo>
                  <a:pt x="2720707" y="1192639"/>
                  <a:pt x="3080983" y="1403835"/>
                  <a:pt x="3441259" y="1316872"/>
                </a:cubicBezTo>
                <a:cubicBezTo>
                  <a:pt x="3739419" y="1254755"/>
                  <a:pt x="3950615" y="981442"/>
                  <a:pt x="3950615" y="658436"/>
                </a:cubicBezTo>
              </a:path>
            </a:pathLst>
          </a:custGeom>
          <a:solidFill>
            <a:srgbClr val="BF8F55"/>
          </a:solidFill>
          <a:ln w="124097" cap="flat">
            <a:noFill/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3AAA7C92-DBC7-435B-B3B9-79C53551FB2F}"/>
              </a:ext>
            </a:extLst>
          </p:cNvPr>
          <p:cNvGrpSpPr/>
          <p:nvPr/>
        </p:nvGrpSpPr>
        <p:grpSpPr>
          <a:xfrm>
            <a:off x="1166191" y="402072"/>
            <a:ext cx="4345055" cy="5227285"/>
            <a:chOff x="1166191" y="402072"/>
            <a:chExt cx="4345055" cy="5227285"/>
          </a:xfrm>
          <a:solidFill>
            <a:schemeClr val="tx1"/>
          </a:solidFill>
        </p:grpSpPr>
        <p:sp>
          <p:nvSpPr>
            <p:cNvPr id="5" name="Szabadkézi sokszög: alakzat 4">
              <a:extLst>
                <a:ext uri="{FF2B5EF4-FFF2-40B4-BE49-F238E27FC236}">
                  <a16:creationId xmlns:a16="http://schemas.microsoft.com/office/drawing/2014/main" id="{9970B417-BDDD-4E76-BCE7-0A39B96548E4}"/>
                </a:ext>
              </a:extLst>
            </p:cNvPr>
            <p:cNvSpPr/>
            <p:nvPr/>
          </p:nvSpPr>
          <p:spPr>
            <a:xfrm>
              <a:off x="2703577" y="4933652"/>
              <a:ext cx="919325" cy="695705"/>
            </a:xfrm>
            <a:custGeom>
              <a:avLst/>
              <a:gdLst>
                <a:gd name="connsiteX0" fmla="*/ 459663 w 919325"/>
                <a:gd name="connsiteY0" fmla="*/ 695706 h 695705"/>
                <a:gd name="connsiteX1" fmla="*/ 919325 w 919325"/>
                <a:gd name="connsiteY1" fmla="*/ 236043 h 695705"/>
                <a:gd name="connsiteX2" fmla="*/ 683282 w 919325"/>
                <a:gd name="connsiteY2" fmla="*/ 0 h 695705"/>
                <a:gd name="connsiteX3" fmla="*/ 0 w 919325"/>
                <a:gd name="connsiteY3" fmla="*/ 695706 h 69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325" h="695705">
                  <a:moveTo>
                    <a:pt x="459663" y="695706"/>
                  </a:moveTo>
                  <a:lnTo>
                    <a:pt x="919325" y="236043"/>
                  </a:lnTo>
                  <a:lnTo>
                    <a:pt x="683282" y="0"/>
                  </a:lnTo>
                  <a:lnTo>
                    <a:pt x="0" y="695706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>
                <a:solidFill>
                  <a:schemeClr val="accent1"/>
                </a:solidFill>
              </a:endParaRPr>
            </a:p>
          </p:txBody>
        </p:sp>
        <p:sp>
          <p:nvSpPr>
            <p:cNvPr id="8" name="Szabadkézi sokszög: alakzat 7">
              <a:extLst>
                <a:ext uri="{FF2B5EF4-FFF2-40B4-BE49-F238E27FC236}">
                  <a16:creationId xmlns:a16="http://schemas.microsoft.com/office/drawing/2014/main" id="{7ECD1A9A-D4EB-4E19-86C3-0E3ABD55DC6B}"/>
                </a:ext>
              </a:extLst>
            </p:cNvPr>
            <p:cNvSpPr/>
            <p:nvPr/>
          </p:nvSpPr>
          <p:spPr>
            <a:xfrm>
              <a:off x="1166191" y="402072"/>
              <a:ext cx="4345055" cy="5214862"/>
            </a:xfrm>
            <a:custGeom>
              <a:avLst/>
              <a:gdLst>
                <a:gd name="connsiteX0" fmla="*/ 2158552 w 4345055"/>
                <a:gd name="connsiteY0" fmla="*/ 854278 h 5214862"/>
                <a:gd name="connsiteX1" fmla="*/ 3251803 w 4345055"/>
                <a:gd name="connsiteY1" fmla="*/ 854278 h 5214862"/>
                <a:gd name="connsiteX2" fmla="*/ 2990914 w 4345055"/>
                <a:gd name="connsiteY2" fmla="*/ 494001 h 5214862"/>
                <a:gd name="connsiteX3" fmla="*/ 1798275 w 4345055"/>
                <a:gd name="connsiteY3" fmla="*/ 21915 h 5214862"/>
                <a:gd name="connsiteX4" fmla="*/ 1363459 w 4345055"/>
                <a:gd name="connsiteY4" fmla="*/ 108879 h 5214862"/>
                <a:gd name="connsiteX5" fmla="*/ 456557 w 4345055"/>
                <a:gd name="connsiteY5" fmla="*/ 1003358 h 5214862"/>
                <a:gd name="connsiteX6" fmla="*/ 456557 w 4345055"/>
                <a:gd name="connsiteY6" fmla="*/ 3202285 h 5214862"/>
                <a:gd name="connsiteX7" fmla="*/ 456557 w 4345055"/>
                <a:gd name="connsiteY7" fmla="*/ 3202285 h 5214862"/>
                <a:gd name="connsiteX8" fmla="*/ 1611925 w 4345055"/>
                <a:gd name="connsiteY8" fmla="*/ 4357653 h 5214862"/>
                <a:gd name="connsiteX9" fmla="*/ 754717 w 4345055"/>
                <a:gd name="connsiteY9" fmla="*/ 5214862 h 5214862"/>
                <a:gd name="connsiteX10" fmla="*/ 1214379 w 4345055"/>
                <a:gd name="connsiteY10" fmla="*/ 5214862 h 5214862"/>
                <a:gd name="connsiteX11" fmla="*/ 2059165 w 4345055"/>
                <a:gd name="connsiteY11" fmla="*/ 4370077 h 5214862"/>
                <a:gd name="connsiteX12" fmla="*/ 1748582 w 4345055"/>
                <a:gd name="connsiteY12" fmla="*/ 4059494 h 5214862"/>
                <a:gd name="connsiteX13" fmla="*/ 1910085 w 4345055"/>
                <a:gd name="connsiteY13" fmla="*/ 3897991 h 5214862"/>
                <a:gd name="connsiteX14" fmla="*/ 2792141 w 4345055"/>
                <a:gd name="connsiteY14" fmla="*/ 4780046 h 5214862"/>
                <a:gd name="connsiteX15" fmla="*/ 3102724 w 4345055"/>
                <a:gd name="connsiteY15" fmla="*/ 4904280 h 5214862"/>
                <a:gd name="connsiteX16" fmla="*/ 4345056 w 4345055"/>
                <a:gd name="connsiteY16" fmla="*/ 4904280 h 5214862"/>
                <a:gd name="connsiteX17" fmla="*/ 3102724 w 4345055"/>
                <a:gd name="connsiteY17" fmla="*/ 3661948 h 5214862"/>
                <a:gd name="connsiteX18" fmla="*/ 3102724 w 4345055"/>
                <a:gd name="connsiteY18" fmla="*/ 2904125 h 5214862"/>
                <a:gd name="connsiteX19" fmla="*/ 2978491 w 4345055"/>
                <a:gd name="connsiteY19" fmla="*/ 2605966 h 5214862"/>
                <a:gd name="connsiteX20" fmla="*/ 1810699 w 4345055"/>
                <a:gd name="connsiteY20" fmla="*/ 1438174 h 5214862"/>
                <a:gd name="connsiteX21" fmla="*/ 1810699 w 4345055"/>
                <a:gd name="connsiteY21" fmla="*/ 1214554 h 5214862"/>
                <a:gd name="connsiteX22" fmla="*/ 2158552 w 4345055"/>
                <a:gd name="connsiteY22" fmla="*/ 854278 h 5214862"/>
                <a:gd name="connsiteX23" fmla="*/ 2158552 w 4345055"/>
                <a:gd name="connsiteY23" fmla="*/ 854278 h 5214862"/>
                <a:gd name="connsiteX24" fmla="*/ 1847969 w 4345055"/>
                <a:gd name="connsiteY24" fmla="*/ 2096609 h 5214862"/>
                <a:gd name="connsiteX25" fmla="*/ 2779717 w 4345055"/>
                <a:gd name="connsiteY25" fmla="*/ 3028358 h 5214862"/>
                <a:gd name="connsiteX26" fmla="*/ 2779717 w 4345055"/>
                <a:gd name="connsiteY26" fmla="*/ 3351365 h 5214862"/>
                <a:gd name="connsiteX27" fmla="*/ 1934932 w 4345055"/>
                <a:gd name="connsiteY27" fmla="*/ 2506579 h 5214862"/>
                <a:gd name="connsiteX28" fmla="*/ 1835545 w 4345055"/>
                <a:gd name="connsiteY28" fmla="*/ 2282959 h 5214862"/>
                <a:gd name="connsiteX29" fmla="*/ 1835545 w 4345055"/>
                <a:gd name="connsiteY29" fmla="*/ 2096609 h 521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345055" h="5214862">
                  <a:moveTo>
                    <a:pt x="2158552" y="854278"/>
                  </a:moveTo>
                  <a:lnTo>
                    <a:pt x="3251803" y="854278"/>
                  </a:lnTo>
                  <a:cubicBezTo>
                    <a:pt x="3226957" y="692775"/>
                    <a:pt x="3127570" y="556118"/>
                    <a:pt x="2990914" y="494001"/>
                  </a:cubicBezTo>
                  <a:lnTo>
                    <a:pt x="1798275" y="21915"/>
                  </a:lnTo>
                  <a:cubicBezTo>
                    <a:pt x="1649195" y="-27778"/>
                    <a:pt x="1475269" y="9492"/>
                    <a:pt x="1363459" y="108879"/>
                  </a:cubicBezTo>
                  <a:lnTo>
                    <a:pt x="456557" y="1003358"/>
                  </a:lnTo>
                  <a:cubicBezTo>
                    <a:pt x="-152186" y="1612100"/>
                    <a:pt x="-152186" y="2593542"/>
                    <a:pt x="456557" y="3202285"/>
                  </a:cubicBezTo>
                  <a:cubicBezTo>
                    <a:pt x="456557" y="3202285"/>
                    <a:pt x="456557" y="3202285"/>
                    <a:pt x="456557" y="3202285"/>
                  </a:cubicBezTo>
                  <a:lnTo>
                    <a:pt x="1611925" y="4357653"/>
                  </a:lnTo>
                  <a:lnTo>
                    <a:pt x="754717" y="5214862"/>
                  </a:lnTo>
                  <a:lnTo>
                    <a:pt x="1214379" y="5214862"/>
                  </a:lnTo>
                  <a:lnTo>
                    <a:pt x="2059165" y="4370077"/>
                  </a:lnTo>
                  <a:lnTo>
                    <a:pt x="1748582" y="4059494"/>
                  </a:lnTo>
                  <a:lnTo>
                    <a:pt x="1910085" y="3897991"/>
                  </a:lnTo>
                  <a:lnTo>
                    <a:pt x="2792141" y="4780046"/>
                  </a:lnTo>
                  <a:cubicBezTo>
                    <a:pt x="2879104" y="4854586"/>
                    <a:pt x="2978491" y="4904280"/>
                    <a:pt x="3102724" y="4904280"/>
                  </a:cubicBezTo>
                  <a:lnTo>
                    <a:pt x="4345056" y="4904280"/>
                  </a:lnTo>
                  <a:lnTo>
                    <a:pt x="3102724" y="3661948"/>
                  </a:lnTo>
                  <a:lnTo>
                    <a:pt x="3102724" y="2904125"/>
                  </a:lnTo>
                  <a:cubicBezTo>
                    <a:pt x="3102724" y="2792315"/>
                    <a:pt x="3053030" y="2680506"/>
                    <a:pt x="2978491" y="2605966"/>
                  </a:cubicBezTo>
                  <a:lnTo>
                    <a:pt x="1810699" y="1438174"/>
                  </a:lnTo>
                  <a:cubicBezTo>
                    <a:pt x="1748582" y="1376057"/>
                    <a:pt x="1748582" y="1276671"/>
                    <a:pt x="1810699" y="1214554"/>
                  </a:cubicBezTo>
                  <a:lnTo>
                    <a:pt x="2158552" y="854278"/>
                  </a:lnTo>
                  <a:lnTo>
                    <a:pt x="2158552" y="854278"/>
                  </a:lnTo>
                  <a:close/>
                  <a:moveTo>
                    <a:pt x="1847969" y="2096609"/>
                  </a:moveTo>
                  <a:lnTo>
                    <a:pt x="2779717" y="3028358"/>
                  </a:lnTo>
                  <a:lnTo>
                    <a:pt x="2779717" y="3351365"/>
                  </a:lnTo>
                  <a:lnTo>
                    <a:pt x="1934932" y="2506579"/>
                  </a:lnTo>
                  <a:cubicBezTo>
                    <a:pt x="1872815" y="2444463"/>
                    <a:pt x="1847969" y="2357499"/>
                    <a:pt x="1835545" y="2282959"/>
                  </a:cubicBezTo>
                  <a:lnTo>
                    <a:pt x="1835545" y="2096609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>
                <a:solidFill>
                  <a:schemeClr val="accent1"/>
                </a:solidFill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/>
        </p:nvSpPr>
        <p:spPr>
          <a:xfrm>
            <a:off x="6365876" y="2141692"/>
            <a:ext cx="5391928" cy="16711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4400" dirty="0">
                <a:solidFill>
                  <a:schemeClr val="accent1"/>
                </a:solidFill>
              </a:rPr>
              <a:t>Köszönöm a figyelmet!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6" y="5910442"/>
            <a:ext cx="5257799" cy="41823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</a:rPr>
              <a:t>…@uni-corvinus.hu</a:t>
            </a:r>
          </a:p>
        </p:txBody>
      </p:sp>
    </p:spTree>
    <p:extLst>
      <p:ext uri="{BB962C8B-B14F-4D97-AF65-F5344CB8AC3E}">
        <p14:creationId xmlns:p14="http://schemas.microsoft.com/office/powerpoint/2010/main" val="3724152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1813" y="3229494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Arial "/>
              </a:defRPr>
            </a:lvl1pPr>
          </a:lstStyle>
          <a:p>
            <a:pPr marL="0" indent="0"/>
            <a:r>
              <a:rPr lang="hu-HU" dirty="0"/>
              <a:t>A sablonban létrehoztunk egy </a:t>
            </a:r>
            <a:r>
              <a:rPr lang="hu-HU" b="1" dirty="0"/>
              <a:t>Corvinus színsémát</a:t>
            </a:r>
            <a:r>
              <a:rPr lang="hu-HU" dirty="0"/>
              <a:t> ezekből a színekből +a fehér szín.</a:t>
            </a:r>
          </a:p>
          <a:p>
            <a:r>
              <a:rPr lang="hu-HU" dirty="0"/>
              <a:t>A Corvinus arculati rendszeréhez használt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r>
              <a:rPr lang="hu-HU" dirty="0"/>
              <a:t>A sablonban létrehoztunk egy </a:t>
            </a:r>
            <a:r>
              <a:rPr lang="hu-HU" b="1" dirty="0"/>
              <a:t>Corvinus-</a:t>
            </a:r>
            <a:r>
              <a:rPr lang="hu-HU" b="1" dirty="0" err="1"/>
              <a:t>new</a:t>
            </a:r>
            <a:r>
              <a:rPr lang="hu-HU" b="1" dirty="0"/>
              <a:t> színsémát </a:t>
            </a:r>
            <a:r>
              <a:rPr lang="hu-HU" dirty="0"/>
              <a:t>ezekből a színekből. </a:t>
            </a:r>
            <a:endParaRPr lang="en-US" dirty="0"/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alapszínek</a:t>
            </a:r>
          </a:p>
        </p:txBody>
      </p:sp>
      <p:sp>
        <p:nvSpPr>
          <p:cNvPr id="5" name="Szöveg helye 2">
            <a:extLst>
              <a:ext uri="{FF2B5EF4-FFF2-40B4-BE49-F238E27FC236}">
                <a16:creationId xmlns:a16="http://schemas.microsoft.com/office/drawing/2014/main" id="{001FEF86-E7E6-48D2-8CB7-71C34DC5D387}"/>
              </a:ext>
            </a:extLst>
          </p:cNvPr>
          <p:cNvSpPr txBox="1">
            <a:spLocks/>
          </p:cNvSpPr>
          <p:nvPr userDrawn="1"/>
        </p:nvSpPr>
        <p:spPr>
          <a:xfrm>
            <a:off x="10123469" y="3429000"/>
            <a:ext cx="1344612" cy="113792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#F5C832</a:t>
            </a:r>
            <a:br>
              <a:rPr lang="pt-BR" dirty="0"/>
            </a:br>
            <a:r>
              <a:rPr lang="pt-BR" dirty="0"/>
              <a:t>R: 245</a:t>
            </a:r>
            <a:br>
              <a:rPr lang="pt-BR" dirty="0"/>
            </a:br>
            <a:r>
              <a:rPr lang="pt-BR" dirty="0"/>
              <a:t>G: 200</a:t>
            </a:r>
            <a:br>
              <a:rPr lang="pt-BR" dirty="0"/>
            </a:br>
            <a:r>
              <a:rPr lang="pt-BR" dirty="0"/>
              <a:t>B: 50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121DB994-CDA6-47A8-BB92-177373C631E5}"/>
              </a:ext>
            </a:extLst>
          </p:cNvPr>
          <p:cNvSpPr txBox="1">
            <a:spLocks/>
          </p:cNvSpPr>
          <p:nvPr userDrawn="1"/>
        </p:nvSpPr>
        <p:spPr>
          <a:xfrm>
            <a:off x="6096000" y="3429000"/>
            <a:ext cx="1344612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#1B213E</a:t>
            </a:r>
            <a:br>
              <a:rPr lang="pt-BR" dirty="0"/>
            </a:br>
            <a:r>
              <a:rPr lang="pt-BR" dirty="0"/>
              <a:t>R: 27</a:t>
            </a:r>
            <a:br>
              <a:rPr lang="pt-BR" dirty="0"/>
            </a:br>
            <a:r>
              <a:rPr lang="pt-BR" dirty="0"/>
              <a:t>G: 33</a:t>
            </a:r>
            <a:br>
              <a:rPr lang="pt-BR" dirty="0"/>
            </a:br>
            <a:r>
              <a:rPr lang="pt-BR" dirty="0"/>
              <a:t>B: 62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B49D1DA-6A33-4785-8908-5BE4C65AF478}"/>
              </a:ext>
            </a:extLst>
          </p:cNvPr>
          <p:cNvSpPr txBox="1">
            <a:spLocks/>
          </p:cNvSpPr>
          <p:nvPr userDrawn="1"/>
        </p:nvSpPr>
        <p:spPr>
          <a:xfrm>
            <a:off x="7438128" y="3429000"/>
            <a:ext cx="1344612" cy="113792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#BF8F55</a:t>
            </a:r>
            <a:br>
              <a:rPr lang="pt-BR" dirty="0"/>
            </a:br>
            <a:r>
              <a:rPr lang="pt-BR" dirty="0"/>
              <a:t>R: 191</a:t>
            </a:r>
            <a:br>
              <a:rPr lang="pt-BR" dirty="0"/>
            </a:br>
            <a:r>
              <a:rPr lang="pt-BR" dirty="0"/>
              <a:t>G: 143</a:t>
            </a:r>
            <a:br>
              <a:rPr lang="pt-BR" dirty="0"/>
            </a:br>
            <a:r>
              <a:rPr lang="pt-BR" dirty="0"/>
              <a:t>B: 85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750490FB-A280-44F5-8E94-66E94C72FB58}"/>
              </a:ext>
            </a:extLst>
          </p:cNvPr>
          <p:cNvSpPr txBox="1">
            <a:spLocks/>
          </p:cNvSpPr>
          <p:nvPr userDrawn="1"/>
        </p:nvSpPr>
        <p:spPr>
          <a:xfrm>
            <a:off x="8778549" y="3429000"/>
            <a:ext cx="1344612" cy="113792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#5C6873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92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104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115</a:t>
            </a:r>
            <a:endParaRPr lang="pt-BR" dirty="0"/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E6D8E888-94DE-496B-9B5F-E2E30DF138AA}"/>
              </a:ext>
            </a:extLst>
          </p:cNvPr>
          <p:cNvSpPr txBox="1">
            <a:spLocks/>
          </p:cNvSpPr>
          <p:nvPr userDrawn="1"/>
        </p:nvSpPr>
        <p:spPr>
          <a:xfrm>
            <a:off x="7440612" y="4565447"/>
            <a:ext cx="1344612" cy="113792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#0C8843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12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136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67</a:t>
            </a:r>
            <a:endParaRPr lang="pt-BR" dirty="0"/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B19B29B5-4CA2-4270-9BCA-DEED4F63B835}"/>
              </a:ext>
            </a:extLst>
          </p:cNvPr>
          <p:cNvSpPr txBox="1">
            <a:spLocks/>
          </p:cNvSpPr>
          <p:nvPr userDrawn="1"/>
        </p:nvSpPr>
        <p:spPr>
          <a:xfrm>
            <a:off x="6096000" y="4566920"/>
            <a:ext cx="1344612" cy="113792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#D22027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76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6920" y="3277891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 Corvinus arculati rendszerében használható 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180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sablonban létrehozott Corvinus színsémán kívül ezekből a színekből lehet egyedit kiválasztani. A színpalettából kimaradt színeket pirossal megjelöltük, a megadott </a:t>
            </a:r>
            <a:r>
              <a:rPr lang="hu-HU" sz="1800" dirty="0" err="1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hexa</a:t>
            </a:r>
            <a:r>
              <a:rPr lang="hu-HU" sz="180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kódokkal lehet egyedileg létrehozni a kívánt objektumnál. </a:t>
            </a:r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további elemei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7136B0C2-B72A-4140-8543-7C8693A07CDC}"/>
              </a:ext>
            </a:extLst>
          </p:cNvPr>
          <p:cNvSpPr txBox="1">
            <a:spLocks/>
          </p:cNvSpPr>
          <p:nvPr userDrawn="1"/>
        </p:nvSpPr>
        <p:spPr>
          <a:xfrm>
            <a:off x="10230545" y="1014768"/>
            <a:ext cx="1344612" cy="1137920"/>
          </a:xfrm>
          <a:prstGeom prst="rect">
            <a:avLst/>
          </a:prstGeom>
          <a:solidFill>
            <a:srgbClr val="F5C83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#F5C832</a:t>
            </a:r>
            <a:br>
              <a:rPr lang="pt-BR" dirty="0"/>
            </a:br>
            <a:r>
              <a:rPr lang="pt-BR" dirty="0"/>
              <a:t>R: 245</a:t>
            </a:r>
            <a:br>
              <a:rPr lang="pt-BR" dirty="0"/>
            </a:br>
            <a:r>
              <a:rPr lang="pt-BR" dirty="0"/>
              <a:t>G: 200</a:t>
            </a:r>
            <a:br>
              <a:rPr lang="pt-BR" dirty="0"/>
            </a:br>
            <a:r>
              <a:rPr lang="pt-BR" dirty="0"/>
              <a:t>B: 50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3C05A8B-591D-4BF8-8530-EF736E66B806}"/>
              </a:ext>
            </a:extLst>
          </p:cNvPr>
          <p:cNvSpPr txBox="1">
            <a:spLocks/>
          </p:cNvSpPr>
          <p:nvPr userDrawn="1"/>
        </p:nvSpPr>
        <p:spPr>
          <a:xfrm>
            <a:off x="7535605" y="2151498"/>
            <a:ext cx="1344612" cy="1137920"/>
          </a:xfrm>
          <a:prstGeom prst="rect">
            <a:avLst/>
          </a:prstGeom>
          <a:solidFill>
            <a:srgbClr val="855C2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8C72A7B1-AD72-4763-BE51-E16E88BDABC1}"/>
              </a:ext>
            </a:extLst>
          </p:cNvPr>
          <p:cNvSpPr txBox="1">
            <a:spLocks/>
          </p:cNvSpPr>
          <p:nvPr userDrawn="1"/>
        </p:nvSpPr>
        <p:spPr>
          <a:xfrm>
            <a:off x="8880217" y="2151498"/>
            <a:ext cx="1344612" cy="1137920"/>
          </a:xfrm>
          <a:prstGeom prst="rect">
            <a:avLst/>
          </a:prstGeom>
          <a:solidFill>
            <a:srgbClr val="3D454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9EDCF2CA-8D57-4A0B-BEFE-6228225DFCDC}"/>
              </a:ext>
            </a:extLst>
          </p:cNvPr>
          <p:cNvSpPr txBox="1">
            <a:spLocks/>
          </p:cNvSpPr>
          <p:nvPr userDrawn="1"/>
        </p:nvSpPr>
        <p:spPr>
          <a:xfrm>
            <a:off x="10234477" y="3290609"/>
            <a:ext cx="1344612" cy="1137920"/>
          </a:xfrm>
          <a:prstGeom prst="rect">
            <a:avLst/>
          </a:prstGeom>
          <a:solidFill>
            <a:srgbClr val="F9D97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#F9D97C</a:t>
            </a:r>
            <a:br>
              <a:rPr lang="pt-BR" dirty="0"/>
            </a:br>
            <a:r>
              <a:rPr lang="pt-BR" dirty="0"/>
              <a:t>R: 249</a:t>
            </a:r>
            <a:br>
              <a:rPr lang="pt-BR" dirty="0"/>
            </a:br>
            <a:r>
              <a:rPr lang="pt-BR" dirty="0"/>
              <a:t>G: 217</a:t>
            </a:r>
            <a:br>
              <a:rPr lang="pt-BR" dirty="0"/>
            </a:br>
            <a:r>
              <a:rPr lang="pt-BR" dirty="0"/>
              <a:t>B: 124</a:t>
            </a:r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3FD0A3CF-1E5E-4A9F-AC01-BBD227A1920C}"/>
              </a:ext>
            </a:extLst>
          </p:cNvPr>
          <p:cNvSpPr txBox="1">
            <a:spLocks/>
          </p:cNvSpPr>
          <p:nvPr userDrawn="1"/>
        </p:nvSpPr>
        <p:spPr>
          <a:xfrm>
            <a:off x="10230545" y="4424675"/>
            <a:ext cx="1344612" cy="1137920"/>
          </a:xfrm>
          <a:prstGeom prst="rect">
            <a:avLst/>
          </a:prstGeom>
          <a:solidFill>
            <a:srgbClr val="FBE3A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#FBE3A5</a:t>
            </a:r>
            <a:br>
              <a:rPr lang="pt-BR" dirty="0"/>
            </a:br>
            <a:r>
              <a:rPr lang="pt-BR" dirty="0"/>
              <a:t>R: 251</a:t>
            </a:r>
            <a:br>
              <a:rPr lang="pt-BR" dirty="0"/>
            </a:br>
            <a:r>
              <a:rPr lang="pt-BR" dirty="0"/>
              <a:t>G: 227</a:t>
            </a:r>
            <a:br>
              <a:rPr lang="pt-BR" dirty="0"/>
            </a:br>
            <a:r>
              <a:rPr lang="pt-BR" dirty="0"/>
              <a:t>B: 165</a:t>
            </a:r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52040448-97D2-4FC2-8799-DB979D5982A3}"/>
              </a:ext>
            </a:extLst>
          </p:cNvPr>
          <p:cNvSpPr txBox="1">
            <a:spLocks/>
          </p:cNvSpPr>
          <p:nvPr userDrawn="1"/>
        </p:nvSpPr>
        <p:spPr>
          <a:xfrm>
            <a:off x="6197668" y="3290609"/>
            <a:ext cx="1344612" cy="1137920"/>
          </a:xfrm>
          <a:prstGeom prst="rect">
            <a:avLst/>
          </a:prstGeom>
          <a:solidFill>
            <a:srgbClr val="1012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#101226</a:t>
            </a:r>
            <a:br>
              <a:rPr lang="pt-BR" dirty="0"/>
            </a:br>
            <a:r>
              <a:rPr lang="pt-BR" dirty="0"/>
              <a:t>R: 16</a:t>
            </a:r>
            <a:br>
              <a:rPr lang="pt-BR" dirty="0"/>
            </a:br>
            <a:r>
              <a:rPr lang="pt-BR" dirty="0"/>
              <a:t>G: 18</a:t>
            </a:r>
            <a:br>
              <a:rPr lang="pt-BR" dirty="0"/>
            </a:br>
            <a:r>
              <a:rPr lang="pt-BR" dirty="0"/>
              <a:t>B: 38</a:t>
            </a:r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746BD614-3326-4BF2-ABE8-3A9777CA89E8}"/>
              </a:ext>
            </a:extLst>
          </p:cNvPr>
          <p:cNvSpPr txBox="1">
            <a:spLocks/>
          </p:cNvSpPr>
          <p:nvPr userDrawn="1"/>
        </p:nvSpPr>
        <p:spPr>
          <a:xfrm>
            <a:off x="6195818" y="2152687"/>
            <a:ext cx="1344612" cy="1137920"/>
          </a:xfrm>
          <a:prstGeom prst="rect">
            <a:avLst/>
          </a:prstGeom>
          <a:solidFill>
            <a:srgbClr val="100C08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#100C08</a:t>
            </a:r>
            <a:br>
              <a:rPr lang="pt-BR" dirty="0"/>
            </a:br>
            <a:r>
              <a:rPr lang="pt-BR" dirty="0"/>
              <a:t>R: 16</a:t>
            </a:r>
            <a:br>
              <a:rPr lang="pt-BR" dirty="0"/>
            </a:br>
            <a:r>
              <a:rPr lang="pt-BR" dirty="0"/>
              <a:t>G: 12</a:t>
            </a:r>
            <a:br>
              <a:rPr lang="pt-BR" dirty="0"/>
            </a:br>
            <a:r>
              <a:rPr lang="pt-BR" dirty="0"/>
              <a:t>B: 8</a:t>
            </a:r>
          </a:p>
        </p:txBody>
      </p:sp>
      <p:sp>
        <p:nvSpPr>
          <p:cNvPr id="13" name="Szöveg helye 2">
            <a:extLst>
              <a:ext uri="{FF2B5EF4-FFF2-40B4-BE49-F238E27FC236}">
                <a16:creationId xmlns:a16="http://schemas.microsoft.com/office/drawing/2014/main" id="{C20FAFEC-F123-47B7-8E69-95BD0796AC44}"/>
              </a:ext>
            </a:extLst>
          </p:cNvPr>
          <p:cNvSpPr txBox="1">
            <a:spLocks/>
          </p:cNvSpPr>
          <p:nvPr userDrawn="1"/>
        </p:nvSpPr>
        <p:spPr>
          <a:xfrm>
            <a:off x="10224828" y="2152688"/>
            <a:ext cx="1344612" cy="1137920"/>
          </a:xfrm>
          <a:prstGeom prst="rect">
            <a:avLst/>
          </a:prstGeom>
          <a:solidFill>
            <a:srgbClr val="E0AA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#E0AA26</a:t>
            </a:r>
            <a:br>
              <a:rPr lang="pt-BR" dirty="0"/>
            </a:br>
            <a:r>
              <a:rPr lang="pt-BR" dirty="0"/>
              <a:t>R: 224</a:t>
            </a:r>
            <a:br>
              <a:rPr lang="pt-BR" dirty="0"/>
            </a:br>
            <a:r>
              <a:rPr lang="pt-BR" dirty="0"/>
              <a:t>G: 170</a:t>
            </a:r>
            <a:br>
              <a:rPr lang="pt-BR" dirty="0"/>
            </a:br>
            <a:r>
              <a:rPr lang="pt-BR" dirty="0"/>
              <a:t>B: 38</a:t>
            </a:r>
          </a:p>
        </p:txBody>
      </p:sp>
      <p:sp>
        <p:nvSpPr>
          <p:cNvPr id="14" name="Szöveg helye 2">
            <a:extLst>
              <a:ext uri="{FF2B5EF4-FFF2-40B4-BE49-F238E27FC236}">
                <a16:creationId xmlns:a16="http://schemas.microsoft.com/office/drawing/2014/main" id="{EF3FFC4E-735C-44DE-A123-10C7CFAD1153}"/>
              </a:ext>
            </a:extLst>
          </p:cNvPr>
          <p:cNvSpPr txBox="1">
            <a:spLocks/>
          </p:cNvSpPr>
          <p:nvPr userDrawn="1"/>
        </p:nvSpPr>
        <p:spPr>
          <a:xfrm>
            <a:off x="6197668" y="1014768"/>
            <a:ext cx="1344612" cy="1137920"/>
          </a:xfrm>
          <a:prstGeom prst="rect">
            <a:avLst/>
          </a:prstGeom>
          <a:solidFill>
            <a:srgbClr val="1B213E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#1B213E</a:t>
            </a:r>
            <a:br>
              <a:rPr lang="pt-BR" dirty="0"/>
            </a:br>
            <a:r>
              <a:rPr lang="pt-BR" dirty="0"/>
              <a:t>R: 27</a:t>
            </a:r>
            <a:br>
              <a:rPr lang="pt-BR" dirty="0"/>
            </a:br>
            <a:r>
              <a:rPr lang="pt-BR" dirty="0"/>
              <a:t>G: 33</a:t>
            </a:r>
            <a:br>
              <a:rPr lang="pt-BR" dirty="0"/>
            </a:br>
            <a:r>
              <a:rPr lang="pt-BR" dirty="0"/>
              <a:t>B: 62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49F8A52D-0610-4906-9283-402FE4271C56}"/>
              </a:ext>
            </a:extLst>
          </p:cNvPr>
          <p:cNvSpPr txBox="1">
            <a:spLocks/>
          </p:cNvSpPr>
          <p:nvPr userDrawn="1"/>
        </p:nvSpPr>
        <p:spPr>
          <a:xfrm>
            <a:off x="7539796" y="1014768"/>
            <a:ext cx="1344612" cy="1137920"/>
          </a:xfrm>
          <a:prstGeom prst="rect">
            <a:avLst/>
          </a:prstGeom>
          <a:solidFill>
            <a:srgbClr val="BF8F5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#BF8F55</a:t>
            </a:r>
            <a:br>
              <a:rPr lang="pt-BR" dirty="0"/>
            </a:br>
            <a:r>
              <a:rPr lang="pt-BR" dirty="0"/>
              <a:t>R: 191</a:t>
            </a:r>
            <a:br>
              <a:rPr lang="pt-BR" dirty="0"/>
            </a:br>
            <a:r>
              <a:rPr lang="pt-BR" dirty="0"/>
              <a:t>G: 143</a:t>
            </a:r>
            <a:br>
              <a:rPr lang="pt-BR" dirty="0"/>
            </a:br>
            <a:r>
              <a:rPr lang="pt-BR" dirty="0"/>
              <a:t>B: 85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FD5A0BA-A54D-41AA-80F3-9F591AD9B515}"/>
              </a:ext>
            </a:extLst>
          </p:cNvPr>
          <p:cNvSpPr txBox="1">
            <a:spLocks/>
          </p:cNvSpPr>
          <p:nvPr userDrawn="1"/>
        </p:nvSpPr>
        <p:spPr>
          <a:xfrm>
            <a:off x="8880217" y="1014768"/>
            <a:ext cx="1344612" cy="1137920"/>
          </a:xfrm>
          <a:prstGeom prst="rect">
            <a:avLst/>
          </a:prstGeom>
          <a:solidFill>
            <a:srgbClr val="5C687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#5C6873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92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104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115</a:t>
            </a:r>
            <a:endParaRPr lang="pt-BR" dirty="0"/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D42A9EA3-65FB-4853-9975-FEDD96675CFD}"/>
              </a:ext>
            </a:extLst>
          </p:cNvPr>
          <p:cNvSpPr txBox="1">
            <a:spLocks/>
          </p:cNvSpPr>
          <p:nvPr userDrawn="1"/>
        </p:nvSpPr>
        <p:spPr>
          <a:xfrm>
            <a:off x="7539536" y="3290608"/>
            <a:ext cx="1344612" cy="1137920"/>
          </a:xfrm>
          <a:prstGeom prst="rect">
            <a:avLst/>
          </a:prstGeom>
          <a:solidFill>
            <a:srgbClr val="D1AF8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B681D54D-016F-47EA-A7FF-C16036335F69}"/>
              </a:ext>
            </a:extLst>
          </p:cNvPr>
          <p:cNvSpPr txBox="1">
            <a:spLocks/>
          </p:cNvSpPr>
          <p:nvPr userDrawn="1"/>
        </p:nvSpPr>
        <p:spPr>
          <a:xfrm>
            <a:off x="8885936" y="3290608"/>
            <a:ext cx="1344612" cy="1137920"/>
          </a:xfrm>
          <a:prstGeom prst="rect">
            <a:avLst/>
          </a:prstGeom>
          <a:solidFill>
            <a:srgbClr val="898E9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78C62BE3-8021-4D97-96E7-6B9FD4A7A744}"/>
              </a:ext>
            </a:extLst>
          </p:cNvPr>
          <p:cNvSpPr txBox="1">
            <a:spLocks/>
          </p:cNvSpPr>
          <p:nvPr userDrawn="1"/>
        </p:nvSpPr>
        <p:spPr>
          <a:xfrm>
            <a:off x="6197668" y="4428528"/>
            <a:ext cx="1344612" cy="1137920"/>
          </a:xfrm>
          <a:prstGeom prst="rect">
            <a:avLst/>
          </a:prstGeom>
          <a:solidFill>
            <a:srgbClr val="4D4B6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901AB510-4874-416A-B060-FE7F527AFF8B}"/>
              </a:ext>
            </a:extLst>
          </p:cNvPr>
          <p:cNvSpPr txBox="1">
            <a:spLocks/>
          </p:cNvSpPr>
          <p:nvPr userDrawn="1"/>
        </p:nvSpPr>
        <p:spPr>
          <a:xfrm>
            <a:off x="6197668" y="5566449"/>
            <a:ext cx="1344612" cy="1137920"/>
          </a:xfrm>
          <a:prstGeom prst="rect">
            <a:avLst/>
          </a:prstGeom>
          <a:solidFill>
            <a:srgbClr val="78748A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22" name="Szöveg helye 2">
            <a:extLst>
              <a:ext uri="{FF2B5EF4-FFF2-40B4-BE49-F238E27FC236}">
                <a16:creationId xmlns:a16="http://schemas.microsoft.com/office/drawing/2014/main" id="{28661039-A9C1-470F-95C5-51A3A9A319E9}"/>
              </a:ext>
            </a:extLst>
          </p:cNvPr>
          <p:cNvSpPr txBox="1">
            <a:spLocks/>
          </p:cNvSpPr>
          <p:nvPr userDrawn="1"/>
        </p:nvSpPr>
        <p:spPr>
          <a:xfrm>
            <a:off x="7539536" y="4428529"/>
            <a:ext cx="1344612" cy="1137920"/>
          </a:xfrm>
          <a:prstGeom prst="rect">
            <a:avLst/>
          </a:prstGeom>
          <a:solidFill>
            <a:srgbClr val="DEC5A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D610F3FF-D6A4-4E0D-8E2B-CF8815FB9AFF}"/>
              </a:ext>
            </a:extLst>
          </p:cNvPr>
          <p:cNvSpPr txBox="1">
            <a:spLocks/>
          </p:cNvSpPr>
          <p:nvPr userDrawn="1"/>
        </p:nvSpPr>
        <p:spPr>
          <a:xfrm>
            <a:off x="8885936" y="4428529"/>
            <a:ext cx="1344612" cy="1137920"/>
          </a:xfrm>
          <a:prstGeom prst="rect">
            <a:avLst/>
          </a:prstGeom>
          <a:solidFill>
            <a:srgbClr val="A9ABB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27" name="Ellipszis 26">
            <a:extLst>
              <a:ext uri="{FF2B5EF4-FFF2-40B4-BE49-F238E27FC236}">
                <a16:creationId xmlns:a16="http://schemas.microsoft.com/office/drawing/2014/main" id="{3C4E6AF9-375B-4ED9-B39C-FA1793622028}"/>
              </a:ext>
            </a:extLst>
          </p:cNvPr>
          <p:cNvSpPr/>
          <p:nvPr/>
        </p:nvSpPr>
        <p:spPr>
          <a:xfrm>
            <a:off x="7163430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769A7EA0-E55F-4D2B-930F-8A234D969371}"/>
              </a:ext>
            </a:extLst>
          </p:cNvPr>
          <p:cNvSpPr/>
          <p:nvPr/>
        </p:nvSpPr>
        <p:spPr>
          <a:xfrm>
            <a:off x="8413500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8CD33F66-FF1F-4C6E-A5A3-0FEE60D3A028}"/>
              </a:ext>
            </a:extLst>
          </p:cNvPr>
          <p:cNvSpPr/>
          <p:nvPr/>
        </p:nvSpPr>
        <p:spPr>
          <a:xfrm>
            <a:off x="9845979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>
            <a:extLst>
              <a:ext uri="{FF2B5EF4-FFF2-40B4-BE49-F238E27FC236}">
                <a16:creationId xmlns:a16="http://schemas.microsoft.com/office/drawing/2014/main" id="{91F9E0F7-B1E8-4A36-BABB-EE470353DA4B}"/>
              </a:ext>
            </a:extLst>
          </p:cNvPr>
          <p:cNvSpPr/>
          <p:nvPr/>
        </p:nvSpPr>
        <p:spPr>
          <a:xfrm>
            <a:off x="11201164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5EDBF66B-705B-4621-B049-B5EB05B049A5}"/>
              </a:ext>
            </a:extLst>
          </p:cNvPr>
          <p:cNvSpPr/>
          <p:nvPr userDrawn="1"/>
        </p:nvSpPr>
        <p:spPr>
          <a:xfrm>
            <a:off x="7163430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0B64D19B-A6BB-40C6-A773-2B0ADFC0F9A5}"/>
              </a:ext>
            </a:extLst>
          </p:cNvPr>
          <p:cNvSpPr/>
          <p:nvPr userDrawn="1"/>
        </p:nvSpPr>
        <p:spPr>
          <a:xfrm>
            <a:off x="8413500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4A2A8BD0-FE39-4523-A246-408007AD8B32}"/>
              </a:ext>
            </a:extLst>
          </p:cNvPr>
          <p:cNvSpPr/>
          <p:nvPr userDrawn="1"/>
        </p:nvSpPr>
        <p:spPr>
          <a:xfrm>
            <a:off x="9845979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48E2078D-F676-42C7-A76A-D44CEB556B68}"/>
              </a:ext>
            </a:extLst>
          </p:cNvPr>
          <p:cNvSpPr/>
          <p:nvPr userDrawn="1"/>
        </p:nvSpPr>
        <p:spPr>
          <a:xfrm>
            <a:off x="11201164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54194446-B123-416E-8346-5F81E8874556}"/>
              </a:ext>
            </a:extLst>
          </p:cNvPr>
          <p:cNvSpPr/>
          <p:nvPr userDrawn="1"/>
        </p:nvSpPr>
        <p:spPr>
          <a:xfrm>
            <a:off x="7254854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50765198-1BC1-471C-A4BE-DFCF3F22F254}"/>
              </a:ext>
            </a:extLst>
          </p:cNvPr>
          <p:cNvSpPr/>
          <p:nvPr userDrawn="1"/>
        </p:nvSpPr>
        <p:spPr>
          <a:xfrm>
            <a:off x="8504924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>
            <a:extLst>
              <a:ext uri="{FF2B5EF4-FFF2-40B4-BE49-F238E27FC236}">
                <a16:creationId xmlns:a16="http://schemas.microsoft.com/office/drawing/2014/main" id="{D533EF4B-7BDD-487C-AF16-BFEB6E5FB8EF}"/>
              </a:ext>
            </a:extLst>
          </p:cNvPr>
          <p:cNvSpPr/>
          <p:nvPr userDrawn="1"/>
        </p:nvSpPr>
        <p:spPr>
          <a:xfrm>
            <a:off x="9937403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AA6D6282-BA5E-43A9-A300-F73D20D15142}"/>
              </a:ext>
            </a:extLst>
          </p:cNvPr>
          <p:cNvSpPr/>
          <p:nvPr userDrawn="1"/>
        </p:nvSpPr>
        <p:spPr>
          <a:xfrm>
            <a:off x="11292588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>
            <a:extLst>
              <a:ext uri="{FF2B5EF4-FFF2-40B4-BE49-F238E27FC236}">
                <a16:creationId xmlns:a16="http://schemas.microsoft.com/office/drawing/2014/main" id="{DDD38DAA-C185-4598-9B0C-4BFF3C60C9D3}"/>
              </a:ext>
            </a:extLst>
          </p:cNvPr>
          <p:cNvSpPr/>
          <p:nvPr userDrawn="1"/>
        </p:nvSpPr>
        <p:spPr>
          <a:xfrm>
            <a:off x="7236184" y="635500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4615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egészítő arculati ele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Ábra 4">
            <a:extLst>
              <a:ext uri="{FF2B5EF4-FFF2-40B4-BE49-F238E27FC236}">
                <a16:creationId xmlns:a16="http://schemas.microsoft.com/office/drawing/2014/main" id="{974488C6-1BF6-46F1-9432-34AC08BF8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9341" y="3301375"/>
            <a:ext cx="2839260" cy="2839261"/>
          </a:xfrm>
          <a:prstGeom prst="rect">
            <a:avLst/>
          </a:prstGeom>
        </p:spPr>
      </p:pic>
      <p:pic>
        <p:nvPicPr>
          <p:cNvPr id="7" name="Ábra 6">
            <a:extLst>
              <a:ext uri="{FF2B5EF4-FFF2-40B4-BE49-F238E27FC236}">
                <a16:creationId xmlns:a16="http://schemas.microsoft.com/office/drawing/2014/main" id="{25252A8F-1937-4613-8EFA-9D346E05C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952" y="1343871"/>
            <a:ext cx="1379721" cy="1619177"/>
          </a:xfrm>
          <a:prstGeom prst="rect">
            <a:avLst/>
          </a:prstGeom>
        </p:spPr>
      </p:pic>
      <p:pic>
        <p:nvPicPr>
          <p:cNvPr id="8" name="Ábra 7">
            <a:extLst>
              <a:ext uri="{FF2B5EF4-FFF2-40B4-BE49-F238E27FC236}">
                <a16:creationId xmlns:a16="http://schemas.microsoft.com/office/drawing/2014/main" id="{87E42343-1EC1-4912-B195-8897B8606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9976" y="2870270"/>
            <a:ext cx="558730" cy="558730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CD5B022D-3CB7-4C29-9EB1-2944CD07FE6B}"/>
              </a:ext>
            </a:extLst>
          </p:cNvPr>
          <p:cNvGrpSpPr/>
          <p:nvPr/>
        </p:nvGrpSpPr>
        <p:grpSpPr>
          <a:xfrm>
            <a:off x="6102376" y="3586442"/>
            <a:ext cx="2269127" cy="2269128"/>
            <a:chOff x="5239584" y="2481262"/>
            <a:chExt cx="1895475" cy="1895475"/>
          </a:xfrm>
        </p:grpSpPr>
        <p:pic>
          <p:nvPicPr>
            <p:cNvPr id="10" name="Ábra 9">
              <a:extLst>
                <a:ext uri="{FF2B5EF4-FFF2-40B4-BE49-F238E27FC236}">
                  <a16:creationId xmlns:a16="http://schemas.microsoft.com/office/drawing/2014/main" id="{7FCD9CC9-B31A-430F-BF86-4F9F056CF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9584" y="2481262"/>
              <a:ext cx="1895475" cy="1895475"/>
            </a:xfrm>
            <a:prstGeom prst="rect">
              <a:avLst/>
            </a:prstGeom>
          </p:spPr>
        </p:pic>
        <p:pic>
          <p:nvPicPr>
            <p:cNvPr id="11" name="Ábra 10">
              <a:extLst>
                <a:ext uri="{FF2B5EF4-FFF2-40B4-BE49-F238E27FC236}">
                  <a16:creationId xmlns:a16="http://schemas.microsoft.com/office/drawing/2014/main" id="{7F84FB8B-8B81-41A8-AB56-04098A1A0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68250" y="3209925"/>
              <a:ext cx="438150" cy="438150"/>
            </a:xfrm>
            <a:prstGeom prst="rect">
              <a:avLst/>
            </a:prstGeom>
          </p:spPr>
        </p:pic>
      </p:grpSp>
      <p:sp>
        <p:nvSpPr>
          <p:cNvPr id="13" name="Szöveg helye 29">
            <a:extLst>
              <a:ext uri="{FF2B5EF4-FFF2-40B4-BE49-F238E27FC236}">
                <a16:creationId xmlns:a16="http://schemas.microsoft.com/office/drawing/2014/main" id="{6863C8A6-7D07-4239-910C-77D3E79A0C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0395" y="2619980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800" b="0" i="0" baseline="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Az itt található grafikai elemek szabadon felhasználhatók díszitő elemként.</a:t>
            </a:r>
          </a:p>
          <a:p>
            <a:r>
              <a:rPr lang="hu-HU" dirty="0"/>
              <a:t>A Corvinus színpalettájából átszínezhetők.</a:t>
            </a:r>
          </a:p>
          <a:p>
            <a:r>
              <a:rPr lang="hu-HU" dirty="0"/>
              <a:t>Fehérre színezve és képre ráhelyezve mutatós dia készíthető.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93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E2FA13-E2E8-477F-A01D-4CEE2C6AB77C}"/>
              </a:ext>
            </a:extLst>
          </p:cNvPr>
          <p:cNvSpPr txBox="1">
            <a:spLocks/>
          </p:cNvSpPr>
          <p:nvPr/>
        </p:nvSpPr>
        <p:spPr>
          <a:xfrm>
            <a:off x="1042988" y="2852738"/>
            <a:ext cx="3167062" cy="342106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solidFill>
                  <a:schemeClr val="accent1"/>
                </a:solidFill>
              </a:rPr>
              <a:t>Ezen az oldalon egy táblázat mintát mutatunk be, amit lehet bővíteni, szűkíteni, átszínezni.</a:t>
            </a:r>
          </a:p>
          <a:p>
            <a:endParaRPr lang="hu-HU" dirty="0">
              <a:solidFill>
                <a:schemeClr val="accent1"/>
              </a:solidFill>
            </a:endParaRPr>
          </a:p>
          <a:p>
            <a:r>
              <a:rPr lang="hu-HU" dirty="0">
                <a:solidFill>
                  <a:schemeClr val="accent1"/>
                </a:solidFill>
              </a:rPr>
              <a:t>A </a:t>
            </a:r>
            <a:r>
              <a:rPr lang="hu-HU" dirty="0" err="1">
                <a:solidFill>
                  <a:schemeClr val="accent1"/>
                </a:solidFill>
              </a:rPr>
              <a:t>ppt</a:t>
            </a:r>
            <a:r>
              <a:rPr lang="hu-HU" dirty="0">
                <a:solidFill>
                  <a:schemeClr val="accent1"/>
                </a:solidFill>
              </a:rPr>
              <a:t>-be beépített táblázatok a </a:t>
            </a:r>
            <a:r>
              <a:rPr lang="en-US" dirty="0">
                <a:solidFill>
                  <a:schemeClr val="accent1"/>
                </a:solidFill>
              </a:rPr>
              <a:t>Corvinus </a:t>
            </a:r>
            <a:r>
              <a:rPr lang="en-US" dirty="0" err="1">
                <a:solidFill>
                  <a:schemeClr val="accent1"/>
                </a:solidFill>
              </a:rPr>
              <a:t>színséma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szerint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vesz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fel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árnyalatokat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828C34-E8A6-4A47-AFBC-17911EEF09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Táblázat minta</a:t>
            </a: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314924A-2DE0-4D01-ABDF-22AD7B031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627468"/>
              </p:ext>
            </p:extLst>
          </p:nvPr>
        </p:nvGraphicFramePr>
        <p:xfrm>
          <a:off x="4672013" y="3049232"/>
          <a:ext cx="66198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313">
                  <a:extLst>
                    <a:ext uri="{9D8B030D-6E8A-4147-A177-3AD203B41FA5}">
                      <a16:colId xmlns:a16="http://schemas.microsoft.com/office/drawing/2014/main" val="2201860919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25488153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932688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39559776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30219694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7157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4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1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2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8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1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C12F70C-DEAB-4161-816B-05AA0DC262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2898A189-3D20-4F4D-A083-1E28FA59D18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58942" cy="49180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45715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5C9ED1-93FB-4E78-BFEE-EA8A879C0E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3A47545A-9C82-48FE-888A-F1646D07DEB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2281" y="1438275"/>
            <a:ext cx="11354661" cy="493394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Tx/>
              <a:buNone/>
              <a:defRPr sz="1800"/>
            </a:lvl1pPr>
            <a:lvl2pPr marL="457200" indent="0">
              <a:buClr>
                <a:schemeClr val="tx2"/>
              </a:buClr>
              <a:buFontTx/>
              <a:buNone/>
              <a:defRPr/>
            </a:lvl2pPr>
            <a:lvl3pPr marL="914400" indent="0">
              <a:buClr>
                <a:schemeClr val="tx2"/>
              </a:buClr>
              <a:buFontTx/>
              <a:buNone/>
              <a:defRPr/>
            </a:lvl3pPr>
            <a:lvl4pPr marL="1371600" indent="0">
              <a:buClr>
                <a:schemeClr val="tx2"/>
              </a:buClr>
              <a:buFontTx/>
              <a:buNone/>
              <a:defRPr/>
            </a:lvl4pPr>
            <a:lvl5pPr marL="1828800" indent="0">
              <a:buClr>
                <a:schemeClr val="tx2"/>
              </a:buClr>
              <a:buFontTx/>
              <a:buNone/>
              <a:defRPr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4020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77C7DD-753C-4480-8A88-31DD72BB57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A2AA9D71-7A9E-44F1-B04A-C78FC24F54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2F3731E7-1BE0-48B4-8CE8-7F278A987E1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2651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40720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78A6139-837B-486C-9F9D-FD026A144F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DB9C19B2-BC3F-48F4-8715-BA3F9948FEB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A02D566E-9CAB-4BD2-AE83-56E6840E8DE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26942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9998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 +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58942" cy="2390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Diagram helye 5">
            <a:extLst>
              <a:ext uri="{FF2B5EF4-FFF2-40B4-BE49-F238E27FC236}">
                <a16:creationId xmlns:a16="http://schemas.microsoft.com/office/drawing/2014/main" id="{A7BE49BF-D86D-47F9-B01A-F04DAE572539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68000" y="3960000"/>
            <a:ext cx="11397600" cy="2565400"/>
          </a:xfrm>
        </p:spPr>
        <p:txBody>
          <a:bodyPr/>
          <a:lstStyle/>
          <a:p>
            <a:r>
              <a:rPr lang="hu-HU"/>
              <a:t>Diagram beszúrásához kattintson az ikonra</a:t>
            </a:r>
          </a:p>
        </p:txBody>
      </p:sp>
    </p:spTree>
    <p:extLst>
      <p:ext uri="{BB962C8B-B14F-4D97-AF65-F5344CB8AC3E}">
        <p14:creationId xmlns:p14="http://schemas.microsoft.com/office/powerpoint/2010/main" val="187642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 +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97600" cy="2390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2441E63B-D587-46FB-B92F-4DF3662A7CA9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68000" y="3960000"/>
            <a:ext cx="11397600" cy="2457450"/>
          </a:xfrm>
        </p:spPr>
        <p:txBody>
          <a:bodyPr/>
          <a:lstStyle/>
          <a:p>
            <a:r>
              <a:rPr lang="hu-HU"/>
              <a:t>Táblázat beszúrásához kattintson az ikonra</a:t>
            </a:r>
          </a:p>
        </p:txBody>
      </p:sp>
    </p:spTree>
    <p:extLst>
      <p:ext uri="{BB962C8B-B14F-4D97-AF65-F5344CB8AC3E}">
        <p14:creationId xmlns:p14="http://schemas.microsoft.com/office/powerpoint/2010/main" val="58264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alcím + 2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26942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16999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helye 5">
            <a:extLst>
              <a:ext uri="{FF2B5EF4-FFF2-40B4-BE49-F238E27FC236}">
                <a16:creationId xmlns:a16="http://schemas.microsoft.com/office/drawing/2014/main" id="{66742DF6-F6D0-44ED-BE86-7CFF97F2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F5E78691-B463-45BC-A7F8-9D5BBC5F7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6464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anose="05000000000000000000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E4F2EDA-D901-4835-8C80-7FFCFE8FDE3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  <p:sp>
        <p:nvSpPr>
          <p:cNvPr id="5" name="Cím helye 1">
            <a:extLst>
              <a:ext uri="{FF2B5EF4-FFF2-40B4-BE49-F238E27FC236}">
                <a16:creationId xmlns:a16="http://schemas.microsoft.com/office/drawing/2014/main" id="{D32DE082-8A60-4100-B7CB-F39474DA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620"/>
            <a:ext cx="100828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09CFBA87-7CFA-49F5-84DE-05A76C399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C2EFE99-B0A1-45FF-96BF-8A0380E821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5C832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C3CB45F-117B-466B-B5D1-428FF2F5785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1100" smtClean="0"/>
              <a:t>‹#›</a:t>
            </a:fld>
            <a:endParaRPr lang="hu-HU" sz="11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8124151A-1940-4C8B-B3A1-5E1C50CDD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9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A78239-9534-4DFD-9BF8-F33BDADFB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E57F-8A73-4B52-8F8E-22838C9BE6D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>
            <a:extLst>
              <a:ext uri="{FF2B5EF4-FFF2-40B4-BE49-F238E27FC236}">
                <a16:creationId xmlns:a16="http://schemas.microsoft.com/office/drawing/2014/main" id="{71A3BCAF-6857-42E0-B5DB-669957AD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28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B589EAB6-7E3A-4BAC-A41B-F4932FE3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07783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5C83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5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A6B58895-9D4E-42FE-973F-B836D11C7A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corvinus.hu/fooldal/kepzes/nemzetkozi-lehetosegek/hallgatoknak/erasmus-reszkepzes/#accordion-item-hallgatoi_elmenybeszamolok" TargetMode="External"/><Relationship Id="rId2" Type="http://schemas.openxmlformats.org/officeDocument/2006/relationships/hyperlink" Target="https://corvinus.mobilitymanager.hu/intezmenyek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vinus.mobilitymanager.hu/hallgato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uni-corvinus.hu/fooldal/elet-a-corvinuson/osztondij/teljesitmenyalapu-osztondijak/#accordion-item-103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-agreement.e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ouble.degree@uni-corvinus.hu" TargetMode="External"/><Relationship Id="rId2" Type="http://schemas.openxmlformats.org/officeDocument/2006/relationships/hyperlink" Target="mailto:corvinus.erasmus@uni-corvinus.hu" TargetMode="External"/><Relationship Id="rId1" Type="http://schemas.openxmlformats.org/officeDocument/2006/relationships/slideLayout" Target="../slideLayouts/slideLayout20.xml"/><Relationship Id="rId5" Type="http://schemas.openxmlformats.org/officeDocument/2006/relationships/hyperlink" Target="mailto:hszb@uni-corvinus.hu" TargetMode="External"/><Relationship Id="rId4" Type="http://schemas.openxmlformats.org/officeDocument/2006/relationships/hyperlink" Target="mailto:esncorvinus@esncorvinu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A2C286-7149-4CA2-951B-1B855E181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0775" y="385680"/>
            <a:ext cx="9144000" cy="1371599"/>
          </a:xfrm>
        </p:spPr>
        <p:txBody>
          <a:bodyPr/>
          <a:lstStyle/>
          <a:p>
            <a:r>
              <a:rPr lang="hu-HU" dirty="0"/>
              <a:t>Pótpályázati tájékoztató       2022/2023 tavasz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21F2E2B-0BFE-486C-9614-7FBD64F6B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1890629"/>
            <a:ext cx="8534400" cy="21431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dirty="0"/>
              <a:t>Erasmus, Bilaterális, CEEPUS, DD</a:t>
            </a:r>
          </a:p>
          <a:p>
            <a:pPr algn="ctr"/>
            <a:endParaRPr lang="hu-HU" dirty="0"/>
          </a:p>
          <a:p>
            <a:pPr algn="ctr"/>
            <a:r>
              <a:rPr lang="hu-HU" dirty="0"/>
              <a:t>Legfontosabb lépések </a:t>
            </a:r>
          </a:p>
          <a:p>
            <a:pPr algn="ctr"/>
            <a:r>
              <a:rPr lang="hu-HU" dirty="0"/>
              <a:t>és tudnivalók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C961C8D-37E1-4ED1-B034-F5291760AC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81074" y="5400212"/>
            <a:ext cx="7389841" cy="943438"/>
          </a:xfrm>
        </p:spPr>
        <p:txBody>
          <a:bodyPr>
            <a:normAutofit/>
          </a:bodyPr>
          <a:lstStyle/>
          <a:p>
            <a:r>
              <a:rPr lang="hu-HU" i="1" dirty="0"/>
              <a:t>Tóth-Boda </a:t>
            </a:r>
            <a:r>
              <a:rPr lang="hu-HU" i="1" u="sng" dirty="0"/>
              <a:t>Csilla</a:t>
            </a:r>
            <a:r>
              <a:rPr lang="hu-HU" i="1" dirty="0"/>
              <a:t> Dalma</a:t>
            </a:r>
          </a:p>
          <a:p>
            <a:r>
              <a:rPr lang="hu-HU" i="1" dirty="0"/>
              <a:t>Nemzetközi koordinátor</a:t>
            </a:r>
          </a:p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89B2AE1-8187-4ADC-ABF6-6B0A9C07CE7E}"/>
              </a:ext>
            </a:extLst>
          </p:cNvPr>
          <p:cNvSpPr txBox="1"/>
          <p:nvPr/>
        </p:nvSpPr>
        <p:spPr>
          <a:xfrm flipH="1">
            <a:off x="476250" y="4547705"/>
            <a:ext cx="7658100" cy="30777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r>
              <a:rPr lang="hu-HU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Pótpályázati időszak:</a:t>
            </a:r>
            <a:r>
              <a:rPr lang="hu-H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2022. május 05. – </a:t>
            </a:r>
            <a:r>
              <a:rPr lang="hu-H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május 16. (hétfő) 12:00 </a:t>
            </a:r>
          </a:p>
        </p:txBody>
      </p:sp>
    </p:spTree>
    <p:extLst>
      <p:ext uri="{BB962C8B-B14F-4D97-AF65-F5344CB8AC3E}">
        <p14:creationId xmlns:p14="http://schemas.microsoft.com/office/powerpoint/2010/main" val="238710539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C87F6717-90A0-4F25-9F16-9837F48B4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u="sng" dirty="0"/>
              <a:t>Tartalom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BC3B83B-9BF8-4352-AF30-01063394DCD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6529" y="1543050"/>
            <a:ext cx="11358942" cy="4918075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Tervezési fázis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mérvadó szempontok</a:t>
            </a:r>
          </a:p>
          <a:p>
            <a:pPr marL="342900" indent="-34290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menete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 regisztráció, elengedhetetlen feltöltendő dokumentumok, formanyomtatvány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Éljen, nyertem!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 a további tennivalók? 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056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426E-C093-480F-91A9-24CB89F74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u="sng" dirty="0"/>
              <a:t>Tervezési fázis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685C57-B801-4CBD-B380-B308E6FE92D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u="sng" dirty="0"/>
              <a:t>Körültekintő intézményválasztás:</a:t>
            </a:r>
            <a:r>
              <a:rPr lang="hu-HU" dirty="0"/>
              <a:t>  </a:t>
            </a:r>
            <a:r>
              <a:rPr lang="hu-HU" dirty="0">
                <a:hlinkClick r:id="rId2"/>
              </a:rPr>
              <a:t>https://corvinus.mobilitymanager.hu/intezmenyek/</a:t>
            </a:r>
            <a:r>
              <a:rPr lang="hu-HU" dirty="0"/>
              <a:t>?</a:t>
            </a:r>
          </a:p>
          <a:p>
            <a:r>
              <a:rPr lang="hu-HU" dirty="0"/>
              <a:t>                     - ország </a:t>
            </a:r>
            <a:r>
              <a:rPr lang="hu-HU" dirty="0">
                <a:sym typeface="Wingdings" panose="05000000000000000000" pitchFamily="2" charset="2"/>
              </a:rPr>
              <a:t> megélhetési lehetőség, beutazási szabályok (pl. </a:t>
            </a:r>
            <a:r>
              <a:rPr lang="hu-HU" dirty="0" err="1">
                <a:sym typeface="Wingdings" panose="05000000000000000000" pitchFamily="2" charset="2"/>
              </a:rPr>
              <a:t>Covid</a:t>
            </a:r>
            <a:r>
              <a:rPr lang="hu-HU" dirty="0">
                <a:sym typeface="Wingdings" panose="05000000000000000000" pitchFamily="2" charset="2"/>
              </a:rPr>
              <a:t>), személyes biztonság</a:t>
            </a:r>
            <a:endParaRPr lang="hu-HU" dirty="0"/>
          </a:p>
          <a:p>
            <a:r>
              <a:rPr lang="hu-HU" dirty="0"/>
              <a:t>                     - partneregyetem </a:t>
            </a:r>
            <a:r>
              <a:rPr lang="hu-HU" dirty="0">
                <a:sym typeface="Wingdings" panose="05000000000000000000" pitchFamily="2" charset="2"/>
              </a:rPr>
              <a:t> választható tématerületek, első öt helyen saját képzésével megegyező!</a:t>
            </a:r>
            <a:endParaRPr lang="hu-HU" dirty="0"/>
          </a:p>
          <a:p>
            <a:r>
              <a:rPr lang="hu-HU" dirty="0"/>
              <a:t>                     - oktatás nyelve </a:t>
            </a:r>
            <a:r>
              <a:rPr lang="hu-HU" dirty="0">
                <a:sym typeface="Wingdings" panose="05000000000000000000" pitchFamily="2" charset="2"/>
              </a:rPr>
              <a:t> amivel az igazolható nyelvtudás megegyezik</a:t>
            </a:r>
            <a:endParaRPr lang="hu-HU" dirty="0"/>
          </a:p>
          <a:p>
            <a:r>
              <a:rPr lang="hu-HU" dirty="0"/>
              <a:t>                     - kurzuslista </a:t>
            </a:r>
            <a:r>
              <a:rPr lang="hu-HU" dirty="0">
                <a:sym typeface="Wingdings" panose="05000000000000000000" pitchFamily="2" charset="2"/>
              </a:rPr>
              <a:t> releváns az itthoni kötelezően válaszható tárgyakkal</a:t>
            </a:r>
          </a:p>
          <a:p>
            <a:r>
              <a:rPr lang="hu-HU" dirty="0">
                <a:sym typeface="Wingdings" panose="05000000000000000000" pitchFamily="2" charset="2"/>
              </a:rPr>
              <a:t>                     - ESN  gyakorlati kérdésekkel a diákszervezethez is fordulhatnak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     </a:t>
            </a:r>
            <a:r>
              <a:rPr lang="hu-HU" u="sng" dirty="0">
                <a:sym typeface="Wingdings" panose="05000000000000000000" pitchFamily="2" charset="2"/>
              </a:rPr>
              <a:t>Élménybeszámolók:  </a:t>
            </a:r>
            <a:r>
              <a:rPr lang="hu-HU" dirty="0">
                <a:sym typeface="Wingdings" panose="05000000000000000000" pitchFamily="2" charset="2"/>
                <a:hlinkClick r:id="rId3"/>
              </a:rPr>
              <a:t>https://www.uni-corvinus.hu/fooldal/kepzes/nemzetkozi-lehetosegek/hallgatoknak/erasmus-reszkepzes/#accordion-item-hallgatoi_elmenybeszamolok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                     - Szálláslehetőségek</a:t>
            </a:r>
          </a:p>
          <a:p>
            <a:r>
              <a:rPr lang="hu-HU" dirty="0">
                <a:sym typeface="Wingdings" panose="05000000000000000000" pitchFamily="2" charset="2"/>
              </a:rPr>
              <a:t>                     - Helyi közlekedés</a:t>
            </a:r>
          </a:p>
          <a:p>
            <a:r>
              <a:rPr lang="hu-HU" dirty="0">
                <a:sym typeface="Wingdings" panose="05000000000000000000" pitchFamily="2" charset="2"/>
              </a:rPr>
              <a:t>                     - Megélhetés</a:t>
            </a:r>
          </a:p>
          <a:p>
            <a:r>
              <a:rPr lang="hu-HU" dirty="0">
                <a:sym typeface="Wingdings" panose="05000000000000000000" pitchFamily="2" charset="2"/>
              </a:rPr>
              <a:t>                     -Tanulmányok mellett egyéb szabadidős, kulturális lehetőségek, helyi tevékenységek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63751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036F73-5110-4B74-AC9F-FB7F968E6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u="sng" dirty="0"/>
              <a:t>Jelentkezés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79479E-C3B4-48BD-8F8F-244B5E0BA0B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u="sng" dirty="0"/>
              <a:t>MOB regisztráció:</a:t>
            </a:r>
            <a:r>
              <a:rPr lang="hu-HU" dirty="0"/>
              <a:t> </a:t>
            </a:r>
            <a:r>
              <a:rPr lang="hu-HU" u="sng" dirty="0">
                <a:hlinkClick r:id="rId2"/>
              </a:rPr>
              <a:t>Mobility Manager - Hallgató -=- [Budapesti Corvinus Egyetem]</a:t>
            </a:r>
            <a:endParaRPr lang="hu-HU" u="sng" dirty="0"/>
          </a:p>
          <a:p>
            <a:r>
              <a:rPr lang="hu-HU" dirty="0"/>
              <a:t>             - adatok helyes kitöltése</a:t>
            </a:r>
          </a:p>
          <a:p>
            <a:r>
              <a:rPr lang="hu-HU" dirty="0"/>
              <a:t>             - a megjelölt intézmények (</a:t>
            </a:r>
            <a:r>
              <a:rPr lang="hu-HU" dirty="0" err="1"/>
              <a:t>max</a:t>
            </a:r>
            <a:r>
              <a:rPr lang="hu-HU" dirty="0"/>
              <a:t>. 10 db lesz figyelembe véve) sorrendjének ellenőrzése, jelentkezési lap adatainak kimásolása (</a:t>
            </a:r>
            <a:r>
              <a:rPr lang="hu-HU" dirty="0" err="1"/>
              <a:t>wordbe</a:t>
            </a:r>
            <a:r>
              <a:rPr lang="hu-HU" dirty="0"/>
              <a:t>: </a:t>
            </a:r>
            <a:r>
              <a:rPr lang="hu-HU" dirty="0" err="1"/>
              <a:t>ctr+c</a:t>
            </a:r>
            <a:r>
              <a:rPr lang="hu-HU" dirty="0"/>
              <a:t> – </a:t>
            </a:r>
            <a:r>
              <a:rPr lang="hu-HU" dirty="0" err="1"/>
              <a:t>ctr+v</a:t>
            </a:r>
            <a:r>
              <a:rPr lang="hu-HU" dirty="0"/>
              <a:t>) </a:t>
            </a:r>
            <a:r>
              <a:rPr lang="hu-HU" dirty="0">
                <a:sym typeface="Wingdings" panose="05000000000000000000" pitchFamily="2" charset="2"/>
              </a:rPr>
              <a:t> későbbi visszanézhetőség</a:t>
            </a:r>
            <a:endParaRPr lang="hu-HU" dirty="0"/>
          </a:p>
          <a:p>
            <a:r>
              <a:rPr lang="hu-HU" dirty="0"/>
              <a:t>             - a MOB elmenti az adatokat, így akár másnap is folytathatják a pályázást</a:t>
            </a:r>
          </a:p>
          <a:p>
            <a:r>
              <a:rPr lang="hu-HU" dirty="0"/>
              <a:t>             - sorrenden és az adatokon változtatni a pályázat benyújtása után </a:t>
            </a:r>
            <a:r>
              <a:rPr lang="hu-HU" u="sng" dirty="0"/>
              <a:t>NINCS</a:t>
            </a:r>
            <a:r>
              <a:rPr lang="hu-HU" dirty="0"/>
              <a:t> lehetőség semmilyen formában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Feltöltendő dokumentumok: nyelvvizsga bizonyítványok, egyéb szakmai tevékenység + Kreditigazolás </a:t>
            </a:r>
            <a:r>
              <a:rPr lang="hu-HU" dirty="0" err="1"/>
              <a:t>Neptunból</a:t>
            </a:r>
            <a:r>
              <a:rPr lang="hu-HU" dirty="0"/>
              <a:t>: </a:t>
            </a:r>
            <a:r>
              <a:rPr lang="hu-HU" b="0" i="0" dirty="0">
                <a:solidFill>
                  <a:srgbClr val="242424"/>
                </a:solidFill>
                <a:effectLst/>
                <a:latin typeface="-apple-system"/>
              </a:rPr>
              <a:t> </a:t>
            </a:r>
            <a:r>
              <a:rPr lang="hu-HU" b="0" i="1" dirty="0">
                <a:solidFill>
                  <a:srgbClr val="242424"/>
                </a:solidFill>
                <a:effectLst/>
                <a:latin typeface="-apple-system"/>
              </a:rPr>
              <a:t>információ</a:t>
            </a:r>
            <a:r>
              <a:rPr lang="hu-HU" i="1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hu-HU" i="1" dirty="0">
                <a:solidFill>
                  <a:srgbClr val="242424"/>
                </a:solidFill>
                <a:latin typeface="-apple-system"/>
                <a:sym typeface="Wingdings" panose="05000000000000000000" pitchFamily="2" charset="2"/>
              </a:rPr>
              <a:t> </a:t>
            </a:r>
            <a:r>
              <a:rPr lang="hu-HU" b="0" i="1" dirty="0">
                <a:solidFill>
                  <a:srgbClr val="242424"/>
                </a:solidFill>
                <a:effectLst/>
                <a:latin typeface="-apple-system"/>
              </a:rPr>
              <a:t>ált.nyomtatványok </a:t>
            </a:r>
            <a:r>
              <a:rPr lang="hu-HU" b="0" i="1" dirty="0">
                <a:solidFill>
                  <a:srgbClr val="242424"/>
                </a:solidFill>
                <a:effectLst/>
                <a:latin typeface="-apple-system"/>
                <a:sym typeface="Wingdings" panose="05000000000000000000" pitchFamily="2" charset="2"/>
              </a:rPr>
              <a:t> </a:t>
            </a:r>
            <a:r>
              <a:rPr lang="hu-HU" b="0" i="1" dirty="0">
                <a:solidFill>
                  <a:srgbClr val="242424"/>
                </a:solidFill>
                <a:effectLst/>
                <a:latin typeface="-apple-system"/>
              </a:rPr>
              <a:t>kreditigazolás</a:t>
            </a:r>
            <a:endParaRPr lang="hu-HU" i="1" dirty="0"/>
          </a:p>
          <a:p>
            <a:r>
              <a:rPr lang="hu-HU" dirty="0"/>
              <a:t>            - Csak azokat a nyelvvizsgákat vesszük figyelembe, amit a MOB-ba feltölt!</a:t>
            </a:r>
          </a:p>
          <a:p>
            <a:r>
              <a:rPr lang="hu-HU" dirty="0"/>
              <a:t>            - </a:t>
            </a:r>
            <a:r>
              <a:rPr lang="hu-HU" b="1" dirty="0"/>
              <a:t>Fájlonként maximum feltölthető méret: 20 MB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HÖK által létrehozott űrlap kitöltése: diákszervezeti tevékenységek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Ellenőrzés után véglegesítés: „</a:t>
            </a:r>
            <a:r>
              <a:rPr lang="hu-HU" i="1" u="sng" dirty="0"/>
              <a:t>Pályázat Benyújtása</a:t>
            </a:r>
            <a:r>
              <a:rPr lang="hu-HU" dirty="0"/>
              <a:t>” gombra kattintva</a:t>
            </a:r>
          </a:p>
        </p:txBody>
      </p:sp>
    </p:spTree>
    <p:extLst>
      <p:ext uri="{BB962C8B-B14F-4D97-AF65-F5344CB8AC3E}">
        <p14:creationId xmlns:p14="http://schemas.microsoft.com/office/powerpoint/2010/main" val="34276034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279361-9609-4322-A1FB-9C4A11DE9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u="sng" dirty="0"/>
              <a:t>Erasmus+ ösztöndíjak és kiegészítő támogatások</a:t>
            </a:r>
          </a:p>
        </p:txBody>
      </p:sp>
      <p:pic>
        <p:nvPicPr>
          <p:cNvPr id="11" name="Tartalom helye 10">
            <a:extLst>
              <a:ext uri="{FF2B5EF4-FFF2-40B4-BE49-F238E27FC236}">
                <a16:creationId xmlns:a16="http://schemas.microsoft.com/office/drawing/2014/main" id="{9AD4B456-CADA-4242-91DE-5B60153FB888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2" y="688102"/>
            <a:ext cx="5065453" cy="6063572"/>
          </a:xfrm>
        </p:spPr>
      </p:pic>
      <p:pic>
        <p:nvPicPr>
          <p:cNvPr id="13" name="Kép 12" descr="A képen asztal látható&#10;&#10;Automatikusan generált leírás">
            <a:extLst>
              <a:ext uri="{FF2B5EF4-FFF2-40B4-BE49-F238E27FC236}">
                <a16:creationId xmlns:a16="http://schemas.microsoft.com/office/drawing/2014/main" id="{B751DD09-8A21-4AA2-A431-1D91275D5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353" y="688102"/>
            <a:ext cx="6635706" cy="3390862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56313D1-2644-46CE-B21B-5682A0F26501}"/>
              </a:ext>
            </a:extLst>
          </p:cNvPr>
          <p:cNvSpPr txBox="1"/>
          <p:nvPr/>
        </p:nvSpPr>
        <p:spPr>
          <a:xfrm>
            <a:off x="5318353" y="4551066"/>
            <a:ext cx="6798235" cy="1538883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r>
              <a:rPr lang="hu-HU" sz="2000" dirty="0"/>
              <a:t>+1 lehetőség</a:t>
            </a:r>
            <a:r>
              <a:rPr lang="hu-HU" sz="2000" i="1" u="sng" dirty="0"/>
              <a:t>: Hallgatói Szociális Bizottság </a:t>
            </a:r>
            <a:r>
              <a:rPr lang="hu-HU" sz="2000" dirty="0"/>
              <a:t>által meghirdetett</a:t>
            </a:r>
          </a:p>
          <a:p>
            <a:pPr algn="l"/>
            <a:r>
              <a:rPr lang="hu-HU" sz="2000" b="1" dirty="0"/>
              <a:t> Külföldi Részképzési Ösztöndíj</a:t>
            </a:r>
          </a:p>
          <a:p>
            <a:pPr algn="l"/>
            <a:endParaRPr lang="hu-HU" sz="2000" b="1" dirty="0"/>
          </a:p>
          <a:p>
            <a:pPr algn="l"/>
            <a:r>
              <a:rPr lang="hu-HU" sz="2000" dirty="0" err="1">
                <a:hlinkClick r:id="rId4"/>
              </a:rPr>
              <a:t>Extracurriculáris</a:t>
            </a:r>
            <a:r>
              <a:rPr lang="hu-HU" sz="2000" dirty="0">
                <a:hlinkClick r:id="rId4"/>
              </a:rPr>
              <a:t> (Teljesítményalapú) Ösztöndíjak – </a:t>
            </a:r>
          </a:p>
          <a:p>
            <a:pPr algn="l"/>
            <a:r>
              <a:rPr lang="hu-HU" sz="2000" dirty="0">
                <a:hlinkClick r:id="rId4"/>
              </a:rPr>
              <a:t>Budapesti Corvinus Egyetem (uni-corvinus.hu)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06739843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92DDD9-89B3-40A3-AE2C-3C1753F974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Utazás előkészítése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3F9CAD-1C49-466E-9A57-C865D8AF9C2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Hurrá, helyet nyertem, cserehallgató leszek! 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Tájékozódás az elnyert ország és partneregyetem kapcsán</a:t>
            </a:r>
          </a:p>
          <a:p>
            <a:r>
              <a:rPr lang="hu-HU" dirty="0"/>
              <a:t>                        - szállás, repülőjegy, esetlegesen vízum, egészségbiztosítás (</a:t>
            </a:r>
            <a:r>
              <a:rPr lang="hu-HU" i="1" dirty="0"/>
              <a:t>EU kártya</a:t>
            </a:r>
            <a:r>
              <a:rPr lang="hu-HU" dirty="0"/>
              <a:t>), közösségi oldalakon csoportokhoz való csatlakozás, beutazási szabályokról való tájékozódás, bankszámlanyitás</a:t>
            </a:r>
          </a:p>
          <a:p>
            <a:r>
              <a:rPr lang="hu-HU" dirty="0"/>
              <a:t>                        - A partnerintézmény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kurzuskínálat áttekintése, tervezés a tárgybefogadással kapcsolatban</a:t>
            </a:r>
          </a:p>
          <a:p>
            <a:r>
              <a:rPr lang="hu-HU" dirty="0"/>
              <a:t>                        - Érvényes nyelvvizsga újbóli ellenőrzése a partneregyetem elvárásainak fényében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ym typeface="Wingdings" panose="05000000000000000000" pitchFamily="2" charset="2"/>
              </a:rPr>
              <a:t>Online </a:t>
            </a:r>
            <a:r>
              <a:rPr lang="hu-HU" dirty="0" err="1">
                <a:sym typeface="Wingdings" panose="05000000000000000000" pitchFamily="2" charset="2"/>
              </a:rPr>
              <a:t>Learning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Agreement</a:t>
            </a:r>
            <a:r>
              <a:rPr lang="hu-HU" dirty="0">
                <a:sym typeface="Wingdings" panose="05000000000000000000" pitchFamily="2" charset="2"/>
              </a:rPr>
              <a:t> kitöltése: </a:t>
            </a:r>
            <a:r>
              <a:rPr lang="hu-HU" dirty="0">
                <a:sym typeface="Wingdings" panose="05000000000000000000" pitchFamily="2" charset="2"/>
                <a:hlinkClick r:id="rId2"/>
              </a:rPr>
              <a:t>https://learning-agreement.eu/</a:t>
            </a: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ym typeface="Wingdings" panose="05000000000000000000" pitchFamily="2" charset="2"/>
              </a:rPr>
              <a:t>Beszkennelt kötelező melléklet  kötelezően választható tárgyakra való befogadás  tárgyfelelős beleegyezésével 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ym typeface="Wingdings" panose="05000000000000000000" pitchFamily="2" charset="2"/>
              </a:rPr>
              <a:t>Kedvezményes Tanulmányi Rend (KTR): maximum négy tárgy vehető fel  nem javasoljuk cserehallgatóinknak, hogy ne kelljen két helyre koncentrálni. Csak szakfelelőssel való egyeztetés UTÁN, ha mégis </a:t>
            </a:r>
            <a:r>
              <a:rPr lang="hu-HU" b="1" dirty="0">
                <a:sym typeface="Wingdings" panose="05000000000000000000" pitchFamily="2" charset="2"/>
              </a:rPr>
              <a:t>elengedhetetlen</a:t>
            </a:r>
            <a:r>
              <a:rPr lang="hu-HU" dirty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71519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DCE8CB2-202C-4BD9-A632-B45A4A6C2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5448300"/>
            <a:ext cx="5257799" cy="880372"/>
          </a:xfrm>
        </p:spPr>
        <p:txBody>
          <a:bodyPr/>
          <a:lstStyle/>
          <a:p>
            <a:r>
              <a:rPr lang="hu-HU" dirty="0">
                <a:hlinkClick r:id="rId2"/>
              </a:rPr>
              <a:t>corvinus.erasmus@uni-corvinus.hu</a:t>
            </a:r>
            <a:endParaRPr lang="hu-HU" dirty="0"/>
          </a:p>
          <a:p>
            <a:r>
              <a:rPr lang="hu-HU" b="0" i="0" u="none" strike="noStrike" dirty="0">
                <a:solidFill>
                  <a:srgbClr val="5B5FC7"/>
                </a:solidFill>
                <a:effectLst/>
                <a:latin typeface="-apple-system"/>
                <a:hlinkClick r:id="rId3" tooltip="mailto:double.degree@uni-corvinus.hu"/>
              </a:rPr>
              <a:t>double.degree@uni-corvinus.hu</a:t>
            </a:r>
            <a:r>
              <a:rPr lang="hu-HU" b="0" i="0" dirty="0">
                <a:solidFill>
                  <a:srgbClr val="242424"/>
                </a:solidFill>
                <a:effectLst/>
                <a:latin typeface="-apple-system"/>
              </a:rPr>
              <a:t> </a:t>
            </a:r>
          </a:p>
          <a:p>
            <a:r>
              <a:rPr lang="hu-HU" dirty="0">
                <a:solidFill>
                  <a:srgbClr val="5B5FC7"/>
                </a:solidFill>
                <a:latin typeface="-apple-system"/>
                <a:hlinkClick r:id="rId4"/>
              </a:rPr>
              <a:t>esncorvinus@esncorvinus.com</a:t>
            </a:r>
            <a:endParaRPr lang="hu-HU" dirty="0">
              <a:solidFill>
                <a:srgbClr val="5B5FC7"/>
              </a:solidFill>
              <a:latin typeface="-apple-system"/>
            </a:endParaRPr>
          </a:p>
          <a:p>
            <a:r>
              <a:rPr lang="hu-HU" i="0" u="sng" dirty="0">
                <a:solidFill>
                  <a:srgbClr val="1B213E"/>
                </a:solidFill>
                <a:effectLst/>
                <a:latin typeface="Calluna"/>
                <a:hlinkClick r:id="rId5"/>
              </a:rPr>
              <a:t>hszb@uni-corvinus.hu </a:t>
            </a:r>
            <a:endParaRPr lang="hu-HU" dirty="0">
              <a:solidFill>
                <a:srgbClr val="5B5FC7"/>
              </a:solidFill>
              <a:latin typeface="-apple-system"/>
            </a:endParaRPr>
          </a:p>
          <a:p>
            <a:endParaRPr lang="hu-HU" dirty="0">
              <a:solidFill>
                <a:srgbClr val="5B5FC7"/>
              </a:solidFill>
              <a:latin typeface="-apple-system"/>
            </a:endParaRPr>
          </a:p>
          <a:p>
            <a:endParaRPr lang="hu-HU" dirty="0">
              <a:solidFill>
                <a:srgbClr val="5B5FC7"/>
              </a:solidFill>
              <a:latin typeface="-apple-system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979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ím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6371EEFD-A84E-4375-8484-6B8A060401DF}"/>
    </a:ext>
  </a:extLst>
</a:theme>
</file>

<file path=ppt/theme/theme2.xml><?xml version="1.0" encoding="utf-8"?>
<a:theme xmlns:a="http://schemas.openxmlformats.org/drawingml/2006/main" name="1_Corvinus alap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A91E95FC-B8AB-4CF6-9CAD-3D973520C36C}"/>
    </a:ext>
  </a:extLst>
</a:theme>
</file>

<file path=ppt/theme/theme3.xml><?xml version="1.0" encoding="utf-8"?>
<a:theme xmlns:a="http://schemas.openxmlformats.org/drawingml/2006/main" name="1_Corvinus táblázat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3575809B-E772-4124-9EF8-D7D83D81D42E}"/>
    </a:ext>
  </a:extLst>
</a:theme>
</file>

<file path=ppt/theme/theme4.xml><?xml version="1.0" encoding="utf-8"?>
<a:theme xmlns:a="http://schemas.openxmlformats.org/drawingml/2006/main" name="1_Üres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vinus_hu" id="{06BE48BB-809E-4B25-B471-99A4267F43B7}" vid="{4CBBE07A-77DD-4813-BA47-147E36FE7167}"/>
    </a:ext>
  </a:extLst>
</a:theme>
</file>

<file path=ppt/theme/theme5.xml><?xml version="1.0" encoding="utf-8"?>
<a:theme xmlns:a="http://schemas.openxmlformats.org/drawingml/2006/main" name="1_Köszönjük a figyelmet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A1AC62B2-B9EE-4E69-8A00-9D105FAE6845}"/>
    </a:ext>
  </a:extLst>
</a:theme>
</file>

<file path=ppt/theme/theme6.xml><?xml version="1.0" encoding="utf-8"?>
<a:theme xmlns:a="http://schemas.openxmlformats.org/drawingml/2006/main" name="1_Segédanyagok">
  <a:themeElements>
    <a:clrScheme name="Corvinus New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EC8E9224-430F-4461-96AE-3B1CFEDFF43B}"/>
    </a:ext>
  </a:extLst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Corvinus_hu.7ba</Template>
  <TotalTime>1132</TotalTime>
  <Words>509</Words>
  <Application>Microsoft Office PowerPoint</Application>
  <PresentationFormat>Szélesvásznú</PresentationFormat>
  <Paragraphs>62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11</vt:i4>
      </vt:variant>
      <vt:variant>
        <vt:lpstr>Téma</vt:lpstr>
      </vt:variant>
      <vt:variant>
        <vt:i4>6</vt:i4>
      </vt:variant>
      <vt:variant>
        <vt:lpstr>Diacímek</vt:lpstr>
      </vt:variant>
      <vt:variant>
        <vt:i4>7</vt:i4>
      </vt:variant>
    </vt:vector>
  </HeadingPairs>
  <TitlesOfParts>
    <vt:vector size="24" baseType="lpstr">
      <vt:lpstr>-apple-system</vt:lpstr>
      <vt:lpstr>Arial</vt:lpstr>
      <vt:lpstr>Arial </vt:lpstr>
      <vt:lpstr>Calibri</vt:lpstr>
      <vt:lpstr>Calibri Light</vt:lpstr>
      <vt:lpstr>Calluna</vt:lpstr>
      <vt:lpstr>Georgia</vt:lpstr>
      <vt:lpstr>Muli</vt:lpstr>
      <vt:lpstr>Tahoma</vt:lpstr>
      <vt:lpstr>Times New Roman</vt:lpstr>
      <vt:lpstr>Wingdings</vt:lpstr>
      <vt:lpstr>Címdia</vt:lpstr>
      <vt:lpstr>1_Corvinus alap dia</vt:lpstr>
      <vt:lpstr>1_Corvinus táblázat dia</vt:lpstr>
      <vt:lpstr>1_Üres dia</vt:lpstr>
      <vt:lpstr>1_Köszönjük a figyelmet</vt:lpstr>
      <vt:lpstr>1_Segédanyagok</vt:lpstr>
      <vt:lpstr>Pótpályázati tájékoztató       2022/2023 tavasz</vt:lpstr>
      <vt:lpstr>PowerPoint-bemutató</vt:lpstr>
      <vt:lpstr>Tervezési fázis</vt:lpstr>
      <vt:lpstr>Jelentkezés menete</vt:lpstr>
      <vt:lpstr>Erasmus+ ösztöndíjak és kiegészítő támogatások</vt:lpstr>
      <vt:lpstr>Utazás előkészítése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Pótpályázati tájékoztató 2022/2023 tavasz</dc:title>
  <dc:creator>Boda Csilla Dalma</dc:creator>
  <cp:lastModifiedBy>Boda Csilla Dalma</cp:lastModifiedBy>
  <cp:revision>74</cp:revision>
  <dcterms:created xsi:type="dcterms:W3CDTF">2022-05-04T09:29:04Z</dcterms:created>
  <dcterms:modified xsi:type="dcterms:W3CDTF">2022-05-10T11:13:40Z</dcterms:modified>
</cp:coreProperties>
</file>