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6" d="100"/>
          <a:sy n="76" d="100"/>
        </p:scale>
        <p:origin x="-296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FA87-D07B-4E0C-B3C6-74227A0A9432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E9B7C-01E3-45AD-B2F0-677A323D0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01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FA87-D07B-4E0C-B3C6-74227A0A9432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E9B7C-01E3-45AD-B2F0-677A323D0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111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FA87-D07B-4E0C-B3C6-74227A0A9432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E9B7C-01E3-45AD-B2F0-677A323D0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722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FA87-D07B-4E0C-B3C6-74227A0A9432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E9B7C-01E3-45AD-B2F0-677A323D0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05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FA87-D07B-4E0C-B3C6-74227A0A9432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E9B7C-01E3-45AD-B2F0-677A323D0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601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FA87-D07B-4E0C-B3C6-74227A0A9432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E9B7C-01E3-45AD-B2F0-677A323D0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599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FA87-D07B-4E0C-B3C6-74227A0A9432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E9B7C-01E3-45AD-B2F0-677A323D0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619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FA87-D07B-4E0C-B3C6-74227A0A9432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E9B7C-01E3-45AD-B2F0-677A323D0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648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FA87-D07B-4E0C-B3C6-74227A0A9432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E9B7C-01E3-45AD-B2F0-677A323D0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26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FA87-D07B-4E0C-B3C6-74227A0A9432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E9B7C-01E3-45AD-B2F0-677A323D0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48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BFA87-D07B-4E0C-B3C6-74227A0A9432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E9B7C-01E3-45AD-B2F0-677A323D0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6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BFA87-D07B-4E0C-B3C6-74227A0A9432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E9B7C-01E3-45AD-B2F0-677A323D0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675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/>
              <a:t>Integration and the European Economy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by IVAN T. BEREND</a:t>
            </a:r>
          </a:p>
          <a:p>
            <a:r>
              <a:rPr lang="en-US" sz="3200" dirty="0" smtClean="0"/>
              <a:t>Distinguished Research Professor</a:t>
            </a:r>
          </a:p>
          <a:p>
            <a:r>
              <a:rPr lang="en-US" sz="3200" dirty="0" smtClean="0"/>
              <a:t>UCLA Department of History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75188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036211"/>
              </p:ext>
            </p:extLst>
          </p:nvPr>
        </p:nvGraphicFramePr>
        <p:xfrm>
          <a:off x="1428205" y="1810866"/>
          <a:ext cx="9570720" cy="29527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3944">
                  <a:extLst>
                    <a:ext uri="{9D8B030D-6E8A-4147-A177-3AD203B41FA5}">
                      <a16:colId xmlns:a16="http://schemas.microsoft.com/office/drawing/2014/main" xmlns="" val="1674951866"/>
                    </a:ext>
                  </a:extLst>
                </a:gridCol>
                <a:gridCol w="1913944">
                  <a:extLst>
                    <a:ext uri="{9D8B030D-6E8A-4147-A177-3AD203B41FA5}">
                      <a16:colId xmlns:a16="http://schemas.microsoft.com/office/drawing/2014/main" xmlns="" val="1465824154"/>
                    </a:ext>
                  </a:extLst>
                </a:gridCol>
                <a:gridCol w="1913944">
                  <a:extLst>
                    <a:ext uri="{9D8B030D-6E8A-4147-A177-3AD203B41FA5}">
                      <a16:colId xmlns:a16="http://schemas.microsoft.com/office/drawing/2014/main" xmlns="" val="2103125342"/>
                    </a:ext>
                  </a:extLst>
                </a:gridCol>
                <a:gridCol w="1913944">
                  <a:extLst>
                    <a:ext uri="{9D8B030D-6E8A-4147-A177-3AD203B41FA5}">
                      <a16:colId xmlns:a16="http://schemas.microsoft.com/office/drawing/2014/main" xmlns="" val="3763045413"/>
                    </a:ext>
                  </a:extLst>
                </a:gridCol>
                <a:gridCol w="1914944">
                  <a:extLst>
                    <a:ext uri="{9D8B030D-6E8A-4147-A177-3AD203B41FA5}">
                      <a16:colId xmlns:a16="http://schemas.microsoft.com/office/drawing/2014/main" xmlns="" val="3002099514"/>
                    </a:ext>
                  </a:extLst>
                </a:gridCol>
              </a:tblGrid>
              <a:tr h="11810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Year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North-Western Europe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Mediterranean Europe &amp; Ireland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Central Europe &amp; Baltics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Russia-Turkey-Balkans*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57935867"/>
                  </a:ext>
                </a:extLst>
              </a:tr>
              <a:tr h="5905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54371636"/>
                  </a:ext>
                </a:extLst>
              </a:tr>
              <a:tr h="5905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138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  115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   156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68703111"/>
                  </a:ext>
                </a:extLst>
              </a:tr>
              <a:tr h="5905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12,163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16,413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8,471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3,667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16518851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42904" y="1000956"/>
            <a:ext cx="68423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Increase of per capita GDP in four European regions, 1913-2013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28205" y="4885507"/>
            <a:ext cx="9570719" cy="1384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The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central European and Baltic countries 23% of the northwestern countries’ per capita GDP level in 1990, 36.4% in 2019. (Investments from the more developed member countries, establishment high- and semi-high-tech branches; EU financial assistance by 3-4% of the less developed region’s GDP.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476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931" y="1219200"/>
            <a:ext cx="107463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Catching up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first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time in modern history: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Central Europe GDP/capita in % of North-Western Europe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758439"/>
              </p:ext>
            </p:extLst>
          </p:nvPr>
        </p:nvGraphicFramePr>
        <p:xfrm>
          <a:off x="2205318" y="3047998"/>
          <a:ext cx="8077200" cy="28776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8600">
                  <a:extLst>
                    <a:ext uri="{9D8B030D-6E8A-4147-A177-3AD203B41FA5}">
                      <a16:colId xmlns:a16="http://schemas.microsoft.com/office/drawing/2014/main" xmlns="" val="1621222149"/>
                    </a:ext>
                  </a:extLst>
                </a:gridCol>
                <a:gridCol w="4038600">
                  <a:extLst>
                    <a:ext uri="{9D8B030D-6E8A-4147-A177-3AD203B41FA5}">
                      <a16:colId xmlns:a16="http://schemas.microsoft.com/office/drawing/2014/main" xmlns="" val="3919876576"/>
                    </a:ext>
                  </a:extLst>
                </a:gridCol>
              </a:tblGrid>
              <a:tr h="4796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85342591"/>
                  </a:ext>
                </a:extLst>
              </a:tr>
              <a:tr h="4796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1913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98704583"/>
                  </a:ext>
                </a:extLst>
              </a:tr>
              <a:tr h="4796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94322023"/>
                  </a:ext>
                </a:extLst>
              </a:tr>
              <a:tr h="4796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70303428"/>
                  </a:ext>
                </a:extLst>
              </a:tr>
              <a:tr h="4796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68275978"/>
                  </a:ext>
                </a:extLst>
              </a:tr>
              <a:tr h="4796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73261618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205318" y="2715402"/>
            <a:ext cx="8077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Year                                                      Central Europe as % of the West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648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Catching up with </a:t>
            </a:r>
            <a:r>
              <a:rPr lang="en-US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US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93073" y="1690688"/>
            <a:ext cx="10006149" cy="349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Founding countries of EU by 1992 increased per capita GDP by 363%;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world average was 240%; USA, Canada, Australia and New Zealand together by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225%</a:t>
            </a:r>
            <a:endParaRPr lang="en-US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  EU’s per capita GDP (purchasing power parity) 67% of USA’s; equal with Japan.</a:t>
            </a:r>
            <a:endParaRPr lang="en-US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AutoNum type="arabicPeriod" startAt="3"/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euro-zone (19) is 73% of USA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AutoNum type="arabicPeriod" startAt="3"/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Income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 hour in France, Germany, Ireland, the Netherlands, Norway, Belgium, and Luxembourg surpassed the USA; productivity level of Western Europe is the same as in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America.</a:t>
            </a:r>
          </a:p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AutoNum type="arabicPeriod" startAt="3"/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trade is 15% of global, USA= 8.5%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638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5297434"/>
              </p:ext>
            </p:extLst>
          </p:nvPr>
        </p:nvGraphicFramePr>
        <p:xfrm>
          <a:off x="2185849" y="3254317"/>
          <a:ext cx="7045237" cy="25630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9939">
                  <a:extLst>
                    <a:ext uri="{9D8B030D-6E8A-4147-A177-3AD203B41FA5}">
                      <a16:colId xmlns:a16="http://schemas.microsoft.com/office/drawing/2014/main" xmlns="" val="1533683732"/>
                    </a:ext>
                  </a:extLst>
                </a:gridCol>
                <a:gridCol w="773239">
                  <a:extLst>
                    <a:ext uri="{9D8B030D-6E8A-4147-A177-3AD203B41FA5}">
                      <a16:colId xmlns:a16="http://schemas.microsoft.com/office/drawing/2014/main" xmlns="" val="2496329169"/>
                    </a:ext>
                  </a:extLst>
                </a:gridCol>
                <a:gridCol w="925534">
                  <a:extLst>
                    <a:ext uri="{9D8B030D-6E8A-4147-A177-3AD203B41FA5}">
                      <a16:colId xmlns:a16="http://schemas.microsoft.com/office/drawing/2014/main" xmlns="" val="1248385123"/>
                    </a:ext>
                  </a:extLst>
                </a:gridCol>
                <a:gridCol w="746018">
                  <a:extLst>
                    <a:ext uri="{9D8B030D-6E8A-4147-A177-3AD203B41FA5}">
                      <a16:colId xmlns:a16="http://schemas.microsoft.com/office/drawing/2014/main" xmlns="" val="1550480453"/>
                    </a:ext>
                  </a:extLst>
                </a:gridCol>
                <a:gridCol w="925534">
                  <a:extLst>
                    <a:ext uri="{9D8B030D-6E8A-4147-A177-3AD203B41FA5}">
                      <a16:colId xmlns:a16="http://schemas.microsoft.com/office/drawing/2014/main" xmlns="" val="2697957828"/>
                    </a:ext>
                  </a:extLst>
                </a:gridCol>
                <a:gridCol w="689368">
                  <a:extLst>
                    <a:ext uri="{9D8B030D-6E8A-4147-A177-3AD203B41FA5}">
                      <a16:colId xmlns:a16="http://schemas.microsoft.com/office/drawing/2014/main" xmlns="" val="2297510851"/>
                    </a:ext>
                  </a:extLst>
                </a:gridCol>
                <a:gridCol w="823269">
                  <a:extLst>
                    <a:ext uri="{9D8B030D-6E8A-4147-A177-3AD203B41FA5}">
                      <a16:colId xmlns:a16="http://schemas.microsoft.com/office/drawing/2014/main" xmlns="" val="3790565326"/>
                    </a:ext>
                  </a:extLst>
                </a:gridCol>
                <a:gridCol w="752639">
                  <a:extLst>
                    <a:ext uri="{9D8B030D-6E8A-4147-A177-3AD203B41FA5}">
                      <a16:colId xmlns:a16="http://schemas.microsoft.com/office/drawing/2014/main" xmlns="" val="4256217499"/>
                    </a:ext>
                  </a:extLst>
                </a:gridCol>
                <a:gridCol w="749697">
                  <a:extLst>
                    <a:ext uri="{9D8B030D-6E8A-4147-A177-3AD203B41FA5}">
                      <a16:colId xmlns:a16="http://schemas.microsoft.com/office/drawing/2014/main" xmlns="" val="4238945376"/>
                    </a:ext>
                  </a:extLst>
                </a:gridCol>
              </a:tblGrid>
              <a:tr h="512602">
                <a:tc>
                  <a:txBody>
                    <a:bodyPr/>
                    <a:lstStyle/>
                    <a:p>
                      <a:pPr marL="0" marR="0"/>
                      <a:r>
                        <a:rPr lang="en-US" sz="1100" dirty="0">
                          <a:effectLst/>
                        </a:rPr>
                        <a:t>Year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Austria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Denmark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France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Germany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Italy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Holland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Britain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 dirty="0">
                          <a:effectLst/>
                        </a:rPr>
                        <a:t>USA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5397617"/>
                  </a:ext>
                </a:extLst>
              </a:tr>
              <a:tr h="512602">
                <a:tc>
                  <a:txBody>
                    <a:bodyPr/>
                    <a:lstStyle/>
                    <a:p>
                      <a:pPr marL="0" marR="0"/>
                      <a:r>
                        <a:rPr lang="en-US" sz="1100" dirty="0">
                          <a:effectLst/>
                        </a:rPr>
                        <a:t>1938   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3,583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5,544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4,424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5,129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3,244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5,122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5,938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 dirty="0">
                          <a:effectLst/>
                        </a:rPr>
                        <a:t>6,134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72338155"/>
                  </a:ext>
                </a:extLst>
              </a:tr>
              <a:tr h="512602">
                <a:tc>
                  <a:txBody>
                    <a:bodyPr/>
                    <a:lstStyle/>
                    <a:p>
                      <a:pPr marL="0" marR="0"/>
                      <a:r>
                        <a:rPr lang="en-US" sz="1100" dirty="0">
                          <a:effectLst/>
                        </a:rPr>
                        <a:t>1945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1,736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4,874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2,549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4,326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1,880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2,621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6,737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 dirty="0">
                          <a:effectLst/>
                        </a:rPr>
                        <a:t>11,722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94325725"/>
                  </a:ext>
                </a:extLst>
              </a:tr>
              <a:tr h="512602">
                <a:tc>
                  <a:txBody>
                    <a:bodyPr/>
                    <a:lstStyle/>
                    <a:p>
                      <a:pPr marL="0" marR="0"/>
                      <a:r>
                        <a:rPr lang="en-US" sz="1100" dirty="0">
                          <a:effectLst/>
                        </a:rPr>
                        <a:t>1946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1,969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5,577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3,818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2,503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2,448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4,348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>
                          <a:effectLst/>
                        </a:rPr>
                        <a:t>6,440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 dirty="0">
                          <a:effectLst/>
                        </a:rPr>
                        <a:t>  9,207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9953447"/>
                  </a:ext>
                </a:extLst>
              </a:tr>
              <a:tr h="512602">
                <a:tc>
                  <a:txBody>
                    <a:bodyPr/>
                    <a:lstStyle/>
                    <a:p>
                      <a:pPr marL="0" marR="0"/>
                      <a:r>
                        <a:rPr lang="en-US" sz="1100" dirty="0">
                          <a:effectLst/>
                        </a:rPr>
                        <a:t>1947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 dirty="0">
                          <a:effectLst/>
                        </a:rPr>
                        <a:t>2,181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 dirty="0">
                          <a:effectLst/>
                        </a:rPr>
                        <a:t>5,806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 dirty="0">
                          <a:effectLst/>
                        </a:rPr>
                        <a:t>4,099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 dirty="0">
                          <a:effectLst/>
                        </a:rPr>
                        <a:t>2,763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 dirty="0">
                          <a:effectLst/>
                        </a:rPr>
                        <a:t>2,856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 dirty="0">
                          <a:effectLst/>
                        </a:rPr>
                        <a:t>4,357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 dirty="0">
                          <a:effectLst/>
                        </a:rPr>
                        <a:t>6,306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100" dirty="0">
                          <a:effectLst/>
                        </a:rPr>
                        <a:t>8,896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90494845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00891" y="-208170"/>
            <a:ext cx="11094720" cy="363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European Economy before Integration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600" b="1" i="1" u="sng" dirty="0"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1870: Europe produced almost half (45%) of the world’s total income.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1913: Europe share dropped to 27% of the world’s income and produced less than half (47%) of the USA’s income.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After World War II: European economy halved and produced only more than 1/3-rd (35%) of USA’s level.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Drop of per capita GDP (in 1990 US $): postwar years compared to 1938 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0891" y="6060485"/>
            <a:ext cx="97884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This </a:t>
            </a:r>
            <a:r>
              <a:rPr lang="en-US" altLang="en-US" b="1" dirty="0">
                <a:latin typeface="Arial" panose="020B0604020202020204" pitchFamily="34" charset="0"/>
                <a:ea typeface="Times New Roman" panose="02020603050405020304" pitchFamily="18" charset="0"/>
              </a:rPr>
              <a:t>was the starting point before </a:t>
            </a:r>
            <a:r>
              <a:rPr lang="en-US" altLang="en-US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the European </a:t>
            </a:r>
            <a:r>
              <a:rPr lang="en-US" altLang="en-US" b="1" dirty="0">
                <a:latin typeface="Arial" panose="020B0604020202020204" pitchFamily="34" charset="0"/>
                <a:ea typeface="Times New Roman" panose="02020603050405020304" pitchFamily="18" charset="0"/>
              </a:rPr>
              <a:t>integration.</a:t>
            </a:r>
            <a:endParaRPr lang="en-US" altLang="en-US" sz="2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715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Reconstruction </a:t>
            </a:r>
            <a:r>
              <a:rPr lang="en-US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Period </a:t>
            </a:r>
            <a:r>
              <a:rPr lang="en-US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Role </a:t>
            </a:r>
            <a:r>
              <a:rPr lang="en-US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201783" y="1997839"/>
            <a:ext cx="7942217" cy="1845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Most of the European countries reached the 1938 GDP level by 1948</a:t>
            </a:r>
          </a:p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Reconstruction period redefined (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Jánossy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ended in late 1960s</a:t>
            </a:r>
          </a:p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role of the Marshall Plan (1948-1951) in reconstruction</a:t>
            </a: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330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Road </a:t>
            </a:r>
            <a:r>
              <a:rPr lang="en-US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Towards </a:t>
            </a:r>
            <a:r>
              <a:rPr lang="en-US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European Union and its </a:t>
            </a:r>
            <a:r>
              <a:rPr lang="en-US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Economic </a:t>
            </a:r>
            <a:r>
              <a:rPr lang="en-US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mpact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19199" y="1994263"/>
            <a:ext cx="9701349" cy="3433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Trade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goods among member countries increased by 10-15 times by 1973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New trade structure: trade between industrial and agricultural countries dropped from 33% to 18% and several industrial products were produced in cooperation (Concorde, Airbus)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Modern industrial sectors - chemical, electrical-electronic, precision-engineering, car and business machinery - contribution to industrial value added from 26% to 42%. </a:t>
            </a:r>
          </a:p>
          <a:p>
            <a:pPr marL="342900" marR="0" lvl="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342900" marR="0" lvl="0" indent="-342900">
              <a:buFont typeface="+mj-lt"/>
              <a:buAutoNum type="arabicPeriod"/>
            </a:pPr>
            <a:r>
              <a:rPr lang="en-US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Wirtschaftswunder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the European Community increased their economic growth by three-to-four-times compared to the interwar decades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European Coal and Steel Community (1952); European Economic Community (1958); European Union (1993)</a:t>
            </a: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044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2149" y="182881"/>
            <a:ext cx="10491650" cy="132370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Globalization </a:t>
            </a:r>
            <a:r>
              <a:rPr lang="en-US" sz="4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Regionalization</a:t>
            </a:r>
            <a:r>
              <a:rPr lang="en-US" sz="4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Europeanization of Europe’s </a:t>
            </a:r>
            <a:r>
              <a:rPr lang="en-US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Economy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40527" y="1506584"/>
            <a:ext cx="10171610" cy="5404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Globalization combined with a new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technological-communication revolution.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Multinational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companies dominated the world market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900,000 subsidiaries and affiliates were established abroad; by the early 21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century they traded three-quarters of world’s manufactured products.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Globalization was combined with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neo-liberal policy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American and Asian competition cut off huge parts of the European markets; EU turned to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regionalization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against globalization.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200"/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Replacement of postwar extensive development model, based on American technology import (follower status) by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intensive development model (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 the 1970s-1980s), based to its own competitive research and inventions.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SzPts val="1200"/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BemboStd"/>
                <a:cs typeface="Times New Roman" panose="02020603050405020304" pitchFamily="18" charset="0"/>
              </a:rPr>
              <a:t>European economy gradually “Europeanized,” defended from global competition. </a:t>
            </a:r>
            <a:r>
              <a:rPr lang="en-US" dirty="0" smtClean="0">
                <a:latin typeface="Times New Roman" panose="02020603050405020304" pitchFamily="18" charset="0"/>
                <a:ea typeface="BemboStd"/>
                <a:cs typeface="Times New Roman" panose="02020603050405020304" pitchFamily="18" charset="0"/>
              </a:rPr>
              <a:t>Withdrawal </a:t>
            </a:r>
            <a:r>
              <a:rPr lang="en-US" dirty="0">
                <a:latin typeface="Times New Roman" panose="02020603050405020304" pitchFamily="18" charset="0"/>
                <a:ea typeface="BemboStd"/>
                <a:cs typeface="Times New Roman" panose="02020603050405020304" pitchFamily="18" charset="0"/>
              </a:rPr>
              <a:t>from overseas (Dutch-British Unilever sold more than 70 of its factories and subsidiaries outside of Europe). Germany decreased investments outside Europe (from 40% to 17%) - redirected them to European countries.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741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5690" y="365126"/>
            <a:ext cx="10448109" cy="1045664"/>
          </a:xfrm>
        </p:spPr>
        <p:txBody>
          <a:bodyPr>
            <a:noAutofit/>
          </a:bodyPr>
          <a:lstStyle/>
          <a:p>
            <a:pPr algn="ctr"/>
            <a:r>
              <a:rPr lang="en-US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Economic </a:t>
            </a:r>
            <a:r>
              <a:rPr lang="en-US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Outcome </a:t>
            </a:r>
            <a:r>
              <a:rPr lang="en-US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Integration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05690" y="1672046"/>
            <a:ext cx="10075819" cy="359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 Single Market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1985-1992),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Shengen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Agreement (1995)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unified rules, standards and harmonized legal system; free movement of capital, goods, services and people;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single Banking License; cross-border mergers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FDI from was $5,128 in 1970 increased to $857,118 by 2007;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between 1998 and 2006 43,000 mergers, two-thirds of the world’s total in the European Community.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European value-chains: by 1997 36% of intra-EU trade was imports from the value-chains from other member countries; The 100 largest European companies’ revenue comes by 65% from Europe.”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Introduction of the euro, euro-zone of 19 countries; Cross-border financial activities were increased by 40% in the euro-zone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Internal European trade of goods more than doubled (215%) between 2002 and 2018; Most integrated region in the world: intra-trade in the Americas 60%, in Asia-Pacific 50%, in the EU 77% of total trade.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706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309" y="365126"/>
            <a:ext cx="10735491" cy="95857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 </a:t>
            </a:r>
            <a:r>
              <a:rPr lang="en-US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Europe’s </a:t>
            </a:r>
            <a:r>
              <a:rPr lang="en-US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Welfare </a:t>
            </a:r>
            <a:r>
              <a:rPr lang="en-US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egime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93075"/>
              </p:ext>
            </p:extLst>
          </p:nvPr>
        </p:nvGraphicFramePr>
        <p:xfrm>
          <a:off x="992776" y="2109155"/>
          <a:ext cx="9596846" cy="34207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98423">
                  <a:extLst>
                    <a:ext uri="{9D8B030D-6E8A-4147-A177-3AD203B41FA5}">
                      <a16:colId xmlns:a16="http://schemas.microsoft.com/office/drawing/2014/main" xmlns="" val="699508922"/>
                    </a:ext>
                  </a:extLst>
                </a:gridCol>
                <a:gridCol w="4798423">
                  <a:extLst>
                    <a:ext uri="{9D8B030D-6E8A-4147-A177-3AD203B41FA5}">
                      <a16:colId xmlns:a16="http://schemas.microsoft.com/office/drawing/2014/main" xmlns="" val="763243582"/>
                    </a:ext>
                  </a:extLst>
                </a:gridCol>
              </a:tblGrid>
              <a:tr h="3420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World average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768626998"/>
                  </a:ext>
                </a:extLst>
              </a:tr>
              <a:tr h="3420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United States of America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61391874"/>
                  </a:ext>
                </a:extLst>
              </a:tr>
              <a:tr h="3420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Northwestern European average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37958419"/>
                  </a:ext>
                </a:extLst>
              </a:tr>
              <a:tr h="3420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Mediterranean-Irish average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26999827"/>
                  </a:ext>
                </a:extLst>
              </a:tr>
              <a:tr h="3420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Central European &amp; Baltic average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00187574"/>
                  </a:ext>
                </a:extLst>
              </a:tr>
              <a:tr h="3420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Russia-Balkans-Turkish average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23165483"/>
                  </a:ext>
                </a:extLst>
              </a:tr>
              <a:tr h="6841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Latin American average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751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63255731"/>
                  </a:ext>
                </a:extLst>
              </a:tr>
              <a:tr h="3420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Developing countries average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241855383"/>
                  </a:ext>
                </a:extLst>
              </a:tr>
              <a:tr h="3420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Sub-Saharan African average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523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27468620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238102" y="862150"/>
            <a:ext cx="6905897" cy="1247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200000"/>
              </a:lnSpc>
              <a:spcBef>
                <a:spcPts val="1200"/>
              </a:spcBef>
              <a:spcAft>
                <a:spcPts val="1000"/>
              </a:spcAft>
              <a:buSzPts val="1200"/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Paid vacation in EU = 4 weeks (USA= 16 days)</a:t>
            </a:r>
            <a:r>
              <a:rPr lang="en-US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  <a:buSzPts val="1200"/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World Human Development Index, (maximum level is 1,000), 2016.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38102" y="5982001"/>
            <a:ext cx="6905896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Life expectancy in EU= 81 year, in USA=79.5 years; EU citizen school years= 17.6 years, in USA- 16.5 years.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031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89165" y="2464525"/>
            <a:ext cx="8865325" cy="141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 spending for social expenditures 25-27% of aggregate GDP; Japan 22%, USA 19%; Australia 18%, Switzerland 16%.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200000"/>
              </a:lnSpc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Income disparities:  EU’s GINI index= of 0.25-0.28, in some 0.30-0.37; USA’s 0.41.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89166" y="1123406"/>
            <a:ext cx="7654834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Life expectancy in EU= 81 year, in USA=79.5 years; EU citizen school years= 17.6 years, in USA- 16.5 years.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411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474" y="365125"/>
            <a:ext cx="10770326" cy="2247445"/>
          </a:xfrm>
        </p:spPr>
        <p:txBody>
          <a:bodyPr>
            <a:normAutofit/>
          </a:bodyPr>
          <a:lstStyle/>
          <a:p>
            <a:pPr algn="ctr"/>
            <a:r>
              <a:rPr lang="en-US" sz="4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Catching up of </a:t>
            </a:r>
            <a:r>
              <a:rPr lang="en-US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Less </a:t>
            </a:r>
            <a:r>
              <a:rPr lang="en-US" sz="4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eveloped </a:t>
            </a:r>
            <a:r>
              <a:rPr lang="en-US" sz="4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Outcome </a:t>
            </a:r>
            <a:r>
              <a:rPr lang="en-US" sz="4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70561" y="2229394"/>
            <a:ext cx="10981508" cy="2649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1950, the Mediterranean countries and Ireland’s combined average per capita GDP 51.2% of the average of the northwestern European; in 2019 75%.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Between 1973 and 2014, northwest Europe increased its income level by nearly two-times (189%) times, the Mediterranean countries with Ireland together increased their average GDP by four times (395%), but Ireland alone by almost eight-times (781%).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223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974</Words>
  <Application>Microsoft Office PowerPoint</Application>
  <PresentationFormat>Custom</PresentationFormat>
  <Paragraphs>158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Integration and the European Economy </vt:lpstr>
      <vt:lpstr>PowerPoint Presentation</vt:lpstr>
      <vt:lpstr>Reconstruction Period and Role of Integration </vt:lpstr>
      <vt:lpstr>Road Towards the European Union and its Economic Impact</vt:lpstr>
      <vt:lpstr> Globalization – Regionalization: Europeanization of Europe’s Economy </vt:lpstr>
      <vt:lpstr>Economic Outcome of Integration </vt:lpstr>
      <vt:lpstr> Europe’s Welfare Regime  </vt:lpstr>
      <vt:lpstr>PowerPoint Presentation</vt:lpstr>
      <vt:lpstr>Catching up of the Less Developed as Outcome of Integration </vt:lpstr>
      <vt:lpstr>PowerPoint Presentation</vt:lpstr>
      <vt:lpstr>PowerPoint Presentation</vt:lpstr>
      <vt:lpstr>Catching up with the US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Integration and the European Economy</dc:title>
  <dc:creator>Kati Radics</dc:creator>
  <cp:lastModifiedBy>Ivan</cp:lastModifiedBy>
  <cp:revision>15</cp:revision>
  <dcterms:created xsi:type="dcterms:W3CDTF">2020-12-03T01:25:24Z</dcterms:created>
  <dcterms:modified xsi:type="dcterms:W3CDTF">2020-12-03T21:46:51Z</dcterms:modified>
</cp:coreProperties>
</file>