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-296" y="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2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2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0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12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5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1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85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8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3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42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E5FF6-22AD-4DB6-A1D3-C9F4726F90FF}" type="datetimeFigureOut">
              <a:rPr lang="en-US" smtClean="0"/>
              <a:t>12/9/2020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FA83F-819C-4368-B41B-AB977DBB92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4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sz="3200" b="1" u="sng" dirty="0" smtClean="0"/>
              <a:t/>
            </a:r>
            <a:br>
              <a:rPr lang="en-US" sz="3200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/>
              <a:t/>
            </a:r>
            <a:br>
              <a:rPr lang="en-US" b="1" u="sng" dirty="0"/>
            </a:b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err="1" smtClean="0"/>
              <a:t>Az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európai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integráció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gazdasági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előnye</a:t>
            </a:r>
            <a:r>
              <a:rPr lang="en-US" b="1" u="sng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 (</a:t>
            </a:r>
            <a:r>
              <a:rPr lang="en-US" b="1" dirty="0" err="1"/>
              <a:t>Corvinus</a:t>
            </a:r>
            <a:r>
              <a:rPr lang="en-US" b="1" dirty="0"/>
              <a:t> </a:t>
            </a:r>
            <a:r>
              <a:rPr lang="en-US" b="1" dirty="0" err="1"/>
              <a:t>Egyetem</a:t>
            </a:r>
            <a:r>
              <a:rPr lang="en-US" b="1" dirty="0"/>
              <a:t> </a:t>
            </a:r>
            <a:r>
              <a:rPr lang="en-US" b="1" dirty="0" err="1"/>
              <a:t>Konferencia</a:t>
            </a:r>
            <a:r>
              <a:rPr lang="en-US" b="1" dirty="0"/>
              <a:t>, 2020 </a:t>
            </a:r>
            <a:r>
              <a:rPr lang="en-US" b="1" dirty="0" err="1"/>
              <a:t>december</a:t>
            </a:r>
            <a:r>
              <a:rPr lang="en-US" b="1" dirty="0"/>
              <a:t> 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94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6057" y="3039291"/>
            <a:ext cx="8577943" cy="2198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legintegrálódottabb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régiója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tagországokkal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folytatott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kereskedelem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kereskedelmi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forgalom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%-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észak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dél-Amerikai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régióban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60%,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Ázsia-Csendes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óceáni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régióban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50%; </a:t>
            </a:r>
          </a:p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77%</a:t>
            </a:r>
          </a:p>
        </p:txBody>
      </p:sp>
      <p:sp>
        <p:nvSpPr>
          <p:cNvPr id="3" name="Rectangle 2"/>
          <p:cNvSpPr/>
          <p:nvPr/>
        </p:nvSpPr>
        <p:spPr>
          <a:xfrm>
            <a:off x="635726" y="1001486"/>
            <a:ext cx="8508274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100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legnagyobb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bevételének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2/3-a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Európából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származik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Belső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árukereskedelem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csupán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2002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2018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több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mint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megkétszereződött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(215%)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Belső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pénzügyi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ügyletek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40%-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nőttek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383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53143"/>
            <a:ext cx="10439400" cy="1219200"/>
          </a:xfrm>
        </p:spPr>
        <p:txBody>
          <a:bodyPr/>
          <a:lstStyle/>
          <a:p>
            <a:r>
              <a:rPr lang="en-US" sz="3600" b="1" u="sng" dirty="0"/>
              <a:t>6. </a:t>
            </a:r>
            <a:r>
              <a:rPr lang="en-US" sz="3600" b="1" u="sng" dirty="0" err="1"/>
              <a:t>Az</a:t>
            </a:r>
            <a:r>
              <a:rPr lang="en-US" sz="3600" b="1" u="sng" dirty="0"/>
              <a:t> </a:t>
            </a:r>
            <a:r>
              <a:rPr lang="en-US" sz="3600" b="1" u="sng" dirty="0" err="1"/>
              <a:t>európai</a:t>
            </a:r>
            <a:r>
              <a:rPr lang="en-US" sz="3600" b="1" u="sng" dirty="0"/>
              <a:t> </a:t>
            </a:r>
            <a:r>
              <a:rPr lang="en-US" sz="3600" b="1" u="sng" dirty="0" err="1"/>
              <a:t>jóléti</a:t>
            </a:r>
            <a:r>
              <a:rPr lang="en-US" sz="3600" b="1" u="sng" dirty="0"/>
              <a:t> </a:t>
            </a:r>
            <a:r>
              <a:rPr lang="en-US" sz="3600" b="1" u="sng" dirty="0" err="1"/>
              <a:t>rendszer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84069" y="1706881"/>
            <a:ext cx="8159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Development Index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 (maximum 1,000), 2016-ban</a:t>
            </a:r>
            <a:endParaRPr lang="en-US" dirty="0"/>
          </a:p>
        </p:txBody>
      </p:sp>
      <p:pic>
        <p:nvPicPr>
          <p:cNvPr id="4" name="table"/>
          <p:cNvPicPr/>
          <p:nvPr/>
        </p:nvPicPr>
        <p:blipFill>
          <a:blip r:embed="rId2"/>
          <a:stretch>
            <a:fillRect/>
          </a:stretch>
        </p:blipFill>
        <p:spPr>
          <a:xfrm>
            <a:off x="740229" y="2316480"/>
            <a:ext cx="8327571" cy="423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86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560" y="661852"/>
            <a:ext cx="9849394" cy="577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Születéskor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várható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élettartam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81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USA=79.5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Iskolában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töltött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száma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 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EU=17.6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USA=16.5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Fizetett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szabadság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28 nap/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	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USA=14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nap/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Szociális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kiadások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GDP %-ban: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EU=25-27%; </a:t>
            </a: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USA=19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Ausztrália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=18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%;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Svájc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=16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Jövedelem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egyenlőtlenség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(GINI index)</a:t>
            </a: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EU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0.25-0.28 - 0.30-0.37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USA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0.41;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Oroszország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0.41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850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17" y="1018903"/>
            <a:ext cx="10726783" cy="13933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i="1" u="sng" dirty="0"/>
              <a:t>7. A  </a:t>
            </a:r>
            <a:r>
              <a:rPr lang="en-US" sz="4000" b="1" i="1" u="sng" dirty="0" err="1"/>
              <a:t>kevésbé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fejlett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országok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felzárkózása</a:t>
            </a:r>
            <a:r>
              <a:rPr lang="en-US" sz="4000" b="1" i="1" u="sng" dirty="0"/>
              <a:t> – </a:t>
            </a:r>
            <a:r>
              <a:rPr lang="en-US" sz="4000" b="1" i="1" u="sng" dirty="0" err="1"/>
              <a:t>az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integráció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nyomán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6983" y="3091542"/>
            <a:ext cx="9919063" cy="238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1950-ben a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Mediterrán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Írország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kombinált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átlagos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jutó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GDP-je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észak-nyugat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átlagának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51.2%-a, 2019-ben 75%-a.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1973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2014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Észak-nyugat-európai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jövedelme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megkétszereződött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(189%) </a:t>
            </a:r>
          </a:p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Mediterrán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országoké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Írországgal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együtt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megnégyszereződött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(395%), de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Írországé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egyedül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nyolcszorosára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nőtt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(781%). </a:t>
            </a:r>
          </a:p>
        </p:txBody>
      </p:sp>
    </p:spTree>
    <p:extLst>
      <p:ext uri="{BB962C8B-B14F-4D97-AF65-F5344CB8AC3E}">
        <p14:creationId xmlns:p14="http://schemas.microsoft.com/office/powerpoint/2010/main" val="994093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1105" y="837410"/>
            <a:ext cx="518199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jutó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GDP-je, 1913-2013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311729"/>
              </p:ext>
            </p:extLst>
          </p:nvPr>
        </p:nvGraphicFramePr>
        <p:xfrm>
          <a:off x="1171105" y="1393370"/>
          <a:ext cx="9575270" cy="3683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054">
                  <a:extLst>
                    <a:ext uri="{9D8B030D-6E8A-4147-A177-3AD203B41FA5}">
                      <a16:colId xmlns="" xmlns:a16="http://schemas.microsoft.com/office/drawing/2014/main" val="3037979483"/>
                    </a:ext>
                  </a:extLst>
                </a:gridCol>
                <a:gridCol w="1915054">
                  <a:extLst>
                    <a:ext uri="{9D8B030D-6E8A-4147-A177-3AD203B41FA5}">
                      <a16:colId xmlns="" xmlns:a16="http://schemas.microsoft.com/office/drawing/2014/main" val="546792133"/>
                    </a:ext>
                  </a:extLst>
                </a:gridCol>
                <a:gridCol w="1915054">
                  <a:extLst>
                    <a:ext uri="{9D8B030D-6E8A-4147-A177-3AD203B41FA5}">
                      <a16:colId xmlns="" xmlns:a16="http://schemas.microsoft.com/office/drawing/2014/main" val="4064704933"/>
                    </a:ext>
                  </a:extLst>
                </a:gridCol>
                <a:gridCol w="1915054">
                  <a:extLst>
                    <a:ext uri="{9D8B030D-6E8A-4147-A177-3AD203B41FA5}">
                      <a16:colId xmlns="" xmlns:a16="http://schemas.microsoft.com/office/drawing/2014/main" val="719738280"/>
                    </a:ext>
                  </a:extLst>
                </a:gridCol>
                <a:gridCol w="1915054">
                  <a:extLst>
                    <a:ext uri="{9D8B030D-6E8A-4147-A177-3AD203B41FA5}">
                      <a16:colId xmlns="" xmlns:a16="http://schemas.microsoft.com/office/drawing/2014/main" val="2227441174"/>
                    </a:ext>
                  </a:extLst>
                </a:gridCol>
              </a:tblGrid>
              <a:tr h="14734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North-Western Europe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Mediterranean Europe &amp; Ireland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Central Europe &amp; Baltics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Russia-Turkey-Balkans*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3949639957"/>
                  </a:ext>
                </a:extLst>
              </a:tr>
              <a:tr h="7367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1913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3060065653"/>
                  </a:ext>
                </a:extLst>
              </a:tr>
              <a:tr h="7367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1950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 138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  115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   156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97891051"/>
                  </a:ext>
                </a:extLst>
              </a:tr>
              <a:tr h="7367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12,163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16,413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8,471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3,667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46964176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33677" y="2350506"/>
            <a:ext cx="12191328" cy="570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33677" y="4992505"/>
            <a:ext cx="8010323" cy="126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közép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Balti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GDP-je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1990-ben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észak-nyugat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23%-a. 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2019-ben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36.4%-a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04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740229"/>
            <a:ext cx="883920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történelemben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először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állandó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hanyatlást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felzárkózás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váltotta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3" name="Rectangle 2"/>
          <p:cNvSpPr/>
          <p:nvPr/>
        </p:nvSpPr>
        <p:spPr>
          <a:xfrm>
            <a:off x="722811" y="1393371"/>
            <a:ext cx="1065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Közép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GDP-je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Nyugat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%-ban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417903"/>
              </p:ext>
            </p:extLst>
          </p:nvPr>
        </p:nvGraphicFramePr>
        <p:xfrm>
          <a:off x="815788" y="2004961"/>
          <a:ext cx="9318812" cy="3726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59406">
                  <a:extLst>
                    <a:ext uri="{9D8B030D-6E8A-4147-A177-3AD203B41FA5}">
                      <a16:colId xmlns="" xmlns:a16="http://schemas.microsoft.com/office/drawing/2014/main" val="1236799586"/>
                    </a:ext>
                  </a:extLst>
                </a:gridCol>
                <a:gridCol w="4659406">
                  <a:extLst>
                    <a:ext uri="{9D8B030D-6E8A-4147-A177-3AD203B41FA5}">
                      <a16:colId xmlns="" xmlns:a16="http://schemas.microsoft.com/office/drawing/2014/main" val="237238461"/>
                    </a:ext>
                  </a:extLst>
                </a:gridCol>
              </a:tblGrid>
              <a:tr h="5768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1870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54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222399293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2474694475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1913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072573543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1950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421922374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1990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245347860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2000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3839596373"/>
                  </a:ext>
                </a:extLst>
              </a:tr>
              <a:tr h="52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effectLst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effectLst/>
                        </a:rPr>
                        <a:t>36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850569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3269" y="2398623"/>
            <a:ext cx="1406613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		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36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576" y="365125"/>
            <a:ext cx="10484224" cy="854075"/>
          </a:xfrm>
        </p:spPr>
        <p:txBody>
          <a:bodyPr>
            <a:normAutofit fontScale="90000"/>
          </a:bodyPr>
          <a:lstStyle/>
          <a:p>
            <a:r>
              <a:rPr lang="en-US" sz="4000" b="1" i="1" u="sng" dirty="0" smtClean="0"/>
              <a:t/>
            </a:r>
            <a:br>
              <a:rPr lang="en-US" sz="4000" b="1" i="1" u="sng" dirty="0" smtClean="0"/>
            </a:br>
            <a:r>
              <a:rPr lang="en-US" sz="4000" b="1" i="1" u="sng" dirty="0" smtClean="0"/>
              <a:t>8</a:t>
            </a:r>
            <a:r>
              <a:rPr lang="en-US" sz="4000" b="1" i="1" u="sng" dirty="0"/>
              <a:t>. </a:t>
            </a:r>
            <a:r>
              <a:rPr lang="en-US" sz="4000" b="1" i="1" u="sng" dirty="0" err="1"/>
              <a:t>Felzárkózás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az</a:t>
            </a:r>
            <a:r>
              <a:rPr lang="en-US" sz="4000" b="1" i="1" u="sng" dirty="0"/>
              <a:t> USA-</a:t>
            </a:r>
            <a:r>
              <a:rPr lang="en-US" sz="4000" b="1" i="1" u="sng" dirty="0" err="1"/>
              <a:t>hoz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93694" y="1595718"/>
            <a:ext cx="9619130" cy="4494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jutó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(1950-1992)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alapíó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6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együttes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		363%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átlag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			    		240%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Kanada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Ausztrália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Zeland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együtt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	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225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	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jutó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GDP: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67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USA-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	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azonos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Japánéval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euro-zona (19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országának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GDP/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73%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USA-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nak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Produktivitás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színtje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Nyugat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országaiban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azonos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amerikaival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Világkereskedelemben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részesedés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  	15%</a:t>
            </a:r>
          </a:p>
          <a:p>
            <a:pPr marL="457200" marR="0" indent="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         8.5%</a:t>
            </a:r>
          </a:p>
        </p:txBody>
      </p:sp>
    </p:spTree>
    <p:extLst>
      <p:ext uri="{BB962C8B-B14F-4D97-AF65-F5344CB8AC3E}">
        <p14:creationId xmlns:p14="http://schemas.microsoft.com/office/powerpoint/2010/main" val="3581240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1817" y="931816"/>
            <a:ext cx="10537372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gazdaság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</a:t>
            </a:r>
            <a:r>
              <a:rPr lang="en-US" sz="3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előtt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19.század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elejétől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világgazdaság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vezetője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a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század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közeptől-utolsó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harmadától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állandó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hanyatlásban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a II.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világháború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végéig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részesedése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jövedelméből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%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1870     45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1913     27						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jövedelme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USA %-ban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1913	47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1948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80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841788"/>
              </p:ext>
            </p:extLst>
          </p:nvPr>
        </p:nvGraphicFramePr>
        <p:xfrm>
          <a:off x="2106705" y="1461246"/>
          <a:ext cx="7513545" cy="4123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3971">
                  <a:extLst>
                    <a:ext uri="{9D8B030D-6E8A-4147-A177-3AD203B41FA5}">
                      <a16:colId xmlns="" xmlns:a16="http://schemas.microsoft.com/office/drawing/2014/main" val="1425267586"/>
                    </a:ext>
                  </a:extLst>
                </a:gridCol>
                <a:gridCol w="825813">
                  <a:extLst>
                    <a:ext uri="{9D8B030D-6E8A-4147-A177-3AD203B41FA5}">
                      <a16:colId xmlns="" xmlns:a16="http://schemas.microsoft.com/office/drawing/2014/main" val="344028861"/>
                    </a:ext>
                  </a:extLst>
                </a:gridCol>
                <a:gridCol w="988269">
                  <a:extLst>
                    <a:ext uri="{9D8B030D-6E8A-4147-A177-3AD203B41FA5}">
                      <a16:colId xmlns="" xmlns:a16="http://schemas.microsoft.com/office/drawing/2014/main" val="2355740262"/>
                    </a:ext>
                  </a:extLst>
                </a:gridCol>
                <a:gridCol w="798737">
                  <a:extLst>
                    <a:ext uri="{9D8B030D-6E8A-4147-A177-3AD203B41FA5}">
                      <a16:colId xmlns="" xmlns:a16="http://schemas.microsoft.com/office/drawing/2014/main" val="1341827096"/>
                    </a:ext>
                  </a:extLst>
                </a:gridCol>
                <a:gridCol w="988269">
                  <a:extLst>
                    <a:ext uri="{9D8B030D-6E8A-4147-A177-3AD203B41FA5}">
                      <a16:colId xmlns="" xmlns:a16="http://schemas.microsoft.com/office/drawing/2014/main" val="3848990045"/>
                    </a:ext>
                  </a:extLst>
                </a:gridCol>
                <a:gridCol w="731048">
                  <a:extLst>
                    <a:ext uri="{9D8B030D-6E8A-4147-A177-3AD203B41FA5}">
                      <a16:colId xmlns="" xmlns:a16="http://schemas.microsoft.com/office/drawing/2014/main" val="4211661363"/>
                    </a:ext>
                  </a:extLst>
                </a:gridCol>
                <a:gridCol w="879964">
                  <a:extLst>
                    <a:ext uri="{9D8B030D-6E8A-4147-A177-3AD203B41FA5}">
                      <a16:colId xmlns="" xmlns:a16="http://schemas.microsoft.com/office/drawing/2014/main" val="2086951268"/>
                    </a:ext>
                  </a:extLst>
                </a:gridCol>
                <a:gridCol w="798737">
                  <a:extLst>
                    <a:ext uri="{9D8B030D-6E8A-4147-A177-3AD203B41FA5}">
                      <a16:colId xmlns="" xmlns:a16="http://schemas.microsoft.com/office/drawing/2014/main" val="1654870572"/>
                    </a:ext>
                  </a:extLst>
                </a:gridCol>
                <a:gridCol w="798737">
                  <a:extLst>
                    <a:ext uri="{9D8B030D-6E8A-4147-A177-3AD203B41FA5}">
                      <a16:colId xmlns="" xmlns:a16="http://schemas.microsoft.com/office/drawing/2014/main" val="971441690"/>
                    </a:ext>
                  </a:extLst>
                </a:gridCol>
              </a:tblGrid>
              <a:tr h="8247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Ausztria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Dánia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Franciaorsz.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Németorsz.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Olaszorsz.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Hollandia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Anglia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USA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501044729"/>
                  </a:ext>
                </a:extLst>
              </a:tr>
              <a:tr h="8247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1938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3,583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5,544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4,424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5,129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3,244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5,122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5,938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6,134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243971212"/>
                  </a:ext>
                </a:extLst>
              </a:tr>
              <a:tr h="8247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1945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1,736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4,874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2,549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4,326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1,880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2,621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6,737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11,722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359856054"/>
                  </a:ext>
                </a:extLst>
              </a:tr>
              <a:tr h="8247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1946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1,969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5,577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3,818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2,503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2,448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4,348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6,440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  9,207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1844290612"/>
                  </a:ext>
                </a:extLst>
              </a:tr>
              <a:tr h="8247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1947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2,181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5,806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4,099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2,763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2,856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4,357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6,306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8,896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284477384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03295" y="926834"/>
            <a:ext cx="53339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Vezetőországok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főre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juto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GDP-je (1990 US $): 1938 - 1947 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 rot="10800000" flipV="1">
            <a:off x="1968137" y="5511650"/>
            <a:ext cx="7425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Ez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volt a 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kiindulópont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europai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előtt</a:t>
            </a:r>
            <a:endParaRPr kumimoji="0" lang="en-US" alt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877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7280" y="949234"/>
            <a:ext cx="8168640" cy="351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A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rekonstrukciós</a:t>
            </a: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szakasz</a:t>
            </a: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</a:t>
            </a:r>
            <a:r>
              <a:rPr lang="en-US" sz="24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szerepe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értelmezés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utolsó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békeév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1938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színjének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elérése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legtöbb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oszág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Németország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Olaszország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Ausztria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kivételével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1948-ban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elérte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1938-as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színtet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$-ban)</a:t>
            </a:r>
          </a:p>
          <a:p>
            <a:pPr indent="457200"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Belgium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Dánia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Franciaország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Anglia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1938	39.608		20.939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185.633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284.165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1948	42.078		24.722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178.906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334.135</a:t>
            </a:r>
          </a:p>
        </p:txBody>
      </p:sp>
    </p:spTree>
    <p:extLst>
      <p:ext uri="{BB962C8B-B14F-4D97-AF65-F5344CB8AC3E}">
        <p14:creationId xmlns:p14="http://schemas.microsoft.com/office/powerpoint/2010/main" val="395539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931" y="496389"/>
            <a:ext cx="8604069" cy="274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000" b="1" i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     A </a:t>
            </a:r>
            <a:r>
              <a:rPr lang="en-US" sz="2000" b="1" i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rekonstruciós</a:t>
            </a:r>
            <a:r>
              <a:rPr lang="en-US" sz="2000" b="1" i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szakasz</a:t>
            </a:r>
            <a:r>
              <a:rPr lang="en-US" sz="2000" b="1" i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újraértelmezése</a:t>
            </a:r>
            <a:r>
              <a:rPr lang="en-US" sz="2000" b="1" i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i="1" u="sng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Jánossy</a:t>
            </a:r>
            <a:r>
              <a:rPr lang="en-US" sz="2000" b="1" i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Jánossy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Ferenc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rekonstrukció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akkor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véget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amikor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egyes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elérik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színtet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amelyet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háború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nélkül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megelőző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hosszútávú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50-70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év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trendje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alapján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elértek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volna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Ez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esetben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rekonstrukciós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szakasz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1968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körül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ért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véget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Európában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Ebben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szakaszban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speciális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rekonstruciós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jellemző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ezek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voltak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Wirtschaftswunder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évei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 rot="10800000" flipV="1">
            <a:off x="696685" y="4032499"/>
            <a:ext cx="10162903" cy="2233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b="1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000" b="1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 A 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Marshall </a:t>
            </a:r>
            <a:r>
              <a:rPr lang="en-US" sz="2000" b="1" i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Terv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szerepe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2000" b="1" i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helyreállításban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(1948-1951) </a:t>
            </a:r>
            <a:r>
              <a:rPr lang="en-US" sz="2000" b="1" i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sz="20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</a:t>
            </a:r>
            <a:r>
              <a:rPr lang="en-US" sz="2000" b="1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i="1" u="sng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kezdetei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 Marshall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$15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milliárd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USA GDP-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jének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5%-a)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segítette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gyors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újjáépítést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Marshall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kötelező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feltételei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vámok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leépítése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Payment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bevezetése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Kifejezett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cél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fogadó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gazdasági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uniójának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létrehozása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5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u="sng" dirty="0"/>
              <a:t>3. </a:t>
            </a:r>
            <a:r>
              <a:rPr lang="en-US" sz="4000" b="1" i="1" u="sng" dirty="0" err="1"/>
              <a:t>Út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az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Europai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Unió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felé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és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ennek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gazdasági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hatása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199" y="1384663"/>
            <a:ext cx="10448109" cy="423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europai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integráció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fő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állomásai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Marshall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Terv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Szén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Acél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Közösség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(1952);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Gazdasági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Közösség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(1958)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(1993).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árukereskedelem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már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1973-ra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10-15-szörösére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nőtt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két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világháború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évtizedekhez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képest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kereskedelmi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szerkezet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munkamegosztás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agrár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eltűnőben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kereskedelmük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33%-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ról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18%-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esik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Felváltja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országokközötti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munkamegosztás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termékek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termelése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kooperációban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(a Concorde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Airbus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példái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szektorok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vegyi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elektromos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elektronikus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auto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üzleti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gépek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–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részesedése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össztermelés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26%-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ról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42%ára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nőtt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Közösség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gazdasági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3-4-szer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gyorsabbá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mint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világháborúk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447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9234"/>
            <a:ext cx="10515600" cy="1576252"/>
          </a:xfrm>
        </p:spPr>
        <p:txBody>
          <a:bodyPr>
            <a:normAutofit fontScale="90000"/>
          </a:bodyPr>
          <a:lstStyle/>
          <a:p>
            <a:r>
              <a:rPr lang="en-US" sz="4000" b="1" i="1" u="sng" dirty="0"/>
              <a:t>4. </a:t>
            </a:r>
            <a:r>
              <a:rPr lang="en-US" sz="4000" b="1" i="1" u="sng" dirty="0" err="1"/>
              <a:t>Globalizáció</a:t>
            </a:r>
            <a:r>
              <a:rPr lang="en-US" sz="4000" b="1" i="1" u="sng" dirty="0"/>
              <a:t> versus </a:t>
            </a:r>
            <a:r>
              <a:rPr lang="en-US" sz="4000" b="1" i="1" u="sng" dirty="0" err="1"/>
              <a:t>Regionalizáció</a:t>
            </a:r>
            <a:r>
              <a:rPr lang="en-US" sz="4000" b="1" i="1" u="sng" dirty="0"/>
              <a:t>: </a:t>
            </a:r>
            <a:r>
              <a:rPr lang="en-US" sz="4000" b="1" i="1" u="sng" dirty="0" err="1"/>
              <a:t>Az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európai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gazdaság</a:t>
            </a:r>
            <a:r>
              <a:rPr lang="en-US" sz="4000" b="1" i="1" u="sng" dirty="0"/>
              <a:t> ‘</a:t>
            </a:r>
            <a:r>
              <a:rPr lang="en-US" sz="4000" b="1" i="1" u="sng" dirty="0" err="1"/>
              <a:t>európaizálása</a:t>
            </a:r>
            <a:r>
              <a:rPr lang="en-US" sz="4000" b="1" i="1" u="sng" dirty="0"/>
              <a:t>’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01486" y="2812868"/>
            <a:ext cx="8142514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Globalizáció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új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technikai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forradalom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alapján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Termelés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technológia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információ-áramlás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országhatárok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nélkül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deregulált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szabadkereskedelmi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rendszerben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Technikai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forradalom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computer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konténer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szállítás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olcsó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sőt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ingyenes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telefon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hírközlés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repülés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Multinatinacionális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dominanciája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900,000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bedolgozó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alvállalkozás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leányvállalat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külföldi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országokban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a 21.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század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elejére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multinacionálisok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termelik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gyáripari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termelésének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¾-ét </a:t>
            </a:r>
          </a:p>
        </p:txBody>
      </p:sp>
    </p:spTree>
    <p:extLst>
      <p:ext uri="{BB962C8B-B14F-4D97-AF65-F5344CB8AC3E}">
        <p14:creationId xmlns:p14="http://schemas.microsoft.com/office/powerpoint/2010/main" val="3207896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5063" y="879566"/>
            <a:ext cx="8368937" cy="429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 startAt="2"/>
              <a:tabLst>
                <a:tab pos="457200" algn="l"/>
              </a:tabLs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globalizáció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neo-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liberális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politikával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társult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 startAt="2"/>
              <a:tabLst>
                <a:tab pos="457200" algn="l"/>
              </a:tabLs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Amerikai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ázsiai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hatalmas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részét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hódították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meg ;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védekezése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globalizáció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regionalizáció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útján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(Single Market,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 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 startAt="2"/>
              <a:tabLst>
                <a:tab pos="457200" algn="l"/>
              </a:tabLs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háborút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követő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extenzív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amely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amerikai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technológiai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épült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segítette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talpraállást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követő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státuszba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sodorta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Európát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Ezt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cserélték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intenzív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fejlesztési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modellel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1970-1980-tól),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saját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kutatásra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innovációra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épült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versenyképesség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útja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volt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rabicPeriod" startAt="2"/>
              <a:tabLst>
                <a:tab pos="457200" algn="l"/>
              </a:tabLs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gazdaság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fokozatosan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Európaiasodott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,”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védekezve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globális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verseny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multinacionális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része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visszavonult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nemzetközi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piacról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felé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fordult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(mint a Holland-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Angol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Unilever,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eladta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több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mint 70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Európán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kívüli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vállalatát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Németország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40%-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ról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17%ra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csökkentette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Európán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kívüli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befektetéseit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országokba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irányította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őket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901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646" y="365125"/>
            <a:ext cx="10596154" cy="1881686"/>
          </a:xfrm>
        </p:spPr>
        <p:txBody>
          <a:bodyPr>
            <a:normAutofit/>
          </a:bodyPr>
          <a:lstStyle/>
          <a:p>
            <a:r>
              <a:rPr lang="en-US" sz="4000" b="1" i="1" u="sng" dirty="0"/>
              <a:t>5. </a:t>
            </a:r>
            <a:r>
              <a:rPr lang="en-US" sz="4000" b="1" i="1" u="sng" dirty="0" err="1"/>
              <a:t>Az</a:t>
            </a:r>
            <a:r>
              <a:rPr lang="en-US" sz="4000" b="1" i="1" u="sng" dirty="0"/>
              <a:t>  </a:t>
            </a:r>
            <a:r>
              <a:rPr lang="en-US" sz="4000" b="1" i="1" u="sng" dirty="0" err="1"/>
              <a:t>integráció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gazdasági</a:t>
            </a:r>
            <a:r>
              <a:rPr lang="en-US" sz="4000" b="1" i="1" u="sng" dirty="0"/>
              <a:t> </a:t>
            </a:r>
            <a:r>
              <a:rPr lang="en-US" sz="4000" b="1" i="1" u="sng" dirty="0" err="1"/>
              <a:t>hatása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79269" y="2124891"/>
            <a:ext cx="10380617" cy="3794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 </a:t>
            </a:r>
            <a:r>
              <a:rPr lang="en-US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mérhető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előnyök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intézmények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bevezetése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össz-európai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termék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sztenderdek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könnyű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európai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értékesítésre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határokon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átívelő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fúziók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harmonizált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rendszer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Csaba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László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íntézmény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transzfernek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nevez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Árúk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tőke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emberek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szabad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áramlása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belső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határok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nélküli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EU-ban.</a:t>
            </a:r>
          </a:p>
          <a:p>
            <a:pPr marL="342900" marR="0" lvl="0" indent="-342900">
              <a:spcBef>
                <a:spcPts val="0"/>
              </a:spcBef>
              <a:spcAft>
                <a:spcPts val="100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en-US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Mérhető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előnyök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-- 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20%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közötti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többlet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növekedés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--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Megnövelt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direkt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kölcsönös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beruházások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(FDI)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EU-n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belül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marR="0"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1970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=$5,128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millió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   2007=$857,118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millió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Vállalat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fúziók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az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EU-n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belül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(1998-2006) 43,000 (a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világ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összes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fúziójának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2/3-a)</a:t>
            </a:r>
          </a:p>
          <a:p>
            <a:pPr marL="2743200" marR="0" indent="-22860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termelés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europaizálása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EU-n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belüli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kereskedelem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36%-a import a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más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tagországban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működő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leányvállalatoktól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35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817</Words>
  <Application>Microsoft Office PowerPoint</Application>
  <PresentationFormat>Custom</PresentationFormat>
  <Paragraphs>181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                               Az európai integráció gazdasági előnye </vt:lpstr>
      <vt:lpstr>PowerPoint Presentation</vt:lpstr>
      <vt:lpstr>PowerPoint Presentation</vt:lpstr>
      <vt:lpstr>PowerPoint Presentation</vt:lpstr>
      <vt:lpstr>PowerPoint Presentation</vt:lpstr>
      <vt:lpstr>3. Út az Europai Unió felé és ennek gazdasági hatása </vt:lpstr>
      <vt:lpstr>4. Globalizáció versus Regionalizáció: Az európai gazdaság ‘európaizálása’ </vt:lpstr>
      <vt:lpstr>PowerPoint Presentation</vt:lpstr>
      <vt:lpstr>5. Az  integráció gazdasági hatása </vt:lpstr>
      <vt:lpstr>PowerPoint Presentation</vt:lpstr>
      <vt:lpstr>6. Az európai jóléti rendszer </vt:lpstr>
      <vt:lpstr>PowerPoint Presentation</vt:lpstr>
      <vt:lpstr>7. A  kevésbé fejlett országok felzárkózása – az integráció nyomán </vt:lpstr>
      <vt:lpstr>PowerPoint Presentation</vt:lpstr>
      <vt:lpstr>PowerPoint Presentation</vt:lpstr>
      <vt:lpstr> 8. Felzárkózás az USA-hoz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Berend T. Iván  Az európai integráció gazdasági előnye</dc:title>
  <dc:creator>Kati Radics</dc:creator>
  <cp:lastModifiedBy>Ivan</cp:lastModifiedBy>
  <cp:revision>21</cp:revision>
  <dcterms:created xsi:type="dcterms:W3CDTF">2020-12-09T17:58:50Z</dcterms:created>
  <dcterms:modified xsi:type="dcterms:W3CDTF">2020-12-09T19:35:14Z</dcterms:modified>
</cp:coreProperties>
</file>