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0" r:id="rId1"/>
    <p:sldMasterId id="2147483745" r:id="rId2"/>
    <p:sldMasterId id="2147483762" r:id="rId3"/>
    <p:sldMasterId id="2147483767" r:id="rId4"/>
    <p:sldMasterId id="2147483725" r:id="rId5"/>
  </p:sldMasterIdLst>
  <p:notesMasterIdLst>
    <p:notesMasterId r:id="rId93"/>
  </p:notesMasterIdLst>
  <p:handoutMasterIdLst>
    <p:handoutMasterId r:id="rId94"/>
  </p:handoutMasterIdLst>
  <p:sldIdLst>
    <p:sldId id="341" r:id="rId6"/>
    <p:sldId id="538" r:id="rId7"/>
    <p:sldId id="540" r:id="rId8"/>
    <p:sldId id="522" r:id="rId9"/>
    <p:sldId id="469" r:id="rId10"/>
    <p:sldId id="524" r:id="rId11"/>
    <p:sldId id="498" r:id="rId12"/>
    <p:sldId id="259" r:id="rId13"/>
    <p:sldId id="526" r:id="rId14"/>
    <p:sldId id="332" r:id="rId15"/>
    <p:sldId id="525" r:id="rId16"/>
    <p:sldId id="510" r:id="rId17"/>
    <p:sldId id="261" r:id="rId18"/>
    <p:sldId id="263" r:id="rId19"/>
    <p:sldId id="264" r:id="rId20"/>
    <p:sldId id="265" r:id="rId21"/>
    <p:sldId id="519" r:id="rId22"/>
    <p:sldId id="474" r:id="rId23"/>
    <p:sldId id="534" r:id="rId24"/>
    <p:sldId id="542" r:id="rId25"/>
    <p:sldId id="546" r:id="rId26"/>
    <p:sldId id="547" r:id="rId27"/>
    <p:sldId id="548" r:id="rId28"/>
    <p:sldId id="549" r:id="rId29"/>
    <p:sldId id="382" r:id="rId30"/>
    <p:sldId id="420" r:id="rId31"/>
    <p:sldId id="421" r:id="rId32"/>
    <p:sldId id="550" r:id="rId33"/>
    <p:sldId id="551" r:id="rId34"/>
    <p:sldId id="552" r:id="rId35"/>
    <p:sldId id="553" r:id="rId36"/>
    <p:sldId id="426" r:id="rId37"/>
    <p:sldId id="424" r:id="rId38"/>
    <p:sldId id="504" r:id="rId39"/>
    <p:sldId id="544" r:id="rId40"/>
    <p:sldId id="473" r:id="rId41"/>
    <p:sldId id="506" r:id="rId42"/>
    <p:sldId id="507" r:id="rId43"/>
    <p:sldId id="532" r:id="rId44"/>
    <p:sldId id="286" r:id="rId45"/>
    <p:sldId id="530" r:id="rId46"/>
    <p:sldId id="531" r:id="rId47"/>
    <p:sldId id="287" r:id="rId48"/>
    <p:sldId id="289" r:id="rId49"/>
    <p:sldId id="320" r:id="rId50"/>
    <p:sldId id="543" r:id="rId51"/>
    <p:sldId id="536" r:id="rId52"/>
    <p:sldId id="487" r:id="rId53"/>
    <p:sldId id="490" r:id="rId54"/>
    <p:sldId id="492" r:id="rId55"/>
    <p:sldId id="494" r:id="rId56"/>
    <p:sldId id="523" r:id="rId57"/>
    <p:sldId id="491" r:id="rId58"/>
    <p:sldId id="496" r:id="rId59"/>
    <p:sldId id="495" r:id="rId60"/>
    <p:sldId id="493" r:id="rId61"/>
    <p:sldId id="488" r:id="rId62"/>
    <p:sldId id="481" r:id="rId63"/>
    <p:sldId id="482" r:id="rId64"/>
    <p:sldId id="545" r:id="rId65"/>
    <p:sldId id="511" r:id="rId66"/>
    <p:sldId id="500" r:id="rId67"/>
    <p:sldId id="512" r:id="rId68"/>
    <p:sldId id="312" r:id="rId69"/>
    <p:sldId id="514" r:id="rId70"/>
    <p:sldId id="515" r:id="rId71"/>
    <p:sldId id="483" r:id="rId72"/>
    <p:sldId id="505" r:id="rId73"/>
    <p:sldId id="354" r:id="rId74"/>
    <p:sldId id="501" r:id="rId75"/>
    <p:sldId id="502" r:id="rId76"/>
    <p:sldId id="256" r:id="rId77"/>
    <p:sldId id="268" r:id="rId78"/>
    <p:sldId id="269" r:id="rId79"/>
    <p:sldId id="267" r:id="rId80"/>
    <p:sldId id="270" r:id="rId81"/>
    <p:sldId id="271" r:id="rId82"/>
    <p:sldId id="274" r:id="rId83"/>
    <p:sldId id="513" r:id="rId84"/>
    <p:sldId id="316" r:id="rId85"/>
    <p:sldId id="300" r:id="rId86"/>
    <p:sldId id="301" r:id="rId87"/>
    <p:sldId id="497" r:id="rId88"/>
    <p:sldId id="335" r:id="rId89"/>
    <p:sldId id="336" r:id="rId90"/>
    <p:sldId id="338" r:id="rId91"/>
    <p:sldId id="468" r:id="rId92"/>
  </p:sldIdLst>
  <p:sldSz cx="12192000" cy="6858000"/>
  <p:notesSz cx="6858000" cy="9144000"/>
  <p:embeddedFontLst>
    <p:embeddedFont>
      <p:font typeface="Arial Narrow" panose="020B0606020202030204" pitchFamily="34" charset="0"/>
      <p:regular r:id="rId95"/>
      <p:bold r:id="rId96"/>
      <p:italic r:id="rId97"/>
      <p:boldItalic r:id="rId98"/>
    </p:embeddedFont>
    <p:embeddedFont>
      <p:font typeface="Calibri" panose="020F0502020204030204" pitchFamily="34" charset="0"/>
      <p:regular r:id="rId99"/>
      <p:bold r:id="rId100"/>
      <p:italic r:id="rId101"/>
      <p:boldItalic r:id="rId102"/>
    </p:embeddedFont>
    <p:embeddedFont>
      <p:font typeface="Muli" panose="020B0604020202020204" charset="-18"/>
      <p:regular r:id="rId103"/>
      <p:bold r:id="rId104"/>
      <p:italic r:id="rId105"/>
      <p:boldItalic r:id="rId106"/>
    </p:embeddedFont>
    <p:embeddedFont>
      <p:font typeface="Muli ExtraBold" panose="020B0604020202020204" charset="-18"/>
      <p:bold r:id="rId107"/>
      <p:boldItalic r:id="rId108"/>
    </p:embeddedFont>
    <p:embeddedFont>
      <p:font typeface="Muli Light" panose="020B0604020202020204" charset="-18"/>
      <p:regular r:id="rId109"/>
      <p:italic r:id="rId110"/>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478F6D2C-ED3F-4EC6-BAC9-D5F0D853D3B0}">
          <p14:sldIdLst>
            <p14:sldId id="341"/>
            <p14:sldId id="538"/>
            <p14:sldId id="540"/>
            <p14:sldId id="522"/>
            <p14:sldId id="469"/>
            <p14:sldId id="524"/>
            <p14:sldId id="498"/>
            <p14:sldId id="259"/>
            <p14:sldId id="526"/>
            <p14:sldId id="332"/>
            <p14:sldId id="525"/>
            <p14:sldId id="510"/>
            <p14:sldId id="261"/>
            <p14:sldId id="263"/>
            <p14:sldId id="264"/>
            <p14:sldId id="265"/>
            <p14:sldId id="519"/>
            <p14:sldId id="474"/>
            <p14:sldId id="534"/>
            <p14:sldId id="542"/>
            <p14:sldId id="546"/>
            <p14:sldId id="547"/>
            <p14:sldId id="548"/>
            <p14:sldId id="549"/>
            <p14:sldId id="382"/>
            <p14:sldId id="420"/>
            <p14:sldId id="421"/>
            <p14:sldId id="550"/>
            <p14:sldId id="551"/>
            <p14:sldId id="552"/>
            <p14:sldId id="553"/>
            <p14:sldId id="426"/>
            <p14:sldId id="424"/>
            <p14:sldId id="504"/>
            <p14:sldId id="544"/>
            <p14:sldId id="473"/>
            <p14:sldId id="506"/>
            <p14:sldId id="507"/>
            <p14:sldId id="532"/>
            <p14:sldId id="286"/>
            <p14:sldId id="530"/>
            <p14:sldId id="531"/>
            <p14:sldId id="287"/>
            <p14:sldId id="289"/>
            <p14:sldId id="320"/>
            <p14:sldId id="543"/>
            <p14:sldId id="536"/>
            <p14:sldId id="487"/>
            <p14:sldId id="490"/>
            <p14:sldId id="492"/>
            <p14:sldId id="494"/>
            <p14:sldId id="523"/>
            <p14:sldId id="491"/>
            <p14:sldId id="496"/>
            <p14:sldId id="495"/>
            <p14:sldId id="493"/>
            <p14:sldId id="488"/>
            <p14:sldId id="481"/>
            <p14:sldId id="482"/>
            <p14:sldId id="545"/>
            <p14:sldId id="511"/>
            <p14:sldId id="500"/>
            <p14:sldId id="512"/>
            <p14:sldId id="312"/>
            <p14:sldId id="514"/>
            <p14:sldId id="515"/>
            <p14:sldId id="483"/>
            <p14:sldId id="505"/>
            <p14:sldId id="354"/>
            <p14:sldId id="501"/>
            <p14:sldId id="502"/>
            <p14:sldId id="256"/>
            <p14:sldId id="268"/>
            <p14:sldId id="269"/>
            <p14:sldId id="267"/>
            <p14:sldId id="270"/>
            <p14:sldId id="271"/>
            <p14:sldId id="274"/>
            <p14:sldId id="513"/>
            <p14:sldId id="316"/>
            <p14:sldId id="300"/>
            <p14:sldId id="301"/>
            <p14:sldId id="497"/>
            <p14:sldId id="335"/>
            <p14:sldId id="336"/>
            <p14:sldId id="338"/>
            <p14:sldId id="468"/>
          </p14:sldIdLst>
        </p14:section>
        <p14:section name="NYITÓ" id="{72541D80-85AD-4A5D-806D-42EE5AA54AC2}">
          <p14:sldIdLst/>
        </p14:section>
        <p14:section name="TARTALOM" id="{1F0DCB7E-20A6-4377-9923-443B3D5EF155}">
          <p14:sldIdLst/>
        </p14:section>
        <p14:section name="ELVÁLASZTÓ" id="{EDB6634F-D85B-410F-9B9E-C7632C3B2525}">
          <p14:sldIdLst/>
        </p14:section>
        <p14:section name="ELVÁLASZTÓ KÉPPEL" id="{D4B8F867-C4DF-4E92-9B64-DB44410DD6BE}">
          <p14:sldIdLst/>
        </p14:section>
        <p14:section name="SZÖVEGES" id="{C48415D8-1EC8-4D99-AAF2-CE66CBB9F7C3}">
          <p14:sldIdLst/>
        </p14:section>
        <p14:section name="ZÁRÓ" id="{7EFEF7ED-6900-4E57-BBE4-BFBE75667026}">
          <p14:sldIdLst/>
        </p14:section>
      </p14:sectionLst>
    </p:ext>
    <p:ext uri="{EFAFB233-063F-42B5-8137-9DF3F51BA10A}">
      <p15:sldGuideLst xmlns:p15="http://schemas.microsoft.com/office/powerpoint/2012/main">
        <p15:guide id="1" orient="horz" pos="2750" userDrawn="1">
          <p15:clr>
            <a:srgbClr val="A4A3A4"/>
          </p15:clr>
        </p15:guide>
        <p15:guide id="2" orient="horz" pos="3453" userDrawn="1">
          <p15:clr>
            <a:srgbClr val="A4A3A4"/>
          </p15:clr>
        </p15:guide>
        <p15:guide id="3"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szthelyi Doris" initials="KD" lastIdx="2" clrIdx="0">
    <p:extLst>
      <p:ext uri="{19B8F6BF-5375-455C-9EA6-DF929625EA0E}">
        <p15:presenceInfo xmlns:p15="http://schemas.microsoft.com/office/powerpoint/2012/main" userId="S::doris.keszthelyi@uni-corvinus.hu::e06b16ab-a6ad-4493-8ead-fa410f374d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B4F"/>
    <a:srgbClr val="33CC33"/>
    <a:srgbClr val="002E65"/>
    <a:srgbClr val="CDDDAF"/>
    <a:srgbClr val="A9D5FC"/>
    <a:srgbClr val="ED4367"/>
    <a:srgbClr val="495999"/>
    <a:srgbClr val="FFFFFF"/>
    <a:srgbClr val="333A31"/>
    <a:srgbClr val="6C7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3" autoAdjust="0"/>
    <p:restoredTop sz="96404" autoAdjust="0"/>
  </p:normalViewPr>
  <p:slideViewPr>
    <p:cSldViewPr snapToGrid="0" showGuides="1">
      <p:cViewPr varScale="1">
        <p:scale>
          <a:sx n="95" d="100"/>
          <a:sy n="95" d="100"/>
        </p:scale>
        <p:origin x="96" y="324"/>
      </p:cViewPr>
      <p:guideLst>
        <p:guide orient="horz" pos="2750"/>
        <p:guide orient="horz" pos="3453"/>
        <p:guide pos="38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202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font" Target="fonts/font1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8.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font" Target="fonts/font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2.fntdata"/><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6.fntdata"/><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16263B-534F-4C5F-9AD3-EF90AD31AF19}" type="datetimeFigureOut">
              <a:rPr lang="hu-HU" smtClean="0"/>
              <a:t>2020. 10. 15.</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1E724C-BA58-4CF4-BF68-8A5B3B8EE8D8}" type="slidenum">
              <a:rPr lang="hu-HU" smtClean="0"/>
              <a:t>‹#›</a:t>
            </a:fld>
            <a:endParaRPr lang="hu-HU"/>
          </a:p>
        </p:txBody>
      </p:sp>
    </p:spTree>
    <p:extLst>
      <p:ext uri="{BB962C8B-B14F-4D97-AF65-F5344CB8AC3E}">
        <p14:creationId xmlns:p14="http://schemas.microsoft.com/office/powerpoint/2010/main" val="3755211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74A63-8E43-4D68-956A-FC6DE785B676}" type="datetimeFigureOut">
              <a:rPr lang="hu-HU" smtClean="0"/>
              <a:t>2020. 10. 15.</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2CE9F-7C32-4819-BF0D-C9291E2C72DE}" type="slidenum">
              <a:rPr lang="hu-HU" smtClean="0"/>
              <a:t>‹#›</a:t>
            </a:fld>
            <a:endParaRPr lang="hu-HU"/>
          </a:p>
        </p:txBody>
      </p:sp>
    </p:spTree>
    <p:extLst>
      <p:ext uri="{BB962C8B-B14F-4D97-AF65-F5344CB8AC3E}">
        <p14:creationId xmlns:p14="http://schemas.microsoft.com/office/powerpoint/2010/main" val="357418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90F2CE9F-7C32-4819-BF0D-C9291E2C72DE}" type="slidenum">
              <a:rPr lang="hu-HU" smtClean="0"/>
              <a:t>36</a:t>
            </a:fld>
            <a:endParaRPr lang="hu-HU"/>
          </a:p>
        </p:txBody>
      </p:sp>
    </p:spTree>
    <p:extLst>
      <p:ext uri="{BB962C8B-B14F-4D97-AF65-F5344CB8AC3E}">
        <p14:creationId xmlns:p14="http://schemas.microsoft.com/office/powerpoint/2010/main" val="103151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90F2CE9F-7C32-4819-BF0D-C9291E2C72DE}" type="slidenum">
              <a:rPr lang="hu-HU" smtClean="0"/>
              <a:t>58</a:t>
            </a:fld>
            <a:endParaRPr lang="hu-HU"/>
          </a:p>
        </p:txBody>
      </p:sp>
    </p:spTree>
    <p:extLst>
      <p:ext uri="{BB962C8B-B14F-4D97-AF65-F5344CB8AC3E}">
        <p14:creationId xmlns:p14="http://schemas.microsoft.com/office/powerpoint/2010/main" val="393901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őcím_sárga">
    <p:bg>
      <p:bgPr>
        <a:solidFill>
          <a:srgbClr val="495999"/>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627340B-6421-4951-B187-369173F2C418}"/>
              </a:ext>
            </a:extLst>
          </p:cNvPr>
          <p:cNvSpPr>
            <a:spLocks noGrp="1"/>
          </p:cNvSpPr>
          <p:nvPr>
            <p:ph type="body" sz="quarter" idx="12" hasCustomPrompt="1"/>
          </p:nvPr>
        </p:nvSpPr>
        <p:spPr>
          <a:xfrm>
            <a:off x="911224" y="923040"/>
            <a:ext cx="10369551" cy="1728603"/>
          </a:xfrm>
        </p:spPr>
        <p:txBody>
          <a:bodyPr anchor="b">
            <a:normAutofit/>
          </a:bodyPr>
          <a:lstStyle>
            <a:lvl1pPr algn="ctr">
              <a:lnSpc>
                <a:spcPts val="6800"/>
              </a:lnSpc>
              <a:spcBef>
                <a:spcPts val="0"/>
              </a:spcBef>
              <a:defRPr sz="5600">
                <a:solidFill>
                  <a:schemeClr val="bg1"/>
                </a:solidFill>
                <a:latin typeface="Muli ExtraBold" panose="00000900000000000000" pitchFamily="2" charset="-18"/>
              </a:defRPr>
            </a:lvl1pPr>
          </a:lstStyle>
          <a:p>
            <a:pPr lvl="0"/>
            <a:r>
              <a:rPr lang="hu-HU" dirty="0"/>
              <a:t>Muli XtraBold 56pt</a:t>
            </a:r>
            <a:br>
              <a:rPr lang="hu-HU" dirty="0"/>
            </a:br>
            <a:r>
              <a:rPr lang="hu-HU" dirty="0"/>
              <a:t>max. 2 sor</a:t>
            </a:r>
            <a:endParaRPr lang="en-US" dirty="0"/>
          </a:p>
        </p:txBody>
      </p:sp>
      <p:sp>
        <p:nvSpPr>
          <p:cNvPr id="9" name="Szöveg helye 2">
            <a:extLst>
              <a:ext uri="{FF2B5EF4-FFF2-40B4-BE49-F238E27FC236}">
                <a16:creationId xmlns:a16="http://schemas.microsoft.com/office/drawing/2014/main" id="{D9A4A990-7649-4B37-8F7F-5A1696ADC218}"/>
              </a:ext>
            </a:extLst>
          </p:cNvPr>
          <p:cNvSpPr>
            <a:spLocks noGrp="1"/>
          </p:cNvSpPr>
          <p:nvPr>
            <p:ph type="body" idx="1" hasCustomPrompt="1"/>
          </p:nvPr>
        </p:nvSpPr>
        <p:spPr>
          <a:xfrm>
            <a:off x="911223" y="3448250"/>
            <a:ext cx="10369551" cy="823912"/>
          </a:xfrm>
        </p:spPr>
        <p:txBody>
          <a:bodyPr anchor="t">
            <a:normAutofit/>
          </a:bodyPr>
          <a:lstStyle>
            <a:lvl1pPr marL="0" indent="0" algn="ctr">
              <a:buNone/>
              <a:defRPr sz="2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err="1"/>
              <a:t>Muli</a:t>
            </a:r>
            <a:r>
              <a:rPr lang="hu-HU" dirty="0"/>
              <a:t> </a:t>
            </a:r>
            <a:r>
              <a:rPr lang="hu-HU" dirty="0" err="1"/>
              <a:t>Light</a:t>
            </a:r>
            <a:r>
              <a:rPr lang="hu-HU" dirty="0"/>
              <a:t> 26pt</a:t>
            </a:r>
          </a:p>
          <a:p>
            <a:pPr lvl="0"/>
            <a:r>
              <a:rPr lang="hu-HU" dirty="0" err="1"/>
              <a:t>max</a:t>
            </a:r>
            <a:r>
              <a:rPr lang="hu-HU" dirty="0"/>
              <a:t>. 2 sor</a:t>
            </a:r>
          </a:p>
        </p:txBody>
      </p:sp>
      <p:sp>
        <p:nvSpPr>
          <p:cNvPr id="5" name="Text Placeholder 2">
            <a:extLst>
              <a:ext uri="{FF2B5EF4-FFF2-40B4-BE49-F238E27FC236}">
                <a16:creationId xmlns:a16="http://schemas.microsoft.com/office/drawing/2014/main" id="{6FA0B8FC-FDED-41AE-80A9-2BC1802A8DF0}"/>
              </a:ext>
            </a:extLst>
          </p:cNvPr>
          <p:cNvSpPr txBox="1">
            <a:spLocks/>
          </p:cNvSpPr>
          <p:nvPr userDrawn="1"/>
        </p:nvSpPr>
        <p:spPr>
          <a:xfrm>
            <a:off x="4463256" y="4898571"/>
            <a:ext cx="3265488" cy="1069668"/>
          </a:xfrm>
          <a:prstGeom prst="rect">
            <a:avLst/>
          </a:prstGeom>
        </p:spPr>
        <p:txBody>
          <a:bodyPr bIns="0" anchor="b">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14972731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F64FF009-42F3-466C-B2FB-051273090EF7}" type="datetimeFigureOut">
              <a:rPr lang="hu-HU" smtClean="0"/>
              <a:t>2020. 10. 15.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69D2A512-AA60-47C4-BE6B-F37A62EEFD42}" type="slidenum">
              <a:rPr lang="hu-HU" smtClean="0"/>
              <a:t>‹#›</a:t>
            </a:fld>
            <a:endParaRPr lang="hu-HU"/>
          </a:p>
        </p:txBody>
      </p:sp>
      <p:pic>
        <p:nvPicPr>
          <p:cNvPr id="6" name="Kép 5"/>
          <p:cNvPicPr/>
          <p:nvPr userDrawn="1"/>
        </p:nvPicPr>
        <p:blipFill>
          <a:blip r:embed="rId2">
            <a:extLst>
              <a:ext uri="{28A0092B-C50C-407E-A947-70E740481C1C}">
                <a14:useLocalDpi xmlns:a14="http://schemas.microsoft.com/office/drawing/2010/main" val="0"/>
              </a:ext>
            </a:extLst>
          </a:blip>
          <a:stretch>
            <a:fillRect/>
          </a:stretch>
        </p:blipFill>
        <p:spPr>
          <a:xfrm rot="5400000">
            <a:off x="10671189" y="337185"/>
            <a:ext cx="1139190" cy="1195070"/>
          </a:xfrm>
          <a:prstGeom prst="rect">
            <a:avLst/>
          </a:prstGeom>
        </p:spPr>
      </p:pic>
    </p:spTree>
    <p:extLst>
      <p:ext uri="{BB962C8B-B14F-4D97-AF65-F5344CB8AC3E}">
        <p14:creationId xmlns:p14="http://schemas.microsoft.com/office/powerpoint/2010/main" val="289126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Címdia">
    <p:bg>
      <p:bgPr>
        <a:solidFill>
          <a:srgbClr val="FBCB4F"/>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normAutofit/>
          </a:bodyPr>
          <a:lstStyle>
            <a:lvl1pPr algn="ctr">
              <a:defRPr sz="5600">
                <a:latin typeface="Arial" panose="020B0604020202020204" pitchFamily="34" charset="0"/>
                <a:cs typeface="Arial" panose="020B0604020202020204" pitchFamily="34" charset="0"/>
              </a:defRPr>
            </a:lvl1pPr>
          </a:lstStyle>
          <a:p>
            <a:endParaRPr lang="hu-HU" dirty="0"/>
          </a:p>
        </p:txBody>
      </p:sp>
      <p:sp>
        <p:nvSpPr>
          <p:cNvPr id="3" name="Alcím 2"/>
          <p:cNvSpPr>
            <a:spLocks noGrp="1"/>
          </p:cNvSpPr>
          <p:nvPr>
            <p:ph type="subTitle" idx="1"/>
          </p:nvPr>
        </p:nvSpPr>
        <p:spPr>
          <a:xfrm>
            <a:off x="1524000" y="3602038"/>
            <a:ext cx="9144000" cy="1655762"/>
          </a:xfrm>
        </p:spPr>
        <p:txBody>
          <a:bodyPr>
            <a:normAutofit/>
          </a:bodyPr>
          <a:lstStyle>
            <a:lvl1pPr marL="0" indent="0" algn="ctr">
              <a:buNone/>
              <a:defRPr sz="260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hu-HU" dirty="0"/>
          </a:p>
        </p:txBody>
      </p:sp>
      <p:pic>
        <p:nvPicPr>
          <p:cNvPr id="7" name="Kép 6"/>
          <p:cNvPicPr/>
          <p:nvPr userDrawn="1"/>
        </p:nvPicPr>
        <p:blipFill>
          <a:blip r:embed="rId2">
            <a:extLst>
              <a:ext uri="{28A0092B-C50C-407E-A947-70E740481C1C}">
                <a14:useLocalDpi xmlns:a14="http://schemas.microsoft.com/office/drawing/2010/main" val="0"/>
              </a:ext>
            </a:extLst>
          </a:blip>
          <a:stretch>
            <a:fillRect/>
          </a:stretch>
        </p:blipFill>
        <p:spPr>
          <a:xfrm>
            <a:off x="307134" y="180732"/>
            <a:ext cx="1139190" cy="1195070"/>
          </a:xfrm>
          <a:prstGeom prst="rect">
            <a:avLst/>
          </a:prstGeom>
        </p:spPr>
      </p:pic>
      <p:pic>
        <p:nvPicPr>
          <p:cNvPr id="8" name="Kép 7"/>
          <p:cNvPicPr/>
          <p:nvPr userDrawn="1"/>
        </p:nvPicPr>
        <p:blipFill>
          <a:blip r:embed="rId2">
            <a:extLst>
              <a:ext uri="{28A0092B-C50C-407E-A947-70E740481C1C}">
                <a14:useLocalDpi xmlns:a14="http://schemas.microsoft.com/office/drawing/2010/main" val="0"/>
              </a:ext>
            </a:extLst>
          </a:blip>
          <a:stretch>
            <a:fillRect/>
          </a:stretch>
        </p:blipFill>
        <p:spPr>
          <a:xfrm rot="5400000">
            <a:off x="10591565" y="180732"/>
            <a:ext cx="1139190" cy="1195070"/>
          </a:xfrm>
          <a:prstGeom prst="rect">
            <a:avLst/>
          </a:prstGeom>
        </p:spPr>
      </p:pic>
      <p:pic>
        <p:nvPicPr>
          <p:cNvPr id="9" name="Kép 8"/>
          <p:cNvPicPr/>
          <p:nvPr userDrawn="1"/>
        </p:nvPicPr>
        <p:blipFill>
          <a:blip r:embed="rId2">
            <a:extLst>
              <a:ext uri="{28A0092B-C50C-407E-A947-70E740481C1C}">
                <a14:useLocalDpi xmlns:a14="http://schemas.microsoft.com/office/drawing/2010/main" val="0"/>
              </a:ext>
            </a:extLst>
          </a:blip>
          <a:stretch>
            <a:fillRect/>
          </a:stretch>
        </p:blipFill>
        <p:spPr>
          <a:xfrm rot="10800000">
            <a:off x="10668000" y="5579428"/>
            <a:ext cx="1139190" cy="1195070"/>
          </a:xfrm>
          <a:prstGeom prst="rect">
            <a:avLst/>
          </a:prstGeom>
        </p:spPr>
      </p:pic>
    </p:spTree>
    <p:extLst>
      <p:ext uri="{BB962C8B-B14F-4D97-AF65-F5344CB8AC3E}">
        <p14:creationId xmlns:p14="http://schemas.microsoft.com/office/powerpoint/2010/main" val="329545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pic>
        <p:nvPicPr>
          <p:cNvPr id="5" name="Kép 4"/>
          <p:cNvPicPr/>
          <p:nvPr userDrawn="1"/>
        </p:nvPicPr>
        <p:blipFill>
          <a:blip r:embed="rId2">
            <a:extLst>
              <a:ext uri="{28A0092B-C50C-407E-A947-70E740481C1C}">
                <a14:useLocalDpi xmlns:a14="http://schemas.microsoft.com/office/drawing/2010/main" val="0"/>
              </a:ext>
            </a:extLst>
          </a:blip>
          <a:stretch>
            <a:fillRect/>
          </a:stretch>
        </p:blipFill>
        <p:spPr>
          <a:xfrm rot="5400000">
            <a:off x="10671189" y="337185"/>
            <a:ext cx="1139190" cy="1195070"/>
          </a:xfrm>
          <a:prstGeom prst="rect">
            <a:avLst/>
          </a:prstGeom>
        </p:spPr>
      </p:pic>
    </p:spTree>
    <p:extLst>
      <p:ext uri="{BB962C8B-B14F-4D97-AF65-F5344CB8AC3E}">
        <p14:creationId xmlns:p14="http://schemas.microsoft.com/office/powerpoint/2010/main" val="225208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lválasztó_sárga">
    <p:bg>
      <p:bgPr>
        <a:solidFill>
          <a:srgbClr val="495999"/>
        </a:solidFill>
        <a:effectLst/>
      </p:bgPr>
    </p:bg>
    <p:spTree>
      <p:nvGrpSpPr>
        <p:cNvPr id="1" name=""/>
        <p:cNvGrpSpPr/>
        <p:nvPr/>
      </p:nvGrpSpPr>
      <p:grpSpPr>
        <a:xfrm>
          <a:off x="0" y="0"/>
          <a:ext cx="0" cy="0"/>
          <a:chOff x="0" y="0"/>
          <a:chExt cx="0" cy="0"/>
        </a:xfrm>
      </p:grpSpPr>
      <p:pic>
        <p:nvPicPr>
          <p:cNvPr id="9" name="Kép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566328" y="5265020"/>
            <a:ext cx="1139279" cy="1195309"/>
          </a:xfrm>
          <a:prstGeom prst="rect">
            <a:avLst/>
          </a:prstGeom>
        </p:spPr>
      </p:pic>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583973" y="431534"/>
            <a:ext cx="1139279" cy="1195309"/>
          </a:xfrm>
          <a:prstGeom prst="rect">
            <a:avLst/>
          </a:prstGeom>
        </p:spPr>
      </p:pic>
      <p:pic>
        <p:nvPicPr>
          <p:cNvPr id="11" name="Kép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18" y="413889"/>
            <a:ext cx="1139279" cy="1195309"/>
          </a:xfrm>
          <a:prstGeom prst="rect">
            <a:avLst/>
          </a:prstGeom>
        </p:spPr>
      </p:pic>
      <p:sp>
        <p:nvSpPr>
          <p:cNvPr id="6" name="Cím 1"/>
          <p:cNvSpPr>
            <a:spLocks noGrp="1"/>
          </p:cNvSpPr>
          <p:nvPr>
            <p:ph type="title" hasCustomPrompt="1"/>
          </p:nvPr>
        </p:nvSpPr>
        <p:spPr>
          <a:xfrm>
            <a:off x="712588" y="3429000"/>
            <a:ext cx="8208962" cy="2958229"/>
          </a:xfrm>
        </p:spPr>
        <p:txBody>
          <a:bodyPr anchor="b">
            <a:noAutofit/>
          </a:bodyPr>
          <a:lstStyle>
            <a:lvl1pPr>
              <a:lnSpc>
                <a:spcPts val="6800"/>
              </a:lnSpc>
              <a:defRPr sz="5600" b="1" baseline="0">
                <a:solidFill>
                  <a:srgbClr val="FBCB4F"/>
                </a:solidFill>
                <a:latin typeface="Arial" panose="020B0604020202020204" pitchFamily="34" charset="0"/>
                <a:cs typeface="Arial" panose="020B0604020202020204" pitchFamily="34" charset="0"/>
              </a:defRPr>
            </a:lvl1pPr>
          </a:lstStyle>
          <a:p>
            <a:r>
              <a:rPr lang="hu-HU" dirty="0" err="1"/>
              <a:t>Arial</a:t>
            </a:r>
            <a:r>
              <a:rPr lang="hu-HU" dirty="0"/>
              <a:t> </a:t>
            </a:r>
            <a:r>
              <a:rPr lang="hu-HU" dirty="0" err="1"/>
              <a:t>Bold</a:t>
            </a:r>
            <a:r>
              <a:rPr lang="hu-HU" dirty="0"/>
              <a:t> 56pt</a:t>
            </a:r>
            <a:br>
              <a:rPr lang="hu-HU" dirty="0"/>
            </a:br>
            <a:r>
              <a:rPr lang="hu-HU" dirty="0" err="1"/>
              <a:t>max</a:t>
            </a:r>
            <a:r>
              <a:rPr lang="hu-HU" dirty="0"/>
              <a:t>. 3 sor</a:t>
            </a:r>
          </a:p>
        </p:txBody>
      </p:sp>
    </p:spTree>
    <p:extLst>
      <p:ext uri="{BB962C8B-B14F-4D97-AF65-F5344CB8AC3E}">
        <p14:creationId xmlns:p14="http://schemas.microsoft.com/office/powerpoint/2010/main" val="4167892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461">
          <p15:clr>
            <a:srgbClr val="FBAE40"/>
          </p15:clr>
        </p15:guide>
        <p15:guide id="5" orient="horz" pos="436">
          <p15:clr>
            <a:srgbClr val="FBAE40"/>
          </p15:clr>
        </p15:guide>
        <p15:guide id="6" orient="horz" pos="38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őcím_sárga">
    <p:bg>
      <p:bgPr>
        <a:solidFill>
          <a:srgbClr val="FBCB4F"/>
        </a:solidFill>
        <a:effectLst/>
      </p:bgPr>
    </p:bg>
    <p:spTree>
      <p:nvGrpSpPr>
        <p:cNvPr id="1" name=""/>
        <p:cNvGrpSpPr/>
        <p:nvPr/>
      </p:nvGrpSpPr>
      <p:grpSpPr>
        <a:xfrm>
          <a:off x="0" y="0"/>
          <a:ext cx="0" cy="0"/>
          <a:chOff x="0" y="0"/>
          <a:chExt cx="0" cy="0"/>
        </a:xfrm>
      </p:grpSpPr>
      <p:sp>
        <p:nvSpPr>
          <p:cNvPr id="3" name="Cím 1"/>
          <p:cNvSpPr>
            <a:spLocks noGrp="1"/>
          </p:cNvSpPr>
          <p:nvPr>
            <p:ph type="title" hasCustomPrompt="1"/>
          </p:nvPr>
        </p:nvSpPr>
        <p:spPr>
          <a:xfrm>
            <a:off x="731838" y="1126155"/>
            <a:ext cx="10728325" cy="1728603"/>
          </a:xfrm>
        </p:spPr>
        <p:txBody>
          <a:bodyPr anchor="b">
            <a:noAutofit/>
          </a:bodyPr>
          <a:lstStyle>
            <a:lvl1pPr algn="ctr">
              <a:lnSpc>
                <a:spcPts val="6800"/>
              </a:lnSpc>
              <a:defRPr sz="5600">
                <a:solidFill>
                  <a:srgbClr val="002E65"/>
                </a:solidFill>
              </a:defRPr>
            </a:lvl1pPr>
          </a:lstStyle>
          <a:p>
            <a:r>
              <a:rPr lang="hu-HU" dirty="0" err="1"/>
              <a:t>Muli</a:t>
            </a:r>
            <a:r>
              <a:rPr lang="hu-HU" dirty="0"/>
              <a:t> </a:t>
            </a:r>
            <a:r>
              <a:rPr lang="hu-HU" dirty="0" err="1"/>
              <a:t>XtraBold</a:t>
            </a:r>
            <a:r>
              <a:rPr lang="hu-HU" dirty="0"/>
              <a:t> 56pt</a:t>
            </a:r>
            <a:br>
              <a:rPr lang="hu-HU" dirty="0"/>
            </a:br>
            <a:r>
              <a:rPr lang="hu-HU" dirty="0" err="1"/>
              <a:t>max</a:t>
            </a:r>
            <a:r>
              <a:rPr lang="hu-HU" dirty="0"/>
              <a:t>. 2 sor</a:t>
            </a:r>
          </a:p>
        </p:txBody>
      </p:sp>
      <p:sp>
        <p:nvSpPr>
          <p:cNvPr id="9" name="Szöveg helye 2"/>
          <p:cNvSpPr>
            <a:spLocks noGrp="1"/>
          </p:cNvSpPr>
          <p:nvPr>
            <p:ph type="body" idx="1" hasCustomPrompt="1"/>
          </p:nvPr>
        </p:nvSpPr>
        <p:spPr>
          <a:xfrm>
            <a:off x="731837" y="3448250"/>
            <a:ext cx="10728325" cy="823912"/>
          </a:xfrm>
        </p:spPr>
        <p:txBody>
          <a:bodyPr anchor="t">
            <a:normAutofit/>
          </a:bodyPr>
          <a:lstStyle>
            <a:lvl1pPr marL="0" indent="0" algn="ctr">
              <a:buNone/>
              <a:defRPr sz="2600" b="0">
                <a:solidFill>
                  <a:srgbClr val="002E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err="1"/>
              <a:t>Muli</a:t>
            </a:r>
            <a:r>
              <a:rPr lang="hu-HU" dirty="0"/>
              <a:t> </a:t>
            </a:r>
            <a:r>
              <a:rPr lang="hu-HU" dirty="0" err="1"/>
              <a:t>Light</a:t>
            </a:r>
            <a:r>
              <a:rPr lang="hu-HU" dirty="0"/>
              <a:t> 26pt</a:t>
            </a:r>
          </a:p>
          <a:p>
            <a:pPr lvl="0"/>
            <a:r>
              <a:rPr lang="hu-HU" dirty="0" err="1"/>
              <a:t>max</a:t>
            </a:r>
            <a:r>
              <a:rPr lang="hu-HU" dirty="0"/>
              <a:t>. 2 sor</a:t>
            </a:r>
          </a:p>
        </p:txBody>
      </p:sp>
      <p:pic>
        <p:nvPicPr>
          <p:cNvPr id="10" name="Kép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103" y="5695195"/>
            <a:ext cx="3175072" cy="634348"/>
          </a:xfrm>
          <a:prstGeom prst="rect">
            <a:avLst/>
          </a:prstGeom>
        </p:spPr>
      </p:pic>
      <p:sp>
        <p:nvSpPr>
          <p:cNvPr id="5" name="Szöveg helye 4"/>
          <p:cNvSpPr>
            <a:spLocks noGrp="1"/>
          </p:cNvSpPr>
          <p:nvPr>
            <p:ph type="body" sz="quarter" idx="10" hasCustomPrompt="1"/>
          </p:nvPr>
        </p:nvSpPr>
        <p:spPr>
          <a:xfrm>
            <a:off x="4221319" y="5929161"/>
            <a:ext cx="3749359" cy="400382"/>
          </a:xfrm>
        </p:spPr>
        <p:txBody>
          <a:bodyPr/>
          <a:lstStyle>
            <a:lvl1pPr algn="ctr">
              <a:defRPr>
                <a:solidFill>
                  <a:srgbClr val="002E65"/>
                </a:solidFill>
              </a:defRPr>
            </a:lvl1pPr>
          </a:lstStyle>
          <a:p>
            <a:pPr lvl="0"/>
            <a:r>
              <a:rPr lang="hu-HU" dirty="0"/>
              <a:t>Készítette:</a:t>
            </a:r>
          </a:p>
        </p:txBody>
      </p:sp>
      <p:sp>
        <p:nvSpPr>
          <p:cNvPr id="12" name="Szöveg helye 11"/>
          <p:cNvSpPr>
            <a:spLocks noGrp="1"/>
          </p:cNvSpPr>
          <p:nvPr>
            <p:ph type="body" sz="quarter" idx="11" hasCustomPrompt="1"/>
          </p:nvPr>
        </p:nvSpPr>
        <p:spPr>
          <a:xfrm>
            <a:off x="8543925" y="5929161"/>
            <a:ext cx="2835275" cy="400382"/>
          </a:xfrm>
        </p:spPr>
        <p:txBody>
          <a:bodyPr/>
          <a:lstStyle>
            <a:lvl1pPr algn="r">
              <a:defRPr>
                <a:solidFill>
                  <a:srgbClr val="002E65"/>
                </a:solidFill>
              </a:defRPr>
            </a:lvl1pPr>
          </a:lstStyle>
          <a:p>
            <a:pPr lvl="0"/>
            <a:r>
              <a:rPr lang="hu-HU" dirty="0"/>
              <a:t>Dátum</a:t>
            </a:r>
          </a:p>
        </p:txBody>
      </p:sp>
    </p:spTree>
    <p:extLst>
      <p:ext uri="{BB962C8B-B14F-4D97-AF65-F5344CB8AC3E}">
        <p14:creationId xmlns:p14="http://schemas.microsoft.com/office/powerpoint/2010/main" val="624537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461">
          <p15:clr>
            <a:srgbClr val="FBAE40"/>
          </p15:clr>
        </p15:guide>
        <p15:guide id="5" orient="horz" pos="391">
          <p15:clr>
            <a:srgbClr val="FBAE40"/>
          </p15:clr>
        </p15:guide>
        <p15:guide id="6" orient="horz" pos="3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őcím_kék">
    <p:bg>
      <p:bgPr>
        <a:solidFill>
          <a:srgbClr val="495999"/>
        </a:solidFill>
        <a:effectLst/>
      </p:bgPr>
    </p:bg>
    <p:spTree>
      <p:nvGrpSpPr>
        <p:cNvPr id="1" name=""/>
        <p:cNvGrpSpPr/>
        <p:nvPr/>
      </p:nvGrpSpPr>
      <p:grpSpPr>
        <a:xfrm>
          <a:off x="0" y="0"/>
          <a:ext cx="0" cy="0"/>
          <a:chOff x="0" y="0"/>
          <a:chExt cx="0" cy="0"/>
        </a:xfrm>
      </p:grpSpPr>
      <p:sp>
        <p:nvSpPr>
          <p:cNvPr id="3" name="Cím 1"/>
          <p:cNvSpPr>
            <a:spLocks noGrp="1"/>
          </p:cNvSpPr>
          <p:nvPr>
            <p:ph type="title" hasCustomPrompt="1"/>
          </p:nvPr>
        </p:nvSpPr>
        <p:spPr>
          <a:xfrm>
            <a:off x="731838" y="1126155"/>
            <a:ext cx="10728325" cy="1728603"/>
          </a:xfrm>
        </p:spPr>
        <p:txBody>
          <a:bodyPr anchor="b">
            <a:noAutofit/>
          </a:bodyPr>
          <a:lstStyle>
            <a:lvl1pPr algn="ctr">
              <a:lnSpc>
                <a:spcPts val="6800"/>
              </a:lnSpc>
              <a:defRPr sz="5600">
                <a:solidFill>
                  <a:srgbClr val="FBCB4F"/>
                </a:solidFill>
              </a:defRPr>
            </a:lvl1pPr>
          </a:lstStyle>
          <a:p>
            <a:r>
              <a:rPr lang="hu-HU" dirty="0" err="1"/>
              <a:t>Muli</a:t>
            </a:r>
            <a:r>
              <a:rPr lang="hu-HU" dirty="0"/>
              <a:t> </a:t>
            </a:r>
            <a:r>
              <a:rPr lang="hu-HU" dirty="0" err="1"/>
              <a:t>XtraBold</a:t>
            </a:r>
            <a:r>
              <a:rPr lang="hu-HU" dirty="0"/>
              <a:t> 56pt</a:t>
            </a:r>
            <a:br>
              <a:rPr lang="hu-HU" dirty="0"/>
            </a:br>
            <a:r>
              <a:rPr lang="hu-HU" dirty="0" err="1"/>
              <a:t>max</a:t>
            </a:r>
            <a:r>
              <a:rPr lang="hu-HU" dirty="0"/>
              <a:t>. 2 sor</a:t>
            </a:r>
          </a:p>
        </p:txBody>
      </p:sp>
      <p:sp>
        <p:nvSpPr>
          <p:cNvPr id="9" name="Szöveg helye 2"/>
          <p:cNvSpPr>
            <a:spLocks noGrp="1"/>
          </p:cNvSpPr>
          <p:nvPr>
            <p:ph type="body" idx="1" hasCustomPrompt="1"/>
          </p:nvPr>
        </p:nvSpPr>
        <p:spPr>
          <a:xfrm>
            <a:off x="731837" y="3448250"/>
            <a:ext cx="10728325" cy="823912"/>
          </a:xfrm>
        </p:spPr>
        <p:txBody>
          <a:bodyPr anchor="t">
            <a:normAutofit/>
          </a:bodyPr>
          <a:lstStyle>
            <a:lvl1pPr marL="0" indent="0" algn="ctr">
              <a:buNone/>
              <a:defRPr sz="2600" b="0">
                <a:solidFill>
                  <a:srgbClr val="FBCB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err="1"/>
              <a:t>Muli</a:t>
            </a:r>
            <a:r>
              <a:rPr lang="hu-HU" dirty="0"/>
              <a:t> </a:t>
            </a:r>
            <a:r>
              <a:rPr lang="hu-HU" dirty="0" err="1"/>
              <a:t>Light</a:t>
            </a:r>
            <a:r>
              <a:rPr lang="hu-HU" dirty="0"/>
              <a:t> 26pt</a:t>
            </a:r>
          </a:p>
          <a:p>
            <a:pPr lvl="0"/>
            <a:r>
              <a:rPr lang="hu-HU" dirty="0" err="1"/>
              <a:t>max</a:t>
            </a:r>
            <a:r>
              <a:rPr lang="hu-HU" dirty="0"/>
              <a:t>. 2 sor</a:t>
            </a:r>
          </a:p>
        </p:txBody>
      </p:sp>
      <p:sp>
        <p:nvSpPr>
          <p:cNvPr id="6" name="Szöveg helye 4"/>
          <p:cNvSpPr>
            <a:spLocks noGrp="1"/>
          </p:cNvSpPr>
          <p:nvPr>
            <p:ph type="body" sz="quarter" idx="10" hasCustomPrompt="1"/>
          </p:nvPr>
        </p:nvSpPr>
        <p:spPr>
          <a:xfrm>
            <a:off x="4277199" y="5929161"/>
            <a:ext cx="3637599" cy="400382"/>
          </a:xfrm>
        </p:spPr>
        <p:txBody>
          <a:bodyPr/>
          <a:lstStyle>
            <a:lvl1pPr algn="ctr">
              <a:defRPr>
                <a:solidFill>
                  <a:schemeClr val="bg1"/>
                </a:solidFill>
              </a:defRPr>
            </a:lvl1pPr>
          </a:lstStyle>
          <a:p>
            <a:pPr lvl="0"/>
            <a:r>
              <a:rPr lang="hu-HU" dirty="0"/>
              <a:t>Készítette:</a:t>
            </a:r>
          </a:p>
        </p:txBody>
      </p:sp>
      <p:sp>
        <p:nvSpPr>
          <p:cNvPr id="7" name="Szöveg helye 11"/>
          <p:cNvSpPr>
            <a:spLocks noGrp="1"/>
          </p:cNvSpPr>
          <p:nvPr>
            <p:ph type="body" sz="quarter" idx="11" hasCustomPrompt="1"/>
          </p:nvPr>
        </p:nvSpPr>
        <p:spPr>
          <a:xfrm>
            <a:off x="8543925" y="5929161"/>
            <a:ext cx="2835275" cy="400382"/>
          </a:xfrm>
        </p:spPr>
        <p:txBody>
          <a:bodyPr/>
          <a:lstStyle>
            <a:lvl1pPr algn="r">
              <a:defRPr>
                <a:solidFill>
                  <a:schemeClr val="bg1"/>
                </a:solidFill>
              </a:defRPr>
            </a:lvl1pPr>
          </a:lstStyle>
          <a:p>
            <a:pPr lvl="0"/>
            <a:r>
              <a:rPr lang="hu-HU" dirty="0"/>
              <a:t>Dátum</a:t>
            </a:r>
          </a:p>
        </p:txBody>
      </p:sp>
      <p:pic>
        <p:nvPicPr>
          <p:cNvPr id="8" name="Kép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103" y="5695195"/>
            <a:ext cx="3175072" cy="634347"/>
          </a:xfrm>
          <a:prstGeom prst="rect">
            <a:avLst/>
          </a:prstGeom>
        </p:spPr>
      </p:pic>
    </p:spTree>
    <p:extLst>
      <p:ext uri="{BB962C8B-B14F-4D97-AF65-F5344CB8AC3E}">
        <p14:creationId xmlns:p14="http://schemas.microsoft.com/office/powerpoint/2010/main" val="4226440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461">
          <p15:clr>
            <a:srgbClr val="FBAE40"/>
          </p15:clr>
        </p15:guide>
        <p15:guide id="5" orient="horz" pos="391">
          <p15:clr>
            <a:srgbClr val="FBAE40"/>
          </p15:clr>
        </p15:guide>
        <p15:guide id="6" orient="horz" pos="38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lválasztó_kék">
    <p:bg>
      <p:bgPr>
        <a:solidFill>
          <a:srgbClr val="FBCB4F"/>
        </a:solidFill>
        <a:effectLst/>
      </p:bgPr>
    </p:bg>
    <p:spTree>
      <p:nvGrpSpPr>
        <p:cNvPr id="1" name=""/>
        <p:cNvGrpSpPr/>
        <p:nvPr/>
      </p:nvGrpSpPr>
      <p:grpSpPr>
        <a:xfrm>
          <a:off x="0" y="0"/>
          <a:ext cx="0" cy="0"/>
          <a:chOff x="0" y="0"/>
          <a:chExt cx="0" cy="0"/>
        </a:xfrm>
      </p:grpSpPr>
      <p:pic>
        <p:nvPicPr>
          <p:cNvPr id="9" name="Kép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566328" y="5265020"/>
            <a:ext cx="1139279" cy="1195310"/>
          </a:xfrm>
          <a:prstGeom prst="rect">
            <a:avLst/>
          </a:prstGeom>
        </p:spPr>
      </p:pic>
      <p:pic>
        <p:nvPicPr>
          <p:cNvPr id="10" name="Kép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583973" y="431534"/>
            <a:ext cx="1139279" cy="1195310"/>
          </a:xfrm>
          <a:prstGeom prst="rect">
            <a:avLst/>
          </a:prstGeom>
        </p:spPr>
      </p:pic>
      <p:pic>
        <p:nvPicPr>
          <p:cNvPr id="11" name="Kép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718" y="413889"/>
            <a:ext cx="1139279" cy="1195310"/>
          </a:xfrm>
          <a:prstGeom prst="rect">
            <a:avLst/>
          </a:prstGeom>
        </p:spPr>
      </p:pic>
      <p:sp>
        <p:nvSpPr>
          <p:cNvPr id="6" name="Cím 1"/>
          <p:cNvSpPr>
            <a:spLocks noGrp="1"/>
          </p:cNvSpPr>
          <p:nvPr>
            <p:ph type="title" hasCustomPrompt="1"/>
          </p:nvPr>
        </p:nvSpPr>
        <p:spPr>
          <a:xfrm>
            <a:off x="712588" y="3429000"/>
            <a:ext cx="8208962" cy="2958229"/>
          </a:xfrm>
        </p:spPr>
        <p:txBody>
          <a:bodyPr anchor="b">
            <a:noAutofit/>
          </a:bodyPr>
          <a:lstStyle>
            <a:lvl1pPr>
              <a:lnSpc>
                <a:spcPts val="6800"/>
              </a:lnSpc>
              <a:defRPr sz="5600">
                <a:solidFill>
                  <a:srgbClr val="002E65"/>
                </a:solidFill>
              </a:defRPr>
            </a:lvl1pPr>
          </a:lstStyle>
          <a:p>
            <a:r>
              <a:rPr lang="hu-HU" dirty="0" err="1"/>
              <a:t>Muli</a:t>
            </a:r>
            <a:r>
              <a:rPr lang="hu-HU" dirty="0"/>
              <a:t> </a:t>
            </a:r>
            <a:r>
              <a:rPr lang="hu-HU" dirty="0" err="1"/>
              <a:t>XtraBold</a:t>
            </a:r>
            <a:r>
              <a:rPr lang="hu-HU" dirty="0"/>
              <a:t> 56pt</a:t>
            </a:r>
            <a:br>
              <a:rPr lang="hu-HU" dirty="0"/>
            </a:br>
            <a:r>
              <a:rPr lang="hu-HU" dirty="0" err="1"/>
              <a:t>max</a:t>
            </a:r>
            <a:r>
              <a:rPr lang="hu-HU" dirty="0"/>
              <a:t>. 3 sor</a:t>
            </a:r>
          </a:p>
        </p:txBody>
      </p:sp>
    </p:spTree>
    <p:extLst>
      <p:ext uri="{BB962C8B-B14F-4D97-AF65-F5344CB8AC3E}">
        <p14:creationId xmlns:p14="http://schemas.microsoft.com/office/powerpoint/2010/main" val="2740804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461">
          <p15:clr>
            <a:srgbClr val="FBAE40"/>
          </p15:clr>
        </p15:guide>
        <p15:guide id="5" orient="horz" pos="436">
          <p15:clr>
            <a:srgbClr val="FBAE40"/>
          </p15:clr>
        </p15:guide>
        <p15:guide id="6" orient="horz" pos="38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lválasztó dia_sárga">
    <p:bg>
      <p:bgPr>
        <a:solidFill>
          <a:srgbClr val="FBCB4F"/>
        </a:solidFill>
        <a:effectLst/>
      </p:bgPr>
    </p:bg>
    <p:spTree>
      <p:nvGrpSpPr>
        <p:cNvPr id="1" name=""/>
        <p:cNvGrpSpPr/>
        <p:nvPr/>
      </p:nvGrpSpPr>
      <p:grpSpPr>
        <a:xfrm>
          <a:off x="0" y="0"/>
          <a:ext cx="0" cy="0"/>
          <a:chOff x="0" y="0"/>
          <a:chExt cx="0" cy="0"/>
        </a:xfrm>
      </p:grpSpPr>
      <p:pic>
        <p:nvPicPr>
          <p:cNvPr id="9" name="Kép 10">
            <a:extLst>
              <a:ext uri="{FF2B5EF4-FFF2-40B4-BE49-F238E27FC236}">
                <a16:creationId xmlns:a16="http://schemas.microsoft.com/office/drawing/2014/main" id="{F2D76EFD-CD5F-4723-962E-7F2CD7FF9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759"/>
            <a:ext cx="900000" cy="944263"/>
          </a:xfrm>
          <a:prstGeom prst="rect">
            <a:avLst/>
          </a:prstGeom>
        </p:spPr>
      </p:pic>
      <p:pic>
        <p:nvPicPr>
          <p:cNvPr id="10" name="Kép 9">
            <a:extLst>
              <a:ext uri="{FF2B5EF4-FFF2-40B4-BE49-F238E27FC236}">
                <a16:creationId xmlns:a16="http://schemas.microsoft.com/office/drawing/2014/main" id="{FC0FE00A-5056-4F61-9CAF-B715F04BE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86770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lválasztó dia_sárga">
    <p:bg>
      <p:bgPr>
        <a:solidFill>
          <a:srgbClr val="FBCB4F"/>
        </a:solidFill>
        <a:effectLst/>
      </p:bgPr>
    </p:bg>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FC0FE00A-5056-4F61-9CAF-B715F04BE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cxnSp>
        <p:nvCxnSpPr>
          <p:cNvPr id="3" name="Straight Connector 2">
            <a:extLst>
              <a:ext uri="{FF2B5EF4-FFF2-40B4-BE49-F238E27FC236}">
                <a16:creationId xmlns:a16="http://schemas.microsoft.com/office/drawing/2014/main" id="{8E57BB8F-CEB8-4F19-9C89-54E972EDDAB3}"/>
              </a:ext>
            </a:extLst>
          </p:cNvPr>
          <p:cNvCxnSpPr>
            <a:cxnSpLocks/>
          </p:cNvCxnSpPr>
          <p:nvPr userDrawn="1"/>
        </p:nvCxnSpPr>
        <p:spPr>
          <a:xfrm>
            <a:off x="6899429" y="-130629"/>
            <a:ext cx="0" cy="7093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054B8780-4C83-4DB0-92C8-A6A90E81709C}"/>
              </a:ext>
            </a:extLst>
          </p:cNvPr>
          <p:cNvSpPr>
            <a:spLocks noGrp="1"/>
          </p:cNvSpPr>
          <p:nvPr>
            <p:ph type="body" sz="quarter" idx="12" hasCustomPrompt="1"/>
          </p:nvPr>
        </p:nvSpPr>
        <p:spPr>
          <a:xfrm>
            <a:off x="512588" y="1906692"/>
            <a:ext cx="5835825" cy="3044615"/>
          </a:xfrm>
          <a:prstGeom prst="rect">
            <a:avLst/>
          </a:prstGeom>
        </p:spPr>
        <p:txBody>
          <a:bodyPr lIns="0" tIns="0" rIns="0" bIns="0" anchor="ctr">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38" name="Kép 10">
            <a:extLst>
              <a:ext uri="{FF2B5EF4-FFF2-40B4-BE49-F238E27FC236}">
                <a16:creationId xmlns:a16="http://schemas.microsoft.com/office/drawing/2014/main" id="{0068845F-C34E-4074-9A4B-5815221EB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759"/>
            <a:ext cx="900000" cy="944263"/>
          </a:xfrm>
          <a:prstGeom prst="rect">
            <a:avLst/>
          </a:prstGeom>
        </p:spPr>
      </p:pic>
    </p:spTree>
    <p:extLst>
      <p:ext uri="{BB962C8B-B14F-4D97-AF65-F5344CB8AC3E}">
        <p14:creationId xmlns:p14="http://schemas.microsoft.com/office/powerpoint/2010/main" val="842913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lválasztó dia_kép">
    <p:bg>
      <p:bgPr>
        <a:solidFill>
          <a:srgbClr val="A9D5FC"/>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E3A218E-2BCD-42ED-B441-2A657B20A492}"/>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rgbClr val="002E65"/>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9" name="Kép 10">
            <a:extLst>
              <a:ext uri="{FF2B5EF4-FFF2-40B4-BE49-F238E27FC236}">
                <a16:creationId xmlns:a16="http://schemas.microsoft.com/office/drawing/2014/main" id="{F2D76EFD-CD5F-4723-962E-7F2CD7FF9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759"/>
            <a:ext cx="900000" cy="944263"/>
          </a:xfrm>
          <a:prstGeom prst="rect">
            <a:avLst/>
          </a:prstGeom>
        </p:spPr>
      </p:pic>
      <p:pic>
        <p:nvPicPr>
          <p:cNvPr id="4" name="Kép 9">
            <a:extLst>
              <a:ext uri="{FF2B5EF4-FFF2-40B4-BE49-F238E27FC236}">
                <a16:creationId xmlns:a16="http://schemas.microsoft.com/office/drawing/2014/main" id="{B12D5C7C-33BD-4DAB-9951-3289C7A07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Tree>
    <p:extLst>
      <p:ext uri="{BB962C8B-B14F-4D97-AF65-F5344CB8AC3E}">
        <p14:creationId xmlns:p14="http://schemas.microsoft.com/office/powerpoint/2010/main" val="192613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áró_fent+üzenet_sárga">
    <p:bg>
      <p:bgPr>
        <a:solidFill>
          <a:srgbClr val="49599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FF17D8-F5C2-468C-9798-AFFA0DD909D3}"/>
              </a:ext>
            </a:extLst>
          </p:cNvPr>
          <p:cNvSpPr>
            <a:spLocks noGrp="1"/>
          </p:cNvSpPr>
          <p:nvPr>
            <p:ph type="body" sz="quarter" idx="12" hasCustomPrompt="1"/>
          </p:nvPr>
        </p:nvSpPr>
        <p:spPr>
          <a:xfrm>
            <a:off x="898161" y="2564698"/>
            <a:ext cx="10369551" cy="1728603"/>
          </a:xfrm>
        </p:spPr>
        <p:txBody>
          <a:bodyPr anchor="ctr">
            <a:normAutofit/>
          </a:bodyPr>
          <a:lstStyle>
            <a:lvl1pPr algn="ctr">
              <a:lnSpc>
                <a:spcPts val="6800"/>
              </a:lnSpc>
              <a:spcBef>
                <a:spcPts val="0"/>
              </a:spcBef>
              <a:defRPr sz="5600">
                <a:solidFill>
                  <a:schemeClr val="bg1"/>
                </a:solidFill>
                <a:latin typeface="Muli ExtraBold" panose="00000900000000000000" pitchFamily="2" charset="-18"/>
              </a:defRPr>
            </a:lvl1pPr>
          </a:lstStyle>
          <a:p>
            <a:pPr lvl="0"/>
            <a:r>
              <a:rPr lang="hu-HU" dirty="0"/>
              <a:t>Elköszönő szöveg</a:t>
            </a:r>
            <a:endParaRPr lang="en-US" dirty="0"/>
          </a:p>
        </p:txBody>
      </p:sp>
      <p:pic>
        <p:nvPicPr>
          <p:cNvPr id="6" name="Kép 3">
            <a:extLst>
              <a:ext uri="{FF2B5EF4-FFF2-40B4-BE49-F238E27FC236}">
                <a16:creationId xmlns:a16="http://schemas.microsoft.com/office/drawing/2014/main" id="{825BD514-18BF-4C25-BA0E-7AA50D143B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3757" y="789926"/>
            <a:ext cx="1844486" cy="1267498"/>
          </a:xfrm>
          <a:prstGeom prst="rect">
            <a:avLst/>
          </a:prstGeom>
        </p:spPr>
      </p:pic>
      <p:sp>
        <p:nvSpPr>
          <p:cNvPr id="7" name="Text Placeholder 2">
            <a:extLst>
              <a:ext uri="{FF2B5EF4-FFF2-40B4-BE49-F238E27FC236}">
                <a16:creationId xmlns:a16="http://schemas.microsoft.com/office/drawing/2014/main" id="{A4BD361B-56A4-4428-9096-777CD3D96271}"/>
              </a:ext>
            </a:extLst>
          </p:cNvPr>
          <p:cNvSpPr txBox="1">
            <a:spLocks/>
          </p:cNvSpPr>
          <p:nvPr userDrawn="1"/>
        </p:nvSpPr>
        <p:spPr>
          <a:xfrm>
            <a:off x="4463256" y="4898571"/>
            <a:ext cx="3265488" cy="1069668"/>
          </a:xfrm>
          <a:prstGeom prst="rect">
            <a:avLst/>
          </a:prstGeom>
        </p:spPr>
        <p:txBody>
          <a:bodyPr bIns="0" anchor="b">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26018377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lválasztó dia_sárga_félkép_világos">
    <p:bg>
      <p:bgPr>
        <a:solidFill>
          <a:srgbClr val="FBCB4F"/>
        </a:soli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18AA40D5-0759-4E14-A1E6-4BB43E846813}"/>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11" name="Kép 9">
            <a:extLst>
              <a:ext uri="{FF2B5EF4-FFF2-40B4-BE49-F238E27FC236}">
                <a16:creationId xmlns:a16="http://schemas.microsoft.com/office/drawing/2014/main" id="{4217C056-BC5A-4654-9616-8443CC8BA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877684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választó dia_sárga_félkép_sötét">
    <p:bg>
      <p:bgPr>
        <a:solidFill>
          <a:srgbClr val="FBCB4F"/>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rgbClr val="002E65"/>
          </a:solidFill>
        </p:spPr>
        <p:txBody>
          <a:bodyPr anchor="ctr"/>
          <a:lstStyle>
            <a:lvl1pPr marL="0" indent="0" algn="ctr">
              <a:buNone/>
              <a:defRPr>
                <a:solidFill>
                  <a:schemeClr val="accent2"/>
                </a:solidFill>
                <a:latin typeface="Muli" panose="00000500000000000000" pitchFamily="2" charset="-18"/>
              </a:defRPr>
            </a:lvl1pPr>
          </a:lstStyle>
          <a:p>
            <a:r>
              <a:rPr lang="hu-HU" dirty="0"/>
              <a:t>Sötét kép</a:t>
            </a:r>
          </a:p>
        </p:txBody>
      </p:sp>
      <p:sp>
        <p:nvSpPr>
          <p:cNvPr id="3" name="Text Placeholder 3">
            <a:extLst>
              <a:ext uri="{FF2B5EF4-FFF2-40B4-BE49-F238E27FC236}">
                <a16:creationId xmlns:a16="http://schemas.microsoft.com/office/drawing/2014/main" id="{F4006D99-0385-4EF5-92C3-6B133C8DB1C1}"/>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pic>
        <p:nvPicPr>
          <p:cNvPr id="7" name="Kép 9">
            <a:extLst>
              <a:ext uri="{FF2B5EF4-FFF2-40B4-BE49-F238E27FC236}">
                <a16:creationId xmlns:a16="http://schemas.microsoft.com/office/drawing/2014/main" id="{945F2D21-4E2C-4B07-9BFD-B28C2A7B0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69450" y="354900"/>
            <a:ext cx="900000" cy="944263"/>
          </a:xfrm>
          <a:prstGeom prst="rect">
            <a:avLst/>
          </a:prstGeom>
        </p:spPr>
      </p:pic>
    </p:spTree>
    <p:extLst>
      <p:ext uri="{BB962C8B-B14F-4D97-AF65-F5344CB8AC3E}">
        <p14:creationId xmlns:p14="http://schemas.microsoft.com/office/powerpoint/2010/main" val="237772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lválasztó dia_világoskék">
    <p:bg>
      <p:bgPr>
        <a:solidFill>
          <a:srgbClr val="A9D5FC"/>
        </a:solidFill>
        <a:effectLst/>
      </p:bgPr>
    </p:bg>
    <p:spTree>
      <p:nvGrpSpPr>
        <p:cNvPr id="1" name=""/>
        <p:cNvGrpSpPr/>
        <p:nvPr/>
      </p:nvGrpSpPr>
      <p:grpSpPr>
        <a:xfrm>
          <a:off x="0" y="0"/>
          <a:ext cx="0" cy="0"/>
          <a:chOff x="0" y="0"/>
          <a:chExt cx="0" cy="0"/>
        </a:xfrm>
      </p:grpSpPr>
      <p:pic>
        <p:nvPicPr>
          <p:cNvPr id="9" name="Kép 10">
            <a:extLst>
              <a:ext uri="{FF2B5EF4-FFF2-40B4-BE49-F238E27FC236}">
                <a16:creationId xmlns:a16="http://schemas.microsoft.com/office/drawing/2014/main" id="{F2D76EFD-CD5F-4723-962E-7F2CD7FF9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759"/>
            <a:ext cx="900000" cy="944263"/>
          </a:xfrm>
          <a:prstGeom prst="rect">
            <a:avLst/>
          </a:prstGeom>
        </p:spPr>
      </p:pic>
      <p:pic>
        <p:nvPicPr>
          <p:cNvPr id="10" name="Kép 9">
            <a:extLst>
              <a:ext uri="{FF2B5EF4-FFF2-40B4-BE49-F238E27FC236}">
                <a16:creationId xmlns:a16="http://schemas.microsoft.com/office/drawing/2014/main" id="{FC0FE00A-5056-4F61-9CAF-B715F04BE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3200599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lválasztó dia_világoskék_félkép_világos">
    <p:bg>
      <p:bgPr>
        <a:solidFill>
          <a:srgbClr val="A9D5FC"/>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5" name="Kép 9">
            <a:extLst>
              <a:ext uri="{FF2B5EF4-FFF2-40B4-BE49-F238E27FC236}">
                <a16:creationId xmlns:a16="http://schemas.microsoft.com/office/drawing/2014/main" id="{27691213-4EEF-49A4-B27C-89B837F20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292881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lválasztó dia_világoskék_félkép_sötét">
    <p:bg>
      <p:bgPr>
        <a:solidFill>
          <a:srgbClr val="A9D5FC"/>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rgbClr val="002E65"/>
          </a:solidFill>
        </p:spPr>
        <p:txBody>
          <a:bodyPr anchor="ctr"/>
          <a:lstStyle>
            <a:lvl1pPr marL="0" indent="0" algn="ctr">
              <a:buNone/>
              <a:defRPr>
                <a:solidFill>
                  <a:schemeClr val="accent2"/>
                </a:solidFill>
                <a:latin typeface="Muli" panose="00000500000000000000" pitchFamily="2" charset="-18"/>
              </a:defRPr>
            </a:lvl1pPr>
          </a:lstStyle>
          <a:p>
            <a:r>
              <a:rPr lang="hu-HU" dirty="0"/>
              <a:t>Sötét kép</a:t>
            </a:r>
          </a:p>
        </p:txBody>
      </p:sp>
      <p:sp>
        <p:nvSpPr>
          <p:cNvPr id="3" name="Text Placeholder 3">
            <a:extLst>
              <a:ext uri="{FF2B5EF4-FFF2-40B4-BE49-F238E27FC236}">
                <a16:creationId xmlns:a16="http://schemas.microsoft.com/office/drawing/2014/main" id="{F4006D99-0385-4EF5-92C3-6B133C8DB1C1}"/>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pic>
        <p:nvPicPr>
          <p:cNvPr id="7" name="Kép 9">
            <a:extLst>
              <a:ext uri="{FF2B5EF4-FFF2-40B4-BE49-F238E27FC236}">
                <a16:creationId xmlns:a16="http://schemas.microsoft.com/office/drawing/2014/main" id="{945F2D21-4E2C-4B07-9BFD-B28C2A7B0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69450" y="354900"/>
            <a:ext cx="900000" cy="944263"/>
          </a:xfrm>
          <a:prstGeom prst="rect">
            <a:avLst/>
          </a:prstGeom>
        </p:spPr>
      </p:pic>
    </p:spTree>
    <p:extLst>
      <p:ext uri="{BB962C8B-B14F-4D97-AF65-F5344CB8AC3E}">
        <p14:creationId xmlns:p14="http://schemas.microsoft.com/office/powerpoint/2010/main" val="260964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lválasztó dia_kék">
    <p:bg>
      <p:bgPr>
        <a:solidFill>
          <a:srgbClr val="495999"/>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bg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5" name="Kép 10">
            <a:extLst>
              <a:ext uri="{FF2B5EF4-FFF2-40B4-BE49-F238E27FC236}">
                <a16:creationId xmlns:a16="http://schemas.microsoft.com/office/drawing/2014/main" id="{7641B8D9-949F-4831-843F-0E7F64728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9"/>
            <a:ext cx="900000" cy="944262"/>
          </a:xfrm>
          <a:prstGeom prst="rect">
            <a:avLst/>
          </a:prstGeom>
        </p:spPr>
      </p:pic>
      <p:pic>
        <p:nvPicPr>
          <p:cNvPr id="6" name="Kép 10">
            <a:extLst>
              <a:ext uri="{FF2B5EF4-FFF2-40B4-BE49-F238E27FC236}">
                <a16:creationId xmlns:a16="http://schemas.microsoft.com/office/drawing/2014/main" id="{AC78A68A-EAA3-465D-B73C-4A1258C728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0" y="354902"/>
            <a:ext cx="900000" cy="944262"/>
          </a:xfrm>
          <a:prstGeom prst="rect">
            <a:avLst/>
          </a:prstGeom>
        </p:spPr>
      </p:pic>
    </p:spTree>
    <p:extLst>
      <p:ext uri="{BB962C8B-B14F-4D97-AF65-F5344CB8AC3E}">
        <p14:creationId xmlns:p14="http://schemas.microsoft.com/office/powerpoint/2010/main" val="381217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lválasztó dia_sárga">
    <p:bg>
      <p:bgPr>
        <a:solidFill>
          <a:srgbClr val="495999"/>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57BB8F-CEB8-4F19-9C89-54E972EDDAB3}"/>
              </a:ext>
            </a:extLst>
          </p:cNvPr>
          <p:cNvCxnSpPr>
            <a:cxnSpLocks/>
          </p:cNvCxnSpPr>
          <p:nvPr userDrawn="1"/>
        </p:nvCxnSpPr>
        <p:spPr>
          <a:xfrm>
            <a:off x="6899429" y="-130629"/>
            <a:ext cx="0" cy="70931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054B8780-4C83-4DB0-92C8-A6A90E81709C}"/>
              </a:ext>
            </a:extLst>
          </p:cNvPr>
          <p:cNvSpPr>
            <a:spLocks noGrp="1"/>
          </p:cNvSpPr>
          <p:nvPr>
            <p:ph type="body" sz="quarter" idx="12" hasCustomPrompt="1"/>
          </p:nvPr>
        </p:nvSpPr>
        <p:spPr>
          <a:xfrm>
            <a:off x="512588" y="1906692"/>
            <a:ext cx="5835825" cy="3044615"/>
          </a:xfrm>
          <a:prstGeom prst="rect">
            <a:avLst/>
          </a:prstGeom>
          <a:noFill/>
        </p:spPr>
        <p:txBody>
          <a:bodyPr lIns="0" tIns="0" rIns="0" bIns="0" anchor="ctr">
            <a:noAutofit/>
          </a:bodyPr>
          <a:lstStyle>
            <a:lvl1pPr marL="0" indent="0" algn="l">
              <a:lnSpc>
                <a:spcPts val="6800"/>
              </a:lnSpc>
              <a:spcBef>
                <a:spcPts val="0"/>
              </a:spcBef>
              <a:buFontTx/>
              <a:buNone/>
              <a:defRPr sz="5600">
                <a:solidFill>
                  <a:schemeClr val="bg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6" name="Kép 10">
            <a:extLst>
              <a:ext uri="{FF2B5EF4-FFF2-40B4-BE49-F238E27FC236}">
                <a16:creationId xmlns:a16="http://schemas.microsoft.com/office/drawing/2014/main" id="{97C22E28-95F3-4E6B-8434-077B004C6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9"/>
            <a:ext cx="900000" cy="944262"/>
          </a:xfrm>
          <a:prstGeom prst="rect">
            <a:avLst/>
          </a:prstGeom>
        </p:spPr>
      </p:pic>
      <p:pic>
        <p:nvPicPr>
          <p:cNvPr id="7" name="Kép 10">
            <a:extLst>
              <a:ext uri="{FF2B5EF4-FFF2-40B4-BE49-F238E27FC236}">
                <a16:creationId xmlns:a16="http://schemas.microsoft.com/office/drawing/2014/main" id="{3B86F7C3-6309-40E5-B492-D7F39A622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0" y="354902"/>
            <a:ext cx="900000" cy="944262"/>
          </a:xfrm>
          <a:prstGeom prst="rect">
            <a:avLst/>
          </a:prstGeom>
        </p:spPr>
      </p:pic>
    </p:spTree>
    <p:extLst>
      <p:ext uri="{BB962C8B-B14F-4D97-AF65-F5344CB8AC3E}">
        <p14:creationId xmlns:p14="http://schemas.microsoft.com/office/powerpoint/2010/main" val="4207015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lválasztó dia_kép_kék">
    <p:bg>
      <p:bgPr>
        <a:solidFill>
          <a:srgbClr val="002E65"/>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E3A218E-2BCD-42ED-B441-2A657B20A492}"/>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bg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6" name="Kép 10">
            <a:extLst>
              <a:ext uri="{FF2B5EF4-FFF2-40B4-BE49-F238E27FC236}">
                <a16:creationId xmlns:a16="http://schemas.microsoft.com/office/drawing/2014/main" id="{DF1268DB-3F2C-4901-A882-E00D201ED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9"/>
            <a:ext cx="900000" cy="944262"/>
          </a:xfrm>
          <a:prstGeom prst="rect">
            <a:avLst/>
          </a:prstGeom>
        </p:spPr>
      </p:pic>
      <p:pic>
        <p:nvPicPr>
          <p:cNvPr id="10" name="Kép 10">
            <a:extLst>
              <a:ext uri="{FF2B5EF4-FFF2-40B4-BE49-F238E27FC236}">
                <a16:creationId xmlns:a16="http://schemas.microsoft.com/office/drawing/2014/main" id="{A86A552B-52AA-4E1B-BB11-CAF900E72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0" y="354902"/>
            <a:ext cx="900000" cy="944262"/>
          </a:xfrm>
          <a:prstGeom prst="rect">
            <a:avLst/>
          </a:prstGeom>
        </p:spPr>
      </p:pic>
    </p:spTree>
    <p:extLst>
      <p:ext uri="{BB962C8B-B14F-4D97-AF65-F5344CB8AC3E}">
        <p14:creationId xmlns:p14="http://schemas.microsoft.com/office/powerpoint/2010/main" val="549536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lválasztó dia_kék_félkép_világos">
    <p:bg>
      <p:bgPr>
        <a:solidFill>
          <a:srgbClr val="495999"/>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5" name="Kép 9">
            <a:extLst>
              <a:ext uri="{FF2B5EF4-FFF2-40B4-BE49-F238E27FC236}">
                <a16:creationId xmlns:a16="http://schemas.microsoft.com/office/drawing/2014/main" id="{27691213-4EEF-49A4-B27C-89B837F20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bg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2270043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lválasztó dia_kék_félkép_sötét">
    <p:bg>
      <p:bgPr>
        <a:solidFill>
          <a:srgbClr val="495999"/>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rgbClr val="002E65"/>
          </a:solidFill>
        </p:spPr>
        <p:txBody>
          <a:bodyPr anchor="ctr"/>
          <a:lstStyle>
            <a:lvl1pPr marL="0" indent="0" algn="ctr">
              <a:buNone/>
              <a:defRPr>
                <a:solidFill>
                  <a:schemeClr val="accent2"/>
                </a:solidFill>
                <a:latin typeface="Muli" panose="00000500000000000000" pitchFamily="2" charset="-18"/>
              </a:defRPr>
            </a:lvl1pPr>
          </a:lstStyle>
          <a:p>
            <a:r>
              <a:rPr lang="hu-HU" dirty="0"/>
              <a:t>Sötét kép</a:t>
            </a:r>
          </a:p>
        </p:txBody>
      </p:sp>
      <p:sp>
        <p:nvSpPr>
          <p:cNvPr id="3" name="Text Placeholder 3">
            <a:extLst>
              <a:ext uri="{FF2B5EF4-FFF2-40B4-BE49-F238E27FC236}">
                <a16:creationId xmlns:a16="http://schemas.microsoft.com/office/drawing/2014/main" id="{F4006D99-0385-4EF5-92C3-6B133C8DB1C1}"/>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bg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pic>
        <p:nvPicPr>
          <p:cNvPr id="7" name="Kép 9">
            <a:extLst>
              <a:ext uri="{FF2B5EF4-FFF2-40B4-BE49-F238E27FC236}">
                <a16:creationId xmlns:a16="http://schemas.microsoft.com/office/drawing/2014/main" id="{945F2D21-4E2C-4B07-9BFD-B28C2A7B0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69450" y="354900"/>
            <a:ext cx="900000" cy="944263"/>
          </a:xfrm>
          <a:prstGeom prst="rect">
            <a:avLst/>
          </a:prstGeom>
        </p:spPr>
      </p:pic>
    </p:spTree>
    <p:extLst>
      <p:ext uri="{BB962C8B-B14F-4D97-AF65-F5344CB8AC3E}">
        <p14:creationId xmlns:p14="http://schemas.microsoft.com/office/powerpoint/2010/main" val="156288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ró_lent+üzenet_sárga">
    <p:bg>
      <p:bgPr>
        <a:solidFill>
          <a:srgbClr val="49599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FF17D8-F5C2-468C-9798-AFFA0DD909D3}"/>
              </a:ext>
            </a:extLst>
          </p:cNvPr>
          <p:cNvSpPr>
            <a:spLocks noGrp="1"/>
          </p:cNvSpPr>
          <p:nvPr>
            <p:ph type="body" sz="quarter" idx="12" hasCustomPrompt="1"/>
          </p:nvPr>
        </p:nvSpPr>
        <p:spPr>
          <a:xfrm>
            <a:off x="911224" y="923040"/>
            <a:ext cx="10369551" cy="1728603"/>
          </a:xfrm>
        </p:spPr>
        <p:txBody>
          <a:bodyPr anchor="b">
            <a:normAutofit/>
          </a:bodyPr>
          <a:lstStyle>
            <a:lvl1pPr algn="ctr">
              <a:lnSpc>
                <a:spcPts val="6800"/>
              </a:lnSpc>
              <a:spcBef>
                <a:spcPts val="0"/>
              </a:spcBef>
              <a:defRPr sz="5600">
                <a:solidFill>
                  <a:schemeClr val="bg1"/>
                </a:solidFill>
                <a:latin typeface="Muli ExtraBold" panose="00000900000000000000" pitchFamily="2" charset="-18"/>
              </a:defRPr>
            </a:lvl1pPr>
          </a:lstStyle>
          <a:p>
            <a:pPr lvl="0"/>
            <a:r>
              <a:rPr lang="hu-HU" dirty="0"/>
              <a:t>Elköszönő szöveg</a:t>
            </a:r>
            <a:endParaRPr lang="en-US" dirty="0"/>
          </a:p>
        </p:txBody>
      </p:sp>
      <p:pic>
        <p:nvPicPr>
          <p:cNvPr id="6" name="Kép 3">
            <a:extLst>
              <a:ext uri="{FF2B5EF4-FFF2-40B4-BE49-F238E27FC236}">
                <a16:creationId xmlns:a16="http://schemas.microsoft.com/office/drawing/2014/main" id="{E88261B8-948B-4732-92F6-D57BA5F373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3757" y="3324121"/>
            <a:ext cx="1844486" cy="1267498"/>
          </a:xfrm>
          <a:prstGeom prst="rect">
            <a:avLst/>
          </a:prstGeom>
        </p:spPr>
      </p:pic>
      <p:sp>
        <p:nvSpPr>
          <p:cNvPr id="5" name="Text Placeholder 2">
            <a:extLst>
              <a:ext uri="{FF2B5EF4-FFF2-40B4-BE49-F238E27FC236}">
                <a16:creationId xmlns:a16="http://schemas.microsoft.com/office/drawing/2014/main" id="{F84FDE86-19B4-4D4B-8EBF-1A041154D2C6}"/>
              </a:ext>
            </a:extLst>
          </p:cNvPr>
          <p:cNvSpPr txBox="1">
            <a:spLocks/>
          </p:cNvSpPr>
          <p:nvPr userDrawn="1"/>
        </p:nvSpPr>
        <p:spPr>
          <a:xfrm>
            <a:off x="4463256" y="4898571"/>
            <a:ext cx="3265488" cy="1069668"/>
          </a:xfrm>
          <a:prstGeom prst="rect">
            <a:avLst/>
          </a:prstGeom>
        </p:spPr>
        <p:txBody>
          <a:bodyPr bIns="0" anchor="b">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123205191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lválasztó dia_sárga">
    <p:bg>
      <p:bgPr>
        <a:solidFill>
          <a:srgbClr val="FBCB4F"/>
        </a:solidFill>
        <a:effectLst/>
      </p:bgPr>
    </p:bg>
    <p:spTree>
      <p:nvGrpSpPr>
        <p:cNvPr id="1" name=""/>
        <p:cNvGrpSpPr/>
        <p:nvPr/>
      </p:nvGrpSpPr>
      <p:grpSpPr>
        <a:xfrm>
          <a:off x="0" y="0"/>
          <a:ext cx="0" cy="0"/>
          <a:chOff x="0" y="0"/>
          <a:chExt cx="0" cy="0"/>
        </a:xfrm>
      </p:grpSpPr>
      <p:pic>
        <p:nvPicPr>
          <p:cNvPr id="9" name="Kép 10">
            <a:extLst>
              <a:ext uri="{FF2B5EF4-FFF2-40B4-BE49-F238E27FC236}">
                <a16:creationId xmlns:a16="http://schemas.microsoft.com/office/drawing/2014/main" id="{F2D76EFD-CD5F-4723-962E-7F2CD7FF9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759"/>
            <a:ext cx="900000" cy="944263"/>
          </a:xfrm>
          <a:prstGeom prst="rect">
            <a:avLst/>
          </a:prstGeom>
        </p:spPr>
      </p:pic>
      <p:pic>
        <p:nvPicPr>
          <p:cNvPr id="10" name="Kép 9">
            <a:extLst>
              <a:ext uri="{FF2B5EF4-FFF2-40B4-BE49-F238E27FC236}">
                <a16:creationId xmlns:a16="http://schemas.microsoft.com/office/drawing/2014/main" id="{FC0FE00A-5056-4F61-9CAF-B715F04BE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142653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Elválasztó dia_sárga_félkép_világos">
    <p:bg>
      <p:bgPr>
        <a:solidFill>
          <a:srgbClr val="FBCB4F"/>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5" name="Kép 9">
            <a:extLst>
              <a:ext uri="{FF2B5EF4-FFF2-40B4-BE49-F238E27FC236}">
                <a16:creationId xmlns:a16="http://schemas.microsoft.com/office/drawing/2014/main" id="{27691213-4EEF-49A4-B27C-89B837F20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tx1"/>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3676582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lválasztó dia_kék">
    <p:bg>
      <p:bgPr>
        <a:solidFill>
          <a:srgbClr val="495999"/>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8" name="Kép 10">
            <a:extLst>
              <a:ext uri="{FF2B5EF4-FFF2-40B4-BE49-F238E27FC236}">
                <a16:creationId xmlns:a16="http://schemas.microsoft.com/office/drawing/2014/main" id="{2EB0D7EC-DC29-400A-B976-22708EC49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8"/>
            <a:ext cx="900000" cy="944263"/>
          </a:xfrm>
          <a:prstGeom prst="rect">
            <a:avLst/>
          </a:prstGeom>
        </p:spPr>
      </p:pic>
      <p:pic>
        <p:nvPicPr>
          <p:cNvPr id="10" name="Kép 10">
            <a:extLst>
              <a:ext uri="{FF2B5EF4-FFF2-40B4-BE49-F238E27FC236}">
                <a16:creationId xmlns:a16="http://schemas.microsoft.com/office/drawing/2014/main" id="{883F36F3-4138-4B48-A407-79CAADA3D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1" y="347057"/>
            <a:ext cx="900000" cy="944263"/>
          </a:xfrm>
          <a:prstGeom prst="rect">
            <a:avLst/>
          </a:prstGeom>
        </p:spPr>
      </p:pic>
    </p:spTree>
    <p:extLst>
      <p:ext uri="{BB962C8B-B14F-4D97-AF65-F5344CB8AC3E}">
        <p14:creationId xmlns:p14="http://schemas.microsoft.com/office/powerpoint/2010/main" val="870457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lválasztó dia_sárga">
    <p:bg>
      <p:bgPr>
        <a:solidFill>
          <a:srgbClr val="495999"/>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57BB8F-CEB8-4F19-9C89-54E972EDDAB3}"/>
              </a:ext>
            </a:extLst>
          </p:cNvPr>
          <p:cNvCxnSpPr>
            <a:cxnSpLocks/>
          </p:cNvCxnSpPr>
          <p:nvPr userDrawn="1"/>
        </p:nvCxnSpPr>
        <p:spPr>
          <a:xfrm>
            <a:off x="6899429" y="-130629"/>
            <a:ext cx="0" cy="70931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054B8780-4C83-4DB0-92C8-A6A90E81709C}"/>
              </a:ext>
            </a:extLst>
          </p:cNvPr>
          <p:cNvSpPr>
            <a:spLocks noGrp="1"/>
          </p:cNvSpPr>
          <p:nvPr>
            <p:ph type="body" sz="quarter" idx="12" hasCustomPrompt="1"/>
          </p:nvPr>
        </p:nvSpPr>
        <p:spPr>
          <a:xfrm>
            <a:off x="512588" y="1906692"/>
            <a:ext cx="5835825" cy="3044615"/>
          </a:xfrm>
          <a:prstGeom prst="rect">
            <a:avLst/>
          </a:prstGeom>
          <a:noFill/>
        </p:spPr>
        <p:txBody>
          <a:bodyPr lIns="0" tIns="0" rIns="0" bIns="0" anchor="ctr">
            <a:noAutofit/>
          </a:bodyPr>
          <a:lstStyle>
            <a:lvl1pPr marL="0" indent="0" algn="l">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8" name="Kép 10">
            <a:extLst>
              <a:ext uri="{FF2B5EF4-FFF2-40B4-BE49-F238E27FC236}">
                <a16:creationId xmlns:a16="http://schemas.microsoft.com/office/drawing/2014/main" id="{21A9F65D-35AA-4912-9345-8D0AD3F75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8"/>
            <a:ext cx="900000" cy="944263"/>
          </a:xfrm>
          <a:prstGeom prst="rect">
            <a:avLst/>
          </a:prstGeom>
        </p:spPr>
      </p:pic>
      <p:pic>
        <p:nvPicPr>
          <p:cNvPr id="9" name="Kép 10">
            <a:extLst>
              <a:ext uri="{FF2B5EF4-FFF2-40B4-BE49-F238E27FC236}">
                <a16:creationId xmlns:a16="http://schemas.microsoft.com/office/drawing/2014/main" id="{F1A33D8A-69BF-46E6-BE56-4E2B45088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1" y="347057"/>
            <a:ext cx="900000" cy="944263"/>
          </a:xfrm>
          <a:prstGeom prst="rect">
            <a:avLst/>
          </a:prstGeom>
        </p:spPr>
      </p:pic>
    </p:spTree>
    <p:extLst>
      <p:ext uri="{BB962C8B-B14F-4D97-AF65-F5344CB8AC3E}">
        <p14:creationId xmlns:p14="http://schemas.microsoft.com/office/powerpoint/2010/main" val="3806401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lválasztó dia_kép_kék">
    <p:bg>
      <p:bgPr>
        <a:solidFill>
          <a:srgbClr val="002E65"/>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E3A218E-2BCD-42ED-B441-2A657B20A492}"/>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5" name="Kép 10">
            <a:extLst>
              <a:ext uri="{FF2B5EF4-FFF2-40B4-BE49-F238E27FC236}">
                <a16:creationId xmlns:a16="http://schemas.microsoft.com/office/drawing/2014/main" id="{9F97EFFF-B4BD-4E25-860B-EF313BD4A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8"/>
            <a:ext cx="900000" cy="944263"/>
          </a:xfrm>
          <a:prstGeom prst="rect">
            <a:avLst/>
          </a:prstGeom>
        </p:spPr>
      </p:pic>
      <p:pic>
        <p:nvPicPr>
          <p:cNvPr id="8" name="Kép 10">
            <a:extLst>
              <a:ext uri="{FF2B5EF4-FFF2-40B4-BE49-F238E27FC236}">
                <a16:creationId xmlns:a16="http://schemas.microsoft.com/office/drawing/2014/main" id="{291A1D73-92DD-4D2C-8901-16A00F2383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1" y="347057"/>
            <a:ext cx="900000" cy="944263"/>
          </a:xfrm>
          <a:prstGeom prst="rect">
            <a:avLst/>
          </a:prstGeom>
        </p:spPr>
      </p:pic>
    </p:spTree>
    <p:extLst>
      <p:ext uri="{BB962C8B-B14F-4D97-AF65-F5344CB8AC3E}">
        <p14:creationId xmlns:p14="http://schemas.microsoft.com/office/powerpoint/2010/main" val="3978108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lválasztó dia_kék_félkép_világos">
    <p:bg>
      <p:bgPr>
        <a:solidFill>
          <a:srgbClr val="495999"/>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5" name="Kép 9">
            <a:extLst>
              <a:ext uri="{FF2B5EF4-FFF2-40B4-BE49-F238E27FC236}">
                <a16:creationId xmlns:a16="http://schemas.microsoft.com/office/drawing/2014/main" id="{27691213-4EEF-49A4-B27C-89B837F20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280968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lválasztó dia_kék_félkép_sötét">
    <p:bg>
      <p:bgPr>
        <a:solidFill>
          <a:srgbClr val="495999"/>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rgbClr val="002E65"/>
          </a:solidFill>
        </p:spPr>
        <p:txBody>
          <a:bodyPr anchor="ctr"/>
          <a:lstStyle>
            <a:lvl1pPr marL="0" indent="0" algn="ctr">
              <a:buNone/>
              <a:defRPr>
                <a:solidFill>
                  <a:schemeClr val="accent2"/>
                </a:solidFill>
                <a:latin typeface="Muli" panose="00000500000000000000" pitchFamily="2" charset="-18"/>
              </a:defRPr>
            </a:lvl1pPr>
          </a:lstStyle>
          <a:p>
            <a:r>
              <a:rPr lang="hu-HU" dirty="0"/>
              <a:t>Sötét kép</a:t>
            </a:r>
          </a:p>
        </p:txBody>
      </p:sp>
      <p:sp>
        <p:nvSpPr>
          <p:cNvPr id="3" name="Text Placeholder 3">
            <a:extLst>
              <a:ext uri="{FF2B5EF4-FFF2-40B4-BE49-F238E27FC236}">
                <a16:creationId xmlns:a16="http://schemas.microsoft.com/office/drawing/2014/main" id="{F4006D99-0385-4EF5-92C3-6B133C8DB1C1}"/>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pic>
        <p:nvPicPr>
          <p:cNvPr id="7" name="Kép 9">
            <a:extLst>
              <a:ext uri="{FF2B5EF4-FFF2-40B4-BE49-F238E27FC236}">
                <a16:creationId xmlns:a16="http://schemas.microsoft.com/office/drawing/2014/main" id="{945F2D21-4E2C-4B07-9BFD-B28C2A7B0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69450" y="354900"/>
            <a:ext cx="900000" cy="944263"/>
          </a:xfrm>
          <a:prstGeom prst="rect">
            <a:avLst/>
          </a:prstGeom>
        </p:spPr>
      </p:pic>
    </p:spTree>
    <p:extLst>
      <p:ext uri="{BB962C8B-B14F-4D97-AF65-F5344CB8AC3E}">
        <p14:creationId xmlns:p14="http://schemas.microsoft.com/office/powerpoint/2010/main" val="2489155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lválasztó dia_piros">
    <p:bg>
      <p:bgPr>
        <a:solidFill>
          <a:srgbClr val="ED4367"/>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95BF2B4-C9A7-4FA7-9166-A558E4494765}"/>
              </a:ext>
            </a:extLst>
          </p:cNvPr>
          <p:cNvSpPr>
            <a:spLocks noGrp="1"/>
          </p:cNvSpPr>
          <p:nvPr>
            <p:ph type="body" sz="quarter" idx="12" hasCustomPrompt="1"/>
          </p:nvPr>
        </p:nvSpPr>
        <p:spPr>
          <a:xfrm>
            <a:off x="1696386" y="2084323"/>
            <a:ext cx="8799227" cy="2689353"/>
          </a:xfrm>
          <a:prstGeom prst="rect">
            <a:avLst/>
          </a:prstGeom>
        </p:spPr>
        <p:txBody>
          <a:bodyPr lIns="0" tIns="0" rIns="0" bIns="0" anchor="ctr">
            <a:noAutofit/>
          </a:bodyPr>
          <a:lstStyle>
            <a:lvl1pPr marL="0" indent="0" algn="ctr">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pic>
        <p:nvPicPr>
          <p:cNvPr id="8" name="Kép 10">
            <a:extLst>
              <a:ext uri="{FF2B5EF4-FFF2-40B4-BE49-F238E27FC236}">
                <a16:creationId xmlns:a16="http://schemas.microsoft.com/office/drawing/2014/main" id="{2EB0D7EC-DC29-400A-B976-22708EC49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192" y="347058"/>
            <a:ext cx="900000" cy="944263"/>
          </a:xfrm>
          <a:prstGeom prst="rect">
            <a:avLst/>
          </a:prstGeom>
        </p:spPr>
      </p:pic>
      <p:pic>
        <p:nvPicPr>
          <p:cNvPr id="10" name="Kép 10">
            <a:extLst>
              <a:ext uri="{FF2B5EF4-FFF2-40B4-BE49-F238E27FC236}">
                <a16:creationId xmlns:a16="http://schemas.microsoft.com/office/drawing/2014/main" id="{883F36F3-4138-4B48-A407-79CAADA3D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101" y="347057"/>
            <a:ext cx="900000" cy="944263"/>
          </a:xfrm>
          <a:prstGeom prst="rect">
            <a:avLst/>
          </a:prstGeom>
        </p:spPr>
      </p:pic>
    </p:spTree>
    <p:extLst>
      <p:ext uri="{BB962C8B-B14F-4D97-AF65-F5344CB8AC3E}">
        <p14:creationId xmlns:p14="http://schemas.microsoft.com/office/powerpoint/2010/main" val="3196445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lválasztó dia_piros_félkép_világos">
    <p:bg>
      <p:bgPr>
        <a:solidFill>
          <a:srgbClr val="ED4367"/>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chemeClr val="bg2"/>
          </a:solidFill>
        </p:spPr>
        <p:txBody>
          <a:bodyPr anchor="ctr"/>
          <a:lstStyle>
            <a:lvl1pPr marL="0" indent="0" algn="ctr">
              <a:buNone/>
              <a:defRPr>
                <a:solidFill>
                  <a:schemeClr val="tx1"/>
                </a:solidFill>
                <a:latin typeface="Muli" panose="00000500000000000000" pitchFamily="2" charset="-18"/>
              </a:defRPr>
            </a:lvl1pPr>
          </a:lstStyle>
          <a:p>
            <a:r>
              <a:rPr lang="hu-HU" dirty="0"/>
              <a:t>Világos kép</a:t>
            </a:r>
          </a:p>
        </p:txBody>
      </p:sp>
      <p:pic>
        <p:nvPicPr>
          <p:cNvPr id="5" name="Kép 9">
            <a:extLst>
              <a:ext uri="{FF2B5EF4-FFF2-40B4-BE49-F238E27FC236}">
                <a16:creationId xmlns:a16="http://schemas.microsoft.com/office/drawing/2014/main" id="{27691213-4EEF-49A4-B27C-89B837F20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59099" y="354901"/>
            <a:ext cx="900000" cy="944263"/>
          </a:xfrm>
          <a:prstGeom prst="rect">
            <a:avLst/>
          </a:prstGeom>
        </p:spPr>
      </p:pic>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tx1"/>
                </a:solidFill>
                <a:latin typeface="Muli ExtraBold" panose="00000900000000000000" pitchFamily="2" charset="-18"/>
              </a:rPr>
              <a:pPr algn="r"/>
              <a:t>‹#›</a:t>
            </a:fld>
            <a:endParaRPr lang="hu-HU" sz="1100" b="1" dirty="0">
              <a:solidFill>
                <a:schemeClr val="tx1"/>
              </a:solidFill>
              <a:latin typeface="Muli ExtraBold" panose="00000900000000000000" pitchFamily="2" charset="-18"/>
            </a:endParaRPr>
          </a:p>
        </p:txBody>
      </p:sp>
      <p:sp>
        <p:nvSpPr>
          <p:cNvPr id="10" name="Text Placeholder 3">
            <a:extLst>
              <a:ext uri="{FF2B5EF4-FFF2-40B4-BE49-F238E27FC236}">
                <a16:creationId xmlns:a16="http://schemas.microsoft.com/office/drawing/2014/main" id="{2DD37365-6699-442B-A34D-1335C899FEA6}"/>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Tree>
    <p:extLst>
      <p:ext uri="{BB962C8B-B14F-4D97-AF65-F5344CB8AC3E}">
        <p14:creationId xmlns:p14="http://schemas.microsoft.com/office/powerpoint/2010/main" val="3392931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lválasztó dia_piros_félkép_sötét">
    <p:bg>
      <p:bgPr>
        <a:solidFill>
          <a:srgbClr val="ED4367"/>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B359270-D47F-42E8-ABF1-0D5C7E712EBB}"/>
              </a:ext>
            </a:extLst>
          </p:cNvPr>
          <p:cNvSpPr>
            <a:spLocks noGrp="1"/>
          </p:cNvSpPr>
          <p:nvPr>
            <p:ph type="pic" sz="quarter" idx="13" hasCustomPrompt="1"/>
          </p:nvPr>
        </p:nvSpPr>
        <p:spPr>
          <a:xfrm>
            <a:off x="6888162" y="-1"/>
            <a:ext cx="5303837" cy="6857999"/>
          </a:xfrm>
          <a:prstGeom prst="rect">
            <a:avLst/>
          </a:prstGeom>
          <a:solidFill>
            <a:srgbClr val="002E65"/>
          </a:solidFill>
        </p:spPr>
        <p:txBody>
          <a:bodyPr anchor="ctr"/>
          <a:lstStyle>
            <a:lvl1pPr marL="0" indent="0" algn="ctr">
              <a:buNone/>
              <a:defRPr>
                <a:solidFill>
                  <a:schemeClr val="accent2"/>
                </a:solidFill>
                <a:latin typeface="Muli" panose="00000500000000000000" pitchFamily="2" charset="-18"/>
              </a:defRPr>
            </a:lvl1pPr>
          </a:lstStyle>
          <a:p>
            <a:r>
              <a:rPr lang="hu-HU" dirty="0"/>
              <a:t>Sötét kép</a:t>
            </a:r>
          </a:p>
        </p:txBody>
      </p:sp>
      <p:sp>
        <p:nvSpPr>
          <p:cNvPr id="3" name="Text Placeholder 3">
            <a:extLst>
              <a:ext uri="{FF2B5EF4-FFF2-40B4-BE49-F238E27FC236}">
                <a16:creationId xmlns:a16="http://schemas.microsoft.com/office/drawing/2014/main" id="{F4006D99-0385-4EF5-92C3-6B133C8DB1C1}"/>
              </a:ext>
            </a:extLst>
          </p:cNvPr>
          <p:cNvSpPr>
            <a:spLocks noGrp="1"/>
          </p:cNvSpPr>
          <p:nvPr>
            <p:ph type="body" sz="quarter" idx="12" hasCustomPrompt="1"/>
          </p:nvPr>
        </p:nvSpPr>
        <p:spPr>
          <a:xfrm>
            <a:off x="512588" y="417043"/>
            <a:ext cx="5917470" cy="3044615"/>
          </a:xfrm>
          <a:prstGeom prst="rect">
            <a:avLst/>
          </a:prstGeom>
        </p:spPr>
        <p:txBody>
          <a:bodyPr lIns="0" tIns="0" rIns="0" bIns="0" anchor="t">
            <a:noAutofit/>
          </a:bodyPr>
          <a:lstStyle>
            <a:lvl1pPr marL="0" indent="0" algn="l">
              <a:lnSpc>
                <a:spcPts val="6800"/>
              </a:lnSpc>
              <a:spcBef>
                <a:spcPts val="0"/>
              </a:spcBef>
              <a:buFontTx/>
              <a:buNone/>
              <a:defRPr sz="5600">
                <a:solidFill>
                  <a:schemeClr val="accent2"/>
                </a:solidFill>
                <a:latin typeface="Muli ExtraBold" panose="00000900000000000000" pitchFamily="2" charset="-18"/>
              </a:defRPr>
            </a:lvl1pPr>
          </a:lstStyle>
          <a:p>
            <a:pPr lvl="0"/>
            <a:r>
              <a:rPr lang="hu-HU" dirty="0"/>
              <a:t>Muli XtraBold</a:t>
            </a:r>
          </a:p>
          <a:p>
            <a:pPr lvl="0"/>
            <a:r>
              <a:rPr lang="hu-HU" dirty="0"/>
              <a:t>56pt</a:t>
            </a:r>
            <a:br>
              <a:rPr lang="hu-HU" dirty="0"/>
            </a:br>
            <a:r>
              <a:rPr lang="hu-HU" dirty="0"/>
              <a:t>max. 3 sor</a:t>
            </a:r>
            <a:endParaRPr lang="en-US" dirty="0"/>
          </a:p>
        </p:txBody>
      </p:sp>
      <p:sp>
        <p:nvSpPr>
          <p:cNvPr id="8" name="Szövegdoboz 9">
            <a:extLst>
              <a:ext uri="{FF2B5EF4-FFF2-40B4-BE49-F238E27FC236}">
                <a16:creationId xmlns:a16="http://schemas.microsoft.com/office/drawing/2014/main" id="{0AB33645-2C03-4E06-A6B0-9D9EF768B526}"/>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pic>
        <p:nvPicPr>
          <p:cNvPr id="7" name="Kép 9">
            <a:extLst>
              <a:ext uri="{FF2B5EF4-FFF2-40B4-BE49-F238E27FC236}">
                <a16:creationId xmlns:a16="http://schemas.microsoft.com/office/drawing/2014/main" id="{945F2D21-4E2C-4B07-9BFD-B28C2A7B07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69450" y="354900"/>
            <a:ext cx="900000" cy="944263"/>
          </a:xfrm>
          <a:prstGeom prst="rect">
            <a:avLst/>
          </a:prstGeom>
        </p:spPr>
      </p:pic>
    </p:spTree>
    <p:extLst>
      <p:ext uri="{BB962C8B-B14F-4D97-AF65-F5344CB8AC3E}">
        <p14:creationId xmlns:p14="http://schemas.microsoft.com/office/powerpoint/2010/main" val="406876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áró_közép_sárga">
    <p:bg>
      <p:bgPr>
        <a:solidFill>
          <a:srgbClr val="495999"/>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21AFF59A-0650-4D8B-8700-AE63EE99A8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5460" y="1976816"/>
            <a:ext cx="3441600" cy="2365006"/>
          </a:xfrm>
          <a:prstGeom prst="rect">
            <a:avLst/>
          </a:prstGeom>
        </p:spPr>
      </p:pic>
      <p:sp>
        <p:nvSpPr>
          <p:cNvPr id="5" name="Text Placeholder 2">
            <a:extLst>
              <a:ext uri="{FF2B5EF4-FFF2-40B4-BE49-F238E27FC236}">
                <a16:creationId xmlns:a16="http://schemas.microsoft.com/office/drawing/2014/main" id="{2FDFEC25-9869-46C4-B42F-4E83FD6398AD}"/>
              </a:ext>
            </a:extLst>
          </p:cNvPr>
          <p:cNvSpPr txBox="1">
            <a:spLocks/>
          </p:cNvSpPr>
          <p:nvPr userDrawn="1"/>
        </p:nvSpPr>
        <p:spPr>
          <a:xfrm>
            <a:off x="4463256" y="4898571"/>
            <a:ext cx="3265488" cy="1069668"/>
          </a:xfrm>
          <a:prstGeom prst="rect">
            <a:avLst/>
          </a:prstGeom>
        </p:spPr>
        <p:txBody>
          <a:bodyPr bIns="0" anchor="b">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111654261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rtalom">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B9CBBA25-E479-4EDB-9197-6CE4E89A93FB}"/>
              </a:ext>
            </a:extLst>
          </p:cNvPr>
          <p:cNvSpPr>
            <a:spLocks noGrp="1"/>
          </p:cNvSpPr>
          <p:nvPr>
            <p:ph type="title" hasCustomPrompt="1"/>
          </p:nvPr>
        </p:nvSpPr>
        <p:spPr>
          <a:xfrm>
            <a:off x="568253" y="451671"/>
            <a:ext cx="5527748" cy="592384"/>
          </a:xfrm>
          <a:prstGeom prst="rect">
            <a:avLst/>
          </a:prstGeom>
        </p:spPr>
        <p:txBody>
          <a:bodyPr lIns="0" tIns="0" rIns="0" bIns="0">
            <a:noAutofit/>
          </a:bodyPr>
          <a:lstStyle>
            <a:lvl1pPr>
              <a:lnSpc>
                <a:spcPct val="100000"/>
              </a:lnSpc>
              <a:defRPr sz="3800" baseline="0">
                <a:solidFill>
                  <a:srgbClr val="495999"/>
                </a:solidFill>
                <a:latin typeface="Muli ExtraBold" panose="00000900000000000000" pitchFamily="2" charset="-18"/>
              </a:defRPr>
            </a:lvl1pPr>
          </a:lstStyle>
          <a:p>
            <a:r>
              <a:rPr lang="hu-HU" dirty="0"/>
              <a:t>Tartalom</a:t>
            </a:r>
          </a:p>
        </p:txBody>
      </p:sp>
      <p:sp>
        <p:nvSpPr>
          <p:cNvPr id="14" name="Table Placeholder 12">
            <a:extLst>
              <a:ext uri="{FF2B5EF4-FFF2-40B4-BE49-F238E27FC236}">
                <a16:creationId xmlns:a16="http://schemas.microsoft.com/office/drawing/2014/main" id="{13B1B738-B9C9-4E45-9496-F0973E5207F1}"/>
              </a:ext>
            </a:extLst>
          </p:cNvPr>
          <p:cNvSpPr>
            <a:spLocks noGrp="1"/>
          </p:cNvSpPr>
          <p:nvPr>
            <p:ph type="tbl" sz="quarter" idx="10" hasCustomPrompt="1"/>
          </p:nvPr>
        </p:nvSpPr>
        <p:spPr>
          <a:xfrm>
            <a:off x="550863" y="1528997"/>
            <a:ext cx="11072885" cy="4239978"/>
          </a:xfrm>
          <a:prstGeom prst="rect">
            <a:avLst/>
          </a:prstGeom>
        </p:spPr>
        <p:txBody>
          <a:bodyPr anchor="ctr"/>
          <a:lstStyle>
            <a:lvl1pPr marL="0" indent="0" algn="ctr">
              <a:buNone/>
              <a:defRPr>
                <a:solidFill>
                  <a:srgbClr val="495999"/>
                </a:solidFill>
              </a:defRPr>
            </a:lvl1pPr>
          </a:lstStyle>
          <a:p>
            <a:r>
              <a:rPr lang="hu-HU" dirty="0"/>
              <a:t>Táblázat beszúrása</a:t>
            </a:r>
          </a:p>
        </p:txBody>
      </p:sp>
    </p:spTree>
    <p:extLst>
      <p:ext uri="{BB962C8B-B14F-4D97-AF65-F5344CB8AC3E}">
        <p14:creationId xmlns:p14="http://schemas.microsoft.com/office/powerpoint/2010/main" val="198391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_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411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_csak cím">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BC5864F0-25E4-4BC8-8BD4-54AC7ADCB5CA}"/>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Tree>
    <p:extLst>
      <p:ext uri="{BB962C8B-B14F-4D97-AF65-F5344CB8AC3E}">
        <p14:creationId xmlns:p14="http://schemas.microsoft.com/office/powerpoint/2010/main" val="4041276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zöveges dia_1hasáb">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B9CBBA25-E479-4EDB-9197-6CE4E89A93FB}"/>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5" name="Text Placeholder 2">
            <a:extLst>
              <a:ext uri="{FF2B5EF4-FFF2-40B4-BE49-F238E27FC236}">
                <a16:creationId xmlns:a16="http://schemas.microsoft.com/office/drawing/2014/main" id="{DB9B7404-EBF4-4B8D-85DE-741A0B17E2B6}"/>
              </a:ext>
            </a:extLst>
          </p:cNvPr>
          <p:cNvSpPr>
            <a:spLocks noGrp="1"/>
          </p:cNvSpPr>
          <p:nvPr>
            <p:ph type="body" sz="quarter" idx="11"/>
          </p:nvPr>
        </p:nvSpPr>
        <p:spPr>
          <a:xfrm>
            <a:off x="568252" y="1532906"/>
            <a:ext cx="11072886"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865499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zöveges dia_2hasáb">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B9CBBA25-E479-4EDB-9197-6CE4E89A93FB}"/>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5" name="Text Placeholder 2">
            <a:extLst>
              <a:ext uri="{FF2B5EF4-FFF2-40B4-BE49-F238E27FC236}">
                <a16:creationId xmlns:a16="http://schemas.microsoft.com/office/drawing/2014/main" id="{DB9B7404-EBF4-4B8D-85DE-741A0B17E2B6}"/>
              </a:ext>
            </a:extLst>
          </p:cNvPr>
          <p:cNvSpPr>
            <a:spLocks noGrp="1"/>
          </p:cNvSpPr>
          <p:nvPr>
            <p:ph type="body" sz="quarter" idx="11"/>
          </p:nvPr>
        </p:nvSpPr>
        <p:spPr>
          <a:xfrm>
            <a:off x="568252" y="1532906"/>
            <a:ext cx="11072886" cy="4238625"/>
          </a:xfrm>
          <a:prstGeom prst="rect">
            <a:avLst/>
          </a:prstGeom>
        </p:spPr>
        <p:txBody>
          <a:bodyPr lIns="0" tIns="0" rIns="0" bIns="0" numCol="2" spcCol="54000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2877880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 2 tartalom">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BC5864F0-25E4-4BC8-8BD4-54AC7ADCB5CA}"/>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7" name="Content Placeholder 3">
            <a:extLst>
              <a:ext uri="{FF2B5EF4-FFF2-40B4-BE49-F238E27FC236}">
                <a16:creationId xmlns:a16="http://schemas.microsoft.com/office/drawing/2014/main" id="{581D69B1-9EC7-4AE4-A014-BA72F9D85A38}"/>
              </a:ext>
            </a:extLst>
          </p:cNvPr>
          <p:cNvSpPr>
            <a:spLocks noGrp="1"/>
          </p:cNvSpPr>
          <p:nvPr>
            <p:ph sz="quarter" idx="13" hasCustomPrompt="1"/>
          </p:nvPr>
        </p:nvSpPr>
        <p:spPr>
          <a:xfrm>
            <a:off x="6348413" y="1530350"/>
            <a:ext cx="5292725" cy="4238625"/>
          </a:xfrm>
          <a:prstGeom prst="rect">
            <a:avLst/>
          </a:prstGeom>
        </p:spPr>
        <p:txBody>
          <a:bodyPr anchor="ctr"/>
          <a:lstStyle>
            <a:lvl1pPr marL="0" indent="0" algn="ctr">
              <a:buNone/>
              <a:defRPr>
                <a:solidFill>
                  <a:srgbClr val="495999"/>
                </a:solidFill>
                <a:latin typeface="Muli" panose="00000500000000000000" pitchFamily="2" charset="-18"/>
              </a:defRPr>
            </a:lvl1pPr>
          </a:lstStyle>
          <a:p>
            <a:pPr lvl="0"/>
            <a:r>
              <a:rPr lang="hu-HU" dirty="0"/>
              <a:t>Tartalmi elem</a:t>
            </a:r>
          </a:p>
        </p:txBody>
      </p:sp>
      <p:sp>
        <p:nvSpPr>
          <p:cNvPr id="10" name="Content Placeholder 3">
            <a:extLst>
              <a:ext uri="{FF2B5EF4-FFF2-40B4-BE49-F238E27FC236}">
                <a16:creationId xmlns:a16="http://schemas.microsoft.com/office/drawing/2014/main" id="{60972F38-16BB-4D15-82F3-2BBD6778192A}"/>
              </a:ext>
            </a:extLst>
          </p:cNvPr>
          <p:cNvSpPr>
            <a:spLocks noGrp="1"/>
          </p:cNvSpPr>
          <p:nvPr>
            <p:ph sz="quarter" idx="14" hasCustomPrompt="1"/>
          </p:nvPr>
        </p:nvSpPr>
        <p:spPr>
          <a:xfrm>
            <a:off x="550862" y="1530350"/>
            <a:ext cx="5292725" cy="4238625"/>
          </a:xfrm>
          <a:prstGeom prst="rect">
            <a:avLst/>
          </a:prstGeom>
        </p:spPr>
        <p:txBody>
          <a:bodyPr anchor="ctr"/>
          <a:lstStyle>
            <a:lvl1pPr marL="0" indent="0" algn="ctr">
              <a:buNone/>
              <a:defRPr>
                <a:solidFill>
                  <a:srgbClr val="495999"/>
                </a:solidFill>
                <a:latin typeface="Muli" panose="00000500000000000000" pitchFamily="2" charset="-18"/>
              </a:defRPr>
            </a:lvl1pPr>
          </a:lstStyle>
          <a:p>
            <a:pPr lvl="0"/>
            <a:r>
              <a:rPr lang="hu-HU" dirty="0"/>
              <a:t>Tartalmi elem</a:t>
            </a:r>
          </a:p>
        </p:txBody>
      </p:sp>
    </p:spTree>
    <p:extLst>
      <p:ext uri="{BB962C8B-B14F-4D97-AF65-F5344CB8AC3E}">
        <p14:creationId xmlns:p14="http://schemas.microsoft.com/office/powerpoint/2010/main" val="496861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_összehasonlítás">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BC5864F0-25E4-4BC8-8BD4-54AC7ADCB5CA}"/>
              </a:ext>
            </a:extLst>
          </p:cNvPr>
          <p:cNvSpPr>
            <a:spLocks noGrp="1"/>
          </p:cNvSpPr>
          <p:nvPr>
            <p:ph type="title" hasCustomPrompt="1"/>
          </p:nvPr>
        </p:nvSpPr>
        <p:spPr>
          <a:xfrm>
            <a:off x="568253" y="496641"/>
            <a:ext cx="5275336"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3" name="Text Placeholder 2">
            <a:extLst>
              <a:ext uri="{FF2B5EF4-FFF2-40B4-BE49-F238E27FC236}">
                <a16:creationId xmlns:a16="http://schemas.microsoft.com/office/drawing/2014/main" id="{4AE9FAB8-DF6F-491E-B615-DF51F1593884}"/>
              </a:ext>
            </a:extLst>
          </p:cNvPr>
          <p:cNvSpPr>
            <a:spLocks noGrp="1"/>
          </p:cNvSpPr>
          <p:nvPr>
            <p:ph type="body" sz="quarter" idx="11"/>
          </p:nvPr>
        </p:nvSpPr>
        <p:spPr>
          <a:xfrm>
            <a:off x="568252" y="1532906"/>
            <a:ext cx="5292725"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
        <p:nvSpPr>
          <p:cNvPr id="9" name="Text Placeholder 2">
            <a:extLst>
              <a:ext uri="{FF2B5EF4-FFF2-40B4-BE49-F238E27FC236}">
                <a16:creationId xmlns:a16="http://schemas.microsoft.com/office/drawing/2014/main" id="{0263F148-C191-43CC-8675-CFBA76311FE1}"/>
              </a:ext>
            </a:extLst>
          </p:cNvPr>
          <p:cNvSpPr>
            <a:spLocks noGrp="1"/>
          </p:cNvSpPr>
          <p:nvPr>
            <p:ph type="body" sz="quarter" idx="12"/>
          </p:nvPr>
        </p:nvSpPr>
        <p:spPr>
          <a:xfrm>
            <a:off x="6348413" y="1530350"/>
            <a:ext cx="5292725"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
        <p:nvSpPr>
          <p:cNvPr id="6" name="Cím 1">
            <a:extLst>
              <a:ext uri="{FF2B5EF4-FFF2-40B4-BE49-F238E27FC236}">
                <a16:creationId xmlns:a16="http://schemas.microsoft.com/office/drawing/2014/main" id="{B9FF7A65-3E62-433C-8339-3F21B542C93D}"/>
              </a:ext>
            </a:extLst>
          </p:cNvPr>
          <p:cNvSpPr txBox="1">
            <a:spLocks/>
          </p:cNvSpPr>
          <p:nvPr userDrawn="1"/>
        </p:nvSpPr>
        <p:spPr>
          <a:xfrm>
            <a:off x="6348413" y="496641"/>
            <a:ext cx="4393381" cy="809158"/>
          </a:xfrm>
          <a:prstGeom prst="rect">
            <a:avLst/>
          </a:prstGeom>
        </p:spPr>
        <p:txBody>
          <a:bodyPr lIns="0" tIns="0" rIns="0" bIns="0">
            <a:noAutofit/>
          </a:bodyPr>
          <a:lstStyle>
            <a:lvl1pPr algn="l" defTabSz="914400" rtl="0" eaLnBrk="1" latinLnBrk="0" hangingPunct="1">
              <a:lnSpc>
                <a:spcPts val="3200"/>
              </a:lnSpc>
              <a:spcBef>
                <a:spcPct val="0"/>
              </a:spcBef>
              <a:buNone/>
              <a:defRPr sz="2400" kern="1200" baseline="0">
                <a:solidFill>
                  <a:srgbClr val="495999"/>
                </a:solidFill>
                <a:latin typeface="Muli ExtraBold" panose="00000900000000000000" pitchFamily="2" charset="-18"/>
                <a:ea typeface="+mj-ea"/>
                <a:cs typeface="+mj-cs"/>
              </a:defRPr>
            </a:lvl1pPr>
          </a:lstStyle>
          <a:p>
            <a:r>
              <a:rPr lang="hu-HU" dirty="0"/>
              <a:t>Dia címe</a:t>
            </a:r>
            <a:br>
              <a:rPr lang="hu-HU" dirty="0"/>
            </a:br>
            <a:r>
              <a:rPr lang="hu-HU" dirty="0"/>
              <a:t>Muli XtraBold 24pt</a:t>
            </a:r>
          </a:p>
        </p:txBody>
      </p:sp>
    </p:spTree>
    <p:extLst>
      <p:ext uri="{BB962C8B-B14F-4D97-AF65-F5344CB8AC3E}">
        <p14:creationId xmlns:p14="http://schemas.microsoft.com/office/powerpoint/2010/main" val="3115139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zöveges dia+1 álló ké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9EA94F-BF35-4F4B-B848-A86B4BE0FDA6}"/>
              </a:ext>
            </a:extLst>
          </p:cNvPr>
          <p:cNvSpPr>
            <a:spLocks noGrp="1"/>
          </p:cNvSpPr>
          <p:nvPr>
            <p:ph type="pic" sz="quarter" idx="12" hasCustomPrompt="1"/>
          </p:nvPr>
        </p:nvSpPr>
        <p:spPr>
          <a:xfrm>
            <a:off x="6888163" y="0"/>
            <a:ext cx="5303837" cy="6858000"/>
          </a:xfrm>
          <a:prstGeom prst="rect">
            <a:avLst/>
          </a:prstGeom>
          <a:solidFill>
            <a:srgbClr val="A9D5FC"/>
          </a:solidFill>
        </p:spPr>
        <p:txBody>
          <a:bodyPr anchor="ctr"/>
          <a:lstStyle>
            <a:lvl1pPr marL="0" indent="0" algn="ctr">
              <a:buNone/>
              <a:defRPr/>
            </a:lvl1pPr>
          </a:lstStyle>
          <a:p>
            <a:r>
              <a:rPr lang="hu-HU" dirty="0"/>
              <a:t>Kép</a:t>
            </a:r>
          </a:p>
        </p:txBody>
      </p:sp>
      <p:sp>
        <p:nvSpPr>
          <p:cNvPr id="7" name="Cím 1"/>
          <p:cNvSpPr>
            <a:spLocks noGrp="1"/>
          </p:cNvSpPr>
          <p:nvPr>
            <p:ph type="title" hasCustomPrompt="1"/>
          </p:nvPr>
        </p:nvSpPr>
        <p:spPr>
          <a:xfrm>
            <a:off x="568252" y="496641"/>
            <a:ext cx="578016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a:t>Muli XtraBold 24pt max. 2 sor</a:t>
            </a:r>
          </a:p>
        </p:txBody>
      </p:sp>
      <p:pic>
        <p:nvPicPr>
          <p:cNvPr id="10" name="Kép 8">
            <a:extLst>
              <a:ext uri="{FF2B5EF4-FFF2-40B4-BE49-F238E27FC236}">
                <a16:creationId xmlns:a16="http://schemas.microsoft.com/office/drawing/2014/main" id="{29CBE545-0E92-4730-A28B-3D00DC19F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Text Placeholder 2">
            <a:extLst>
              <a:ext uri="{FF2B5EF4-FFF2-40B4-BE49-F238E27FC236}">
                <a16:creationId xmlns:a16="http://schemas.microsoft.com/office/drawing/2014/main" id="{1E7C8838-1DAD-4382-BEF8-97F4C2D0328A}"/>
              </a:ext>
            </a:extLst>
          </p:cNvPr>
          <p:cNvSpPr>
            <a:spLocks noGrp="1"/>
          </p:cNvSpPr>
          <p:nvPr>
            <p:ph type="body" sz="quarter" idx="11"/>
          </p:nvPr>
        </p:nvSpPr>
        <p:spPr>
          <a:xfrm>
            <a:off x="568252" y="1532906"/>
            <a:ext cx="5780161"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
        <p:nvSpPr>
          <p:cNvPr id="11" name="Szövegdoboz 9">
            <a:extLst>
              <a:ext uri="{FF2B5EF4-FFF2-40B4-BE49-F238E27FC236}">
                <a16:creationId xmlns:a16="http://schemas.microsoft.com/office/drawing/2014/main" id="{99AA2522-A579-4CF3-AE4A-03B7CBD9DCE9}"/>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a:t>
            </a:fld>
            <a:endParaRPr lang="hu-HU" sz="1100" b="1" dirty="0">
              <a:solidFill>
                <a:srgbClr val="495999"/>
              </a:solidFill>
              <a:latin typeface="Muli ExtraBold" panose="00000900000000000000" pitchFamily="2" charset="-18"/>
            </a:endParaRPr>
          </a:p>
        </p:txBody>
      </p:sp>
    </p:spTree>
    <p:extLst>
      <p:ext uri="{BB962C8B-B14F-4D97-AF65-F5344CB8AC3E}">
        <p14:creationId xmlns:p14="http://schemas.microsoft.com/office/powerpoint/2010/main" val="3722707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zöveges dia+1 fekvő kép">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E41B5E47-32D8-49EE-BA2D-832F70164F31}"/>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7" name="Picture Placeholder 2">
            <a:extLst>
              <a:ext uri="{FF2B5EF4-FFF2-40B4-BE49-F238E27FC236}">
                <a16:creationId xmlns:a16="http://schemas.microsoft.com/office/drawing/2014/main" id="{97C1FCAD-0C53-4063-90FF-40E594CDE866}"/>
              </a:ext>
            </a:extLst>
          </p:cNvPr>
          <p:cNvSpPr>
            <a:spLocks noGrp="1"/>
          </p:cNvSpPr>
          <p:nvPr>
            <p:ph type="pic" sz="quarter" idx="12" hasCustomPrompt="1"/>
          </p:nvPr>
        </p:nvSpPr>
        <p:spPr>
          <a:xfrm>
            <a:off x="6348413" y="1530023"/>
            <a:ext cx="5843587" cy="4238952"/>
          </a:xfrm>
          <a:prstGeom prst="rect">
            <a:avLst/>
          </a:prstGeom>
          <a:solidFill>
            <a:srgbClr val="A9D5FC"/>
          </a:solidFill>
        </p:spPr>
        <p:txBody>
          <a:bodyPr anchor="ctr"/>
          <a:lstStyle>
            <a:lvl1pPr marL="0" indent="0" algn="ctr">
              <a:buNone/>
              <a:defRPr/>
            </a:lvl1pPr>
          </a:lstStyle>
          <a:p>
            <a:r>
              <a:rPr lang="hu-HU" dirty="0"/>
              <a:t>Kép</a:t>
            </a:r>
          </a:p>
        </p:txBody>
      </p:sp>
      <p:sp>
        <p:nvSpPr>
          <p:cNvPr id="10" name="Text Placeholder 2">
            <a:extLst>
              <a:ext uri="{FF2B5EF4-FFF2-40B4-BE49-F238E27FC236}">
                <a16:creationId xmlns:a16="http://schemas.microsoft.com/office/drawing/2014/main" id="{1982DABA-CB01-4302-99E3-18A51ACF8041}"/>
              </a:ext>
            </a:extLst>
          </p:cNvPr>
          <p:cNvSpPr>
            <a:spLocks noGrp="1"/>
          </p:cNvSpPr>
          <p:nvPr>
            <p:ph type="body" sz="quarter" idx="11"/>
          </p:nvPr>
        </p:nvSpPr>
        <p:spPr>
          <a:xfrm>
            <a:off x="568253" y="1532906"/>
            <a:ext cx="5275336"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375047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zöveges dia+1 fekvő kép+képaláírás">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7C1FCAD-0C53-4063-90FF-40E594CDE866}"/>
              </a:ext>
            </a:extLst>
          </p:cNvPr>
          <p:cNvSpPr>
            <a:spLocks noGrp="1"/>
          </p:cNvSpPr>
          <p:nvPr>
            <p:ph type="pic" sz="quarter" idx="12" hasCustomPrompt="1"/>
          </p:nvPr>
        </p:nvSpPr>
        <p:spPr>
          <a:xfrm>
            <a:off x="6348413" y="0"/>
            <a:ext cx="5843587" cy="4238952"/>
          </a:xfrm>
          <a:prstGeom prst="rect">
            <a:avLst/>
          </a:prstGeom>
          <a:solidFill>
            <a:srgbClr val="A9D5FC"/>
          </a:solidFill>
        </p:spPr>
        <p:txBody>
          <a:bodyPr anchor="ctr"/>
          <a:lstStyle>
            <a:lvl1pPr marL="0" indent="0" algn="ctr">
              <a:buNone/>
              <a:defRPr/>
            </a:lvl1pPr>
          </a:lstStyle>
          <a:p>
            <a:r>
              <a:rPr lang="hu-HU" dirty="0"/>
              <a:t>Kép</a:t>
            </a:r>
          </a:p>
        </p:txBody>
      </p:sp>
      <p:sp>
        <p:nvSpPr>
          <p:cNvPr id="5" name="Cím 1">
            <a:extLst>
              <a:ext uri="{FF2B5EF4-FFF2-40B4-BE49-F238E27FC236}">
                <a16:creationId xmlns:a16="http://schemas.microsoft.com/office/drawing/2014/main" id="{E41B5E47-32D8-49EE-BA2D-832F70164F31}"/>
              </a:ext>
            </a:extLst>
          </p:cNvPr>
          <p:cNvSpPr>
            <a:spLocks noGrp="1"/>
          </p:cNvSpPr>
          <p:nvPr>
            <p:ph type="title" hasCustomPrompt="1"/>
          </p:nvPr>
        </p:nvSpPr>
        <p:spPr>
          <a:xfrm>
            <a:off x="568252" y="496641"/>
            <a:ext cx="1017354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err="1"/>
              <a:t>Muli</a:t>
            </a:r>
            <a:r>
              <a:rPr lang="hu-HU" dirty="0"/>
              <a:t> </a:t>
            </a:r>
            <a:r>
              <a:rPr lang="hu-HU" dirty="0" err="1"/>
              <a:t>XtraBold</a:t>
            </a:r>
            <a:r>
              <a:rPr lang="hu-HU" dirty="0"/>
              <a:t> 24pt </a:t>
            </a:r>
            <a:r>
              <a:rPr lang="hu-HU" dirty="0" err="1"/>
              <a:t>max</a:t>
            </a:r>
            <a:r>
              <a:rPr lang="hu-HU" dirty="0"/>
              <a:t>. 2 sor</a:t>
            </a:r>
          </a:p>
        </p:txBody>
      </p:sp>
      <p:sp>
        <p:nvSpPr>
          <p:cNvPr id="10" name="Text Placeholder 2">
            <a:extLst>
              <a:ext uri="{FF2B5EF4-FFF2-40B4-BE49-F238E27FC236}">
                <a16:creationId xmlns:a16="http://schemas.microsoft.com/office/drawing/2014/main" id="{1982DABA-CB01-4302-99E3-18A51ACF8041}"/>
              </a:ext>
            </a:extLst>
          </p:cNvPr>
          <p:cNvSpPr>
            <a:spLocks noGrp="1"/>
          </p:cNvSpPr>
          <p:nvPr>
            <p:ph type="body" sz="quarter" idx="11"/>
          </p:nvPr>
        </p:nvSpPr>
        <p:spPr>
          <a:xfrm>
            <a:off x="568253" y="1532906"/>
            <a:ext cx="5275336"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pic>
        <p:nvPicPr>
          <p:cNvPr id="6" name="Kép 8">
            <a:extLst>
              <a:ext uri="{FF2B5EF4-FFF2-40B4-BE49-F238E27FC236}">
                <a16:creationId xmlns:a16="http://schemas.microsoft.com/office/drawing/2014/main" id="{78E19E24-3705-4E9C-BD3A-21B15AAFF9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Text Placeholder 2">
            <a:extLst>
              <a:ext uri="{FF2B5EF4-FFF2-40B4-BE49-F238E27FC236}">
                <a16:creationId xmlns:a16="http://schemas.microsoft.com/office/drawing/2014/main" id="{1A468AF8-E86B-4502-9C1C-0EC8D6FE0C23}"/>
              </a:ext>
            </a:extLst>
          </p:cNvPr>
          <p:cNvSpPr>
            <a:spLocks noGrp="1"/>
          </p:cNvSpPr>
          <p:nvPr>
            <p:ph type="body" sz="quarter" idx="13" hasCustomPrompt="1"/>
          </p:nvPr>
        </p:nvSpPr>
        <p:spPr>
          <a:xfrm>
            <a:off x="6348413" y="4498848"/>
            <a:ext cx="5292725" cy="1270127"/>
          </a:xfrm>
          <a:prstGeom prst="rect">
            <a:avLst/>
          </a:prstGeom>
        </p:spPr>
        <p:txBody>
          <a:bodyPr lIns="0" tIns="0" rIns="0" bIns="0"/>
          <a:lstStyle>
            <a:lvl1pPr marL="0" indent="0">
              <a:lnSpc>
                <a:spcPts val="2000"/>
              </a:lnSpc>
              <a:spcAft>
                <a:spcPts val="1200"/>
              </a:spcAft>
              <a:buNone/>
              <a:defRPr sz="14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hu-HU" dirty="0"/>
              <a:t>Képaláírás</a:t>
            </a:r>
            <a:endParaRPr lang="en-US" dirty="0"/>
          </a:p>
        </p:txBody>
      </p:sp>
    </p:spTree>
    <p:extLst>
      <p:ext uri="{BB962C8B-B14F-4D97-AF65-F5344CB8AC3E}">
        <p14:creationId xmlns:p14="http://schemas.microsoft.com/office/powerpoint/2010/main" val="78078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áró_fent_sárga">
    <p:bg>
      <p:bgPr>
        <a:solidFill>
          <a:srgbClr val="495999"/>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21AFF59A-0650-4D8B-8700-AE63EE99A8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5460" y="683594"/>
            <a:ext cx="3441600" cy="2365006"/>
          </a:xfrm>
          <a:prstGeom prst="rect">
            <a:avLst/>
          </a:prstGeom>
        </p:spPr>
      </p:pic>
      <p:sp>
        <p:nvSpPr>
          <p:cNvPr id="5" name="Text Placeholder 2">
            <a:extLst>
              <a:ext uri="{FF2B5EF4-FFF2-40B4-BE49-F238E27FC236}">
                <a16:creationId xmlns:a16="http://schemas.microsoft.com/office/drawing/2014/main" id="{E681C2D2-CB15-4C8D-9180-CA070B9F1DF8}"/>
              </a:ext>
            </a:extLst>
          </p:cNvPr>
          <p:cNvSpPr txBox="1">
            <a:spLocks/>
          </p:cNvSpPr>
          <p:nvPr userDrawn="1"/>
        </p:nvSpPr>
        <p:spPr>
          <a:xfrm>
            <a:off x="4463256" y="4898571"/>
            <a:ext cx="3265488" cy="1069668"/>
          </a:xfrm>
          <a:prstGeom prst="rect">
            <a:avLst/>
          </a:prstGeom>
        </p:spPr>
        <p:txBody>
          <a:bodyPr bIns="0" anchor="b">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77825966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álló kép+képaláír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EF98A-6668-40D3-B275-51AD5BDF9659}"/>
              </a:ext>
            </a:extLst>
          </p:cNvPr>
          <p:cNvSpPr/>
          <p:nvPr userDrawn="1"/>
        </p:nvSpPr>
        <p:spPr>
          <a:xfrm>
            <a:off x="0" y="5768975"/>
            <a:ext cx="12192000" cy="1089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ext Placeholder 2">
            <a:extLst>
              <a:ext uri="{FF2B5EF4-FFF2-40B4-BE49-F238E27FC236}">
                <a16:creationId xmlns:a16="http://schemas.microsoft.com/office/drawing/2014/main" id="{1A468AF8-E86B-4502-9C1C-0EC8D6FE0C23}"/>
              </a:ext>
            </a:extLst>
          </p:cNvPr>
          <p:cNvSpPr>
            <a:spLocks noGrp="1"/>
          </p:cNvSpPr>
          <p:nvPr>
            <p:ph type="body" sz="quarter" idx="13" hasCustomPrompt="1"/>
          </p:nvPr>
        </p:nvSpPr>
        <p:spPr>
          <a:xfrm>
            <a:off x="550864" y="6168724"/>
            <a:ext cx="4752974" cy="245999"/>
          </a:xfrm>
          <a:prstGeom prst="rect">
            <a:avLst/>
          </a:prstGeom>
        </p:spPr>
        <p:txBody>
          <a:bodyPr lIns="0" tIns="0" rIns="0" bIns="0"/>
          <a:lstStyle>
            <a:lvl1pPr marL="0" indent="0">
              <a:lnSpc>
                <a:spcPts val="2000"/>
              </a:lnSpc>
              <a:spcAft>
                <a:spcPts val="1200"/>
              </a:spcAft>
              <a:buNone/>
              <a:defRPr sz="14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hu-HU" dirty="0"/>
              <a:t>Képaláírás</a:t>
            </a:r>
            <a:endParaRPr lang="en-US" dirty="0"/>
          </a:p>
        </p:txBody>
      </p:sp>
      <p:sp>
        <p:nvSpPr>
          <p:cNvPr id="9" name="Picture Placeholder 2">
            <a:extLst>
              <a:ext uri="{FF2B5EF4-FFF2-40B4-BE49-F238E27FC236}">
                <a16:creationId xmlns:a16="http://schemas.microsoft.com/office/drawing/2014/main" id="{0DD4AB8B-65B5-45B3-A63E-587521ADA91B}"/>
              </a:ext>
            </a:extLst>
          </p:cNvPr>
          <p:cNvSpPr>
            <a:spLocks noGrp="1"/>
          </p:cNvSpPr>
          <p:nvPr>
            <p:ph type="pic" sz="quarter" idx="14" hasCustomPrompt="1"/>
          </p:nvPr>
        </p:nvSpPr>
        <p:spPr>
          <a:xfrm>
            <a:off x="550863" y="-2"/>
            <a:ext cx="4752975" cy="5768975"/>
          </a:xfrm>
          <a:prstGeom prst="rect">
            <a:avLst/>
          </a:prstGeom>
          <a:solidFill>
            <a:srgbClr val="A9D5FC"/>
          </a:solidFill>
        </p:spPr>
        <p:txBody>
          <a:bodyPr anchor="ctr"/>
          <a:lstStyle>
            <a:lvl1pPr marL="0" indent="0" algn="ctr">
              <a:buNone/>
              <a:defRPr/>
            </a:lvl1pPr>
          </a:lstStyle>
          <a:p>
            <a:r>
              <a:rPr lang="hu-HU" dirty="0"/>
              <a:t>Kép</a:t>
            </a:r>
          </a:p>
        </p:txBody>
      </p:sp>
      <p:sp>
        <p:nvSpPr>
          <p:cNvPr id="12" name="Picture Placeholder 2">
            <a:extLst>
              <a:ext uri="{FF2B5EF4-FFF2-40B4-BE49-F238E27FC236}">
                <a16:creationId xmlns:a16="http://schemas.microsoft.com/office/drawing/2014/main" id="{0A9B5F9F-1C8F-40EE-9E24-BF09FE49BA8B}"/>
              </a:ext>
            </a:extLst>
          </p:cNvPr>
          <p:cNvSpPr>
            <a:spLocks noGrp="1"/>
          </p:cNvSpPr>
          <p:nvPr>
            <p:ph type="pic" sz="quarter" idx="15" hasCustomPrompt="1"/>
          </p:nvPr>
        </p:nvSpPr>
        <p:spPr>
          <a:xfrm>
            <a:off x="6888162" y="0"/>
            <a:ext cx="4752975" cy="5768975"/>
          </a:xfrm>
          <a:prstGeom prst="rect">
            <a:avLst/>
          </a:prstGeom>
          <a:solidFill>
            <a:srgbClr val="A9D5FC"/>
          </a:solidFill>
        </p:spPr>
        <p:txBody>
          <a:bodyPr anchor="ctr"/>
          <a:lstStyle>
            <a:lvl1pPr marL="0" indent="0" algn="ctr">
              <a:buNone/>
              <a:defRPr/>
            </a:lvl1pPr>
          </a:lstStyle>
          <a:p>
            <a:r>
              <a:rPr lang="hu-HU" dirty="0"/>
              <a:t>Kép</a:t>
            </a:r>
          </a:p>
        </p:txBody>
      </p:sp>
      <p:sp>
        <p:nvSpPr>
          <p:cNvPr id="13" name="Text Placeholder 2">
            <a:extLst>
              <a:ext uri="{FF2B5EF4-FFF2-40B4-BE49-F238E27FC236}">
                <a16:creationId xmlns:a16="http://schemas.microsoft.com/office/drawing/2014/main" id="{A8BC77C9-DD90-446C-A99C-03EEDAE9B2E6}"/>
              </a:ext>
            </a:extLst>
          </p:cNvPr>
          <p:cNvSpPr>
            <a:spLocks noGrp="1"/>
          </p:cNvSpPr>
          <p:nvPr>
            <p:ph type="body" sz="quarter" idx="16" hasCustomPrompt="1"/>
          </p:nvPr>
        </p:nvSpPr>
        <p:spPr>
          <a:xfrm>
            <a:off x="6888164" y="6168724"/>
            <a:ext cx="4752974" cy="245999"/>
          </a:xfrm>
          <a:prstGeom prst="rect">
            <a:avLst/>
          </a:prstGeom>
        </p:spPr>
        <p:txBody>
          <a:bodyPr lIns="0" tIns="0" rIns="0" bIns="0"/>
          <a:lstStyle>
            <a:lvl1pPr marL="0" indent="0">
              <a:lnSpc>
                <a:spcPts val="2000"/>
              </a:lnSpc>
              <a:spcAft>
                <a:spcPts val="1200"/>
              </a:spcAft>
              <a:buNone/>
              <a:defRPr sz="14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hu-HU" dirty="0"/>
              <a:t>Képaláírás</a:t>
            </a:r>
            <a:endParaRPr lang="en-US" dirty="0"/>
          </a:p>
        </p:txBody>
      </p:sp>
    </p:spTree>
    <p:extLst>
      <p:ext uri="{BB962C8B-B14F-4D97-AF65-F5344CB8AC3E}">
        <p14:creationId xmlns:p14="http://schemas.microsoft.com/office/powerpoint/2010/main" val="381618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kvő kép+képaláír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EF98A-6668-40D3-B275-51AD5BDF9659}"/>
              </a:ext>
            </a:extLst>
          </p:cNvPr>
          <p:cNvSpPr/>
          <p:nvPr userDrawn="1"/>
        </p:nvSpPr>
        <p:spPr>
          <a:xfrm>
            <a:off x="0" y="5768975"/>
            <a:ext cx="12192000" cy="1089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Picture Placeholder 2">
            <a:extLst>
              <a:ext uri="{FF2B5EF4-FFF2-40B4-BE49-F238E27FC236}">
                <a16:creationId xmlns:a16="http://schemas.microsoft.com/office/drawing/2014/main" id="{97C1FCAD-0C53-4063-90FF-40E594CDE866}"/>
              </a:ext>
            </a:extLst>
          </p:cNvPr>
          <p:cNvSpPr>
            <a:spLocks noGrp="1"/>
          </p:cNvSpPr>
          <p:nvPr>
            <p:ph type="pic" sz="quarter" idx="12" hasCustomPrompt="1"/>
          </p:nvPr>
        </p:nvSpPr>
        <p:spPr>
          <a:xfrm>
            <a:off x="1" y="-1"/>
            <a:ext cx="12192000" cy="5768975"/>
          </a:xfrm>
          <a:prstGeom prst="rect">
            <a:avLst/>
          </a:prstGeom>
          <a:solidFill>
            <a:srgbClr val="A9D5FC"/>
          </a:solidFill>
        </p:spPr>
        <p:txBody>
          <a:bodyPr anchor="ctr"/>
          <a:lstStyle>
            <a:lvl1pPr marL="0" indent="0" algn="ctr">
              <a:buNone/>
              <a:defRPr/>
            </a:lvl1pPr>
          </a:lstStyle>
          <a:p>
            <a:r>
              <a:rPr lang="hu-HU" dirty="0"/>
              <a:t>Kép</a:t>
            </a:r>
          </a:p>
        </p:txBody>
      </p:sp>
      <p:sp>
        <p:nvSpPr>
          <p:cNvPr id="8" name="Text Placeholder 2">
            <a:extLst>
              <a:ext uri="{FF2B5EF4-FFF2-40B4-BE49-F238E27FC236}">
                <a16:creationId xmlns:a16="http://schemas.microsoft.com/office/drawing/2014/main" id="{1A468AF8-E86B-4502-9C1C-0EC8D6FE0C23}"/>
              </a:ext>
            </a:extLst>
          </p:cNvPr>
          <p:cNvSpPr>
            <a:spLocks noGrp="1"/>
          </p:cNvSpPr>
          <p:nvPr>
            <p:ph type="body" sz="quarter" idx="13" hasCustomPrompt="1"/>
          </p:nvPr>
        </p:nvSpPr>
        <p:spPr>
          <a:xfrm>
            <a:off x="550863" y="6168724"/>
            <a:ext cx="11090275" cy="245999"/>
          </a:xfrm>
          <a:prstGeom prst="rect">
            <a:avLst/>
          </a:prstGeom>
        </p:spPr>
        <p:txBody>
          <a:bodyPr lIns="0" tIns="0" rIns="0" bIns="0"/>
          <a:lstStyle>
            <a:lvl1pPr marL="0" indent="0">
              <a:lnSpc>
                <a:spcPts val="2000"/>
              </a:lnSpc>
              <a:spcAft>
                <a:spcPts val="1200"/>
              </a:spcAft>
              <a:buNone/>
              <a:defRPr sz="14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hu-HU" dirty="0"/>
              <a:t>Képaláírás</a:t>
            </a:r>
            <a:endParaRPr lang="en-US" dirty="0"/>
          </a:p>
        </p:txBody>
      </p:sp>
    </p:spTree>
    <p:extLst>
      <p:ext uri="{BB962C8B-B14F-4D97-AF65-F5344CB8AC3E}">
        <p14:creationId xmlns:p14="http://schemas.microsoft.com/office/powerpoint/2010/main" val="4015611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zöveges dia+2 fekvő kép">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2E816EE-7B47-425A-B6CB-7D9A0D9852BA}"/>
              </a:ext>
            </a:extLst>
          </p:cNvPr>
          <p:cNvSpPr>
            <a:spLocks noGrp="1"/>
          </p:cNvSpPr>
          <p:nvPr>
            <p:ph type="pic" sz="quarter" idx="13" hasCustomPrompt="1"/>
          </p:nvPr>
        </p:nvSpPr>
        <p:spPr>
          <a:xfrm>
            <a:off x="6897789" y="3595036"/>
            <a:ext cx="5303837" cy="3262964"/>
          </a:xfrm>
          <a:prstGeom prst="rect">
            <a:avLst/>
          </a:prstGeom>
          <a:solidFill>
            <a:srgbClr val="A9D5FC"/>
          </a:solidFill>
        </p:spPr>
        <p:txBody>
          <a:bodyPr anchor="ctr"/>
          <a:lstStyle>
            <a:lvl1pPr marL="0" indent="0" algn="ctr">
              <a:buNone/>
              <a:defRPr/>
            </a:lvl1pPr>
          </a:lstStyle>
          <a:p>
            <a:r>
              <a:rPr lang="hu-HU" dirty="0"/>
              <a:t>Kép</a:t>
            </a:r>
          </a:p>
        </p:txBody>
      </p:sp>
      <p:sp>
        <p:nvSpPr>
          <p:cNvPr id="11" name="Picture Placeholder 2">
            <a:extLst>
              <a:ext uri="{FF2B5EF4-FFF2-40B4-BE49-F238E27FC236}">
                <a16:creationId xmlns:a16="http://schemas.microsoft.com/office/drawing/2014/main" id="{632F1B15-866E-48CA-A2F5-FAB18A16D3A6}"/>
              </a:ext>
            </a:extLst>
          </p:cNvPr>
          <p:cNvSpPr>
            <a:spLocks noGrp="1"/>
          </p:cNvSpPr>
          <p:nvPr>
            <p:ph type="pic" sz="quarter" idx="12" hasCustomPrompt="1"/>
          </p:nvPr>
        </p:nvSpPr>
        <p:spPr>
          <a:xfrm>
            <a:off x="6888163" y="0"/>
            <a:ext cx="5303837" cy="3262964"/>
          </a:xfrm>
          <a:prstGeom prst="rect">
            <a:avLst/>
          </a:prstGeom>
          <a:solidFill>
            <a:srgbClr val="A9D5FC"/>
          </a:solidFill>
        </p:spPr>
        <p:txBody>
          <a:bodyPr anchor="ctr"/>
          <a:lstStyle>
            <a:lvl1pPr marL="0" indent="0" algn="ctr">
              <a:buNone/>
              <a:defRPr/>
            </a:lvl1pPr>
          </a:lstStyle>
          <a:p>
            <a:r>
              <a:rPr lang="hu-HU" dirty="0"/>
              <a:t>Kép</a:t>
            </a:r>
          </a:p>
        </p:txBody>
      </p:sp>
      <p:sp>
        <p:nvSpPr>
          <p:cNvPr id="16" name="Cím 1">
            <a:extLst>
              <a:ext uri="{FF2B5EF4-FFF2-40B4-BE49-F238E27FC236}">
                <a16:creationId xmlns:a16="http://schemas.microsoft.com/office/drawing/2014/main" id="{C361D2E0-3124-4C36-AD43-CB1D001BB871}"/>
              </a:ext>
            </a:extLst>
          </p:cNvPr>
          <p:cNvSpPr>
            <a:spLocks noGrp="1"/>
          </p:cNvSpPr>
          <p:nvPr>
            <p:ph type="title" hasCustomPrompt="1"/>
          </p:nvPr>
        </p:nvSpPr>
        <p:spPr>
          <a:xfrm>
            <a:off x="568252" y="496641"/>
            <a:ext cx="578016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a:t>Muli XtraBold 24pt max. 2 sor</a:t>
            </a:r>
          </a:p>
        </p:txBody>
      </p:sp>
      <p:pic>
        <p:nvPicPr>
          <p:cNvPr id="18" name="Kép 8">
            <a:extLst>
              <a:ext uri="{FF2B5EF4-FFF2-40B4-BE49-F238E27FC236}">
                <a16:creationId xmlns:a16="http://schemas.microsoft.com/office/drawing/2014/main" id="{BA0576FF-A030-43ED-A771-2B58123606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Szövegdoboz 9">
            <a:extLst>
              <a:ext uri="{FF2B5EF4-FFF2-40B4-BE49-F238E27FC236}">
                <a16:creationId xmlns:a16="http://schemas.microsoft.com/office/drawing/2014/main" id="{06ADA9FC-A8EE-42FC-9CA0-F1D3F61BFB64}"/>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a:t>
            </a:fld>
            <a:endParaRPr lang="hu-HU" sz="1100" b="1" dirty="0">
              <a:solidFill>
                <a:srgbClr val="495999"/>
              </a:solidFill>
              <a:latin typeface="Muli ExtraBold" panose="00000900000000000000" pitchFamily="2" charset="-18"/>
            </a:endParaRPr>
          </a:p>
        </p:txBody>
      </p:sp>
      <p:sp>
        <p:nvSpPr>
          <p:cNvPr id="14" name="Text Placeholder 2">
            <a:extLst>
              <a:ext uri="{FF2B5EF4-FFF2-40B4-BE49-F238E27FC236}">
                <a16:creationId xmlns:a16="http://schemas.microsoft.com/office/drawing/2014/main" id="{87E43758-C864-4AE8-8995-82CF835154B3}"/>
              </a:ext>
            </a:extLst>
          </p:cNvPr>
          <p:cNvSpPr>
            <a:spLocks noGrp="1"/>
          </p:cNvSpPr>
          <p:nvPr>
            <p:ph type="body" sz="quarter" idx="11"/>
          </p:nvPr>
        </p:nvSpPr>
        <p:spPr>
          <a:xfrm>
            <a:off x="568253" y="1532906"/>
            <a:ext cx="5780160"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2433352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zöveges dia+3 fekvő kép">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EB7E6CF-AA5A-4645-B7C7-BCF39902F73B}"/>
              </a:ext>
            </a:extLst>
          </p:cNvPr>
          <p:cNvSpPr>
            <a:spLocks noGrp="1"/>
          </p:cNvSpPr>
          <p:nvPr>
            <p:ph type="pic" sz="quarter" idx="13" hasCustomPrompt="1"/>
          </p:nvPr>
        </p:nvSpPr>
        <p:spPr>
          <a:xfrm>
            <a:off x="6888163" y="2356373"/>
            <a:ext cx="3853630" cy="2149199"/>
          </a:xfrm>
          <a:prstGeom prst="rect">
            <a:avLst/>
          </a:prstGeom>
          <a:solidFill>
            <a:srgbClr val="A9D5FC"/>
          </a:solidFill>
        </p:spPr>
        <p:txBody>
          <a:bodyPr anchor="ctr"/>
          <a:lstStyle>
            <a:lvl1pPr marL="0" indent="0" algn="ctr">
              <a:buNone/>
              <a:defRPr/>
            </a:lvl1pPr>
          </a:lstStyle>
          <a:p>
            <a:r>
              <a:rPr lang="hu-HU" dirty="0"/>
              <a:t>Kép</a:t>
            </a:r>
          </a:p>
        </p:txBody>
      </p:sp>
      <p:sp>
        <p:nvSpPr>
          <p:cNvPr id="13" name="Picture Placeholder 2">
            <a:extLst>
              <a:ext uri="{FF2B5EF4-FFF2-40B4-BE49-F238E27FC236}">
                <a16:creationId xmlns:a16="http://schemas.microsoft.com/office/drawing/2014/main" id="{5F842F31-164F-4F39-BC63-6DE0012AA459}"/>
              </a:ext>
            </a:extLst>
          </p:cNvPr>
          <p:cNvSpPr>
            <a:spLocks noGrp="1"/>
          </p:cNvSpPr>
          <p:nvPr>
            <p:ph type="pic" sz="quarter" idx="14" hasCustomPrompt="1"/>
          </p:nvPr>
        </p:nvSpPr>
        <p:spPr>
          <a:xfrm>
            <a:off x="6888163" y="4694375"/>
            <a:ext cx="3853630" cy="2149199"/>
          </a:xfrm>
          <a:prstGeom prst="rect">
            <a:avLst/>
          </a:prstGeom>
          <a:solidFill>
            <a:srgbClr val="A9D5FC"/>
          </a:solidFill>
        </p:spPr>
        <p:txBody>
          <a:bodyPr anchor="ctr"/>
          <a:lstStyle>
            <a:lvl1pPr marL="0" indent="0" algn="ctr">
              <a:buNone/>
              <a:defRPr/>
            </a:lvl1pPr>
          </a:lstStyle>
          <a:p>
            <a:r>
              <a:rPr lang="hu-HU" dirty="0"/>
              <a:t>Kép</a:t>
            </a:r>
          </a:p>
        </p:txBody>
      </p:sp>
      <p:sp>
        <p:nvSpPr>
          <p:cNvPr id="7" name="Picture Placeholder 2">
            <a:extLst>
              <a:ext uri="{FF2B5EF4-FFF2-40B4-BE49-F238E27FC236}">
                <a16:creationId xmlns:a16="http://schemas.microsoft.com/office/drawing/2014/main" id="{5F69898A-76BA-4AC6-995D-330C33632CFD}"/>
              </a:ext>
            </a:extLst>
          </p:cNvPr>
          <p:cNvSpPr>
            <a:spLocks noGrp="1"/>
          </p:cNvSpPr>
          <p:nvPr>
            <p:ph type="pic" sz="quarter" idx="12" hasCustomPrompt="1"/>
          </p:nvPr>
        </p:nvSpPr>
        <p:spPr>
          <a:xfrm>
            <a:off x="6888163" y="0"/>
            <a:ext cx="3853630" cy="2149199"/>
          </a:xfrm>
          <a:prstGeom prst="rect">
            <a:avLst/>
          </a:prstGeom>
          <a:solidFill>
            <a:srgbClr val="A9D5FC"/>
          </a:solidFill>
        </p:spPr>
        <p:txBody>
          <a:bodyPr anchor="ctr"/>
          <a:lstStyle>
            <a:lvl1pPr marL="0" indent="0" algn="ctr">
              <a:buNone/>
              <a:defRPr/>
            </a:lvl1pPr>
          </a:lstStyle>
          <a:p>
            <a:r>
              <a:rPr lang="hu-HU" dirty="0"/>
              <a:t>Kép</a:t>
            </a:r>
          </a:p>
        </p:txBody>
      </p:sp>
      <p:sp>
        <p:nvSpPr>
          <p:cNvPr id="8" name="Cím 1">
            <a:extLst>
              <a:ext uri="{FF2B5EF4-FFF2-40B4-BE49-F238E27FC236}">
                <a16:creationId xmlns:a16="http://schemas.microsoft.com/office/drawing/2014/main" id="{9D75E64D-2940-44F5-9903-F83C29263CFF}"/>
              </a:ext>
            </a:extLst>
          </p:cNvPr>
          <p:cNvSpPr>
            <a:spLocks noGrp="1"/>
          </p:cNvSpPr>
          <p:nvPr>
            <p:ph type="title" hasCustomPrompt="1"/>
          </p:nvPr>
        </p:nvSpPr>
        <p:spPr>
          <a:xfrm>
            <a:off x="568252" y="496641"/>
            <a:ext cx="578016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a:t>Muli XtraBold 24pt max. 2 sor</a:t>
            </a:r>
          </a:p>
        </p:txBody>
      </p:sp>
      <p:sp>
        <p:nvSpPr>
          <p:cNvPr id="15" name="Text Placeholder 2">
            <a:extLst>
              <a:ext uri="{FF2B5EF4-FFF2-40B4-BE49-F238E27FC236}">
                <a16:creationId xmlns:a16="http://schemas.microsoft.com/office/drawing/2014/main" id="{FCE574A5-A41D-47A9-9199-175F3DD00CBC}"/>
              </a:ext>
            </a:extLst>
          </p:cNvPr>
          <p:cNvSpPr>
            <a:spLocks noGrp="1"/>
          </p:cNvSpPr>
          <p:nvPr>
            <p:ph type="body" sz="quarter" idx="11"/>
          </p:nvPr>
        </p:nvSpPr>
        <p:spPr>
          <a:xfrm>
            <a:off x="568253" y="1532906"/>
            <a:ext cx="5780160"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81085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áró_lent_sárga">
    <p:bg>
      <p:bgPr>
        <a:solidFill>
          <a:srgbClr val="495999"/>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21AFF59A-0650-4D8B-8700-AE63EE99A8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5460" y="3766427"/>
            <a:ext cx="3441600" cy="2365006"/>
          </a:xfrm>
          <a:prstGeom prst="rect">
            <a:avLst/>
          </a:prstGeom>
        </p:spPr>
      </p:pic>
      <p:sp>
        <p:nvSpPr>
          <p:cNvPr id="3" name="Text Placeholder 2">
            <a:extLst>
              <a:ext uri="{FF2B5EF4-FFF2-40B4-BE49-F238E27FC236}">
                <a16:creationId xmlns:a16="http://schemas.microsoft.com/office/drawing/2014/main" id="{6A66BDCA-6A24-42C7-A2E0-36EF1A848B5F}"/>
              </a:ext>
            </a:extLst>
          </p:cNvPr>
          <p:cNvSpPr txBox="1">
            <a:spLocks/>
          </p:cNvSpPr>
          <p:nvPr userDrawn="1"/>
        </p:nvSpPr>
        <p:spPr>
          <a:xfrm>
            <a:off x="4463256" y="857197"/>
            <a:ext cx="3265488" cy="1102232"/>
          </a:xfrm>
          <a:prstGeom prst="rect">
            <a:avLst/>
          </a:prstGeom>
        </p:spPr>
        <p:txBody>
          <a:bodyPr bIns="0" anchor="t">
            <a:noAutofit/>
          </a:bodyPr>
          <a:lstStyle>
            <a:lvl1pPr marL="0" indent="0" algn="ct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rgbClr val="FBCB4F"/>
                </a:solidFill>
              </a:rPr>
              <a:t>Példa András Péter</a:t>
            </a:r>
            <a:br>
              <a:rPr lang="hu-HU" dirty="0">
                <a:solidFill>
                  <a:srgbClr val="FBCB4F"/>
                </a:solidFill>
              </a:rPr>
            </a:br>
            <a:r>
              <a:rPr lang="hu-HU" dirty="0">
                <a:solidFill>
                  <a:srgbClr val="FBCB4F"/>
                </a:solidFill>
              </a:rPr>
              <a:t>andras.peter.pelda@uni-corvinus.hu</a:t>
            </a:r>
          </a:p>
          <a:p>
            <a:r>
              <a:rPr lang="hu-HU" dirty="0">
                <a:solidFill>
                  <a:srgbClr val="FBCB4F"/>
                </a:solidFill>
              </a:rPr>
              <a:t>Magatartástudományi és Kommunikációelméleti Intézet</a:t>
            </a:r>
          </a:p>
        </p:txBody>
      </p:sp>
    </p:spTree>
    <p:extLst>
      <p:ext uri="{BB962C8B-B14F-4D97-AF65-F5344CB8AC3E}">
        <p14:creationId xmlns:p14="http://schemas.microsoft.com/office/powerpoint/2010/main" val="119996090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zöveges dia+1 álló ké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9EA94F-BF35-4F4B-B848-A86B4BE0FDA6}"/>
              </a:ext>
            </a:extLst>
          </p:cNvPr>
          <p:cNvSpPr>
            <a:spLocks noGrp="1"/>
          </p:cNvSpPr>
          <p:nvPr>
            <p:ph type="pic" sz="quarter" idx="12" hasCustomPrompt="1"/>
          </p:nvPr>
        </p:nvSpPr>
        <p:spPr>
          <a:xfrm>
            <a:off x="6888163" y="0"/>
            <a:ext cx="5303837" cy="6858000"/>
          </a:xfrm>
          <a:prstGeom prst="rect">
            <a:avLst/>
          </a:prstGeom>
          <a:solidFill>
            <a:srgbClr val="A9D5FC"/>
          </a:solidFill>
        </p:spPr>
        <p:txBody>
          <a:bodyPr anchor="ctr"/>
          <a:lstStyle>
            <a:lvl1pPr marL="0" indent="0" algn="ctr">
              <a:buNone/>
              <a:defRPr/>
            </a:lvl1pPr>
          </a:lstStyle>
          <a:p>
            <a:r>
              <a:rPr lang="hu-HU" dirty="0"/>
              <a:t>Kép</a:t>
            </a:r>
          </a:p>
        </p:txBody>
      </p:sp>
      <p:sp>
        <p:nvSpPr>
          <p:cNvPr id="7" name="Cím 1"/>
          <p:cNvSpPr>
            <a:spLocks noGrp="1"/>
          </p:cNvSpPr>
          <p:nvPr>
            <p:ph type="title" hasCustomPrompt="1"/>
          </p:nvPr>
        </p:nvSpPr>
        <p:spPr>
          <a:xfrm>
            <a:off x="568252" y="496641"/>
            <a:ext cx="5780161" cy="809158"/>
          </a:xfrm>
          <a:prstGeom prst="rect">
            <a:avLst/>
          </a:prstGeom>
        </p:spPr>
        <p:txBody>
          <a:bodyPr lIns="0" tIns="0" rIns="0" bIns="0">
            <a:noAutofit/>
          </a:bodyPr>
          <a:lstStyle>
            <a:lvl1pPr>
              <a:lnSpc>
                <a:spcPts val="3200"/>
              </a:lnSpc>
              <a:defRPr sz="2400" baseline="0">
                <a:solidFill>
                  <a:srgbClr val="495999"/>
                </a:solidFill>
                <a:latin typeface="Muli ExtraBold" panose="00000900000000000000" pitchFamily="2" charset="-18"/>
              </a:defRPr>
            </a:lvl1pPr>
          </a:lstStyle>
          <a:p>
            <a:r>
              <a:rPr lang="hu-HU" dirty="0"/>
              <a:t>Dia címe</a:t>
            </a:r>
            <a:br>
              <a:rPr lang="hu-HU" dirty="0"/>
            </a:br>
            <a:r>
              <a:rPr lang="hu-HU" dirty="0"/>
              <a:t>Muli XtraBold 24pt max. 2 sor</a:t>
            </a:r>
          </a:p>
        </p:txBody>
      </p:sp>
      <p:pic>
        <p:nvPicPr>
          <p:cNvPr id="10" name="Kép 8">
            <a:extLst>
              <a:ext uri="{FF2B5EF4-FFF2-40B4-BE49-F238E27FC236}">
                <a16:creationId xmlns:a16="http://schemas.microsoft.com/office/drawing/2014/main" id="{29CBE545-0E92-4730-A28B-3D00DC19F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Text Placeholder 2">
            <a:extLst>
              <a:ext uri="{FF2B5EF4-FFF2-40B4-BE49-F238E27FC236}">
                <a16:creationId xmlns:a16="http://schemas.microsoft.com/office/drawing/2014/main" id="{1E7C8838-1DAD-4382-BEF8-97F4C2D0328A}"/>
              </a:ext>
            </a:extLst>
          </p:cNvPr>
          <p:cNvSpPr>
            <a:spLocks noGrp="1"/>
          </p:cNvSpPr>
          <p:nvPr>
            <p:ph type="body" sz="quarter" idx="11"/>
          </p:nvPr>
        </p:nvSpPr>
        <p:spPr>
          <a:xfrm>
            <a:off x="568252" y="1532906"/>
            <a:ext cx="5780161" cy="4238625"/>
          </a:xfrm>
          <a:prstGeom prst="rect">
            <a:avLst/>
          </a:prstGeom>
        </p:spPr>
        <p:txBody>
          <a:bodyPr lIns="0" tIns="0" rIns="0" bIns="0"/>
          <a:lstStyle>
            <a:lvl1pPr marL="0" indent="0">
              <a:lnSpc>
                <a:spcPts val="2400"/>
              </a:lnSpc>
              <a:spcAft>
                <a:spcPts val="1200"/>
              </a:spcAft>
              <a:buNone/>
              <a:defRPr sz="1800">
                <a:solidFill>
                  <a:srgbClr val="495999"/>
                </a:solidFill>
                <a:latin typeface="Muli" panose="00000500000000000000" pitchFamily="2" charset="-18"/>
              </a:defRPr>
            </a:lvl1pPr>
            <a:lvl2pPr marL="432000" indent="0">
              <a:lnSpc>
                <a:spcPts val="2400"/>
              </a:lnSpc>
              <a:spcAft>
                <a:spcPts val="1200"/>
              </a:spcAft>
              <a:buNone/>
              <a:defRPr sz="1800">
                <a:solidFill>
                  <a:srgbClr val="495999"/>
                </a:solidFill>
                <a:latin typeface="Muli" panose="00000500000000000000" pitchFamily="2" charset="-18"/>
              </a:defRPr>
            </a:lvl2pPr>
            <a:lvl3pPr marL="864000" indent="0">
              <a:lnSpc>
                <a:spcPts val="2000"/>
              </a:lnSpc>
              <a:spcAft>
                <a:spcPts val="1200"/>
              </a:spcAft>
              <a:buNone/>
              <a:defRPr sz="1400">
                <a:solidFill>
                  <a:srgbClr val="495999"/>
                </a:solidFill>
                <a:latin typeface="Muli" panose="00000500000000000000" pitchFamily="2" charset="-18"/>
              </a:defRPr>
            </a:lvl3pPr>
            <a:lvl4pPr marL="1296000" indent="0">
              <a:lnSpc>
                <a:spcPts val="2000"/>
              </a:lnSpc>
              <a:spcAft>
                <a:spcPts val="1200"/>
              </a:spcAft>
              <a:buNone/>
              <a:defRPr sz="1400">
                <a:solidFill>
                  <a:srgbClr val="495999"/>
                </a:solidFill>
                <a:latin typeface="Muli" panose="00000500000000000000" pitchFamily="2" charset="-18"/>
              </a:defRPr>
            </a:lvl4pPr>
            <a:lvl5pPr marL="1728000" indent="0">
              <a:lnSpc>
                <a:spcPts val="1600"/>
              </a:lnSpc>
              <a:spcBef>
                <a:spcPts val="0"/>
              </a:spcBef>
              <a:spcAft>
                <a:spcPts val="1200"/>
              </a:spcAft>
              <a:buNone/>
              <a:defRPr sz="1000">
                <a:solidFill>
                  <a:srgbClr val="495999"/>
                </a:solidFill>
                <a:latin typeface="Muli" panose="00000500000000000000" pitchFamily="2" charset="-18"/>
              </a:defRPr>
            </a:lvl5pPr>
          </a:lstStyle>
          <a:p>
            <a:pPr lvl="0"/>
            <a:r>
              <a:rPr lang="en-US" dirty="0"/>
              <a:t>Click to edit Master text styles</a:t>
            </a:r>
          </a:p>
          <a:p>
            <a:pPr lvl="1"/>
            <a:r>
              <a:rPr lang="en-US" dirty="0"/>
              <a:t>Second level</a:t>
            </a:r>
          </a:p>
          <a:p>
            <a:pPr lvl="2"/>
            <a:r>
              <a:rPr lang="hu-HU" dirty="0"/>
              <a:t>Th</a:t>
            </a:r>
            <a:r>
              <a:rPr lang="en-US" dirty="0" err="1"/>
              <a:t>ird</a:t>
            </a:r>
            <a:r>
              <a:rPr lang="en-US" dirty="0"/>
              <a:t> level</a:t>
            </a:r>
          </a:p>
          <a:p>
            <a:pPr lvl="3"/>
            <a:r>
              <a:rPr lang="en-US" dirty="0"/>
              <a:t>Fourth level</a:t>
            </a:r>
          </a:p>
          <a:p>
            <a:pPr lvl="4"/>
            <a:r>
              <a:rPr lang="en-US" dirty="0"/>
              <a:t>Fifth level</a:t>
            </a:r>
            <a:endParaRPr lang="hu-HU" dirty="0"/>
          </a:p>
        </p:txBody>
      </p:sp>
      <p:sp>
        <p:nvSpPr>
          <p:cNvPr id="11" name="Szövegdoboz 9">
            <a:extLst>
              <a:ext uri="{FF2B5EF4-FFF2-40B4-BE49-F238E27FC236}">
                <a16:creationId xmlns:a16="http://schemas.microsoft.com/office/drawing/2014/main" id="{99AA2522-A579-4CF3-AE4A-03B7CBD9DCE9}"/>
              </a:ext>
            </a:extLst>
          </p:cNvPr>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a:t>
            </a:fld>
            <a:endParaRPr lang="hu-HU" sz="1100" b="1" dirty="0">
              <a:solidFill>
                <a:srgbClr val="495999"/>
              </a:solidFill>
              <a:latin typeface="Muli ExtraBold" panose="00000900000000000000" pitchFamily="2" charset="-18"/>
            </a:endParaRPr>
          </a:p>
        </p:txBody>
      </p:sp>
    </p:spTree>
    <p:extLst>
      <p:ext uri="{BB962C8B-B14F-4D97-AF65-F5344CB8AC3E}">
        <p14:creationId xmlns:p14="http://schemas.microsoft.com/office/powerpoint/2010/main" val="340264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artalom">
    <p:spTree>
      <p:nvGrpSpPr>
        <p:cNvPr id="1" name=""/>
        <p:cNvGrpSpPr/>
        <p:nvPr/>
      </p:nvGrpSpPr>
      <p:grpSpPr>
        <a:xfrm>
          <a:off x="0" y="0"/>
          <a:ext cx="0" cy="0"/>
          <a:chOff x="0" y="0"/>
          <a:chExt cx="0" cy="0"/>
        </a:xfrm>
      </p:grpSpPr>
      <p:sp>
        <p:nvSpPr>
          <p:cNvPr id="6" name="Cím 1">
            <a:extLst>
              <a:ext uri="{FF2B5EF4-FFF2-40B4-BE49-F238E27FC236}">
                <a16:creationId xmlns:a16="http://schemas.microsoft.com/office/drawing/2014/main" id="{B9CBBA25-E479-4EDB-9197-6CE4E89A93FB}"/>
              </a:ext>
            </a:extLst>
          </p:cNvPr>
          <p:cNvSpPr>
            <a:spLocks noGrp="1"/>
          </p:cNvSpPr>
          <p:nvPr>
            <p:ph type="title" hasCustomPrompt="1"/>
          </p:nvPr>
        </p:nvSpPr>
        <p:spPr>
          <a:xfrm>
            <a:off x="568253" y="451671"/>
            <a:ext cx="5527748" cy="592384"/>
          </a:xfrm>
          <a:prstGeom prst="rect">
            <a:avLst/>
          </a:prstGeom>
        </p:spPr>
        <p:txBody>
          <a:bodyPr lIns="0" tIns="0" rIns="0" bIns="0">
            <a:noAutofit/>
          </a:bodyPr>
          <a:lstStyle>
            <a:lvl1pPr>
              <a:lnSpc>
                <a:spcPct val="100000"/>
              </a:lnSpc>
              <a:defRPr sz="3800" baseline="0">
                <a:solidFill>
                  <a:srgbClr val="495999"/>
                </a:solidFill>
                <a:latin typeface="Muli ExtraBold" panose="00000900000000000000" pitchFamily="2" charset="-18"/>
              </a:defRPr>
            </a:lvl1pPr>
          </a:lstStyle>
          <a:p>
            <a:r>
              <a:rPr lang="hu-HU" dirty="0"/>
              <a:t>Tartalom</a:t>
            </a:r>
          </a:p>
        </p:txBody>
      </p:sp>
      <p:sp>
        <p:nvSpPr>
          <p:cNvPr id="14" name="Table Placeholder 12">
            <a:extLst>
              <a:ext uri="{FF2B5EF4-FFF2-40B4-BE49-F238E27FC236}">
                <a16:creationId xmlns:a16="http://schemas.microsoft.com/office/drawing/2014/main" id="{13B1B738-B9C9-4E45-9496-F0973E5207F1}"/>
              </a:ext>
            </a:extLst>
          </p:cNvPr>
          <p:cNvSpPr>
            <a:spLocks noGrp="1"/>
          </p:cNvSpPr>
          <p:nvPr>
            <p:ph type="tbl" sz="quarter" idx="10" hasCustomPrompt="1"/>
          </p:nvPr>
        </p:nvSpPr>
        <p:spPr>
          <a:xfrm>
            <a:off x="550863" y="1528997"/>
            <a:ext cx="11072885" cy="4239978"/>
          </a:xfrm>
          <a:prstGeom prst="rect">
            <a:avLst/>
          </a:prstGeom>
        </p:spPr>
        <p:txBody>
          <a:bodyPr anchor="ctr"/>
          <a:lstStyle>
            <a:lvl1pPr marL="0" indent="0" algn="ctr">
              <a:buNone/>
              <a:defRPr>
                <a:solidFill>
                  <a:srgbClr val="495999"/>
                </a:solidFill>
              </a:defRPr>
            </a:lvl1pPr>
          </a:lstStyle>
          <a:p>
            <a:r>
              <a:rPr lang="hu-HU" dirty="0"/>
              <a:t>Táblázat beszúrása</a:t>
            </a:r>
          </a:p>
        </p:txBody>
      </p:sp>
    </p:spTree>
    <p:extLst>
      <p:ext uri="{BB962C8B-B14F-4D97-AF65-F5344CB8AC3E}">
        <p14:creationId xmlns:p14="http://schemas.microsoft.com/office/powerpoint/2010/main" val="168349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normAutofit/>
          </a:bodyPr>
          <a:lstStyle>
            <a:lvl1pPr>
              <a:defRPr sz="4400">
                <a:solidFill>
                  <a:srgbClr val="002060"/>
                </a:solidFill>
                <a:latin typeface="Arial Narrow" panose="020B0606020202030204" pitchFamily="34"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786829" y="1825625"/>
            <a:ext cx="10515600" cy="4351338"/>
          </a:xfrm>
        </p:spPr>
        <p:txBody>
          <a:bodyPr/>
          <a:lstStyle>
            <a:lvl1pPr>
              <a:defRPr>
                <a:latin typeface="Arial Narrow" panose="020B0606020202030204" pitchFamily="34" charset="0"/>
                <a:cs typeface="Arial" panose="020B0604020202020204" pitchFamily="34" charset="0"/>
              </a:defRPr>
            </a:lvl1pPr>
            <a:lvl2pPr>
              <a:defRPr>
                <a:latin typeface="Arial Narrow" panose="020B0606020202030204" pitchFamily="34" charset="0"/>
                <a:cs typeface="Arial" panose="020B0604020202020204" pitchFamily="34" charset="0"/>
              </a:defRPr>
            </a:lvl2pPr>
            <a:lvl3pPr>
              <a:defRPr>
                <a:latin typeface="Arial Narrow" panose="020B0606020202030204" pitchFamily="34" charset="0"/>
                <a:cs typeface="Arial" panose="020B0604020202020204" pitchFamily="34" charset="0"/>
              </a:defRPr>
            </a:lvl3pPr>
            <a:lvl4pPr>
              <a:defRPr>
                <a:latin typeface="Arial Narrow" panose="020B0606020202030204" pitchFamily="34" charset="0"/>
                <a:cs typeface="Arial" panose="020B0604020202020204" pitchFamily="34" charset="0"/>
              </a:defRPr>
            </a:lvl4pPr>
            <a:lvl5pPr>
              <a:defRPr>
                <a:latin typeface="Arial Narrow" panose="020B0606020202030204" pitchFamily="34"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pic>
        <p:nvPicPr>
          <p:cNvPr id="7" name="Kép 6"/>
          <p:cNvPicPr/>
          <p:nvPr userDrawn="1"/>
        </p:nvPicPr>
        <p:blipFill>
          <a:blip r:embed="rId2">
            <a:extLst>
              <a:ext uri="{28A0092B-C50C-407E-A947-70E740481C1C}">
                <a14:useLocalDpi xmlns:a14="http://schemas.microsoft.com/office/drawing/2010/main" val="0"/>
              </a:ext>
            </a:extLst>
          </a:blip>
          <a:stretch>
            <a:fillRect/>
          </a:stretch>
        </p:blipFill>
        <p:spPr>
          <a:xfrm rot="5400000">
            <a:off x="10671189" y="337185"/>
            <a:ext cx="1139190" cy="1195070"/>
          </a:xfrm>
          <a:prstGeom prst="rect">
            <a:avLst/>
          </a:prstGeom>
        </p:spPr>
      </p:pic>
    </p:spTree>
    <p:extLst>
      <p:ext uri="{BB962C8B-B14F-4D97-AF65-F5344CB8AC3E}">
        <p14:creationId xmlns:p14="http://schemas.microsoft.com/office/powerpoint/2010/main" val="408392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5.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58384" y="925977"/>
            <a:ext cx="8536809" cy="1325563"/>
          </a:xfrm>
          <a:prstGeom prst="rect">
            <a:avLst/>
          </a:prstGeom>
        </p:spPr>
        <p:txBody>
          <a:bodyPr vert="horz" lIns="0" tIns="0" rIns="0" bIns="0" rtlCol="0" anchor="t">
            <a:noAutofit/>
          </a:bodyPr>
          <a:lstStyle/>
          <a:p>
            <a:r>
              <a:rPr lang="hu-HU" dirty="0"/>
              <a:t>Mintacím szerkesztése</a:t>
            </a:r>
          </a:p>
        </p:txBody>
      </p:sp>
      <p:sp>
        <p:nvSpPr>
          <p:cNvPr id="3" name="Szöveg helye 2"/>
          <p:cNvSpPr>
            <a:spLocks noGrp="1"/>
          </p:cNvSpPr>
          <p:nvPr>
            <p:ph type="body" idx="1"/>
          </p:nvPr>
        </p:nvSpPr>
        <p:spPr>
          <a:xfrm>
            <a:off x="874713" y="2251541"/>
            <a:ext cx="5412606" cy="2521628"/>
          </a:xfrm>
          <a:prstGeom prst="rect">
            <a:avLst/>
          </a:prstGeom>
        </p:spPr>
        <p:txBody>
          <a:bodyPr vert="horz" lIns="0" tIns="0" rIns="0" bIns="0" rtlCol="0">
            <a:no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Text Placeholder 2">
            <a:extLst>
              <a:ext uri="{FF2B5EF4-FFF2-40B4-BE49-F238E27FC236}">
                <a16:creationId xmlns:a16="http://schemas.microsoft.com/office/drawing/2014/main" id="{47095968-AFC7-4DA6-B146-049CB070BD9B}"/>
              </a:ext>
            </a:extLst>
          </p:cNvPr>
          <p:cNvSpPr txBox="1">
            <a:spLocks/>
          </p:cNvSpPr>
          <p:nvPr userDrawn="1"/>
        </p:nvSpPr>
        <p:spPr>
          <a:xfrm>
            <a:off x="8105576" y="5334639"/>
            <a:ext cx="3175199" cy="633600"/>
          </a:xfrm>
          <a:prstGeom prst="rect">
            <a:avLst/>
          </a:prstGeom>
        </p:spPr>
        <p:txBody>
          <a:bodyPr lIns="0" tIns="0" rIns="0" bIns="0" anchor="b">
            <a:noAutofit/>
          </a:bodyPr>
          <a:lstStyle>
            <a:lvl1pPr marL="0" indent="0" algn="r" defTabSz="914400" rtl="0" eaLnBrk="1" latinLnBrk="0" hangingPunct="1">
              <a:lnSpc>
                <a:spcPts val="18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solidFill>
                  <a:schemeClr val="bg1"/>
                </a:solidFill>
              </a:rPr>
              <a:t>Dátum</a:t>
            </a:r>
          </a:p>
        </p:txBody>
      </p:sp>
      <p:sp>
        <p:nvSpPr>
          <p:cNvPr id="6" name="Picture Placeholder 4">
            <a:extLst>
              <a:ext uri="{FF2B5EF4-FFF2-40B4-BE49-F238E27FC236}">
                <a16:creationId xmlns:a16="http://schemas.microsoft.com/office/drawing/2014/main" id="{91633780-EE5A-4354-B889-E67619A14F2F}"/>
              </a:ext>
            </a:extLst>
          </p:cNvPr>
          <p:cNvSpPr txBox="1">
            <a:spLocks/>
          </p:cNvSpPr>
          <p:nvPr userDrawn="1"/>
        </p:nvSpPr>
        <p:spPr>
          <a:xfrm>
            <a:off x="819785" y="5389502"/>
            <a:ext cx="3175200" cy="633600"/>
          </a:xfrm>
          <a:prstGeom prst="rect">
            <a:avLst/>
          </a:prstGeom>
          <a:blipFill>
            <a:blip r:embed="rId18"/>
            <a:stretch>
              <a:fillRect/>
            </a:stretch>
          </a:blipFill>
        </p:spPr>
        <p:txBody>
          <a:bodyPr bIns="0" anchor="b">
            <a:noAutofit/>
          </a:bodyPr>
          <a:lstStyle>
            <a:lvl1pPr marL="0" indent="0" algn="l" defTabSz="914400" rtl="0" eaLnBrk="1" latinLnBrk="0" hangingPunct="1">
              <a:lnSpc>
                <a:spcPts val="2400"/>
              </a:lnSpc>
              <a:spcBef>
                <a:spcPts val="1000"/>
              </a:spcBef>
              <a:buFont typeface="Arial" panose="020B0604020202020204" pitchFamily="34" charset="0"/>
              <a:buNone/>
              <a:defRPr sz="1400" kern="1200">
                <a:solidFill>
                  <a:srgbClr val="002E65"/>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u-HU" dirty="0"/>
          </a:p>
        </p:txBody>
      </p:sp>
    </p:spTree>
    <p:extLst>
      <p:ext uri="{BB962C8B-B14F-4D97-AF65-F5344CB8AC3E}">
        <p14:creationId xmlns:p14="http://schemas.microsoft.com/office/powerpoint/2010/main" val="3951247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9" r:id="rId5"/>
    <p:sldLayoutId id="2147483790" r:id="rId6"/>
    <p:sldLayoutId id="2147483797" r:id="rId7"/>
    <p:sldLayoutId id="2147483798" r:id="rId8"/>
    <p:sldLayoutId id="2147483799" r:id="rId9"/>
    <p:sldLayoutId id="2147483800" r:id="rId10"/>
    <p:sldLayoutId id="2147483801" r:id="rId11"/>
    <p:sldLayoutId id="2147483802" r:id="rId12"/>
    <p:sldLayoutId id="2147483803" r:id="rId13"/>
    <p:sldLayoutId id="2147483807" r:id="rId14"/>
    <p:sldLayoutId id="2147483808" r:id="rId15"/>
    <p:sldLayoutId id="2147483809" r:id="rId16"/>
  </p:sldLayoutIdLst>
  <p:hf hdr="0" ftr="0" dt="0"/>
  <p:txStyles>
    <p:titleStyle>
      <a:lvl1pPr algn="l" defTabSz="914400" rtl="0" eaLnBrk="1" latinLnBrk="0" hangingPunct="1">
        <a:lnSpc>
          <a:spcPct val="90000"/>
        </a:lnSpc>
        <a:spcBef>
          <a:spcPct val="0"/>
        </a:spcBef>
        <a:buNone/>
        <a:defRPr sz="3800" kern="1200">
          <a:solidFill>
            <a:schemeClr val="bg1"/>
          </a:solidFill>
          <a:latin typeface="Muli ExtraBold" panose="00000900000000000000" pitchFamily="2" charset="-18"/>
          <a:ea typeface="+mj-ea"/>
          <a:cs typeface="+mj-cs"/>
        </a:defRPr>
      </a:lvl1pPr>
    </p:titleStyle>
    <p:bodyStyle>
      <a:lvl1pPr marL="0" indent="0" algn="l" defTabSz="914400" rtl="0" eaLnBrk="1" latinLnBrk="0" hangingPunct="1">
        <a:lnSpc>
          <a:spcPts val="2400"/>
        </a:lnSpc>
        <a:spcBef>
          <a:spcPts val="1000"/>
        </a:spcBef>
        <a:buFont typeface="Arial" panose="020B0604020202020204" pitchFamily="34" charset="0"/>
        <a:buNone/>
        <a:defRPr sz="1800" kern="1200">
          <a:solidFill>
            <a:schemeClr val="bg1"/>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chemeClr val="bg1"/>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chemeClr val="bg1"/>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72">
          <p15:clr>
            <a:srgbClr val="F26B43"/>
          </p15:clr>
        </p15:guide>
        <p15:guide id="5" pos="7106">
          <p15:clr>
            <a:srgbClr val="F26B43"/>
          </p15:clr>
        </p15:guide>
        <p15:guide id="6" orient="horz" pos="37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Szövegdoboz 7"/>
          <p:cNvSpPr txBox="1"/>
          <p:nvPr userDrawn="1"/>
        </p:nvSpPr>
        <p:spPr>
          <a:xfrm>
            <a:off x="558955" y="6021732"/>
            <a:ext cx="2176839" cy="548006"/>
          </a:xfrm>
          <a:prstGeom prst="rect">
            <a:avLst/>
          </a:prstGeom>
          <a:noFill/>
        </p:spPr>
        <p:txBody>
          <a:bodyPr wrap="square" lIns="0" tIns="0" rIns="0" bIns="0" rtlCol="0" anchor="ctr">
            <a:noAutofit/>
          </a:bodyPr>
          <a:lstStyle/>
          <a:p>
            <a:pPr algn="l">
              <a:lnSpc>
                <a:spcPts val="1600"/>
              </a:lnSpc>
            </a:pPr>
            <a:r>
              <a:rPr lang="hu-HU" sz="1100" b="1" dirty="0">
                <a:solidFill>
                  <a:srgbClr val="002E65"/>
                </a:solidFill>
                <a:latin typeface="Muli ExtraBold" panose="00000900000000000000" pitchFamily="2" charset="-18"/>
              </a:rPr>
              <a:t>Budapesti Corvinus Egyetem</a:t>
            </a:r>
            <a:br>
              <a:rPr lang="hu-HU" sz="1100" b="1" dirty="0">
                <a:solidFill>
                  <a:srgbClr val="002E65"/>
                </a:solidFill>
                <a:latin typeface="Muli ExtraBold" panose="00000900000000000000" pitchFamily="2" charset="-18"/>
              </a:rPr>
            </a:br>
            <a:r>
              <a:rPr lang="hu-HU" sz="1100" b="0" dirty="0">
                <a:solidFill>
                  <a:srgbClr val="002E65"/>
                </a:solidFill>
                <a:latin typeface="Muli" panose="00000500000000000000" pitchFamily="2" charset="-18"/>
              </a:rPr>
              <a:t>Társadalomtudományi Kar </a:t>
            </a:r>
          </a:p>
        </p:txBody>
      </p:sp>
      <p:sp>
        <p:nvSpPr>
          <p:cNvPr id="10" name="Szövegdoboz 9"/>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002E65"/>
                </a:solidFill>
                <a:latin typeface="Muli ExtraBold" panose="00000900000000000000" pitchFamily="2" charset="-18"/>
              </a:rPr>
              <a:pPr algn="r"/>
              <a:t>‹#›</a:t>
            </a:fld>
            <a:endParaRPr lang="hu-HU" sz="1100" b="1" dirty="0">
              <a:solidFill>
                <a:srgbClr val="002E65"/>
              </a:solidFill>
              <a:latin typeface="Muli ExtraBold" panose="00000900000000000000" pitchFamily="2" charset="-18"/>
            </a:endParaRPr>
          </a:p>
        </p:txBody>
      </p:sp>
      <p:sp>
        <p:nvSpPr>
          <p:cNvPr id="15" name="Szövegdoboz 14"/>
          <p:cNvSpPr txBox="1"/>
          <p:nvPr userDrawn="1"/>
        </p:nvSpPr>
        <p:spPr>
          <a:xfrm>
            <a:off x="3005157" y="6021733"/>
            <a:ext cx="3090843" cy="548006"/>
          </a:xfrm>
          <a:prstGeom prst="rect">
            <a:avLst/>
          </a:prstGeom>
          <a:noFill/>
        </p:spPr>
        <p:txBody>
          <a:bodyPr wrap="square" lIns="0" tIns="0" rIns="0" bIns="0" rtlCol="0" anchor="ctr">
            <a:noAutofit/>
          </a:bodyPr>
          <a:lstStyle/>
          <a:p>
            <a:pPr>
              <a:lnSpc>
                <a:spcPts val="1600"/>
              </a:lnSpc>
            </a:pPr>
            <a:r>
              <a:rPr lang="hu-HU" sz="1100" b="0" dirty="0">
                <a:solidFill>
                  <a:srgbClr val="002E65"/>
                </a:solidFill>
                <a:latin typeface="Muli Light" panose="00000400000000000000" pitchFamily="2" charset="-18"/>
              </a:rPr>
              <a:t>Prezentáció címe</a:t>
            </a:r>
          </a:p>
          <a:p>
            <a:pPr>
              <a:lnSpc>
                <a:spcPts val="1600"/>
              </a:lnSpc>
            </a:pPr>
            <a:r>
              <a:rPr lang="hu-HU" sz="1100" b="0" dirty="0">
                <a:solidFill>
                  <a:srgbClr val="002E65"/>
                </a:solidFill>
                <a:latin typeface="Muli Light" panose="00000400000000000000" pitchFamily="2" charset="-18"/>
              </a:rPr>
              <a:t>Készítő: Példa András Péter</a:t>
            </a:r>
          </a:p>
        </p:txBody>
      </p:sp>
    </p:spTree>
    <p:extLst>
      <p:ext uri="{BB962C8B-B14F-4D97-AF65-F5344CB8AC3E}">
        <p14:creationId xmlns:p14="http://schemas.microsoft.com/office/powerpoint/2010/main" val="2328774266"/>
      </p:ext>
    </p:extLst>
  </p:cSld>
  <p:clrMap bg1="lt1" tx1="dk1" bg2="lt2" tx2="dk2" accent1="accent1" accent2="accent2" accent3="accent3" accent4="accent4" accent5="accent5" accent6="accent6" hlink="hlink" folHlink="folHlink"/>
  <p:sldLayoutIdLst>
    <p:sldLayoutId id="2147483746" r:id="rId1"/>
    <p:sldLayoutId id="2147483793" r:id="rId2"/>
    <p:sldLayoutId id="2147483752" r:id="rId3"/>
    <p:sldLayoutId id="2147483748" r:id="rId4"/>
    <p:sldLayoutId id="2147483751" r:id="rId5"/>
    <p:sldLayoutId id="2147483775" r:id="rId6"/>
    <p:sldLayoutId id="2147483776" r:id="rId7"/>
    <p:sldLayoutId id="214748377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3840">
          <p15:clr>
            <a:srgbClr val="F26B43"/>
          </p15:clr>
        </p15:guide>
        <p15:guide id="3" pos="7333">
          <p15:clr>
            <a:srgbClr val="F26B43"/>
          </p15:clr>
        </p15:guide>
        <p15:guide id="4" pos="347">
          <p15:clr>
            <a:srgbClr val="F26B43"/>
          </p15:clr>
        </p15:guide>
        <p15:guide id="5" orient="horz" pos="346">
          <p15:clr>
            <a:srgbClr val="F26B43"/>
          </p15:clr>
        </p15:guide>
        <p15:guide id="6" orient="horz" pos="2160" userDrawn="1">
          <p15:clr>
            <a:srgbClr val="F26B43"/>
          </p15:clr>
        </p15:guide>
        <p15:guide id="7" pos="3999">
          <p15:clr>
            <a:srgbClr val="F26B43"/>
          </p15:clr>
        </p15:guide>
        <p15:guide id="8" pos="3681">
          <p15:clr>
            <a:srgbClr val="F26B43"/>
          </p15:clr>
        </p15:guide>
        <p15:guide id="9" pos="3341">
          <p15:clr>
            <a:srgbClr val="F26B43"/>
          </p15:clr>
        </p15:guide>
        <p15:guide id="10" pos="4339">
          <p15:clr>
            <a:srgbClr val="F26B43"/>
          </p15:clr>
        </p15:guide>
        <p15:guide id="11" orient="horz" pos="36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Szövegdoboz 7"/>
          <p:cNvSpPr txBox="1"/>
          <p:nvPr userDrawn="1"/>
        </p:nvSpPr>
        <p:spPr>
          <a:xfrm>
            <a:off x="558955" y="6021732"/>
            <a:ext cx="2176839" cy="548006"/>
          </a:xfrm>
          <a:prstGeom prst="rect">
            <a:avLst/>
          </a:prstGeom>
          <a:noFill/>
        </p:spPr>
        <p:txBody>
          <a:bodyPr wrap="square" lIns="0" tIns="0" rIns="0" bIns="0" rtlCol="0" anchor="ctr">
            <a:noAutofit/>
          </a:bodyPr>
          <a:lstStyle/>
          <a:p>
            <a:pPr algn="l">
              <a:lnSpc>
                <a:spcPts val="1600"/>
              </a:lnSpc>
            </a:pPr>
            <a:r>
              <a:rPr lang="hu-HU" sz="1100" b="1" dirty="0">
                <a:solidFill>
                  <a:schemeClr val="bg1"/>
                </a:solidFill>
                <a:latin typeface="Muli ExtraBold" panose="00000900000000000000" pitchFamily="2" charset="-18"/>
              </a:rPr>
              <a:t>Budapesti Corvinus Egyetem</a:t>
            </a:r>
            <a:br>
              <a:rPr lang="hu-HU" sz="1100" b="1" dirty="0">
                <a:solidFill>
                  <a:schemeClr val="bg1"/>
                </a:solidFill>
                <a:latin typeface="Muli ExtraBold" panose="00000900000000000000" pitchFamily="2" charset="-18"/>
              </a:rPr>
            </a:br>
            <a:r>
              <a:rPr lang="hu-HU" sz="1100" b="0" dirty="0">
                <a:solidFill>
                  <a:schemeClr val="bg1"/>
                </a:solidFill>
                <a:latin typeface="Muli" panose="00000500000000000000" pitchFamily="2" charset="-18"/>
              </a:rPr>
              <a:t>Társadalomtudományi Kar </a:t>
            </a:r>
          </a:p>
        </p:txBody>
      </p:sp>
      <p:sp>
        <p:nvSpPr>
          <p:cNvPr id="10" name="Szövegdoboz 9"/>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bg1"/>
                </a:solidFill>
                <a:latin typeface="Muli ExtraBold" panose="00000900000000000000" pitchFamily="2" charset="-18"/>
              </a:rPr>
              <a:pPr algn="r"/>
              <a:t>‹#›</a:t>
            </a:fld>
            <a:endParaRPr lang="hu-HU" sz="1100" b="1" dirty="0">
              <a:solidFill>
                <a:schemeClr val="bg1"/>
              </a:solidFill>
              <a:latin typeface="Muli ExtraBold" panose="00000900000000000000" pitchFamily="2" charset="-18"/>
            </a:endParaRPr>
          </a:p>
        </p:txBody>
      </p:sp>
      <p:sp>
        <p:nvSpPr>
          <p:cNvPr id="15" name="Szövegdoboz 14"/>
          <p:cNvSpPr txBox="1"/>
          <p:nvPr userDrawn="1"/>
        </p:nvSpPr>
        <p:spPr>
          <a:xfrm>
            <a:off x="3005157" y="6021733"/>
            <a:ext cx="3090843" cy="548006"/>
          </a:xfrm>
          <a:prstGeom prst="rect">
            <a:avLst/>
          </a:prstGeom>
          <a:noFill/>
        </p:spPr>
        <p:txBody>
          <a:bodyPr wrap="square" lIns="0" tIns="0" rIns="0" bIns="0" rtlCol="0" anchor="ctr">
            <a:noAutofit/>
          </a:bodyPr>
          <a:lstStyle/>
          <a:p>
            <a:pPr>
              <a:lnSpc>
                <a:spcPts val="1600"/>
              </a:lnSpc>
            </a:pPr>
            <a:r>
              <a:rPr lang="hu-HU" sz="1100" b="0" dirty="0">
                <a:solidFill>
                  <a:schemeClr val="bg1"/>
                </a:solidFill>
                <a:latin typeface="Muli Light" panose="00000400000000000000" pitchFamily="2" charset="-18"/>
              </a:rPr>
              <a:t>Prezentáció címe</a:t>
            </a:r>
          </a:p>
          <a:p>
            <a:pPr>
              <a:lnSpc>
                <a:spcPts val="1600"/>
              </a:lnSpc>
            </a:pPr>
            <a:r>
              <a:rPr lang="hu-HU" sz="1100" b="0" dirty="0">
                <a:solidFill>
                  <a:schemeClr val="bg1"/>
                </a:solidFill>
                <a:latin typeface="Muli Light" panose="00000400000000000000" pitchFamily="2" charset="-18"/>
              </a:rPr>
              <a:t>Készítő: V. A. Lucky</a:t>
            </a:r>
          </a:p>
        </p:txBody>
      </p:sp>
    </p:spTree>
    <p:extLst>
      <p:ext uri="{BB962C8B-B14F-4D97-AF65-F5344CB8AC3E}">
        <p14:creationId xmlns:p14="http://schemas.microsoft.com/office/powerpoint/2010/main" val="3902064525"/>
      </p:ext>
    </p:extLst>
  </p:cSld>
  <p:clrMap bg1="lt1" tx1="dk1" bg2="lt2" tx2="dk2" accent1="accent1" accent2="accent2" accent3="accent3" accent4="accent4" accent5="accent5" accent6="accent6" hlink="hlink" folHlink="folHlink"/>
  <p:sldLayoutIdLst>
    <p:sldLayoutId id="2147483763" r:id="rId1"/>
    <p:sldLayoutId id="2147483794" r:id="rId2"/>
    <p:sldLayoutId id="2147483764" r:id="rId3"/>
    <p:sldLayoutId id="2147483765" r:id="rId4"/>
    <p:sldLayoutId id="2147483766" r:id="rId5"/>
    <p:sldLayoutId id="2147483778" r:id="rId6"/>
    <p:sldLayoutId id="21474837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3840">
          <p15:clr>
            <a:srgbClr val="F26B43"/>
          </p15:clr>
        </p15:guide>
        <p15:guide id="3" pos="7333">
          <p15:clr>
            <a:srgbClr val="F26B43"/>
          </p15:clr>
        </p15:guide>
        <p15:guide id="4" pos="347">
          <p15:clr>
            <a:srgbClr val="F26B43"/>
          </p15:clr>
        </p15:guide>
        <p15:guide id="5" orient="horz" pos="346">
          <p15:clr>
            <a:srgbClr val="F26B43"/>
          </p15:clr>
        </p15:guide>
        <p15:guide id="6" orient="horz" pos="2160">
          <p15:clr>
            <a:srgbClr val="F26B43"/>
          </p15:clr>
        </p15:guide>
        <p15:guide id="7" pos="3999">
          <p15:clr>
            <a:srgbClr val="F26B43"/>
          </p15:clr>
        </p15:guide>
        <p15:guide id="8" pos="3681">
          <p15:clr>
            <a:srgbClr val="F26B43"/>
          </p15:clr>
        </p15:guide>
        <p15:guide id="9" pos="3341">
          <p15:clr>
            <a:srgbClr val="F26B43"/>
          </p15:clr>
        </p15:guide>
        <p15:guide id="10" pos="4339">
          <p15:clr>
            <a:srgbClr val="F26B43"/>
          </p15:clr>
        </p15:guide>
        <p15:guide id="11" orient="horz" pos="36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Szövegdoboz 7"/>
          <p:cNvSpPr txBox="1"/>
          <p:nvPr userDrawn="1"/>
        </p:nvSpPr>
        <p:spPr>
          <a:xfrm>
            <a:off x="558955" y="6021732"/>
            <a:ext cx="2176839" cy="548006"/>
          </a:xfrm>
          <a:prstGeom prst="rect">
            <a:avLst/>
          </a:prstGeom>
          <a:noFill/>
        </p:spPr>
        <p:txBody>
          <a:bodyPr wrap="square" lIns="0" tIns="0" rIns="0" bIns="0" rtlCol="0" anchor="ctr">
            <a:noAutofit/>
          </a:bodyPr>
          <a:lstStyle/>
          <a:p>
            <a:pPr algn="l">
              <a:lnSpc>
                <a:spcPts val="1600"/>
              </a:lnSpc>
            </a:pPr>
            <a:r>
              <a:rPr lang="hu-HU" sz="1100" b="1" dirty="0">
                <a:solidFill>
                  <a:schemeClr val="accent2"/>
                </a:solidFill>
                <a:latin typeface="Muli ExtraBold" panose="00000900000000000000" pitchFamily="2" charset="-18"/>
              </a:rPr>
              <a:t>Budapesti Corvinus Egyetem</a:t>
            </a:r>
            <a:br>
              <a:rPr lang="hu-HU" sz="1100" b="1" dirty="0">
                <a:solidFill>
                  <a:schemeClr val="accent2"/>
                </a:solidFill>
                <a:latin typeface="Muli ExtraBold" panose="00000900000000000000" pitchFamily="2" charset="-18"/>
              </a:rPr>
            </a:br>
            <a:r>
              <a:rPr lang="hu-HU" sz="1100" b="0" dirty="0">
                <a:solidFill>
                  <a:schemeClr val="accent2"/>
                </a:solidFill>
                <a:latin typeface="Muli" panose="00000500000000000000" pitchFamily="2" charset="-18"/>
              </a:rPr>
              <a:t>Társadalomtudományi Kar </a:t>
            </a:r>
          </a:p>
        </p:txBody>
      </p:sp>
      <p:sp>
        <p:nvSpPr>
          <p:cNvPr id="10" name="Szövegdoboz 9"/>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chemeClr val="accent2"/>
                </a:solidFill>
                <a:latin typeface="Muli ExtraBold" panose="00000900000000000000" pitchFamily="2" charset="-18"/>
              </a:rPr>
              <a:pPr algn="r"/>
              <a:t>‹#›</a:t>
            </a:fld>
            <a:endParaRPr lang="hu-HU" sz="1100" b="1" dirty="0">
              <a:solidFill>
                <a:schemeClr val="accent2"/>
              </a:solidFill>
              <a:latin typeface="Muli ExtraBold" panose="00000900000000000000" pitchFamily="2" charset="-18"/>
            </a:endParaRPr>
          </a:p>
        </p:txBody>
      </p:sp>
      <p:sp>
        <p:nvSpPr>
          <p:cNvPr id="15" name="Szövegdoboz 14"/>
          <p:cNvSpPr txBox="1"/>
          <p:nvPr userDrawn="1"/>
        </p:nvSpPr>
        <p:spPr>
          <a:xfrm>
            <a:off x="3005157" y="6021733"/>
            <a:ext cx="3090843" cy="548006"/>
          </a:xfrm>
          <a:prstGeom prst="rect">
            <a:avLst/>
          </a:prstGeom>
          <a:noFill/>
        </p:spPr>
        <p:txBody>
          <a:bodyPr wrap="square" lIns="0" tIns="0" rIns="0" bIns="0" rtlCol="0" anchor="ctr">
            <a:noAutofit/>
          </a:bodyPr>
          <a:lstStyle/>
          <a:p>
            <a:pPr>
              <a:lnSpc>
                <a:spcPts val="1600"/>
              </a:lnSpc>
            </a:pPr>
            <a:r>
              <a:rPr lang="hu-HU" sz="1100" b="0" dirty="0">
                <a:solidFill>
                  <a:schemeClr val="accent2"/>
                </a:solidFill>
                <a:latin typeface="Muli Light" panose="00000400000000000000" pitchFamily="2" charset="-18"/>
              </a:rPr>
              <a:t>Prezentáció címe</a:t>
            </a:r>
          </a:p>
          <a:p>
            <a:pPr>
              <a:lnSpc>
                <a:spcPts val="1600"/>
              </a:lnSpc>
            </a:pPr>
            <a:r>
              <a:rPr lang="hu-HU" sz="1100" b="0" dirty="0">
                <a:solidFill>
                  <a:schemeClr val="accent2"/>
                </a:solidFill>
                <a:latin typeface="Muli Light" panose="00000400000000000000" pitchFamily="2" charset="-18"/>
              </a:rPr>
              <a:t>Készítő: V. A. Lucky</a:t>
            </a:r>
          </a:p>
        </p:txBody>
      </p:sp>
    </p:spTree>
    <p:extLst>
      <p:ext uri="{BB962C8B-B14F-4D97-AF65-F5344CB8AC3E}">
        <p14:creationId xmlns:p14="http://schemas.microsoft.com/office/powerpoint/2010/main" val="3150212567"/>
      </p:ext>
    </p:extLst>
  </p:cSld>
  <p:clrMap bg1="lt1" tx1="dk1" bg2="lt2" tx2="dk2" accent1="accent1" accent2="accent2" accent3="accent3" accent4="accent4" accent5="accent5" accent6="accent6" hlink="hlink" folHlink="folHlink"/>
  <p:sldLayoutIdLst>
    <p:sldLayoutId id="2147483768" r:id="rId1"/>
    <p:sldLayoutId id="2147483795" r:id="rId2"/>
    <p:sldLayoutId id="2147483769" r:id="rId3"/>
    <p:sldLayoutId id="2147483770" r:id="rId4"/>
    <p:sldLayoutId id="2147483771" r:id="rId5"/>
    <p:sldLayoutId id="2147483772" r:id="rId6"/>
    <p:sldLayoutId id="2147483773" r:id="rId7"/>
    <p:sldLayoutId id="21474837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3840">
          <p15:clr>
            <a:srgbClr val="F26B43"/>
          </p15:clr>
        </p15:guide>
        <p15:guide id="3" pos="7333">
          <p15:clr>
            <a:srgbClr val="F26B43"/>
          </p15:clr>
        </p15:guide>
        <p15:guide id="4" pos="347">
          <p15:clr>
            <a:srgbClr val="F26B43"/>
          </p15:clr>
        </p15:guide>
        <p15:guide id="5" orient="horz" pos="346">
          <p15:clr>
            <a:srgbClr val="F26B43"/>
          </p15:clr>
        </p15:guide>
        <p15:guide id="6" orient="horz" pos="2160">
          <p15:clr>
            <a:srgbClr val="F26B43"/>
          </p15:clr>
        </p15:guide>
        <p15:guide id="7" pos="3999">
          <p15:clr>
            <a:srgbClr val="F26B43"/>
          </p15:clr>
        </p15:guide>
        <p15:guide id="8" pos="3681">
          <p15:clr>
            <a:srgbClr val="F26B43"/>
          </p15:clr>
        </p15:guide>
        <p15:guide id="9" pos="3341">
          <p15:clr>
            <a:srgbClr val="F26B43"/>
          </p15:clr>
        </p15:guide>
        <p15:guide id="10" pos="4339">
          <p15:clr>
            <a:srgbClr val="F26B43"/>
          </p15:clr>
        </p15:guide>
        <p15:guide id="11" orient="horz" pos="363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Szövegdoboz 7"/>
          <p:cNvSpPr txBox="1"/>
          <p:nvPr userDrawn="1"/>
        </p:nvSpPr>
        <p:spPr>
          <a:xfrm>
            <a:off x="558955" y="6021732"/>
            <a:ext cx="2176839" cy="548006"/>
          </a:xfrm>
          <a:prstGeom prst="rect">
            <a:avLst/>
          </a:prstGeom>
          <a:noFill/>
        </p:spPr>
        <p:txBody>
          <a:bodyPr wrap="square" lIns="0" tIns="0" rIns="0" bIns="0" rtlCol="0" anchor="ctr">
            <a:noAutofit/>
          </a:bodyPr>
          <a:lstStyle/>
          <a:p>
            <a:pPr algn="l">
              <a:lnSpc>
                <a:spcPts val="1600"/>
              </a:lnSpc>
            </a:pPr>
            <a:r>
              <a:rPr lang="hu-HU" sz="1100" b="1" dirty="0">
                <a:solidFill>
                  <a:srgbClr val="495999"/>
                </a:solidFill>
                <a:latin typeface="Muli ExtraBold" panose="00000900000000000000" pitchFamily="2" charset="-18"/>
              </a:rPr>
              <a:t>Budapesti Corvinus Egyetem</a:t>
            </a:r>
            <a:br>
              <a:rPr lang="hu-HU" sz="1100" b="1" dirty="0">
                <a:solidFill>
                  <a:srgbClr val="495999"/>
                </a:solidFill>
                <a:latin typeface="Muli ExtraBold" panose="00000900000000000000" pitchFamily="2" charset="-18"/>
              </a:rPr>
            </a:br>
            <a:r>
              <a:rPr lang="hu-HU" sz="1100" b="0" dirty="0">
                <a:solidFill>
                  <a:srgbClr val="495999"/>
                </a:solidFill>
                <a:latin typeface="Muli" panose="00000500000000000000" pitchFamily="2" charset="-18"/>
              </a:rPr>
              <a:t>Társadalomtudományi Kar </a:t>
            </a:r>
          </a:p>
        </p:txBody>
      </p:sp>
      <p:pic>
        <p:nvPicPr>
          <p:cNvPr id="9" name="Kép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10" name="Szövegdoboz 9"/>
          <p:cNvSpPr txBox="1"/>
          <p:nvPr userDrawn="1"/>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a:t>
            </a:fld>
            <a:endParaRPr lang="hu-HU" sz="1100" b="1" dirty="0">
              <a:solidFill>
                <a:srgbClr val="495999"/>
              </a:solidFill>
              <a:latin typeface="Muli ExtraBold" panose="00000900000000000000" pitchFamily="2" charset="-18"/>
            </a:endParaRPr>
          </a:p>
        </p:txBody>
      </p:sp>
      <p:sp>
        <p:nvSpPr>
          <p:cNvPr id="15" name="Szövegdoboz 14"/>
          <p:cNvSpPr txBox="1"/>
          <p:nvPr userDrawn="1"/>
        </p:nvSpPr>
        <p:spPr>
          <a:xfrm>
            <a:off x="3005157" y="6021733"/>
            <a:ext cx="2838431" cy="548006"/>
          </a:xfrm>
          <a:prstGeom prst="rect">
            <a:avLst/>
          </a:prstGeom>
          <a:noFill/>
        </p:spPr>
        <p:txBody>
          <a:bodyPr wrap="square" lIns="0" tIns="0" rIns="0" bIns="0" rtlCol="0" anchor="ctr">
            <a:noAutofit/>
          </a:bodyPr>
          <a:lstStyle/>
          <a:p>
            <a:pPr>
              <a:lnSpc>
                <a:spcPts val="1600"/>
              </a:lnSpc>
            </a:pPr>
            <a:r>
              <a:rPr lang="hu-HU" sz="1100" b="0" dirty="0">
                <a:solidFill>
                  <a:srgbClr val="495999"/>
                </a:solidFill>
                <a:latin typeface="Muli Light" panose="00000400000000000000" pitchFamily="2" charset="-18"/>
              </a:rPr>
              <a:t>Prezentáció címe</a:t>
            </a:r>
          </a:p>
          <a:p>
            <a:pPr>
              <a:lnSpc>
                <a:spcPts val="1600"/>
              </a:lnSpc>
            </a:pPr>
            <a:r>
              <a:rPr lang="hu-HU" sz="1100" b="0" dirty="0">
                <a:solidFill>
                  <a:srgbClr val="495999"/>
                </a:solidFill>
                <a:latin typeface="Muli Light" panose="00000400000000000000" pitchFamily="2" charset="-18"/>
              </a:rPr>
              <a:t>Készítő: V. A. Lucky</a:t>
            </a:r>
          </a:p>
        </p:txBody>
      </p:sp>
    </p:spTree>
    <p:extLst>
      <p:ext uri="{BB962C8B-B14F-4D97-AF65-F5344CB8AC3E}">
        <p14:creationId xmlns:p14="http://schemas.microsoft.com/office/powerpoint/2010/main" val="1184360798"/>
      </p:ext>
    </p:extLst>
  </p:cSld>
  <p:clrMap bg1="lt1" tx1="dk1" bg2="lt2" tx2="dk2" accent1="accent1" accent2="accent2" accent3="accent3" accent4="accent4" accent5="accent5" accent6="accent6" hlink="hlink" folHlink="folHlink"/>
  <p:sldLayoutIdLst>
    <p:sldLayoutId id="2147483750" r:id="rId1"/>
    <p:sldLayoutId id="2147483788" r:id="rId2"/>
    <p:sldLayoutId id="2147483755" r:id="rId3"/>
    <p:sldLayoutId id="2147483744" r:id="rId4"/>
    <p:sldLayoutId id="2147483756" r:id="rId5"/>
    <p:sldLayoutId id="2147483754" r:id="rId6"/>
    <p:sldLayoutId id="2147483753" r:id="rId7"/>
    <p:sldLayoutId id="2147483727" r:id="rId8"/>
    <p:sldLayoutId id="2147483728" r:id="rId9"/>
    <p:sldLayoutId id="2147483785" r:id="rId10"/>
    <p:sldLayoutId id="2147483786" r:id="rId11"/>
    <p:sldLayoutId id="2147483787" r:id="rId12"/>
    <p:sldLayoutId id="2147483729" r:id="rId13"/>
    <p:sldLayoutId id="214748373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pos="3840" userDrawn="1">
          <p15:clr>
            <a:srgbClr val="F26B43"/>
          </p15:clr>
        </p15:guide>
        <p15:guide id="3" pos="7333" userDrawn="1">
          <p15:clr>
            <a:srgbClr val="F26B43"/>
          </p15:clr>
        </p15:guide>
        <p15:guide id="4" pos="347" userDrawn="1">
          <p15:clr>
            <a:srgbClr val="F26B43"/>
          </p15:clr>
        </p15:guide>
        <p15:guide id="5" orient="horz" pos="346" userDrawn="1">
          <p15:clr>
            <a:srgbClr val="F26B43"/>
          </p15:clr>
        </p15:guide>
        <p15:guide id="6" orient="horz" pos="2160" userDrawn="1">
          <p15:clr>
            <a:srgbClr val="F26B43"/>
          </p15:clr>
        </p15:guide>
        <p15:guide id="7" pos="3999" userDrawn="1">
          <p15:clr>
            <a:srgbClr val="F26B43"/>
          </p15:clr>
        </p15:guide>
        <p15:guide id="8" pos="3681" userDrawn="1">
          <p15:clr>
            <a:srgbClr val="F26B43"/>
          </p15:clr>
        </p15:guide>
        <p15:guide id="9" pos="3341" userDrawn="1">
          <p15:clr>
            <a:srgbClr val="F26B43"/>
          </p15:clr>
        </p15:guide>
        <p15:guide id="10" pos="4339" userDrawn="1">
          <p15:clr>
            <a:srgbClr val="F26B43"/>
          </p15:clr>
        </p15:guide>
        <p15:guide id="11"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orvinus.stipendium@uni-corvinus.hu"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uni-corvinus.hu/main-page/hello-corvinus/stipendium-hungaricum/?lang=en" TargetMode="External"/><Relationship Id="rId4" Type="http://schemas.openxmlformats.org/officeDocument/2006/relationships/hyperlink" Target="https://www.uni-corvinus.hu/main-page/programs/international-opportunities/erasmus-2/incoming-students-partial-training/?lang=en#nul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mailto:stipendium@uni-corvinus.hu"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tipendiumhungaricum.hu/scholarship-holders/" TargetMode="External"/><Relationship Id="rId2" Type="http://schemas.openxmlformats.org/officeDocument/2006/relationships/hyperlink" Target="https://stipendiumhungaricum.hu/"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tudyinhungary.hu/living-in-hungary/menu/your-costs-of-living.html" TargetMode="External"/><Relationship Id="rId2" Type="http://schemas.openxmlformats.org/officeDocument/2006/relationships/hyperlink" Target="https://stipendiumhungaricum.hu/apply/#rights_and_obligations"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stipendiumhungaricum.hu/apply#faq" TargetMode="External"/><Relationship Id="rId2" Type="http://schemas.openxmlformats.org/officeDocument/2006/relationships/hyperlink" Target="https://www.uni-corvinus.hu/main-page/hello-corvinus/stipendium-hungaricum/survival-guide-and-housing-guide/?lang=en" TargetMode="External"/><Relationship Id="rId1" Type="http://schemas.openxmlformats.org/officeDocument/2006/relationships/slideLayout" Target="../slideLayouts/slideLayout9.xml"/><Relationship Id="rId4" Type="http://schemas.openxmlformats.org/officeDocument/2006/relationships/hyperlink" Target="https://www.facebook.com/Orsolya-Pacsay-for-Stipendium-Hungaricum-821851368182865/?ref=bookmark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Original_work" TargetMode="External"/><Relationship Id="rId2" Type="http://schemas.openxmlformats.org/officeDocument/2006/relationships/hyperlink" Target="https://en.wikipedia.org/wiki/Author" TargetMode="External"/><Relationship Id="rId1" Type="http://schemas.openxmlformats.org/officeDocument/2006/relationships/slideLayout" Target="../slideLayouts/slideLayout7.xml"/><Relationship Id="rId5" Type="http://schemas.openxmlformats.org/officeDocument/2006/relationships/hyperlink" Target="https://en.wikipedia.org/wiki/Plagiarism" TargetMode="External"/><Relationship Id="rId4" Type="http://schemas.openxmlformats.org/officeDocument/2006/relationships/hyperlink" Target="https://en.wikipedia.org/wiki/Academic_dishonest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hyperlink" Target="https://ugyintezes.police.hu/en/meltanyossagi-kerelem"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bevasarlas.tesco.hu/groceries/?_ga=2.24623482.1570487538.1599577290-1017337739.1599577290" TargetMode="External"/><Relationship Id="rId7" Type="http://schemas.openxmlformats.org/officeDocument/2006/relationships/image" Target="../media/image23.png"/><Relationship Id="rId2" Type="http://schemas.openxmlformats.org/officeDocument/2006/relationships/hyperlink" Target="http://valodietkekboltja.hu/en/"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netpincer.hu/en/city/budapest" TargetMode="External"/><Relationship Id="rId4" Type="http://schemas.openxmlformats.org/officeDocument/2006/relationships/hyperlink" Target="https://www.pagonykozert.hu/en"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mailto:coronavirusinfo@uni-corvinus.hu"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koronavirus.gov.hu/" TargetMode="External"/><Relationship Id="rId7" Type="http://schemas.openxmlformats.org/officeDocument/2006/relationships/hyperlink" Target="https://www.uni-corvinus.hu/main-page/news-and-events/news/?lang=en" TargetMode="External"/><Relationship Id="rId2" Type="http://schemas.openxmlformats.org/officeDocument/2006/relationships/hyperlink" Target="https://www.kormany.hu/en" TargetMode="External"/><Relationship Id="rId1" Type="http://schemas.openxmlformats.org/officeDocument/2006/relationships/slideLayout" Target="../slideLayouts/slideLayout7.xml"/><Relationship Id="rId6" Type="http://schemas.openxmlformats.org/officeDocument/2006/relationships/hyperlink" Target="https://www.instagram.com/uni.corvinus/" TargetMode="External"/><Relationship Id="rId11" Type="http://schemas.openxmlformats.org/officeDocument/2006/relationships/image" Target="../media/image26.png"/><Relationship Id="rId5" Type="http://schemas.openxmlformats.org/officeDocument/2006/relationships/hyperlink" Target="https://www.facebook.com/Corvinus.Official" TargetMode="External"/><Relationship Id="rId10" Type="http://schemas.openxmlformats.org/officeDocument/2006/relationships/image" Target="../media/image25.png"/><Relationship Id="rId4" Type="http://schemas.openxmlformats.org/officeDocument/2006/relationships/hyperlink" Target="http://abouthungary.hu/" TargetMode="External"/><Relationship Id="rId9"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hyperlink" Target="https://bkk.hu/en/monthly-budapest-pass-for-students-2/" TargetMode="External"/><Relationship Id="rId2" Type="http://schemas.openxmlformats.org/officeDocument/2006/relationships/hyperlink" Target="https://bkk.hu/mobileticket/"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uni-corvinus.hu/main-page/research/university-library/?lang=en"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hyperlink" Target="https://www.uni-corvinus.hu/?lang=e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ifi.uni-corvinus.hu/"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7.png"/><Relationship Id="rId3" Type="http://schemas.openxmlformats.org/officeDocument/2006/relationships/hyperlink" Target="https://www.uni-corvinus.hu/main-page/life-at-corvinus/student-support-and-counseling-services/studying-without-barriers/?lang=en" TargetMode="External"/><Relationship Id="rId7" Type="http://schemas.openxmlformats.org/officeDocument/2006/relationships/image" Target="../media/image43.png"/><Relationship Id="rId12" Type="http://schemas.openxmlformats.org/officeDocument/2006/relationships/hyperlink" Target="https://www.uni-corvinus.hu/main-page/life-at-corvinus/student-support-and-counseling-services/psychological-support/?lang=en" TargetMode="External"/><Relationship Id="rId17" Type="http://schemas.openxmlformats.org/officeDocument/2006/relationships/image" Target="../media/image50.svg"/><Relationship Id="rId2" Type="http://schemas.openxmlformats.org/officeDocument/2006/relationships/image" Target="../media/image40.png"/><Relationship Id="rId16"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hyperlink" Target="https://www.uni-corvinus.hu/main-page/life-at-corvinus/student-support-and-counseling-services/learning-support/?lang=en" TargetMode="External"/><Relationship Id="rId11" Type="http://schemas.openxmlformats.org/officeDocument/2006/relationships/image" Target="../media/image46.svg"/><Relationship Id="rId5" Type="http://schemas.openxmlformats.org/officeDocument/2006/relationships/image" Target="../media/image42.svg"/><Relationship Id="rId15" Type="http://schemas.openxmlformats.org/officeDocument/2006/relationships/hyperlink" Target="https://www.uni-corvinus.hu/main-page/life-at-corvinus/student-support-and-counseling-services/napkozi/?lang=en" TargetMode="External"/><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hyperlink" Target="https://www.uni-corvinus.hu/main-page/life-at-corvinus/student-support-and-counseling-services/career-support/?lang=en" TargetMode="External"/><Relationship Id="rId14" Type="http://schemas.openxmlformats.org/officeDocument/2006/relationships/image" Target="../media/image48.svg"/></Relationships>
</file>

<file path=ppt/slides/_rels/slide7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mailto:studentsupport@uni-corvinus.hu" TargetMode="External"/><Relationship Id="rId7"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hyperlink" Target="https://www.uni-corvinus.hu/main-page/life-at-corvinus/student-support-and-counseling-services/?lang=en" TargetMode="External"/><Relationship Id="rId5" Type="http://schemas.openxmlformats.org/officeDocument/2006/relationships/image" Target="../media/image52.svg"/><Relationship Id="rId10" Type="http://schemas.openxmlformats.org/officeDocument/2006/relationships/image" Target="../media/image55.jpeg"/><Relationship Id="rId4" Type="http://schemas.openxmlformats.org/officeDocument/2006/relationships/image" Target="../media/image51.png"/><Relationship Id="rId9" Type="http://schemas.openxmlformats.org/officeDocument/2006/relationships/hyperlink" Target="https://www.facebook.com/corvinusstudentsuppor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n.wikipedia.org/wiki/Capital_(economics)" TargetMode="Externa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hyperlink" Target="https://welovebudapest.com/en/" TargetMode="Externa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ni-corvinus.hu/main-page/about-the-university/corvinus-at-a-glance/?lang=e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Welcome</a:t>
            </a:r>
            <a:r>
              <a:rPr lang="hu-HU" dirty="0"/>
              <a:t> to Corvinus University</a:t>
            </a:r>
          </a:p>
        </p:txBody>
      </p:sp>
      <p:sp>
        <p:nvSpPr>
          <p:cNvPr id="8" name="Dátum helye 12"/>
          <p:cNvSpPr txBox="1">
            <a:spLocks/>
          </p:cNvSpPr>
          <p:nvPr/>
        </p:nvSpPr>
        <p:spPr>
          <a:xfrm>
            <a:off x="8716962" y="5840917"/>
            <a:ext cx="2743200" cy="365125"/>
          </a:xfrm>
          <a:prstGeom prst="rect">
            <a:avLst/>
          </a:prstGeom>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hu-HU" dirty="0">
                <a:solidFill>
                  <a:srgbClr val="002E65"/>
                </a:solidFill>
                <a:latin typeface="Muli Light" panose="02000303000000000000" pitchFamily="2" charset="-18"/>
              </a:rPr>
              <a:t>September 9, 2020</a:t>
            </a:r>
          </a:p>
        </p:txBody>
      </p:sp>
      <p:sp>
        <p:nvSpPr>
          <p:cNvPr id="9" name="Élőláb helye 13"/>
          <p:cNvSpPr txBox="1">
            <a:spLocks/>
          </p:cNvSpPr>
          <p:nvPr/>
        </p:nvSpPr>
        <p:spPr>
          <a:xfrm>
            <a:off x="4282251" y="5840917"/>
            <a:ext cx="3627495" cy="284815"/>
          </a:xfrm>
          <a:prstGeom prst="rect">
            <a:avLst/>
          </a:prstGeom>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dirty="0">
                <a:solidFill>
                  <a:srgbClr val="002E65"/>
                </a:solidFill>
                <a:latin typeface="Muli Light" panose="02000303000000000000" pitchFamily="2" charset="-18"/>
              </a:rPr>
              <a:t>Stipendium Hungaricum Office</a:t>
            </a:r>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5431" y="2854758"/>
            <a:ext cx="4121133" cy="2747422"/>
          </a:xfrm>
          <a:prstGeom prst="rect">
            <a:avLst/>
          </a:prstGeom>
          <a:ln>
            <a:noFill/>
          </a:ln>
          <a:effectLst>
            <a:softEdge rad="112500"/>
          </a:effectLst>
        </p:spPr>
      </p:pic>
    </p:spTree>
    <p:extLst>
      <p:ext uri="{BB962C8B-B14F-4D97-AF65-F5344CB8AC3E}">
        <p14:creationId xmlns:p14="http://schemas.microsoft.com/office/powerpoint/2010/main" val="363376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537670"/>
            <a:ext cx="8536809" cy="1325563"/>
          </a:xfrm>
        </p:spPr>
        <p:txBody>
          <a:bodyPr>
            <a:normAutofit fontScale="90000"/>
          </a:bodyPr>
          <a:lstStyle/>
          <a:p>
            <a:r>
              <a:rPr lang="hu-HU" dirty="0">
                <a:latin typeface="+mj-lt"/>
              </a:rPr>
              <a:t>CORVINUS -</a:t>
            </a:r>
            <a:br>
              <a:rPr lang="hu-HU" dirty="0">
                <a:latin typeface="+mj-lt"/>
              </a:rPr>
            </a:br>
            <a:r>
              <a:rPr lang="hu-HU" dirty="0">
                <a:latin typeface="+mj-lt"/>
              </a:rPr>
              <a:t>AN INTERNATIONAL UNIVERSITY</a:t>
            </a:r>
          </a:p>
        </p:txBody>
      </p:sp>
      <p:sp>
        <p:nvSpPr>
          <p:cNvPr id="3" name="Tartalom helye 2"/>
          <p:cNvSpPr>
            <a:spLocks noGrp="1"/>
          </p:cNvSpPr>
          <p:nvPr>
            <p:ph idx="1"/>
          </p:nvPr>
        </p:nvSpPr>
        <p:spPr>
          <a:xfrm>
            <a:off x="587679" y="1996565"/>
            <a:ext cx="10515600" cy="4486275"/>
          </a:xfrm>
          <a:solidFill>
            <a:schemeClr val="accent2"/>
          </a:solidFill>
        </p:spPr>
        <p:txBody>
          <a:bodyPr>
            <a:normAutofit/>
          </a:bodyPr>
          <a:lstStyle/>
          <a:p>
            <a:pPr>
              <a:lnSpc>
                <a:spcPct val="100000"/>
              </a:lnSpc>
            </a:pPr>
            <a:r>
              <a:rPr lang="hu-HU" sz="2400" dirty="0">
                <a:solidFill>
                  <a:schemeClr val="accent1"/>
                </a:solidFill>
                <a:latin typeface="+mn-lt"/>
              </a:rPr>
              <a:t>≈ 12 000 students, ≈ 200 partner universities worldwide</a:t>
            </a:r>
          </a:p>
          <a:p>
            <a:pPr>
              <a:lnSpc>
                <a:spcPct val="100000"/>
              </a:lnSpc>
            </a:pPr>
            <a:r>
              <a:rPr lang="hu-HU" sz="2400" dirty="0" err="1">
                <a:solidFill>
                  <a:schemeClr val="accent1"/>
                </a:solidFill>
                <a:latin typeface="+mn-lt"/>
              </a:rPr>
              <a:t>Approx</a:t>
            </a:r>
            <a:r>
              <a:rPr lang="hu-HU" sz="2400" dirty="0">
                <a:solidFill>
                  <a:schemeClr val="accent1"/>
                </a:solidFill>
                <a:latin typeface="+mn-lt"/>
              </a:rPr>
              <a:t>. </a:t>
            </a:r>
            <a:r>
              <a:rPr lang="hu-HU" sz="2400" b="1" dirty="0">
                <a:solidFill>
                  <a:schemeClr val="accent1"/>
                </a:solidFill>
                <a:latin typeface="+mn-lt"/>
              </a:rPr>
              <a:t>15%</a:t>
            </a:r>
            <a:r>
              <a:rPr lang="hu-HU" sz="2400" dirty="0">
                <a:solidFill>
                  <a:schemeClr val="accent1"/>
                </a:solidFill>
                <a:latin typeface="+mn-lt"/>
              </a:rPr>
              <a:t> of the whole student body -</a:t>
            </a:r>
            <a:r>
              <a:rPr lang="hu-HU" sz="2400" b="1" dirty="0">
                <a:solidFill>
                  <a:schemeClr val="accent1"/>
                </a:solidFill>
                <a:latin typeface="+mn-lt"/>
              </a:rPr>
              <a:t>international students </a:t>
            </a:r>
            <a:r>
              <a:rPr lang="hu-HU" sz="2400" dirty="0">
                <a:solidFill>
                  <a:schemeClr val="accent1"/>
                </a:solidFill>
                <a:latin typeface="+mn-lt"/>
              </a:rPr>
              <a:t>from</a:t>
            </a:r>
            <a:r>
              <a:rPr lang="hu-HU" sz="2400" b="1" dirty="0">
                <a:solidFill>
                  <a:schemeClr val="accent1"/>
                </a:solidFill>
                <a:latin typeface="+mn-lt"/>
              </a:rPr>
              <a:t> ~</a:t>
            </a:r>
            <a:r>
              <a:rPr lang="hu-HU" sz="2400" b="1" u="sng" dirty="0">
                <a:solidFill>
                  <a:schemeClr val="accent1"/>
                </a:solidFill>
                <a:latin typeface="+mn-lt"/>
              </a:rPr>
              <a:t>70</a:t>
            </a:r>
            <a:r>
              <a:rPr lang="hu-HU" sz="2400" dirty="0">
                <a:solidFill>
                  <a:schemeClr val="accent1"/>
                </a:solidFill>
                <a:latin typeface="+mn-lt"/>
              </a:rPr>
              <a:t> </a:t>
            </a:r>
            <a:r>
              <a:rPr lang="hu-HU" sz="2400" b="1" dirty="0">
                <a:solidFill>
                  <a:schemeClr val="accent1"/>
                </a:solidFill>
                <a:latin typeface="+mn-lt"/>
              </a:rPr>
              <a:t>different countries </a:t>
            </a:r>
            <a:r>
              <a:rPr lang="hu-HU" sz="2400" dirty="0">
                <a:solidFill>
                  <a:schemeClr val="accent1"/>
                </a:solidFill>
                <a:latin typeface="+mn-lt"/>
              </a:rPr>
              <a:t>each semester</a:t>
            </a:r>
          </a:p>
          <a:p>
            <a:pPr>
              <a:lnSpc>
                <a:spcPct val="100000"/>
              </a:lnSpc>
            </a:pPr>
            <a:r>
              <a:rPr lang="hu-HU" sz="2400" dirty="0">
                <a:solidFill>
                  <a:schemeClr val="accent1"/>
                </a:solidFill>
                <a:latin typeface="+mn-lt"/>
              </a:rPr>
              <a:t>A </a:t>
            </a:r>
            <a:r>
              <a:rPr lang="hu-HU" sz="2400" b="1" dirty="0" err="1">
                <a:solidFill>
                  <a:schemeClr val="accent1"/>
                </a:solidFill>
                <a:latin typeface="+mn-lt"/>
              </a:rPr>
              <a:t>multicultural</a:t>
            </a:r>
            <a:r>
              <a:rPr lang="hu-HU" sz="2400" b="1" dirty="0">
                <a:solidFill>
                  <a:schemeClr val="accent1"/>
                </a:solidFill>
                <a:latin typeface="+mn-lt"/>
              </a:rPr>
              <a:t> </a:t>
            </a:r>
            <a:r>
              <a:rPr lang="hu-HU" sz="2400" b="1" dirty="0" err="1">
                <a:solidFill>
                  <a:schemeClr val="accent1"/>
                </a:solidFill>
                <a:latin typeface="+mn-lt"/>
              </a:rPr>
              <a:t>environment</a:t>
            </a:r>
            <a:r>
              <a:rPr lang="hu-HU" sz="2400" b="1" dirty="0">
                <a:solidFill>
                  <a:schemeClr val="accent1"/>
                </a:solidFill>
                <a:latin typeface="+mn-lt"/>
              </a:rPr>
              <a:t> </a:t>
            </a:r>
            <a:r>
              <a:rPr lang="hu-HU" sz="2400" dirty="0" err="1">
                <a:solidFill>
                  <a:schemeClr val="accent1"/>
                </a:solidFill>
                <a:latin typeface="+mn-lt"/>
              </a:rPr>
              <a:t>inside</a:t>
            </a:r>
            <a:r>
              <a:rPr lang="hu-HU" sz="2400" dirty="0">
                <a:solidFill>
                  <a:schemeClr val="accent1"/>
                </a:solidFill>
                <a:latin typeface="+mn-lt"/>
              </a:rPr>
              <a:t> and </a:t>
            </a:r>
            <a:r>
              <a:rPr lang="hu-HU" sz="2400" dirty="0" err="1">
                <a:solidFill>
                  <a:schemeClr val="accent1"/>
                </a:solidFill>
                <a:latin typeface="+mn-lt"/>
              </a:rPr>
              <a:t>outside</a:t>
            </a:r>
            <a:r>
              <a:rPr lang="hu-HU" sz="2400" dirty="0">
                <a:solidFill>
                  <a:schemeClr val="accent1"/>
                </a:solidFill>
                <a:latin typeface="+mn-lt"/>
              </a:rPr>
              <a:t> of </a:t>
            </a:r>
            <a:r>
              <a:rPr lang="hu-HU" sz="2400" dirty="0" err="1">
                <a:solidFill>
                  <a:schemeClr val="accent1"/>
                </a:solidFill>
                <a:latin typeface="+mn-lt"/>
              </a:rPr>
              <a:t>the</a:t>
            </a:r>
            <a:r>
              <a:rPr lang="hu-HU" sz="2400" dirty="0">
                <a:solidFill>
                  <a:schemeClr val="accent1"/>
                </a:solidFill>
                <a:latin typeface="+mn-lt"/>
              </a:rPr>
              <a:t> </a:t>
            </a:r>
            <a:r>
              <a:rPr lang="hu-HU" sz="2400" dirty="0" err="1">
                <a:solidFill>
                  <a:schemeClr val="accent1"/>
                </a:solidFill>
                <a:latin typeface="+mn-lt"/>
              </a:rPr>
              <a:t>classroom</a:t>
            </a:r>
            <a:endParaRPr lang="hu-HU" sz="2400" dirty="0">
              <a:solidFill>
                <a:schemeClr val="accent1"/>
              </a:solidFill>
              <a:latin typeface="+mn-lt"/>
            </a:endParaRPr>
          </a:p>
          <a:p>
            <a:pPr>
              <a:lnSpc>
                <a:spcPct val="100000"/>
              </a:lnSpc>
            </a:pPr>
            <a:endParaRPr lang="hu-HU" sz="2000" dirty="0">
              <a:latin typeface="+mn-lt"/>
            </a:endParaRPr>
          </a:p>
          <a:p>
            <a:pPr marL="0" indent="0">
              <a:buNone/>
            </a:pPr>
            <a:r>
              <a:rPr lang="hu-HU" sz="2000" b="1" dirty="0">
                <a:solidFill>
                  <a:srgbClr val="002060"/>
                </a:solidFill>
                <a:latin typeface="+mn-lt"/>
              </a:rPr>
              <a:t>GET IMMERSED</a:t>
            </a:r>
          </a:p>
          <a:p>
            <a:pPr marL="0" indent="0">
              <a:buNone/>
            </a:pPr>
            <a:r>
              <a:rPr lang="hu-HU" sz="2000" b="1" dirty="0">
                <a:solidFill>
                  <a:srgbClr val="002060"/>
                </a:solidFill>
                <a:latin typeface="+mn-lt"/>
              </a:rPr>
              <a:t>KEEP AN OPEN MIND</a:t>
            </a:r>
          </a:p>
          <a:p>
            <a:pPr marL="0" indent="0">
              <a:buNone/>
            </a:pPr>
            <a:r>
              <a:rPr lang="hu-HU" sz="2000" b="1" dirty="0">
                <a:solidFill>
                  <a:srgbClr val="002060"/>
                </a:solidFill>
                <a:latin typeface="+mn-lt"/>
              </a:rPr>
              <a:t>BE FLEXIBLE</a:t>
            </a:r>
          </a:p>
          <a:p>
            <a:pPr marL="0" indent="0">
              <a:buNone/>
            </a:pPr>
            <a:r>
              <a:rPr lang="hu-HU" sz="2000" b="1" dirty="0">
                <a:solidFill>
                  <a:srgbClr val="002060"/>
                </a:solidFill>
                <a:latin typeface="+mn-lt"/>
              </a:rPr>
              <a:t>LEARN FROM YOUR PEERS</a:t>
            </a:r>
          </a:p>
          <a:p>
            <a:endParaRPr lang="hu-HU" dirty="0"/>
          </a:p>
        </p:txBody>
      </p:sp>
      <p:pic>
        <p:nvPicPr>
          <p:cNvPr id="4" name="Kép 3"/>
          <p:cNvPicPr>
            <a:picLocks noChangeAspect="1"/>
          </p:cNvPicPr>
          <p:nvPr/>
        </p:nvPicPr>
        <p:blipFill>
          <a:blip r:embed="rId2"/>
          <a:stretch>
            <a:fillRect/>
          </a:stretch>
        </p:blipFill>
        <p:spPr>
          <a:xfrm>
            <a:off x="6919104" y="3795098"/>
            <a:ext cx="4001938" cy="2687742"/>
          </a:xfrm>
          <a:prstGeom prst="rect">
            <a:avLst/>
          </a:prstGeom>
        </p:spPr>
      </p:pic>
    </p:spTree>
    <p:extLst>
      <p:ext uri="{BB962C8B-B14F-4D97-AF65-F5344CB8AC3E}">
        <p14:creationId xmlns:p14="http://schemas.microsoft.com/office/powerpoint/2010/main" val="78382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537670"/>
            <a:ext cx="8536809" cy="1325563"/>
          </a:xfrm>
        </p:spPr>
        <p:txBody>
          <a:bodyPr>
            <a:normAutofit fontScale="90000"/>
          </a:bodyPr>
          <a:lstStyle/>
          <a:p>
            <a:r>
              <a:rPr lang="hu-HU" dirty="0">
                <a:latin typeface="+mj-lt"/>
              </a:rPr>
              <a:t>CORVINUS – International Accreditations and Memberships</a:t>
            </a:r>
          </a:p>
        </p:txBody>
      </p:sp>
      <p:sp>
        <p:nvSpPr>
          <p:cNvPr id="3" name="Tartalom helye 2"/>
          <p:cNvSpPr>
            <a:spLocks noGrp="1"/>
          </p:cNvSpPr>
          <p:nvPr>
            <p:ph idx="1"/>
          </p:nvPr>
        </p:nvSpPr>
        <p:spPr>
          <a:xfrm>
            <a:off x="587679" y="1996565"/>
            <a:ext cx="10515600" cy="4486275"/>
          </a:xfrm>
          <a:solidFill>
            <a:schemeClr val="accent2"/>
          </a:solidFill>
        </p:spPr>
        <p:txBody>
          <a:bodyPr>
            <a:normAutofit lnSpcReduction="10000"/>
          </a:bodyPr>
          <a:lstStyle/>
          <a:p>
            <a:pPr marL="342900" indent="-342900">
              <a:lnSpc>
                <a:spcPct val="100000"/>
              </a:lnSpc>
              <a:buFont typeface="Arial" panose="020B0604020202020204" pitchFamily="34" charset="0"/>
              <a:buChar char="•"/>
            </a:pPr>
            <a:r>
              <a:rPr lang="hu-HU" sz="3200" b="1" dirty="0">
                <a:solidFill>
                  <a:schemeClr val="accent1"/>
                </a:solidFill>
                <a:latin typeface="+mn-lt"/>
              </a:rPr>
              <a:t>AMBA – </a:t>
            </a:r>
            <a:r>
              <a:rPr lang="hu-HU" sz="3200" dirty="0">
                <a:solidFill>
                  <a:schemeClr val="accent1"/>
                </a:solidFill>
                <a:latin typeface="+mn-lt"/>
              </a:rPr>
              <a:t>Association of Accredited MBA-s</a:t>
            </a:r>
            <a:endParaRPr lang="hu-HU" sz="3200" b="1" dirty="0">
              <a:solidFill>
                <a:schemeClr val="accent1"/>
              </a:solidFill>
              <a:latin typeface="+mn-lt"/>
            </a:endParaRPr>
          </a:p>
          <a:p>
            <a:pPr marL="342900" indent="-342900">
              <a:lnSpc>
                <a:spcPct val="100000"/>
              </a:lnSpc>
              <a:buFont typeface="Arial" panose="020B0604020202020204" pitchFamily="34" charset="0"/>
              <a:buChar char="•"/>
            </a:pPr>
            <a:r>
              <a:rPr lang="hu-HU" sz="3200" b="1" dirty="0">
                <a:solidFill>
                  <a:schemeClr val="accent1"/>
                </a:solidFill>
                <a:latin typeface="+mn-lt"/>
              </a:rPr>
              <a:t>BSIS Label – </a:t>
            </a:r>
            <a:r>
              <a:rPr lang="hu-HU" sz="3200" dirty="0">
                <a:solidFill>
                  <a:schemeClr val="accent1"/>
                </a:solidFill>
                <a:latin typeface="+mn-lt"/>
              </a:rPr>
              <a:t>Business School Impact System</a:t>
            </a:r>
            <a:endParaRPr lang="hu-HU" sz="3200" b="1" dirty="0">
              <a:solidFill>
                <a:schemeClr val="accent1"/>
              </a:solidFill>
              <a:latin typeface="+mn-lt"/>
            </a:endParaRPr>
          </a:p>
          <a:p>
            <a:pPr marL="342900" indent="-342900">
              <a:lnSpc>
                <a:spcPct val="100000"/>
              </a:lnSpc>
              <a:buFont typeface="Arial" panose="020B0604020202020204" pitchFamily="34" charset="0"/>
              <a:buChar char="•"/>
            </a:pPr>
            <a:r>
              <a:rPr lang="hu-HU" sz="3200" b="1" dirty="0">
                <a:solidFill>
                  <a:schemeClr val="accent1"/>
                </a:solidFill>
                <a:latin typeface="+mn-lt"/>
              </a:rPr>
              <a:t>CEMS – </a:t>
            </a:r>
            <a:r>
              <a:rPr lang="hu-HU" sz="3200" dirty="0">
                <a:solidFill>
                  <a:schemeClr val="accent1"/>
                </a:solidFill>
                <a:latin typeface="+mn-lt"/>
              </a:rPr>
              <a:t>Global Alliance for Management Education</a:t>
            </a:r>
            <a:endParaRPr lang="hu-HU" sz="3200" b="1" dirty="0">
              <a:solidFill>
                <a:schemeClr val="accent1"/>
              </a:solidFill>
              <a:latin typeface="+mn-lt"/>
            </a:endParaRPr>
          </a:p>
          <a:p>
            <a:pPr marL="342900" indent="-342900">
              <a:lnSpc>
                <a:spcPct val="100000"/>
              </a:lnSpc>
              <a:buFont typeface="Arial" panose="020B0604020202020204" pitchFamily="34" charset="0"/>
              <a:buChar char="•"/>
            </a:pPr>
            <a:r>
              <a:rPr lang="hu-HU" sz="3200" b="1" dirty="0">
                <a:solidFill>
                  <a:schemeClr val="accent1"/>
                </a:solidFill>
                <a:latin typeface="+mn-lt"/>
              </a:rPr>
              <a:t>CFA-</a:t>
            </a:r>
            <a:r>
              <a:rPr lang="hu-HU" sz="3200" dirty="0">
                <a:solidFill>
                  <a:schemeClr val="accent1"/>
                </a:solidFill>
                <a:latin typeface="+mn-lt"/>
              </a:rPr>
              <a:t> Chartered Financial Analyst</a:t>
            </a:r>
            <a:endParaRPr lang="hu-HU" sz="3200" b="1" dirty="0">
              <a:solidFill>
                <a:schemeClr val="accent1"/>
              </a:solidFill>
              <a:latin typeface="+mn-lt"/>
            </a:endParaRPr>
          </a:p>
          <a:p>
            <a:pPr marL="342900" indent="-342900">
              <a:lnSpc>
                <a:spcPct val="100000"/>
              </a:lnSpc>
              <a:buFont typeface="Arial" panose="020B0604020202020204" pitchFamily="34" charset="0"/>
              <a:buChar char="•"/>
            </a:pPr>
            <a:r>
              <a:rPr lang="hu-HU" sz="3200" b="1" dirty="0">
                <a:solidFill>
                  <a:schemeClr val="accent1"/>
                </a:solidFill>
                <a:latin typeface="+mn-lt"/>
              </a:rPr>
              <a:t>EAPAA </a:t>
            </a:r>
            <a:r>
              <a:rPr lang="hu-HU" sz="3200" dirty="0">
                <a:solidFill>
                  <a:schemeClr val="accent1"/>
                </a:solidFill>
                <a:latin typeface="+mn-lt"/>
              </a:rPr>
              <a:t>– European Association for Public Administration Accreditation </a:t>
            </a:r>
          </a:p>
          <a:p>
            <a:pPr marL="342900" indent="-342900">
              <a:lnSpc>
                <a:spcPct val="100000"/>
              </a:lnSpc>
              <a:buFont typeface="Arial" panose="020B0604020202020204" pitchFamily="34" charset="0"/>
              <a:buChar char="•"/>
            </a:pPr>
            <a:r>
              <a:rPr lang="hu-HU" sz="3200" b="1" dirty="0">
                <a:solidFill>
                  <a:schemeClr val="accent1"/>
                </a:solidFill>
                <a:latin typeface="+mn-lt"/>
              </a:rPr>
              <a:t>EPAS - </a:t>
            </a:r>
            <a:r>
              <a:rPr lang="hu-HU" sz="3200" dirty="0">
                <a:solidFill>
                  <a:schemeClr val="accent1"/>
                </a:solidFill>
                <a:latin typeface="+mn-lt"/>
              </a:rPr>
              <a:t>EFMD Program Assessment System</a:t>
            </a:r>
          </a:p>
          <a:p>
            <a:pPr marL="342900" indent="-342900">
              <a:lnSpc>
                <a:spcPct val="100000"/>
              </a:lnSpc>
              <a:buFont typeface="Arial" panose="020B0604020202020204" pitchFamily="34" charset="0"/>
              <a:buChar char="•"/>
            </a:pPr>
            <a:r>
              <a:rPr lang="hu-HU" sz="3200" b="1" dirty="0">
                <a:solidFill>
                  <a:schemeClr val="accent1"/>
                </a:solidFill>
                <a:latin typeface="+mn-lt"/>
              </a:rPr>
              <a:t>EQUIS </a:t>
            </a:r>
            <a:r>
              <a:rPr lang="hu-HU" sz="3200" dirty="0">
                <a:solidFill>
                  <a:schemeClr val="accent1"/>
                </a:solidFill>
                <a:latin typeface="+mn-lt"/>
              </a:rPr>
              <a:t>(≈ the European AACSB)</a:t>
            </a:r>
            <a:endParaRPr lang="hu-HU" sz="2800" dirty="0">
              <a:solidFill>
                <a:srgbClr val="002060"/>
              </a:solidFill>
              <a:latin typeface="+mn-lt"/>
            </a:endParaRPr>
          </a:p>
          <a:p>
            <a:endParaRPr lang="hu-HU" dirty="0"/>
          </a:p>
        </p:txBody>
      </p:sp>
      <p:pic>
        <p:nvPicPr>
          <p:cNvPr id="4" name="Kép 3"/>
          <p:cNvPicPr>
            <a:picLocks noChangeAspect="1"/>
          </p:cNvPicPr>
          <p:nvPr/>
        </p:nvPicPr>
        <p:blipFill>
          <a:blip r:embed="rId2"/>
          <a:stretch>
            <a:fillRect/>
          </a:stretch>
        </p:blipFill>
        <p:spPr>
          <a:xfrm>
            <a:off x="9879394" y="4759890"/>
            <a:ext cx="2229688" cy="1497481"/>
          </a:xfrm>
          <a:prstGeom prst="rect">
            <a:avLst/>
          </a:prstGeom>
        </p:spPr>
      </p:pic>
    </p:spTree>
    <p:extLst>
      <p:ext uri="{BB962C8B-B14F-4D97-AF65-F5344CB8AC3E}">
        <p14:creationId xmlns:p14="http://schemas.microsoft.com/office/powerpoint/2010/main" val="43783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Corvinus</a:t>
            </a:r>
          </a:p>
          <a:p>
            <a:pPr algn="ctr">
              <a:lnSpc>
                <a:spcPct val="120000"/>
              </a:lnSpc>
            </a:pPr>
            <a:r>
              <a:rPr lang="hu-HU" sz="4400" b="1" dirty="0">
                <a:latin typeface="+mn-lt"/>
              </a:rPr>
              <a:t>Budapest Campus</a:t>
            </a:r>
            <a:endParaRPr lang="hu-HU" sz="1800" dirty="0">
              <a:latin typeface="+mn-lt"/>
            </a:endParaRPr>
          </a:p>
        </p:txBody>
      </p:sp>
    </p:spTree>
    <p:extLst>
      <p:ext uri="{BB962C8B-B14F-4D97-AF65-F5344CB8AC3E}">
        <p14:creationId xmlns:p14="http://schemas.microsoft.com/office/powerpoint/2010/main" val="16876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5"/>
          <p:cNvPicPr>
            <a:picLocks noChangeAspect="1"/>
          </p:cNvPicPr>
          <p:nvPr/>
        </p:nvPicPr>
        <p:blipFill>
          <a:blip r:embed="rId2"/>
          <a:stretch>
            <a:fillRect/>
          </a:stretch>
        </p:blipFill>
        <p:spPr>
          <a:xfrm>
            <a:off x="532774" y="753172"/>
            <a:ext cx="10047996" cy="5662868"/>
          </a:xfrm>
          <a:prstGeom prst="rect">
            <a:avLst/>
          </a:prstGeom>
          <a:noFill/>
          <a:ln cap="flat">
            <a:noFill/>
          </a:ln>
        </p:spPr>
      </p:pic>
      <p:cxnSp>
        <p:nvCxnSpPr>
          <p:cNvPr id="7" name="Egyenes összekötő nyíllal 6"/>
          <p:cNvCxnSpPr/>
          <p:nvPr/>
        </p:nvCxnSpPr>
        <p:spPr>
          <a:xfrm flipH="1">
            <a:off x="3359216" y="365761"/>
            <a:ext cx="327259" cy="11261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H="1">
            <a:off x="5043638" y="481263"/>
            <a:ext cx="789272" cy="25603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a:off x="7715952" y="481263"/>
            <a:ext cx="744654" cy="25603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zövegdoboz 12"/>
          <p:cNvSpPr txBox="1"/>
          <p:nvPr/>
        </p:nvSpPr>
        <p:spPr>
          <a:xfrm>
            <a:off x="3686475" y="125128"/>
            <a:ext cx="433138" cy="461665"/>
          </a:xfrm>
          <a:prstGeom prst="rect">
            <a:avLst/>
          </a:prstGeom>
          <a:noFill/>
        </p:spPr>
        <p:txBody>
          <a:bodyPr wrap="square" rtlCol="0">
            <a:spAutoFit/>
          </a:bodyPr>
          <a:lstStyle/>
          <a:p>
            <a:r>
              <a:rPr lang="hu-HU" sz="2400" dirty="0"/>
              <a:t>E</a:t>
            </a:r>
          </a:p>
        </p:txBody>
      </p:sp>
      <p:sp>
        <p:nvSpPr>
          <p:cNvPr id="14" name="Szövegdoboz 13"/>
          <p:cNvSpPr txBox="1"/>
          <p:nvPr/>
        </p:nvSpPr>
        <p:spPr>
          <a:xfrm>
            <a:off x="5832910" y="125128"/>
            <a:ext cx="433138" cy="461665"/>
          </a:xfrm>
          <a:prstGeom prst="rect">
            <a:avLst/>
          </a:prstGeom>
          <a:noFill/>
        </p:spPr>
        <p:txBody>
          <a:bodyPr wrap="square" rtlCol="0">
            <a:spAutoFit/>
          </a:bodyPr>
          <a:lstStyle/>
          <a:p>
            <a:r>
              <a:rPr lang="hu-HU" sz="2400" dirty="0"/>
              <a:t>S</a:t>
            </a:r>
          </a:p>
        </p:txBody>
      </p:sp>
      <p:sp>
        <p:nvSpPr>
          <p:cNvPr id="15" name="Szövegdoboz 14"/>
          <p:cNvSpPr txBox="1"/>
          <p:nvPr/>
        </p:nvSpPr>
        <p:spPr>
          <a:xfrm>
            <a:off x="8545630" y="155552"/>
            <a:ext cx="433138" cy="461665"/>
          </a:xfrm>
          <a:prstGeom prst="rect">
            <a:avLst/>
          </a:prstGeom>
          <a:noFill/>
        </p:spPr>
        <p:txBody>
          <a:bodyPr wrap="square" rtlCol="0">
            <a:spAutoFit/>
          </a:bodyPr>
          <a:lstStyle/>
          <a:p>
            <a:r>
              <a:rPr lang="hu-HU" sz="2400" dirty="0"/>
              <a:t>C</a:t>
            </a:r>
          </a:p>
        </p:txBody>
      </p:sp>
    </p:spTree>
    <p:extLst>
      <p:ext uri="{BB962C8B-B14F-4D97-AF65-F5344CB8AC3E}">
        <p14:creationId xmlns:p14="http://schemas.microsoft.com/office/powerpoint/2010/main" val="379816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b="11747"/>
          <a:stretch/>
        </p:blipFill>
        <p:spPr>
          <a:xfrm>
            <a:off x="412466" y="737320"/>
            <a:ext cx="9247200" cy="6120680"/>
          </a:xfrm>
          <a:prstGeom prst="rect">
            <a:avLst/>
          </a:prstGeom>
        </p:spPr>
      </p:pic>
      <p:sp>
        <p:nvSpPr>
          <p:cNvPr id="3" name="Szövegdoboz 2"/>
          <p:cNvSpPr txBox="1"/>
          <p:nvPr/>
        </p:nvSpPr>
        <p:spPr>
          <a:xfrm>
            <a:off x="10149840" y="1676400"/>
            <a:ext cx="1859280" cy="3662541"/>
          </a:xfrm>
          <a:prstGeom prst="rect">
            <a:avLst/>
          </a:prstGeom>
          <a:noFill/>
        </p:spPr>
        <p:txBody>
          <a:bodyPr wrap="square" rtlCol="0">
            <a:spAutoFit/>
          </a:bodyPr>
          <a:lstStyle/>
          <a:p>
            <a:pPr algn="ctr"/>
            <a:r>
              <a:rPr lang="hu-HU" sz="2800" b="1" dirty="0">
                <a:latin typeface="Arial Narrow" panose="020B0606020202030204" pitchFamily="34" charset="0"/>
              </a:rPr>
              <a:t>Main Building </a:t>
            </a:r>
          </a:p>
          <a:p>
            <a:endParaRPr lang="hu-HU" sz="2000" b="1" dirty="0">
              <a:solidFill>
                <a:srgbClr val="FF0000"/>
              </a:solidFill>
              <a:latin typeface="Arial Narrow" panose="020B0606020202030204" pitchFamily="34" charset="0"/>
            </a:endParaRPr>
          </a:p>
          <a:p>
            <a:pPr algn="ctr"/>
            <a:r>
              <a:rPr lang="hu-HU" sz="3600" b="1" dirty="0">
                <a:solidFill>
                  <a:srgbClr val="FF0000"/>
                </a:solidFill>
                <a:latin typeface="Arial Narrow" panose="020B0606020202030204" pitchFamily="34" charset="0"/>
              </a:rPr>
              <a:t>E</a:t>
            </a:r>
          </a:p>
          <a:p>
            <a:pPr algn="ctr"/>
            <a:endParaRPr lang="hu-HU" sz="2000" b="1" dirty="0">
              <a:solidFill>
                <a:srgbClr val="FF0000"/>
              </a:solidFill>
              <a:latin typeface="Arial Narrow" panose="020B0606020202030204" pitchFamily="34" charset="0"/>
            </a:endParaRPr>
          </a:p>
          <a:p>
            <a:r>
              <a:rPr lang="hu-HU" sz="2000" b="1" dirty="0" err="1">
                <a:latin typeface="Arial Narrow" panose="020B0606020202030204" pitchFamily="34" charset="0"/>
              </a:rPr>
              <a:t>Administrative</a:t>
            </a:r>
            <a:r>
              <a:rPr lang="hu-HU" sz="2000" b="1" dirty="0">
                <a:latin typeface="Arial Narrow" panose="020B0606020202030204" pitchFamily="34" charset="0"/>
              </a:rPr>
              <a:t> </a:t>
            </a:r>
            <a:r>
              <a:rPr lang="hu-HU" sz="2000" b="1" dirty="0" err="1">
                <a:latin typeface="Arial Narrow" panose="020B0606020202030204" pitchFamily="34" charset="0"/>
              </a:rPr>
              <a:t>offices</a:t>
            </a:r>
            <a:r>
              <a:rPr lang="hu-HU" sz="2000" b="1" dirty="0">
                <a:latin typeface="Arial Narrow" panose="020B0606020202030204" pitchFamily="34" charset="0"/>
              </a:rPr>
              <a:t>, </a:t>
            </a:r>
            <a:r>
              <a:rPr lang="hu-HU" sz="2000" b="1" dirty="0" err="1">
                <a:solidFill>
                  <a:srgbClr val="0070C0"/>
                </a:solidFill>
                <a:latin typeface="Arial Narrow" panose="020B0606020202030204" pitchFamily="34" charset="0"/>
              </a:rPr>
              <a:t>Student</a:t>
            </a:r>
            <a:r>
              <a:rPr lang="hu-HU" sz="2000" b="1" dirty="0">
                <a:solidFill>
                  <a:srgbClr val="0070C0"/>
                </a:solidFill>
                <a:latin typeface="Arial Narrow" panose="020B0606020202030204" pitchFamily="34" charset="0"/>
              </a:rPr>
              <a:t> </a:t>
            </a:r>
            <a:r>
              <a:rPr lang="hu-HU" sz="2000" b="1" dirty="0" err="1">
                <a:solidFill>
                  <a:srgbClr val="0070C0"/>
                </a:solidFill>
                <a:latin typeface="Arial Narrow" panose="020B0606020202030204" pitchFamily="34" charset="0"/>
              </a:rPr>
              <a:t>Services</a:t>
            </a:r>
            <a:r>
              <a:rPr lang="hu-HU" sz="2000" b="1" dirty="0">
                <a:solidFill>
                  <a:schemeClr val="bg2">
                    <a:lumMod val="75000"/>
                  </a:schemeClr>
                </a:solidFill>
                <a:latin typeface="Arial Narrow" panose="020B0606020202030204" pitchFamily="34" charset="0"/>
              </a:rPr>
              <a:t>,</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lecture</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halls</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seminar</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rooms</a:t>
            </a:r>
            <a:endParaRPr lang="hu-HU" sz="2000" b="1" dirty="0">
              <a:solidFill>
                <a:srgbClr val="FF0000"/>
              </a:solidFill>
              <a:latin typeface="Arial Narrow" panose="020B0606020202030204" pitchFamily="34" charset="0"/>
            </a:endParaRPr>
          </a:p>
        </p:txBody>
      </p:sp>
      <p:sp>
        <p:nvSpPr>
          <p:cNvPr id="4" name="Rectangle 3">
            <a:extLst>
              <a:ext uri="{FF2B5EF4-FFF2-40B4-BE49-F238E27FC236}">
                <a16:creationId xmlns:a16="http://schemas.microsoft.com/office/drawing/2014/main" id="{69C037B1-F85A-413D-B241-54B8A8556E73}"/>
              </a:ext>
            </a:extLst>
          </p:cNvPr>
          <p:cNvSpPr/>
          <p:nvPr/>
        </p:nvSpPr>
        <p:spPr>
          <a:xfrm>
            <a:off x="10371551" y="5649238"/>
            <a:ext cx="1127342" cy="363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09277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r="5460"/>
          <a:stretch/>
        </p:blipFill>
        <p:spPr>
          <a:xfrm>
            <a:off x="502920" y="435495"/>
            <a:ext cx="8930640" cy="6422505"/>
          </a:xfrm>
          <a:prstGeom prst="rect">
            <a:avLst/>
          </a:prstGeom>
        </p:spPr>
      </p:pic>
      <p:sp>
        <p:nvSpPr>
          <p:cNvPr id="3" name="Szövegdoboz 2"/>
          <p:cNvSpPr txBox="1"/>
          <p:nvPr/>
        </p:nvSpPr>
        <p:spPr>
          <a:xfrm>
            <a:off x="10119360" y="1661588"/>
            <a:ext cx="1859280" cy="3970318"/>
          </a:xfrm>
          <a:prstGeom prst="rect">
            <a:avLst/>
          </a:prstGeom>
          <a:noFill/>
        </p:spPr>
        <p:txBody>
          <a:bodyPr wrap="square" rtlCol="0">
            <a:spAutoFit/>
          </a:bodyPr>
          <a:lstStyle/>
          <a:p>
            <a:pPr algn="ctr"/>
            <a:r>
              <a:rPr lang="hu-HU" sz="2800" b="1" dirty="0" err="1">
                <a:latin typeface="Arial Narrow" panose="020B0606020202030204" pitchFamily="34" charset="0"/>
              </a:rPr>
              <a:t>Salthouse</a:t>
            </a:r>
            <a:r>
              <a:rPr lang="hu-HU" sz="2800" b="1" dirty="0">
                <a:latin typeface="Arial Narrow" panose="020B0606020202030204" pitchFamily="34" charset="0"/>
              </a:rPr>
              <a:t> Building </a:t>
            </a:r>
          </a:p>
          <a:p>
            <a:endParaRPr lang="hu-HU" sz="2000" b="1" dirty="0">
              <a:solidFill>
                <a:srgbClr val="FF0000"/>
              </a:solidFill>
              <a:latin typeface="Arial Narrow" panose="020B0606020202030204" pitchFamily="34" charset="0"/>
            </a:endParaRPr>
          </a:p>
          <a:p>
            <a:pPr algn="ctr"/>
            <a:r>
              <a:rPr lang="hu-HU" sz="3600" b="1" dirty="0">
                <a:solidFill>
                  <a:srgbClr val="FF0000"/>
                </a:solidFill>
                <a:latin typeface="Arial Narrow" panose="020B0606020202030204" pitchFamily="34" charset="0"/>
              </a:rPr>
              <a:t>S</a:t>
            </a:r>
          </a:p>
          <a:p>
            <a:pPr algn="ctr"/>
            <a:endParaRPr lang="hu-HU" sz="2000" b="1" dirty="0">
              <a:solidFill>
                <a:srgbClr val="FF0000"/>
              </a:solidFill>
              <a:latin typeface="Arial Narrow" panose="020B0606020202030204" pitchFamily="34" charset="0"/>
            </a:endParaRPr>
          </a:p>
          <a:p>
            <a:r>
              <a:rPr lang="hu-HU" sz="2000" b="1" dirty="0">
                <a:latin typeface="Arial Narrow" panose="020B0606020202030204" pitchFamily="34" charset="0"/>
              </a:rPr>
              <a:t>Institute </a:t>
            </a:r>
            <a:r>
              <a:rPr lang="hu-HU" sz="2000" b="1" dirty="0" err="1">
                <a:latin typeface="Arial Narrow" panose="020B0606020202030204" pitchFamily="34" charset="0"/>
              </a:rPr>
              <a:t>offices</a:t>
            </a:r>
            <a:r>
              <a:rPr lang="hu-HU" sz="2000" b="1" dirty="0">
                <a:latin typeface="Arial Narrow" panose="020B0606020202030204" pitchFamily="34" charset="0"/>
              </a:rPr>
              <a:t>,</a:t>
            </a:r>
            <a:r>
              <a:rPr lang="hu-HU" sz="2000" b="1" dirty="0">
                <a:solidFill>
                  <a:srgbClr val="FF0000"/>
                </a:solidFill>
                <a:latin typeface="Arial Narrow" panose="020B0606020202030204" pitchFamily="34" charset="0"/>
              </a:rPr>
              <a:t> IT </a:t>
            </a:r>
            <a:r>
              <a:rPr lang="hu-HU" sz="2000" b="1" dirty="0" err="1">
                <a:solidFill>
                  <a:srgbClr val="FF0000"/>
                </a:solidFill>
                <a:latin typeface="Arial Narrow" panose="020B0606020202030204" pitchFamily="34" charset="0"/>
              </a:rPr>
              <a:t>Helpdesk</a:t>
            </a:r>
            <a:r>
              <a:rPr lang="hu-HU" sz="2000" b="1" dirty="0">
                <a:solidFill>
                  <a:srgbClr val="FF0000"/>
                </a:solidFill>
                <a:latin typeface="Arial Narrow" panose="020B0606020202030204" pitchFamily="34" charset="0"/>
              </a:rPr>
              <a:t>, American </a:t>
            </a:r>
            <a:r>
              <a:rPr lang="hu-HU" sz="2000" b="1" dirty="0" err="1">
                <a:solidFill>
                  <a:srgbClr val="FF0000"/>
                </a:solidFill>
                <a:latin typeface="Arial Narrow" panose="020B0606020202030204" pitchFamily="34" charset="0"/>
              </a:rPr>
              <a:t>Corner</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lecture</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halls</a:t>
            </a:r>
            <a:r>
              <a:rPr lang="hu-HU" sz="2000" b="1" dirty="0">
                <a:solidFill>
                  <a:srgbClr val="FF0000"/>
                </a:solidFill>
                <a:latin typeface="Arial Narrow" panose="020B0606020202030204" pitchFamily="34" charset="0"/>
              </a:rPr>
              <a:t>, computer </a:t>
            </a:r>
            <a:r>
              <a:rPr lang="hu-HU" sz="2000" b="1" dirty="0" err="1">
                <a:solidFill>
                  <a:srgbClr val="FF0000"/>
                </a:solidFill>
                <a:latin typeface="Arial Narrow" panose="020B0606020202030204" pitchFamily="34" charset="0"/>
              </a:rPr>
              <a:t>labs</a:t>
            </a:r>
            <a:endParaRPr lang="hu-HU" sz="2000" b="1" dirty="0">
              <a:solidFill>
                <a:srgbClr val="FF0000"/>
              </a:solidFill>
              <a:latin typeface="Arial Narrow" panose="020B0606020202030204" pitchFamily="34" charset="0"/>
            </a:endParaRPr>
          </a:p>
        </p:txBody>
      </p:sp>
      <p:sp>
        <p:nvSpPr>
          <p:cNvPr id="4" name="Rectangle 3">
            <a:extLst>
              <a:ext uri="{FF2B5EF4-FFF2-40B4-BE49-F238E27FC236}">
                <a16:creationId xmlns:a16="http://schemas.microsoft.com/office/drawing/2014/main" id="{8EBB4B1A-4A19-4A21-98D4-160486DF3C3C}"/>
              </a:ext>
            </a:extLst>
          </p:cNvPr>
          <p:cNvSpPr/>
          <p:nvPr/>
        </p:nvSpPr>
        <p:spPr>
          <a:xfrm>
            <a:off x="10597019" y="5631906"/>
            <a:ext cx="939452" cy="518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96419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r="-325"/>
          <a:stretch/>
        </p:blipFill>
        <p:spPr>
          <a:xfrm>
            <a:off x="518160" y="587000"/>
            <a:ext cx="9144000" cy="6271000"/>
          </a:xfrm>
          <a:prstGeom prst="rect">
            <a:avLst/>
          </a:prstGeom>
        </p:spPr>
      </p:pic>
      <p:sp>
        <p:nvSpPr>
          <p:cNvPr id="3" name="Szövegdoboz 2"/>
          <p:cNvSpPr txBox="1"/>
          <p:nvPr/>
        </p:nvSpPr>
        <p:spPr>
          <a:xfrm>
            <a:off x="10048775" y="1703672"/>
            <a:ext cx="1859280" cy="4278094"/>
          </a:xfrm>
          <a:prstGeom prst="rect">
            <a:avLst/>
          </a:prstGeom>
          <a:solidFill>
            <a:schemeClr val="accent2"/>
          </a:solidFill>
        </p:spPr>
        <p:txBody>
          <a:bodyPr wrap="square" rtlCol="0">
            <a:spAutoFit/>
          </a:bodyPr>
          <a:lstStyle/>
          <a:p>
            <a:pPr algn="ctr"/>
            <a:r>
              <a:rPr lang="hu-HU" sz="2800" b="1" dirty="0">
                <a:latin typeface="Arial Narrow" panose="020B0606020202030204" pitchFamily="34" charset="0"/>
              </a:rPr>
              <a:t>New Building </a:t>
            </a:r>
          </a:p>
          <a:p>
            <a:endParaRPr lang="hu-HU" sz="2000" b="1" dirty="0">
              <a:solidFill>
                <a:srgbClr val="FF0000"/>
              </a:solidFill>
              <a:latin typeface="Arial Narrow" panose="020B0606020202030204" pitchFamily="34" charset="0"/>
            </a:endParaRPr>
          </a:p>
          <a:p>
            <a:pPr algn="ctr"/>
            <a:r>
              <a:rPr lang="hu-HU" sz="3600" b="1" dirty="0">
                <a:solidFill>
                  <a:srgbClr val="FF0000"/>
                </a:solidFill>
                <a:latin typeface="Arial Narrow" panose="020B0606020202030204" pitchFamily="34" charset="0"/>
              </a:rPr>
              <a:t>C</a:t>
            </a:r>
          </a:p>
          <a:p>
            <a:pPr algn="ctr"/>
            <a:endParaRPr lang="hu-HU" sz="2000" b="1" dirty="0">
              <a:solidFill>
                <a:srgbClr val="FF0000"/>
              </a:solidFill>
              <a:latin typeface="Arial Narrow" panose="020B0606020202030204" pitchFamily="34" charset="0"/>
            </a:endParaRPr>
          </a:p>
          <a:p>
            <a:r>
              <a:rPr lang="hu-HU" sz="2000" b="1" dirty="0" err="1">
                <a:solidFill>
                  <a:srgbClr val="FF0000"/>
                </a:solidFill>
                <a:latin typeface="Arial Narrow" panose="020B0606020202030204" pitchFamily="34" charset="0"/>
              </a:rPr>
              <a:t>Lecture</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halls</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seminar</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rooms</a:t>
            </a:r>
            <a:r>
              <a:rPr lang="hu-HU" sz="2000" b="1" dirty="0">
                <a:solidFill>
                  <a:srgbClr val="FF0000"/>
                </a:solidFill>
                <a:latin typeface="Arial Narrow" panose="020B0606020202030204" pitchFamily="34" charset="0"/>
              </a:rPr>
              <a:t>, </a:t>
            </a:r>
            <a:r>
              <a:rPr lang="hu-HU" sz="2000" b="1" dirty="0" err="1">
                <a:solidFill>
                  <a:srgbClr val="FF0000"/>
                </a:solidFill>
                <a:latin typeface="Arial Narrow" panose="020B0606020202030204" pitchFamily="34" charset="0"/>
              </a:rPr>
              <a:t>Library</a:t>
            </a:r>
            <a:r>
              <a:rPr lang="hu-HU" sz="2000" b="1" dirty="0">
                <a:solidFill>
                  <a:srgbClr val="FF0000"/>
                </a:solidFill>
                <a:latin typeface="Arial Narrow" panose="020B0606020202030204" pitchFamily="34" charset="0"/>
              </a:rPr>
              <a:t>, Financial </a:t>
            </a:r>
            <a:r>
              <a:rPr lang="hu-HU" sz="2000" b="1" dirty="0" err="1">
                <a:solidFill>
                  <a:srgbClr val="FF0000"/>
                </a:solidFill>
                <a:latin typeface="Arial Narrow" panose="020B0606020202030204" pitchFamily="34" charset="0"/>
              </a:rPr>
              <a:t>Lab</a:t>
            </a:r>
            <a:r>
              <a:rPr lang="hu-HU" sz="2000" b="1" dirty="0">
                <a:solidFill>
                  <a:srgbClr val="FF0000"/>
                </a:solidFill>
                <a:latin typeface="Arial Narrow" panose="020B0606020202030204" pitchFamily="34" charset="0"/>
              </a:rPr>
              <a:t>, </a:t>
            </a:r>
            <a:r>
              <a:rPr lang="hu-HU" sz="2000" b="1" dirty="0" err="1">
                <a:latin typeface="Arial Narrow" panose="020B0606020202030204" pitchFamily="34" charset="0"/>
              </a:rPr>
              <a:t>Administrative</a:t>
            </a:r>
            <a:r>
              <a:rPr lang="hu-HU" sz="2000" b="1" dirty="0">
                <a:latin typeface="Arial Narrow" panose="020B0606020202030204" pitchFamily="34" charset="0"/>
              </a:rPr>
              <a:t> </a:t>
            </a:r>
            <a:r>
              <a:rPr lang="hu-HU" sz="2000" b="1" dirty="0" err="1">
                <a:latin typeface="Arial Narrow" panose="020B0606020202030204" pitchFamily="34" charset="0"/>
              </a:rPr>
              <a:t>offices</a:t>
            </a:r>
            <a:r>
              <a:rPr lang="hu-HU" sz="2000" b="1" dirty="0">
                <a:latin typeface="Arial Narrow" panose="020B0606020202030204" pitchFamily="34" charset="0"/>
              </a:rPr>
              <a:t>, </a:t>
            </a:r>
            <a:r>
              <a:rPr lang="hu-HU" sz="2000" b="1" dirty="0" err="1">
                <a:latin typeface="Arial Narrow" panose="020B0606020202030204" pitchFamily="34" charset="0"/>
              </a:rPr>
              <a:t>Institutes</a:t>
            </a:r>
            <a:endParaRPr lang="hu-HU" sz="2000" b="1" dirty="0">
              <a:latin typeface="Arial Narrow" panose="020B0606020202030204" pitchFamily="34" charset="0"/>
            </a:endParaRPr>
          </a:p>
        </p:txBody>
      </p:sp>
    </p:spTree>
    <p:extLst>
      <p:ext uri="{BB962C8B-B14F-4D97-AF65-F5344CB8AC3E}">
        <p14:creationId xmlns:p14="http://schemas.microsoft.com/office/powerpoint/2010/main" val="273515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Stipendium Hungaricum Office</a:t>
            </a:r>
            <a:endParaRPr lang="hu-HU" sz="1800" dirty="0">
              <a:latin typeface="+mn-lt"/>
            </a:endParaRPr>
          </a:p>
        </p:txBody>
      </p:sp>
    </p:spTree>
    <p:extLst>
      <p:ext uri="{BB962C8B-B14F-4D97-AF65-F5344CB8AC3E}">
        <p14:creationId xmlns:p14="http://schemas.microsoft.com/office/powerpoint/2010/main" val="221691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407939" y="1448152"/>
            <a:ext cx="6615548" cy="5409848"/>
          </a:xfrm>
          <a:solidFill>
            <a:schemeClr val="accent2"/>
          </a:solidFill>
        </p:spPr>
        <p:txBody>
          <a:bodyPr/>
          <a:lstStyle/>
          <a:p>
            <a:pPr>
              <a:lnSpc>
                <a:spcPct val="150000"/>
              </a:lnSpc>
              <a:spcBef>
                <a:spcPts val="0"/>
              </a:spcBef>
              <a:spcAft>
                <a:spcPts val="0"/>
              </a:spcAft>
            </a:pPr>
            <a:r>
              <a:rPr lang="hu-HU" sz="2000" b="1" dirty="0"/>
              <a:t>What we are responsible for:</a:t>
            </a:r>
          </a:p>
          <a:p>
            <a:pPr marL="285750" indent="-285750">
              <a:lnSpc>
                <a:spcPct val="150000"/>
              </a:lnSpc>
              <a:spcBef>
                <a:spcPts val="0"/>
              </a:spcBef>
              <a:spcAft>
                <a:spcPts val="0"/>
              </a:spcAft>
              <a:buFont typeface="Arial" panose="020B0604020202020204" pitchFamily="34" charset="0"/>
              <a:buChar char="•"/>
            </a:pPr>
            <a:r>
              <a:rPr lang="hu-HU" dirty="0"/>
              <a:t>Stipendium Hungaricum scholarship contract</a:t>
            </a:r>
          </a:p>
          <a:p>
            <a:pPr marL="285750" indent="-285750">
              <a:lnSpc>
                <a:spcPct val="150000"/>
              </a:lnSpc>
              <a:spcBef>
                <a:spcPts val="0"/>
              </a:spcBef>
              <a:spcAft>
                <a:spcPts val="0"/>
              </a:spcAft>
              <a:buFont typeface="Arial" panose="020B0604020202020204" pitchFamily="34" charset="0"/>
              <a:buChar char="•"/>
            </a:pPr>
            <a:r>
              <a:rPr lang="hu-HU" dirty="0"/>
              <a:t>Provision of private (UNIQUA) insurance</a:t>
            </a:r>
          </a:p>
          <a:p>
            <a:pPr marL="285750" indent="-285750">
              <a:lnSpc>
                <a:spcPct val="150000"/>
              </a:lnSpc>
              <a:spcBef>
                <a:spcPts val="0"/>
              </a:spcBef>
              <a:spcAft>
                <a:spcPts val="0"/>
              </a:spcAft>
              <a:buFont typeface="Arial" panose="020B0604020202020204" pitchFamily="34" charset="0"/>
              <a:buChar char="•"/>
            </a:pPr>
            <a:r>
              <a:rPr lang="hu-HU" dirty="0"/>
              <a:t>Arranging that you be able to get your Hungarian national health insurance (TAJ) card</a:t>
            </a:r>
          </a:p>
          <a:p>
            <a:pPr marL="285750" indent="-285750">
              <a:lnSpc>
                <a:spcPct val="150000"/>
              </a:lnSpc>
              <a:spcBef>
                <a:spcPts val="0"/>
              </a:spcBef>
              <a:spcAft>
                <a:spcPts val="0"/>
              </a:spcAft>
              <a:buFont typeface="Arial" panose="020B0604020202020204" pitchFamily="34" charset="0"/>
              <a:buChar char="•"/>
            </a:pPr>
            <a:r>
              <a:rPr lang="hu-HU" dirty="0"/>
              <a:t>Arranging that you get your accommodation support and monthly stipend</a:t>
            </a:r>
          </a:p>
          <a:p>
            <a:pPr marL="285750" indent="-285750">
              <a:lnSpc>
                <a:spcPct val="150000"/>
              </a:lnSpc>
              <a:spcBef>
                <a:spcPts val="0"/>
              </a:spcBef>
              <a:spcAft>
                <a:spcPts val="0"/>
              </a:spcAft>
              <a:buFont typeface="Arial" panose="020B0604020202020204" pitchFamily="34" charset="0"/>
              <a:buChar char="•"/>
            </a:pPr>
            <a:endParaRPr lang="hu-HU" sz="1600" dirty="0"/>
          </a:p>
          <a:p>
            <a:pPr>
              <a:lnSpc>
                <a:spcPct val="150000"/>
              </a:lnSpc>
              <a:spcBef>
                <a:spcPts val="0"/>
              </a:spcBef>
              <a:spcAft>
                <a:spcPts val="0"/>
              </a:spcAft>
            </a:pPr>
            <a:r>
              <a:rPr lang="hu-HU" b="1" dirty="0"/>
              <a:t>What we are </a:t>
            </a:r>
            <a:r>
              <a:rPr lang="hu-HU" b="1" u="sng" dirty="0"/>
              <a:t>not responsible for</a:t>
            </a:r>
            <a:r>
              <a:rPr lang="hu-HU" b="1" dirty="0"/>
              <a:t>:</a:t>
            </a:r>
          </a:p>
          <a:p>
            <a:pPr marL="285750" indent="-285750">
              <a:lnSpc>
                <a:spcPct val="150000"/>
              </a:lnSpc>
              <a:spcBef>
                <a:spcPts val="0"/>
              </a:spcBef>
              <a:spcAft>
                <a:spcPts val="0"/>
              </a:spcAft>
              <a:buFont typeface="Arial" panose="020B0604020202020204" pitchFamily="34" charset="0"/>
              <a:buChar char="•"/>
            </a:pPr>
            <a:r>
              <a:rPr lang="hu-HU" dirty="0"/>
              <a:t>Academic matters and problems (these must be sorted out directly with your professors, program coordinators, program directors)</a:t>
            </a:r>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18</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11" name="TextBox 10">
            <a:extLst>
              <a:ext uri="{FF2B5EF4-FFF2-40B4-BE49-F238E27FC236}">
                <a16:creationId xmlns:a16="http://schemas.microsoft.com/office/drawing/2014/main" id="{7F71802A-C6B4-494B-A9AF-9E1817FFCEC7}"/>
              </a:ext>
            </a:extLst>
          </p:cNvPr>
          <p:cNvSpPr txBox="1"/>
          <p:nvPr/>
        </p:nvSpPr>
        <p:spPr>
          <a:xfrm>
            <a:off x="6683922" y="443277"/>
            <a:ext cx="6130212" cy="4498732"/>
          </a:xfrm>
          <a:prstGeom prst="rect">
            <a:avLst/>
          </a:prstGeom>
          <a:noFill/>
        </p:spPr>
        <p:txBody>
          <a:bodyPr wrap="square">
            <a:spAutoFit/>
          </a:bodyPr>
          <a:lstStyle/>
          <a:p>
            <a:pPr algn="ctr"/>
            <a:endParaRPr lang="hu-HU" sz="1800" b="1" u="sng" dirty="0"/>
          </a:p>
          <a:p>
            <a:pPr algn="ctr"/>
            <a:endParaRPr lang="hu-HU" b="1" u="sng" dirty="0"/>
          </a:p>
          <a:p>
            <a:pPr algn="ctr"/>
            <a:r>
              <a:rPr lang="hu-HU" sz="1800" b="1" u="sng" dirty="0"/>
              <a:t>E-mail address</a:t>
            </a:r>
            <a:br>
              <a:rPr lang="hu-HU" sz="1800" b="1" u="sng" dirty="0"/>
            </a:br>
            <a:endParaRPr lang="hu-HU" sz="1800" b="1" u="sng" dirty="0"/>
          </a:p>
          <a:p>
            <a:pPr algn="ctr">
              <a:lnSpc>
                <a:spcPct val="150000"/>
              </a:lnSpc>
              <a:spcBef>
                <a:spcPts val="0"/>
              </a:spcBef>
              <a:spcAft>
                <a:spcPts val="0"/>
              </a:spcAft>
            </a:pPr>
            <a:r>
              <a:rPr lang="hu-HU" sz="1800" b="1" dirty="0">
                <a:hlinkClick r:id="rId3"/>
              </a:rPr>
              <a:t>corvinus.stipendium@uni-corvinus.hu</a:t>
            </a:r>
            <a:endParaRPr lang="hu-HU" sz="1800" b="1" dirty="0"/>
          </a:p>
          <a:p>
            <a:pPr algn="ctr">
              <a:lnSpc>
                <a:spcPct val="150000"/>
              </a:lnSpc>
              <a:spcBef>
                <a:spcPts val="0"/>
              </a:spcBef>
              <a:spcAft>
                <a:spcPts val="0"/>
              </a:spcAft>
            </a:pPr>
            <a:r>
              <a:rPr lang="hu-HU" b="1" dirty="0">
                <a:solidFill>
                  <a:srgbClr val="002060"/>
                </a:solidFill>
                <a:hlinkClick r:id="rId4">
                  <a:extLst>
                    <a:ext uri="{A12FA001-AC4F-418D-AE19-62706E023703}">
                      <ahyp:hlinkClr xmlns:ahyp="http://schemas.microsoft.com/office/drawing/2018/hyperlinkcolor" val="tx"/>
                    </a:ext>
                  </a:extLst>
                </a:hlinkClick>
              </a:rPr>
              <a:t>Webpage: </a:t>
            </a:r>
            <a:br>
              <a:rPr lang="hu-HU" dirty="0">
                <a:solidFill>
                  <a:srgbClr val="7030A0"/>
                </a:solidFill>
              </a:rPr>
            </a:br>
            <a:r>
              <a:rPr lang="hu-HU" sz="1200" dirty="0">
                <a:hlinkClick r:id="rId5"/>
              </a:rPr>
              <a:t>https://www.uni-corvinus.hu/main-page/hello-corvinus/stipendium-hungaricum/?lang=en</a:t>
            </a:r>
            <a:r>
              <a:rPr lang="hu-HU" sz="1200" dirty="0"/>
              <a:t> </a:t>
            </a:r>
          </a:p>
          <a:p>
            <a:pPr algn="ctr">
              <a:lnSpc>
                <a:spcPct val="150000"/>
              </a:lnSpc>
              <a:spcBef>
                <a:spcPts val="0"/>
              </a:spcBef>
              <a:spcAft>
                <a:spcPts val="0"/>
              </a:spcAft>
            </a:pPr>
            <a:r>
              <a:rPr lang="hu-HU" sz="1800" b="1" u="sng" dirty="0"/>
              <a:t>Office</a:t>
            </a:r>
          </a:p>
          <a:p>
            <a:pPr algn="ctr">
              <a:spcBef>
                <a:spcPts val="0"/>
              </a:spcBef>
              <a:spcAft>
                <a:spcPts val="0"/>
              </a:spcAft>
            </a:pPr>
            <a:r>
              <a:rPr lang="hu-HU" sz="1800" b="1" dirty="0"/>
              <a:t>Main Building (E) </a:t>
            </a:r>
            <a:br>
              <a:rPr lang="hu-HU" sz="1800" b="1" dirty="0"/>
            </a:br>
            <a:r>
              <a:rPr lang="hu-HU" sz="1800" b="1" dirty="0"/>
              <a:t>1st floor, Room 167</a:t>
            </a:r>
          </a:p>
          <a:p>
            <a:pPr algn="ctr">
              <a:spcBef>
                <a:spcPts val="0"/>
              </a:spcBef>
              <a:spcAft>
                <a:spcPts val="0"/>
              </a:spcAft>
            </a:pPr>
            <a:endParaRPr lang="hu-HU" sz="1050" b="1" dirty="0"/>
          </a:p>
          <a:p>
            <a:pPr algn="ctr">
              <a:lnSpc>
                <a:spcPct val="150000"/>
              </a:lnSpc>
              <a:spcBef>
                <a:spcPts val="0"/>
              </a:spcBef>
              <a:spcAft>
                <a:spcPts val="0"/>
              </a:spcAft>
            </a:pPr>
            <a:r>
              <a:rPr lang="hu-HU" sz="1800" b="1" u="sng" dirty="0"/>
              <a:t>Opening hours</a:t>
            </a:r>
            <a:br>
              <a:rPr lang="hu-HU" sz="1800" b="1" dirty="0"/>
            </a:br>
            <a:r>
              <a:rPr lang="hu-HU" sz="1800" b="1" dirty="0"/>
              <a:t>by previous appointment </a:t>
            </a:r>
            <a:r>
              <a:rPr lang="hu-HU" b="1" u="sng" dirty="0">
                <a:solidFill>
                  <a:srgbClr val="C00000"/>
                </a:solidFill>
              </a:rPr>
              <a:t>only</a:t>
            </a:r>
            <a:endParaRPr lang="hu-HU" sz="1800" b="1" dirty="0">
              <a:solidFill>
                <a:srgbClr val="C00000"/>
              </a:solidFill>
            </a:endParaRPr>
          </a:p>
        </p:txBody>
      </p:sp>
      <p:sp>
        <p:nvSpPr>
          <p:cNvPr id="12" name="Title 3">
            <a:extLst>
              <a:ext uri="{FF2B5EF4-FFF2-40B4-BE49-F238E27FC236}">
                <a16:creationId xmlns:a16="http://schemas.microsoft.com/office/drawing/2014/main" id="{1136B47E-4891-41EA-AD16-4856681CCD1C}"/>
              </a:ext>
            </a:extLst>
          </p:cNvPr>
          <p:cNvSpPr txBox="1">
            <a:spLocks/>
          </p:cNvSpPr>
          <p:nvPr/>
        </p:nvSpPr>
        <p:spPr>
          <a:xfrm>
            <a:off x="407939" y="339042"/>
            <a:ext cx="6275983" cy="1077623"/>
          </a:xfrm>
          <a:prstGeom prst="rect">
            <a:avLst/>
          </a:prstGeom>
        </p:spPr>
        <p:txBody>
          <a:bodyPr vert="horz" lIns="0" tIns="0" rIns="0" bIns="0" rtlCol="0" anchor="t">
            <a:noAutofit/>
          </a:bodyPr>
          <a:lstStyle>
            <a:lvl1pPr algn="l" defTabSz="914400" rtl="0" eaLnBrk="1" latinLnBrk="0" hangingPunct="1">
              <a:lnSpc>
                <a:spcPts val="3200"/>
              </a:lnSpc>
              <a:spcBef>
                <a:spcPct val="0"/>
              </a:spcBef>
              <a:buNone/>
              <a:defRPr sz="2400" kern="1200" baseline="0">
                <a:solidFill>
                  <a:srgbClr val="495999"/>
                </a:solidFill>
                <a:latin typeface="Muli ExtraBold" panose="00000900000000000000" pitchFamily="2" charset="-18"/>
                <a:ea typeface="+mj-ea"/>
                <a:cs typeface="+mj-cs"/>
              </a:defRPr>
            </a:lvl1pPr>
          </a:lstStyle>
          <a:p>
            <a:r>
              <a:rPr lang="hu-HU" dirty="0">
                <a:solidFill>
                  <a:schemeClr val="accent1"/>
                </a:solidFill>
              </a:rPr>
              <a:t>Stipendium Hungaricum Office</a:t>
            </a:r>
            <a:endParaRPr lang="hu-HU" i="1" dirty="0">
              <a:solidFill>
                <a:schemeClr val="accent1"/>
              </a:solidFill>
            </a:endParaRPr>
          </a:p>
        </p:txBody>
      </p:sp>
    </p:spTree>
    <p:extLst>
      <p:ext uri="{BB962C8B-B14F-4D97-AF65-F5344CB8AC3E}">
        <p14:creationId xmlns:p14="http://schemas.microsoft.com/office/powerpoint/2010/main" val="3616532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8956-1B2C-4398-B715-2A56A06E4ACA}"/>
              </a:ext>
            </a:extLst>
          </p:cNvPr>
          <p:cNvSpPr>
            <a:spLocks noGrp="1"/>
          </p:cNvSpPr>
          <p:nvPr>
            <p:ph type="title"/>
          </p:nvPr>
        </p:nvSpPr>
        <p:spPr/>
        <p:txBody>
          <a:bodyPr/>
          <a:lstStyle/>
          <a:p>
            <a:r>
              <a:rPr lang="hu-HU" dirty="0">
                <a:latin typeface="Muli ExtraBold" panose="020B0604020202020204" charset="-18"/>
              </a:rPr>
              <a:t>Office hours</a:t>
            </a:r>
          </a:p>
        </p:txBody>
      </p:sp>
      <p:sp>
        <p:nvSpPr>
          <p:cNvPr id="3" name="Content Placeholder 2">
            <a:extLst>
              <a:ext uri="{FF2B5EF4-FFF2-40B4-BE49-F238E27FC236}">
                <a16:creationId xmlns:a16="http://schemas.microsoft.com/office/drawing/2014/main" id="{9B869DE3-D29D-42C8-AE89-0CAD9FE32FCD}"/>
              </a:ext>
            </a:extLst>
          </p:cNvPr>
          <p:cNvSpPr>
            <a:spLocks noGrp="1"/>
          </p:cNvSpPr>
          <p:nvPr>
            <p:ph idx="1"/>
          </p:nvPr>
        </p:nvSpPr>
        <p:spPr>
          <a:solidFill>
            <a:schemeClr val="accent2"/>
          </a:solidFill>
        </p:spPr>
        <p:txBody>
          <a:bodyPr/>
          <a:lstStyle/>
          <a:p>
            <a:pPr>
              <a:lnSpc>
                <a:spcPct val="100000"/>
              </a:lnSpc>
            </a:pPr>
            <a:r>
              <a:rPr lang="hu-HU" sz="2200" dirty="0">
                <a:solidFill>
                  <a:schemeClr val="tx1"/>
                </a:solidFill>
                <a:latin typeface="+mn-lt"/>
              </a:rPr>
              <a:t>Office hours – while we work full-time from 8 a.m. to 4:30 p.m. (with a lunch hour from noon to 1 p.m.), in view of the current situation – keeping your and your coordinator’s safety in mind – </a:t>
            </a:r>
            <a:r>
              <a:rPr lang="hu-HU" sz="2200" b="1" dirty="0">
                <a:solidFill>
                  <a:schemeClr val="tx1"/>
                </a:solidFill>
                <a:latin typeface="+mn-lt"/>
              </a:rPr>
              <a:t>you will have to schedule a meeting with your coordinator</a:t>
            </a:r>
            <a:r>
              <a:rPr lang="hu-HU" sz="2200" dirty="0">
                <a:solidFill>
                  <a:schemeClr val="tx1"/>
                </a:solidFill>
                <a:latin typeface="+mn-lt"/>
              </a:rPr>
              <a:t>. </a:t>
            </a:r>
          </a:p>
          <a:p>
            <a:pPr>
              <a:lnSpc>
                <a:spcPct val="100000"/>
              </a:lnSpc>
            </a:pPr>
            <a:endParaRPr lang="hu-HU" sz="2200" dirty="0">
              <a:solidFill>
                <a:schemeClr val="tx1"/>
              </a:solidFill>
              <a:latin typeface="+mn-lt"/>
            </a:endParaRPr>
          </a:p>
          <a:p>
            <a:pPr>
              <a:lnSpc>
                <a:spcPct val="100000"/>
              </a:lnSpc>
            </a:pPr>
            <a:r>
              <a:rPr lang="hu-HU" sz="2200" b="1" dirty="0">
                <a:solidFill>
                  <a:schemeClr val="tx1"/>
                </a:solidFill>
                <a:latin typeface="+mn-lt"/>
              </a:rPr>
              <a:t>Information on how you can schedule an appointment will be sent out to you in due time.</a:t>
            </a:r>
          </a:p>
          <a:p>
            <a:pPr>
              <a:lnSpc>
                <a:spcPct val="100000"/>
              </a:lnSpc>
            </a:pPr>
            <a:endParaRPr lang="hu-HU" sz="2200" dirty="0">
              <a:solidFill>
                <a:schemeClr val="tx1"/>
              </a:solidFill>
              <a:latin typeface="+mn-lt"/>
            </a:endParaRPr>
          </a:p>
          <a:p>
            <a:pPr>
              <a:lnSpc>
                <a:spcPct val="100000"/>
              </a:lnSpc>
            </a:pPr>
            <a:r>
              <a:rPr lang="hu-HU" sz="2200" b="1" dirty="0">
                <a:solidFill>
                  <a:srgbClr val="C00000"/>
                </a:solidFill>
                <a:latin typeface="+mn-lt"/>
              </a:rPr>
              <a:t>Only students with officially scheduled appointments will be received.</a:t>
            </a:r>
          </a:p>
          <a:p>
            <a:endParaRPr lang="hu-HU" dirty="0">
              <a:solidFill>
                <a:schemeClr val="tx1"/>
              </a:solidFill>
              <a:latin typeface="+mn-lt"/>
            </a:endParaRPr>
          </a:p>
        </p:txBody>
      </p:sp>
    </p:spTree>
    <p:extLst>
      <p:ext uri="{BB962C8B-B14F-4D97-AF65-F5344CB8AC3E}">
        <p14:creationId xmlns:p14="http://schemas.microsoft.com/office/powerpoint/2010/main" val="106616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A3498C-3DB1-43D8-B648-39E7776594EB}"/>
              </a:ext>
            </a:extLst>
          </p:cNvPr>
          <p:cNvSpPr>
            <a:spLocks noGrp="1"/>
          </p:cNvSpPr>
          <p:nvPr>
            <p:ph type="title"/>
          </p:nvPr>
        </p:nvSpPr>
        <p:spPr>
          <a:xfrm>
            <a:off x="6094105" y="802955"/>
            <a:ext cx="4977976" cy="1454051"/>
          </a:xfrm>
        </p:spPr>
        <p:txBody>
          <a:bodyPr>
            <a:normAutofit/>
          </a:bodyPr>
          <a:lstStyle/>
          <a:p>
            <a:r>
              <a:rPr lang="hu-HU" dirty="0">
                <a:solidFill>
                  <a:schemeClr val="accent1"/>
                </a:solidFill>
                <a:latin typeface="+mj-lt"/>
              </a:rPr>
              <a:t>Introducing myself</a:t>
            </a:r>
          </a:p>
        </p:txBody>
      </p:sp>
      <p:sp>
        <p:nvSpPr>
          <p:cNvPr id="2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wearing glasses and smiling at the camera&#10;&#10;Description automatically generated">
            <a:extLst>
              <a:ext uri="{FF2B5EF4-FFF2-40B4-BE49-F238E27FC236}">
                <a16:creationId xmlns:a16="http://schemas.microsoft.com/office/drawing/2014/main" id="{AF60C716-61BF-47C1-A82B-E70264D292F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616" b="1624"/>
          <a:stretch/>
        </p:blipFill>
        <p:spPr>
          <a:xfrm>
            <a:off x="452492" y="1432560"/>
            <a:ext cx="3814896" cy="399287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32C80FD-79BA-4783-A0C8-5AA3F82FF026}"/>
              </a:ext>
            </a:extLst>
          </p:cNvPr>
          <p:cNvSpPr>
            <a:spLocks noGrp="1"/>
          </p:cNvSpPr>
          <p:nvPr>
            <p:ph idx="1"/>
          </p:nvPr>
        </p:nvSpPr>
        <p:spPr>
          <a:xfrm>
            <a:off x="6090574" y="2421682"/>
            <a:ext cx="4977578" cy="3639289"/>
          </a:xfrm>
        </p:spPr>
        <p:txBody>
          <a:bodyPr anchor="ctr">
            <a:noAutofit/>
          </a:bodyPr>
          <a:lstStyle/>
          <a:p>
            <a:r>
              <a:rPr lang="hu-HU" b="1" dirty="0">
                <a:solidFill>
                  <a:schemeClr val="accent1"/>
                </a:solidFill>
                <a:latin typeface="+mn-lt"/>
              </a:rPr>
              <a:t>Name: </a:t>
            </a:r>
            <a:r>
              <a:rPr lang="hu-HU" dirty="0">
                <a:solidFill>
                  <a:schemeClr val="accent1"/>
                </a:solidFill>
                <a:latin typeface="+mn-lt"/>
              </a:rPr>
              <a:t>Doris KESZTHELYI </a:t>
            </a:r>
            <a:br>
              <a:rPr lang="hu-HU" dirty="0">
                <a:solidFill>
                  <a:schemeClr val="accent1"/>
                </a:solidFill>
                <a:latin typeface="+mn-lt"/>
              </a:rPr>
            </a:br>
            <a:r>
              <a:rPr lang="hu-HU" dirty="0">
                <a:solidFill>
                  <a:schemeClr val="accent1"/>
                </a:solidFill>
                <a:latin typeface="+mn-lt"/>
              </a:rPr>
              <a:t>(</a:t>
            </a:r>
            <a:r>
              <a:rPr lang="hu-HU" i="1" dirty="0">
                <a:solidFill>
                  <a:schemeClr val="accent1"/>
                </a:solidFill>
                <a:latin typeface="+mn-lt"/>
              </a:rPr>
              <a:t>feel free to simply call me Doris</a:t>
            </a:r>
            <a:r>
              <a:rPr lang="hu-HU" dirty="0">
                <a:solidFill>
                  <a:schemeClr val="accent1"/>
                </a:solidFill>
                <a:latin typeface="+mn-lt"/>
              </a:rPr>
              <a:t>)</a:t>
            </a:r>
          </a:p>
          <a:p>
            <a:r>
              <a:rPr lang="hu-HU" b="1" dirty="0">
                <a:solidFill>
                  <a:schemeClr val="accent1"/>
                </a:solidFill>
                <a:latin typeface="+mn-lt"/>
              </a:rPr>
              <a:t>My position: </a:t>
            </a:r>
            <a:r>
              <a:rPr lang="hu-HU" dirty="0">
                <a:solidFill>
                  <a:schemeClr val="accent1"/>
                </a:solidFill>
                <a:latin typeface="+mn-lt"/>
              </a:rPr>
              <a:t>Student Services – Student Mobility Office – Team Leader </a:t>
            </a:r>
          </a:p>
          <a:p>
            <a:r>
              <a:rPr lang="hu-HU" b="1" dirty="0">
                <a:solidFill>
                  <a:schemeClr val="accent1"/>
                </a:solidFill>
                <a:latin typeface="+mn-lt"/>
              </a:rPr>
              <a:t>My background: </a:t>
            </a:r>
          </a:p>
          <a:p>
            <a:pPr marL="285750" indent="-285750">
              <a:buFont typeface="Arial" panose="020B0604020202020204" pitchFamily="34" charset="0"/>
              <a:buChar char="•"/>
            </a:pPr>
            <a:r>
              <a:rPr lang="hu-HU" dirty="0">
                <a:solidFill>
                  <a:schemeClr val="accent1"/>
                </a:solidFill>
                <a:latin typeface="+mn-lt"/>
              </a:rPr>
              <a:t>20 years at Corvinus working with international students, English degree programs</a:t>
            </a:r>
          </a:p>
          <a:p>
            <a:pPr marL="285750" indent="-285750">
              <a:buFont typeface="Arial" panose="020B0604020202020204" pitchFamily="34" charset="0"/>
              <a:buChar char="•"/>
            </a:pPr>
            <a:r>
              <a:rPr lang="hu-HU" dirty="0">
                <a:solidFill>
                  <a:schemeClr val="accent1"/>
                </a:solidFill>
                <a:latin typeface="+mn-lt"/>
              </a:rPr>
              <a:t>8 years living abroad, i.e. experience with being in a foreign environment</a:t>
            </a:r>
          </a:p>
        </p:txBody>
      </p:sp>
    </p:spTree>
    <p:extLst>
      <p:ext uri="{BB962C8B-B14F-4D97-AF65-F5344CB8AC3E}">
        <p14:creationId xmlns:p14="http://schemas.microsoft.com/office/powerpoint/2010/main" val="682405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4CEC2-9007-4329-98FD-96009FCF9184}"/>
              </a:ext>
            </a:extLst>
          </p:cNvPr>
          <p:cNvSpPr>
            <a:spLocks noGrp="1"/>
          </p:cNvSpPr>
          <p:nvPr>
            <p:ph idx="1"/>
          </p:nvPr>
        </p:nvSpPr>
        <p:spPr>
          <a:xfrm>
            <a:off x="786829" y="1271422"/>
            <a:ext cx="10496739" cy="5307596"/>
          </a:xfrm>
          <a:solidFill>
            <a:schemeClr val="accent2"/>
          </a:solidFill>
        </p:spPr>
        <p:txBody>
          <a:bodyPr/>
          <a:lstStyle/>
          <a:p>
            <a:endParaRPr lang="hu-HU" dirty="0">
              <a:latin typeface="+mn-lt"/>
            </a:endParaRPr>
          </a:p>
          <a:p>
            <a:pPr marL="342900" indent="-342900">
              <a:spcBef>
                <a:spcPts val="0"/>
              </a:spcBef>
              <a:buAutoNum type="arabicParenR"/>
            </a:pPr>
            <a:r>
              <a:rPr lang="hu-HU" sz="1600" dirty="0">
                <a:solidFill>
                  <a:schemeClr val="accent1"/>
                </a:solidFill>
                <a:latin typeface="+mn-lt"/>
              </a:rPr>
              <a:t>If you have </a:t>
            </a:r>
            <a:r>
              <a:rPr lang="hu-HU" sz="1600" b="1" dirty="0">
                <a:solidFill>
                  <a:schemeClr val="accent1"/>
                </a:solidFill>
                <a:latin typeface="+mn-lt"/>
              </a:rPr>
              <a:t>any questions or problems related to Stipendium Hungaricum scholarship </a:t>
            </a:r>
            <a:r>
              <a:rPr lang="hu-HU" sz="1600" b="1" u="sng" dirty="0">
                <a:solidFill>
                  <a:schemeClr val="accent1"/>
                </a:solidFill>
                <a:latin typeface="+mn-lt"/>
              </a:rPr>
              <a:t>administrative</a:t>
            </a:r>
            <a:r>
              <a:rPr lang="hu-HU" sz="1600" dirty="0">
                <a:solidFill>
                  <a:schemeClr val="accent1"/>
                </a:solidFill>
                <a:latin typeface="+mn-lt"/>
              </a:rPr>
              <a:t> </a:t>
            </a:r>
            <a:r>
              <a:rPr lang="hu-HU" sz="1600" b="1" dirty="0">
                <a:solidFill>
                  <a:schemeClr val="accent1"/>
                </a:solidFill>
                <a:latin typeface="+mn-lt"/>
              </a:rPr>
              <a:t>issues</a:t>
            </a:r>
            <a:r>
              <a:rPr lang="hu-HU" sz="1600" dirty="0">
                <a:solidFill>
                  <a:schemeClr val="accent1"/>
                </a:solidFill>
                <a:latin typeface="+mn-lt"/>
              </a:rPr>
              <a:t>, please write to: </a:t>
            </a:r>
            <a:r>
              <a:rPr lang="hu-HU" sz="1600" dirty="0">
                <a:solidFill>
                  <a:schemeClr val="accent1"/>
                </a:solidFill>
                <a:latin typeface="+mn-lt"/>
                <a:hlinkClick r:id="rId2">
                  <a:extLst>
                    <a:ext uri="{A12FA001-AC4F-418D-AE19-62706E023703}">
                      <ahyp:hlinkClr xmlns:ahyp="http://schemas.microsoft.com/office/drawing/2018/hyperlinkcolor" val="tx"/>
                    </a:ext>
                  </a:extLst>
                </a:hlinkClick>
              </a:rPr>
              <a:t>stipendium@uni-corvinus.hu</a:t>
            </a:r>
            <a:br>
              <a:rPr lang="hu-HU" sz="1600" dirty="0">
                <a:solidFill>
                  <a:schemeClr val="accent1"/>
                </a:solidFill>
                <a:latin typeface="+mn-lt"/>
              </a:rPr>
            </a:br>
            <a:br>
              <a:rPr lang="hu-HU" sz="1600" dirty="0">
                <a:solidFill>
                  <a:schemeClr val="accent1"/>
                </a:solidFill>
                <a:latin typeface="+mn-lt"/>
              </a:rPr>
            </a:br>
            <a:r>
              <a:rPr lang="hu-HU" sz="1600" b="1" i="1" dirty="0">
                <a:solidFill>
                  <a:schemeClr val="accent1"/>
                </a:solidFill>
                <a:highlight>
                  <a:srgbClr val="FFFF00"/>
                </a:highlight>
                <a:latin typeface="+mn-lt"/>
              </a:rPr>
              <a:t>Administrative issues</a:t>
            </a:r>
            <a:r>
              <a:rPr lang="hu-HU" sz="1600" i="1" dirty="0">
                <a:solidFill>
                  <a:schemeClr val="accent1"/>
                </a:solidFill>
                <a:highlight>
                  <a:srgbClr val="FFFF00"/>
                </a:highlight>
                <a:latin typeface="+mn-lt"/>
              </a:rPr>
              <a:t> = </a:t>
            </a:r>
            <a:r>
              <a:rPr lang="hu-HU" sz="1600" dirty="0">
                <a:solidFill>
                  <a:schemeClr val="accent1"/>
                </a:solidFill>
                <a:latin typeface="+mn-lt"/>
              </a:rPr>
              <a:t>signing the Stipendium Hungaricum contract, getting the private health insurance policy, requesting the Hungarian national health insurance card (TAJ card), questions regarding SH regulations, SH accommodation and monthly stipends, extending your SH scholarship period. </a:t>
            </a:r>
            <a:br>
              <a:rPr lang="hu-HU" sz="1600" dirty="0">
                <a:solidFill>
                  <a:schemeClr val="accent1"/>
                </a:solidFill>
                <a:latin typeface="+mn-lt"/>
              </a:rPr>
            </a:br>
            <a:br>
              <a:rPr lang="hu-HU" sz="1600" dirty="0">
                <a:solidFill>
                  <a:schemeClr val="accent1"/>
                </a:solidFill>
                <a:latin typeface="+mn-lt"/>
              </a:rPr>
            </a:br>
            <a:r>
              <a:rPr lang="hu-HU" sz="1600" dirty="0">
                <a:solidFill>
                  <a:schemeClr val="accent1"/>
                </a:solidFill>
                <a:latin typeface="+mn-lt"/>
              </a:rPr>
              <a:t>IMPORTANT: We </a:t>
            </a:r>
            <a:r>
              <a:rPr lang="hu-HU" sz="1600" b="1" u="sng" dirty="0">
                <a:solidFill>
                  <a:schemeClr val="accent1"/>
                </a:solidFill>
                <a:latin typeface="+mn-lt"/>
              </a:rPr>
              <a:t>do not deal with academic matters</a:t>
            </a:r>
            <a:r>
              <a:rPr lang="hu-HU" sz="1600" dirty="0">
                <a:solidFill>
                  <a:schemeClr val="accent1"/>
                </a:solidFill>
                <a:latin typeface="+mn-lt"/>
              </a:rPr>
              <a:t>. In matters concerning your studies, please turn to your program coordinator, program director, your professors, etc.</a:t>
            </a:r>
            <a:br>
              <a:rPr lang="hu-HU" sz="1600" dirty="0">
                <a:solidFill>
                  <a:schemeClr val="accent1"/>
                </a:solidFill>
                <a:latin typeface="+mn-lt"/>
              </a:rPr>
            </a:br>
            <a:br>
              <a:rPr lang="hu-HU" sz="1600" dirty="0">
                <a:solidFill>
                  <a:schemeClr val="accent1"/>
                </a:solidFill>
                <a:latin typeface="+mn-lt"/>
              </a:rPr>
            </a:br>
            <a:r>
              <a:rPr lang="hu-HU" sz="1600" dirty="0">
                <a:solidFill>
                  <a:schemeClr val="accent1"/>
                </a:solidFill>
                <a:latin typeface="+mn-lt"/>
              </a:rPr>
              <a:t>PLEASE BE PATIENT: all e-mails, queries will be answered as soon as is physically possible, but we, too need to eat, drink, and sleep.</a:t>
            </a:r>
          </a:p>
          <a:p>
            <a:pPr marL="342900" indent="-342900">
              <a:buAutoNum type="arabicParenR"/>
            </a:pPr>
            <a:r>
              <a:rPr lang="hu-HU" sz="1600" dirty="0">
                <a:solidFill>
                  <a:schemeClr val="accent1"/>
                </a:solidFill>
                <a:latin typeface="+mn-lt"/>
              </a:rPr>
              <a:t>ALL communication with students is in writing (e-mails and in some cases also Neptun). We do not respond to questions coming via any social media. We need to see questions in writing (not get them via phone) as we must provide the most precise information possible.</a:t>
            </a:r>
          </a:p>
        </p:txBody>
      </p:sp>
      <p:sp>
        <p:nvSpPr>
          <p:cNvPr id="4" name="Title 1">
            <a:extLst>
              <a:ext uri="{FF2B5EF4-FFF2-40B4-BE49-F238E27FC236}">
                <a16:creationId xmlns:a16="http://schemas.microsoft.com/office/drawing/2014/main" id="{20F41524-F3B9-4CE2-9750-B1D802A6F3DC}"/>
              </a:ext>
            </a:extLst>
          </p:cNvPr>
          <p:cNvSpPr>
            <a:spLocks noGrp="1"/>
          </p:cNvSpPr>
          <p:nvPr>
            <p:ph type="title"/>
          </p:nvPr>
        </p:nvSpPr>
        <p:spPr>
          <a:xfrm>
            <a:off x="786829" y="608641"/>
            <a:ext cx="9806144" cy="1325562"/>
          </a:xfrm>
        </p:spPr>
        <p:txBody>
          <a:bodyPr/>
          <a:lstStyle/>
          <a:p>
            <a:r>
              <a:rPr lang="hu-HU" dirty="0">
                <a:latin typeface="+mn-lt"/>
              </a:rPr>
              <a:t>General„rules”</a:t>
            </a:r>
          </a:p>
        </p:txBody>
      </p:sp>
    </p:spTree>
    <p:extLst>
      <p:ext uri="{BB962C8B-B14F-4D97-AF65-F5344CB8AC3E}">
        <p14:creationId xmlns:p14="http://schemas.microsoft.com/office/powerpoint/2010/main" val="188681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Stipendium Hungaricum Regulations</a:t>
            </a:r>
            <a:endParaRPr lang="hu-HU" sz="1800" dirty="0">
              <a:latin typeface="+mn-lt"/>
            </a:endParaRPr>
          </a:p>
        </p:txBody>
      </p:sp>
    </p:spTree>
    <p:extLst>
      <p:ext uri="{BB962C8B-B14F-4D97-AF65-F5344CB8AC3E}">
        <p14:creationId xmlns:p14="http://schemas.microsoft.com/office/powerpoint/2010/main" val="3094995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5701-76C3-4D9E-9D05-3173659BBDA3}"/>
              </a:ext>
            </a:extLst>
          </p:cNvPr>
          <p:cNvSpPr>
            <a:spLocks noGrp="1"/>
          </p:cNvSpPr>
          <p:nvPr>
            <p:ph type="title"/>
          </p:nvPr>
        </p:nvSpPr>
        <p:spPr/>
        <p:txBody>
          <a:bodyPr/>
          <a:lstStyle/>
          <a:p>
            <a:r>
              <a:rPr lang="hu-HU" dirty="0">
                <a:latin typeface="+mj-lt"/>
              </a:rPr>
              <a:t>TEMPUS Public Foundation</a:t>
            </a:r>
          </a:p>
        </p:txBody>
      </p:sp>
      <p:sp>
        <p:nvSpPr>
          <p:cNvPr id="3" name="Content Placeholder 2">
            <a:extLst>
              <a:ext uri="{FF2B5EF4-FFF2-40B4-BE49-F238E27FC236}">
                <a16:creationId xmlns:a16="http://schemas.microsoft.com/office/drawing/2014/main" id="{6487400C-98EA-4D2D-BA44-7D8B19F05058}"/>
              </a:ext>
            </a:extLst>
          </p:cNvPr>
          <p:cNvSpPr>
            <a:spLocks noGrp="1"/>
          </p:cNvSpPr>
          <p:nvPr>
            <p:ph idx="1"/>
          </p:nvPr>
        </p:nvSpPr>
        <p:spPr>
          <a:solidFill>
            <a:schemeClr val="accent2"/>
          </a:solidFill>
        </p:spPr>
        <p:txBody>
          <a:bodyPr/>
          <a:lstStyle/>
          <a:p>
            <a:endParaRPr lang="hu-HU" sz="2400" dirty="0">
              <a:solidFill>
                <a:schemeClr val="accent1"/>
              </a:solidFill>
              <a:latin typeface="Muli" panose="020B0604020202020204" charset="-18"/>
            </a:endParaRPr>
          </a:p>
          <a:p>
            <a:r>
              <a:rPr lang="hu-HU" sz="2400" dirty="0">
                <a:solidFill>
                  <a:schemeClr val="accent1"/>
                </a:solidFill>
                <a:latin typeface="Muli" panose="020B0604020202020204" charset="-18"/>
                <a:hlinkClick r:id="rId2"/>
              </a:rPr>
              <a:t>https://stipendiumhungaricum.hu/</a:t>
            </a:r>
            <a:r>
              <a:rPr lang="hu-HU" sz="2400" dirty="0">
                <a:solidFill>
                  <a:schemeClr val="accent1"/>
                </a:solidFill>
                <a:latin typeface="Muli" panose="020B0604020202020204" charset="-18"/>
              </a:rPr>
              <a:t> </a:t>
            </a:r>
          </a:p>
          <a:p>
            <a:endParaRPr lang="hu-HU" sz="2400" dirty="0">
              <a:solidFill>
                <a:schemeClr val="accent1"/>
              </a:solidFill>
              <a:latin typeface="Muli" panose="020B0604020202020204" charset="-18"/>
            </a:endParaRPr>
          </a:p>
          <a:p>
            <a:r>
              <a:rPr lang="hu-HU" sz="2400" dirty="0">
                <a:solidFill>
                  <a:schemeClr val="accent1"/>
                </a:solidFill>
                <a:latin typeface="Muli" panose="020B0604020202020204" charset="-18"/>
                <a:hlinkClick r:id="rId3"/>
              </a:rPr>
              <a:t>https://stipendiumhungaricum.hu/scholarship-holders/</a:t>
            </a:r>
            <a:endParaRPr lang="hu-HU" sz="2400" dirty="0">
              <a:solidFill>
                <a:schemeClr val="accent1"/>
              </a:solidFill>
              <a:latin typeface="Muli" panose="020B0604020202020204" charset="-18"/>
            </a:endParaRPr>
          </a:p>
          <a:p>
            <a:endParaRPr lang="hu-HU" sz="2400" dirty="0">
              <a:solidFill>
                <a:schemeClr val="accent1"/>
              </a:solidFill>
              <a:latin typeface="Muli" panose="020B0604020202020204" charset="-18"/>
            </a:endParaRPr>
          </a:p>
          <a:p>
            <a:r>
              <a:rPr lang="hu-HU" sz="2400" dirty="0">
                <a:solidFill>
                  <a:schemeClr val="accent1"/>
                </a:solidFill>
                <a:latin typeface="Muli" panose="020B0604020202020204" charset="-18"/>
              </a:rPr>
              <a:t>Your scholarship contract! </a:t>
            </a:r>
          </a:p>
        </p:txBody>
      </p:sp>
    </p:spTree>
    <p:extLst>
      <p:ext uri="{BB962C8B-B14F-4D97-AF65-F5344CB8AC3E}">
        <p14:creationId xmlns:p14="http://schemas.microsoft.com/office/powerpoint/2010/main" val="1136700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9272-A948-49D6-BD32-018157AF4A76}"/>
              </a:ext>
            </a:extLst>
          </p:cNvPr>
          <p:cNvSpPr>
            <a:spLocks noGrp="1"/>
          </p:cNvSpPr>
          <p:nvPr>
            <p:ph type="title"/>
          </p:nvPr>
        </p:nvSpPr>
        <p:spPr/>
        <p:txBody>
          <a:bodyPr/>
          <a:lstStyle/>
          <a:p>
            <a:r>
              <a:rPr lang="hu-HU" dirty="0">
                <a:latin typeface="+mj-lt"/>
              </a:rPr>
              <a:t>About the Stipendium Hungaricum program</a:t>
            </a:r>
          </a:p>
        </p:txBody>
      </p:sp>
      <p:sp>
        <p:nvSpPr>
          <p:cNvPr id="3" name="Content Placeholder 2">
            <a:extLst>
              <a:ext uri="{FF2B5EF4-FFF2-40B4-BE49-F238E27FC236}">
                <a16:creationId xmlns:a16="http://schemas.microsoft.com/office/drawing/2014/main" id="{EB8EB0D6-8089-4198-AFED-6BDB078F1870}"/>
              </a:ext>
            </a:extLst>
          </p:cNvPr>
          <p:cNvSpPr>
            <a:spLocks noGrp="1"/>
          </p:cNvSpPr>
          <p:nvPr>
            <p:ph idx="1"/>
          </p:nvPr>
        </p:nvSpPr>
        <p:spPr>
          <a:xfrm>
            <a:off x="858384" y="2430792"/>
            <a:ext cx="10515600" cy="4351338"/>
          </a:xfrm>
          <a:solidFill>
            <a:schemeClr val="accent2"/>
          </a:solidFill>
        </p:spPr>
        <p:txBody>
          <a:bodyPr/>
          <a:lstStyle/>
          <a:p>
            <a:pPr algn="l">
              <a:lnSpc>
                <a:spcPct val="100000"/>
              </a:lnSpc>
            </a:pPr>
            <a:r>
              <a:rPr lang="en-US" sz="2400" b="1" i="0" dirty="0">
                <a:solidFill>
                  <a:schemeClr val="accent1"/>
                </a:solidFill>
                <a:effectLst/>
                <a:latin typeface="Muli" panose="020B0604020202020204" charset="-18"/>
              </a:rPr>
              <a:t>1.</a:t>
            </a:r>
            <a:r>
              <a:rPr lang="en-US" sz="2400" b="0" i="0" dirty="0">
                <a:solidFill>
                  <a:schemeClr val="accent1"/>
                </a:solidFill>
                <a:effectLst/>
                <a:latin typeface="Muli" panose="020B0604020202020204" charset="-18"/>
              </a:rPr>
              <a:t> We strongly advise you to read the Operational Regulations on </a:t>
            </a:r>
            <a:r>
              <a:rPr lang="hu-HU" sz="2400" b="0" i="0" dirty="0">
                <a:solidFill>
                  <a:schemeClr val="accent1"/>
                </a:solidFill>
                <a:effectLst/>
                <a:latin typeface="Muli" panose="020B0604020202020204" charset="-18"/>
              </a:rPr>
              <a:t>the Stipendium Hungaricum</a:t>
            </a:r>
            <a:r>
              <a:rPr lang="en-US" sz="2400" b="0" i="0" dirty="0">
                <a:solidFill>
                  <a:schemeClr val="accent1"/>
                </a:solidFill>
                <a:effectLst/>
                <a:latin typeface="Muli" panose="020B0604020202020204" charset="-18"/>
              </a:rPr>
              <a:t> website to become familiar with the rules and regulations of the </a:t>
            </a:r>
            <a:r>
              <a:rPr lang="en-US" sz="2400" b="0" i="0" dirty="0" err="1">
                <a:solidFill>
                  <a:schemeClr val="accent1"/>
                </a:solidFill>
                <a:effectLst/>
                <a:latin typeface="Muli" panose="020B0604020202020204" charset="-18"/>
              </a:rPr>
              <a:t>Programme</a:t>
            </a:r>
            <a:r>
              <a:rPr lang="en-US" sz="2400" b="0" i="0" dirty="0">
                <a:solidFill>
                  <a:schemeClr val="accent1"/>
                </a:solidFill>
                <a:effectLst/>
                <a:latin typeface="Muli" panose="020B0604020202020204" charset="-18"/>
              </a:rPr>
              <a:t> as well as your rights and duties</a:t>
            </a:r>
            <a:r>
              <a:rPr lang="hu-HU" sz="2400" b="0" i="0" dirty="0">
                <a:solidFill>
                  <a:schemeClr val="accent1"/>
                </a:solidFill>
                <a:effectLst/>
                <a:latin typeface="Muli" panose="020B0604020202020204" charset="-18"/>
              </a:rPr>
              <a:t>:</a:t>
            </a:r>
            <a:r>
              <a:rPr lang="en-US" sz="2400" b="0" i="0" dirty="0">
                <a:solidFill>
                  <a:schemeClr val="accent1"/>
                </a:solidFill>
                <a:effectLst/>
                <a:latin typeface="Muli" panose="020B0604020202020204" charset="-18"/>
              </a:rPr>
              <a:t> </a:t>
            </a:r>
            <a:r>
              <a:rPr lang="en-US" sz="2400" b="0" i="0" u="sng" dirty="0">
                <a:solidFill>
                  <a:schemeClr val="accent1"/>
                </a:solidFill>
                <a:effectLst/>
                <a:latin typeface="Muli" panose="020B0604020202020204" charset="-18"/>
                <a:hlinkClick r:id="rId2"/>
              </a:rPr>
              <a:t>https://stipendiumhungaricum.hu/apply/#rights</a:t>
            </a:r>
            <a:r>
              <a:rPr lang="hu-HU" sz="2400" b="0" i="0" u="sng" dirty="0">
                <a:solidFill>
                  <a:schemeClr val="accent1"/>
                </a:solidFill>
                <a:effectLst/>
                <a:latin typeface="Muli" panose="020B0604020202020204" charset="-18"/>
                <a:hlinkClick r:id="rId2"/>
              </a:rPr>
              <a:t>_</a:t>
            </a:r>
            <a:r>
              <a:rPr lang="en-US" sz="2400" b="0" i="0" u="sng" dirty="0" err="1">
                <a:solidFill>
                  <a:schemeClr val="accent1"/>
                </a:solidFill>
                <a:effectLst/>
                <a:latin typeface="Muli" panose="020B0604020202020204" charset="-18"/>
                <a:hlinkClick r:id="rId2"/>
              </a:rPr>
              <a:t>and_obligations</a:t>
            </a:r>
            <a:r>
              <a:rPr lang="hu-HU" sz="2400" b="0" i="0" u="sng" dirty="0">
                <a:solidFill>
                  <a:schemeClr val="accent1"/>
                </a:solidFill>
                <a:effectLst/>
                <a:latin typeface="Muli" panose="020B0604020202020204" charset="-18"/>
                <a:hlinkClick r:id="rId2"/>
              </a:rPr>
              <a:t> </a:t>
            </a:r>
            <a:r>
              <a:rPr lang="en-US" sz="2400" b="0" i="0" dirty="0">
                <a:solidFill>
                  <a:schemeClr val="accent1"/>
                </a:solidFill>
                <a:effectLst/>
                <a:latin typeface="Muli" panose="020B0604020202020204" charset="-18"/>
              </a:rPr>
              <a:t>.</a:t>
            </a:r>
          </a:p>
          <a:p>
            <a:pPr algn="l">
              <a:lnSpc>
                <a:spcPct val="100000"/>
              </a:lnSpc>
            </a:pPr>
            <a:r>
              <a:rPr lang="en-US" sz="2400" b="1" i="0" dirty="0">
                <a:solidFill>
                  <a:schemeClr val="accent1"/>
                </a:solidFill>
                <a:effectLst/>
                <a:latin typeface="Muli" panose="020B0604020202020204" charset="-18"/>
              </a:rPr>
              <a:t>2.</a:t>
            </a:r>
            <a:r>
              <a:rPr lang="en-US" sz="2400" b="0" i="0" dirty="0">
                <a:solidFill>
                  <a:schemeClr val="accent1"/>
                </a:solidFill>
                <a:effectLst/>
                <a:latin typeface="Muli" panose="020B0604020202020204" charset="-18"/>
              </a:rPr>
              <a:t> As there are a lot of administrative duties at the university without which it is impossible to transfer your scholarship allowances, you can expect to receive the first transfer only around November. Therefore it is important to arrive with some financial reserve that will help you in the first two months. To have an idea of the living costs in Hungary, you can visit </a:t>
            </a:r>
            <a:r>
              <a:rPr lang="hu-HU" sz="2400" b="0" i="0" dirty="0">
                <a:solidFill>
                  <a:schemeClr val="accent1"/>
                </a:solidFill>
                <a:effectLst/>
                <a:latin typeface="Muli" panose="020B0604020202020204" charset="-18"/>
              </a:rPr>
              <a:t>the</a:t>
            </a:r>
            <a:r>
              <a:rPr lang="en-US" sz="2400" b="0" i="0" dirty="0">
                <a:solidFill>
                  <a:schemeClr val="accent1"/>
                </a:solidFill>
                <a:effectLst/>
                <a:latin typeface="Muli" panose="020B0604020202020204" charset="-18"/>
              </a:rPr>
              <a:t> cost calculator on </a:t>
            </a:r>
            <a:r>
              <a:rPr lang="en-US" sz="2400" b="0" i="0" u="sng" dirty="0">
                <a:solidFill>
                  <a:schemeClr val="accent1"/>
                </a:solidFill>
                <a:effectLst/>
                <a:latin typeface="Muli" panose="020B0604020202020204" charset="-18"/>
                <a:hlinkClick r:id="rId3">
                  <a:extLst>
                    <a:ext uri="{A12FA001-AC4F-418D-AE19-62706E023703}">
                      <ahyp:hlinkClr xmlns:ahyp="http://schemas.microsoft.com/office/drawing/2018/hyperlinkcolor" val="tx"/>
                    </a:ext>
                  </a:extLst>
                </a:hlinkClick>
              </a:rPr>
              <a:t>Study in Hungary website</a:t>
            </a:r>
            <a:r>
              <a:rPr lang="en-US" sz="2400" b="0" i="0" dirty="0">
                <a:solidFill>
                  <a:schemeClr val="accent1"/>
                </a:solidFill>
                <a:effectLst/>
                <a:latin typeface="Muli" panose="020B0604020202020204" charset="-18"/>
              </a:rPr>
              <a:t>.</a:t>
            </a:r>
          </a:p>
          <a:p>
            <a:endParaRPr lang="hu-HU" dirty="0"/>
          </a:p>
        </p:txBody>
      </p:sp>
    </p:spTree>
    <p:extLst>
      <p:ext uri="{BB962C8B-B14F-4D97-AF65-F5344CB8AC3E}">
        <p14:creationId xmlns:p14="http://schemas.microsoft.com/office/powerpoint/2010/main" val="3324987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DDBD-42D3-43AD-A42C-EB5BDBB353DE}"/>
              </a:ext>
            </a:extLst>
          </p:cNvPr>
          <p:cNvSpPr>
            <a:spLocks noGrp="1"/>
          </p:cNvSpPr>
          <p:nvPr>
            <p:ph type="title"/>
          </p:nvPr>
        </p:nvSpPr>
        <p:spPr>
          <a:xfrm>
            <a:off x="615636" y="413511"/>
            <a:ext cx="10103667" cy="1325563"/>
          </a:xfrm>
        </p:spPr>
        <p:txBody>
          <a:bodyPr/>
          <a:lstStyle/>
          <a:p>
            <a:r>
              <a:rPr lang="hu-HU" dirty="0">
                <a:latin typeface="+mj-lt"/>
              </a:rPr>
              <a:t>Stipendium Hungaricum information</a:t>
            </a:r>
          </a:p>
        </p:txBody>
      </p:sp>
      <p:sp>
        <p:nvSpPr>
          <p:cNvPr id="3" name="Content Placeholder 2">
            <a:extLst>
              <a:ext uri="{FF2B5EF4-FFF2-40B4-BE49-F238E27FC236}">
                <a16:creationId xmlns:a16="http://schemas.microsoft.com/office/drawing/2014/main" id="{C5E9D1B1-4F19-4DD2-86C3-99C2FB3AEF9E}"/>
              </a:ext>
            </a:extLst>
          </p:cNvPr>
          <p:cNvSpPr>
            <a:spLocks noGrp="1"/>
          </p:cNvSpPr>
          <p:nvPr>
            <p:ph idx="1"/>
          </p:nvPr>
        </p:nvSpPr>
        <p:spPr>
          <a:xfrm>
            <a:off x="615636" y="1253330"/>
            <a:ext cx="10515600" cy="5491501"/>
          </a:xfrm>
          <a:solidFill>
            <a:schemeClr val="accent2"/>
          </a:solidFill>
        </p:spPr>
        <p:txBody>
          <a:bodyPr/>
          <a:lstStyle/>
          <a:p>
            <a:pPr marL="361950" indent="-361950" algn="l">
              <a:lnSpc>
                <a:spcPct val="100000"/>
              </a:lnSpc>
            </a:pPr>
            <a:r>
              <a:rPr lang="en-US" sz="2200" b="1" i="0" dirty="0">
                <a:solidFill>
                  <a:schemeClr val="accent1"/>
                </a:solidFill>
                <a:effectLst/>
                <a:latin typeface="Muli" panose="020B0604020202020204" charset="-18"/>
              </a:rPr>
              <a:t>3.</a:t>
            </a:r>
            <a:r>
              <a:rPr lang="en-US" sz="2200" b="0" i="0" dirty="0">
                <a:solidFill>
                  <a:schemeClr val="accent1"/>
                </a:solidFill>
                <a:effectLst/>
                <a:latin typeface="Muli" panose="020B0604020202020204" charset="-18"/>
              </a:rPr>
              <a:t> </a:t>
            </a:r>
            <a:r>
              <a:rPr lang="hu-HU" sz="2200" b="0" i="0" dirty="0">
                <a:solidFill>
                  <a:schemeClr val="accent1"/>
                </a:solidFill>
                <a:effectLst/>
                <a:latin typeface="Muli" panose="020B0604020202020204" charset="-18"/>
              </a:rPr>
              <a:t>	</a:t>
            </a:r>
            <a:r>
              <a:rPr lang="en-US" sz="2200" b="1" i="0" dirty="0">
                <a:solidFill>
                  <a:schemeClr val="accent1"/>
                </a:solidFill>
                <a:effectLst/>
                <a:highlight>
                  <a:srgbClr val="FFFF00"/>
                </a:highlight>
                <a:latin typeface="Muli" panose="020B0604020202020204" charset="-18"/>
              </a:rPr>
              <a:t>You can find </a:t>
            </a:r>
            <a:r>
              <a:rPr lang="hu-HU" sz="2200" b="1" i="0" dirty="0">
                <a:solidFill>
                  <a:schemeClr val="accent1"/>
                </a:solidFill>
                <a:effectLst/>
                <a:highlight>
                  <a:srgbClr val="FFFF00"/>
                </a:highlight>
                <a:latin typeface="Muli" panose="020B0604020202020204" charset="-18"/>
              </a:rPr>
              <a:t>almost all of the information you may need here</a:t>
            </a:r>
            <a:r>
              <a:rPr lang="hu-HU" sz="2200" b="0" i="0" dirty="0">
                <a:solidFill>
                  <a:schemeClr val="accent1"/>
                </a:solidFill>
                <a:effectLst/>
                <a:latin typeface="Muli" panose="020B0604020202020204" charset="-18"/>
              </a:rPr>
              <a:t>:</a:t>
            </a:r>
          </a:p>
          <a:p>
            <a:pPr marL="882900" lvl="1" indent="-342900">
              <a:lnSpc>
                <a:spcPct val="100000"/>
              </a:lnSpc>
              <a:buFont typeface="Arial" panose="020B0604020202020204" pitchFamily="34" charset="0"/>
              <a:buChar char="•"/>
            </a:pPr>
            <a:r>
              <a:rPr lang="hu-HU" sz="2200" dirty="0">
                <a:solidFill>
                  <a:schemeClr val="accent1"/>
                </a:solidFill>
                <a:latin typeface="Muli" panose="020B0604020202020204" charset="-18"/>
              </a:rPr>
              <a:t>in the Stipendium Hungaricum Study Guide and Housing Guide (</a:t>
            </a:r>
            <a:r>
              <a:rPr lang="hu-HU" sz="2200" dirty="0">
                <a:solidFill>
                  <a:schemeClr val="accent1"/>
                </a:solidFill>
                <a:latin typeface="Muli" panose="020B0604020202020204" charset="-18"/>
                <a:hlinkClick r:id="rId2"/>
              </a:rPr>
              <a:t>https://www.uni-corvinus.hu/main-page/hello-corvinus/stipendium-hungaricum/survival-guide-and-housing-guide/?lang=en</a:t>
            </a:r>
            <a:r>
              <a:rPr lang="hu-HU" sz="2200" dirty="0">
                <a:solidFill>
                  <a:schemeClr val="accent1"/>
                </a:solidFill>
                <a:latin typeface="Muli" panose="020B0604020202020204" charset="-18"/>
              </a:rPr>
              <a:t>). These were prepared based on questions received in previous years. </a:t>
            </a:r>
            <a:r>
              <a:rPr lang="hu-HU" sz="2200" b="1" dirty="0">
                <a:solidFill>
                  <a:schemeClr val="accent1"/>
                </a:solidFill>
                <a:highlight>
                  <a:srgbClr val="FFFF00"/>
                </a:highlight>
                <a:latin typeface="Muli" panose="020B0604020202020204" charset="-18"/>
              </a:rPr>
              <a:t>PLEASE CHECK THESE before writing to ask something.</a:t>
            </a:r>
          </a:p>
          <a:p>
            <a:pPr marL="882900" lvl="1" indent="-342900">
              <a:lnSpc>
                <a:spcPct val="100000"/>
              </a:lnSpc>
              <a:buFont typeface="Arial" panose="020B0604020202020204" pitchFamily="34" charset="0"/>
              <a:buChar char="•"/>
            </a:pPr>
            <a:r>
              <a:rPr lang="en-US" sz="2200" b="0" i="0" dirty="0">
                <a:solidFill>
                  <a:schemeClr val="accent1"/>
                </a:solidFill>
                <a:effectLst/>
                <a:latin typeface="Muli" panose="020B0604020202020204" charset="-18"/>
              </a:rPr>
              <a:t>if you read the </a:t>
            </a:r>
            <a:r>
              <a:rPr lang="en-US" sz="2200" b="0" i="0" u="sng" dirty="0">
                <a:solidFill>
                  <a:schemeClr val="accent1"/>
                </a:solidFill>
                <a:effectLst/>
                <a:latin typeface="Muli" panose="020B0604020202020204" charset="-18"/>
                <a:hlinkClick r:id="rId3">
                  <a:extLst>
                    <a:ext uri="{A12FA001-AC4F-418D-AE19-62706E023703}">
                      <ahyp:hlinkClr xmlns:ahyp="http://schemas.microsoft.com/office/drawing/2018/hyperlinkcolor" val="tx"/>
                    </a:ext>
                  </a:extLst>
                </a:hlinkClick>
              </a:rPr>
              <a:t>Frequently Asked Questions</a:t>
            </a:r>
            <a:r>
              <a:rPr lang="en-US" sz="2200" b="0" i="0" dirty="0">
                <a:solidFill>
                  <a:schemeClr val="accent1"/>
                </a:solidFill>
                <a:effectLst/>
                <a:latin typeface="Muli" panose="020B0604020202020204" charset="-18"/>
              </a:rPr>
              <a:t> section </a:t>
            </a:r>
            <a:r>
              <a:rPr lang="hu-HU" sz="2200" b="0" i="0" dirty="0">
                <a:solidFill>
                  <a:schemeClr val="accent1"/>
                </a:solidFill>
                <a:effectLst/>
                <a:latin typeface="Muli" panose="020B0604020202020204" charset="-18"/>
              </a:rPr>
              <a:t>the Stipendium Hungaricum </a:t>
            </a:r>
            <a:r>
              <a:rPr lang="en-US" sz="2200" b="0" i="0" dirty="0">
                <a:solidFill>
                  <a:schemeClr val="accent1"/>
                </a:solidFill>
                <a:effectLst/>
                <a:latin typeface="Muli" panose="020B0604020202020204" charset="-18"/>
              </a:rPr>
              <a:t>website</a:t>
            </a:r>
          </a:p>
          <a:p>
            <a:pPr marL="901950" lvl="1" indent="-361950">
              <a:lnSpc>
                <a:spcPct val="100000"/>
              </a:lnSpc>
              <a:buFont typeface="Arial" panose="020B0604020202020204" pitchFamily="34" charset="0"/>
              <a:buChar char="•"/>
            </a:pPr>
            <a:r>
              <a:rPr lang="en-US" sz="2200" b="0" i="0" dirty="0">
                <a:solidFill>
                  <a:schemeClr val="accent1"/>
                </a:solidFill>
                <a:effectLst/>
                <a:latin typeface="Muli" panose="020B0604020202020204" charset="-18"/>
              </a:rPr>
              <a:t>If you join </a:t>
            </a:r>
            <a:r>
              <a:rPr lang="hu-HU" sz="2200" b="0" i="0" dirty="0">
                <a:solidFill>
                  <a:schemeClr val="accent1"/>
                </a:solidFill>
                <a:effectLst/>
                <a:latin typeface="Muli" panose="020B0604020202020204" charset="-18"/>
              </a:rPr>
              <a:t>the</a:t>
            </a:r>
            <a:r>
              <a:rPr lang="en-US" sz="2200" b="0" i="0" dirty="0">
                <a:solidFill>
                  <a:schemeClr val="accent1"/>
                </a:solidFill>
                <a:effectLst/>
                <a:latin typeface="Muli" panose="020B0604020202020204" charset="-18"/>
              </a:rPr>
              <a:t> </a:t>
            </a:r>
            <a:r>
              <a:rPr lang="en-US" sz="2200" b="0" i="0" u="none" strike="noStrike" dirty="0">
                <a:solidFill>
                  <a:schemeClr val="accent1"/>
                </a:solidFill>
                <a:effectLst/>
                <a:latin typeface="Muli" panose="020B0604020202020204" charset="-18"/>
                <a:hlinkClick r:id="rId4">
                  <a:extLst>
                    <a:ext uri="{A12FA001-AC4F-418D-AE19-62706E023703}">
                      <ahyp:hlinkClr xmlns:ahyp="http://schemas.microsoft.com/office/drawing/2018/hyperlinkcolor" val="tx"/>
                    </a:ext>
                  </a:extLst>
                </a:hlinkClick>
              </a:rPr>
              <a:t>Facebook community</a:t>
            </a:r>
            <a:r>
              <a:rPr lang="en-US" sz="2200" b="0" i="0" dirty="0">
                <a:solidFill>
                  <a:schemeClr val="accent1"/>
                </a:solidFill>
                <a:effectLst/>
                <a:latin typeface="Muli" panose="020B0604020202020204" charset="-18"/>
              </a:rPr>
              <a:t> for the latest SH news, information about Hungarian culture, useful tips, cultural activities and event recommendations in Budapest and other parts of Hungary as well.</a:t>
            </a:r>
          </a:p>
          <a:p>
            <a:pPr marL="361950" indent="-361950" algn="l">
              <a:lnSpc>
                <a:spcPct val="100000"/>
              </a:lnSpc>
            </a:pPr>
            <a:r>
              <a:rPr lang="en-US" sz="2200" b="1" i="0" dirty="0">
                <a:solidFill>
                  <a:schemeClr val="accent1"/>
                </a:solidFill>
                <a:effectLst/>
                <a:latin typeface="Muli" panose="020B0604020202020204" charset="-18"/>
              </a:rPr>
              <a:t>4.</a:t>
            </a:r>
            <a:r>
              <a:rPr lang="en-US" sz="2200" b="0" i="0" dirty="0">
                <a:solidFill>
                  <a:schemeClr val="accent1"/>
                </a:solidFill>
                <a:effectLst/>
                <a:latin typeface="Muli" panose="020B0604020202020204" charset="-18"/>
              </a:rPr>
              <a:t> </a:t>
            </a:r>
            <a:r>
              <a:rPr lang="hu-HU" sz="2200" b="0" i="0" dirty="0">
                <a:solidFill>
                  <a:schemeClr val="accent1"/>
                </a:solidFill>
                <a:effectLst/>
                <a:latin typeface="Muli" panose="020B0604020202020204" charset="-18"/>
              </a:rPr>
              <a:t>	The </a:t>
            </a:r>
            <a:r>
              <a:rPr lang="en-US" sz="2200" b="0" i="0" dirty="0">
                <a:solidFill>
                  <a:schemeClr val="accent1"/>
                </a:solidFill>
                <a:effectLst/>
                <a:latin typeface="Muli" panose="020B0604020202020204" charset="-18"/>
              </a:rPr>
              <a:t>scholarship allowance </a:t>
            </a:r>
            <a:r>
              <a:rPr lang="en-US" sz="2200" b="0" i="0" u="sng" dirty="0">
                <a:solidFill>
                  <a:schemeClr val="accent1"/>
                </a:solidFill>
                <a:effectLst/>
                <a:latin typeface="Muli" panose="020B0604020202020204" charset="-18"/>
              </a:rPr>
              <a:t>contributes</a:t>
            </a:r>
            <a:r>
              <a:rPr lang="en-US" sz="2200" b="0" i="0" dirty="0">
                <a:solidFill>
                  <a:schemeClr val="accent1"/>
                </a:solidFill>
                <a:effectLst/>
                <a:latin typeface="Muli" panose="020B0604020202020204" charset="-18"/>
              </a:rPr>
              <a:t> to one person’s costs of living and it does not provide either visa or additional benefits or administration services for the person’s family members.</a:t>
            </a:r>
          </a:p>
          <a:p>
            <a:endParaRPr lang="hu-HU" dirty="0"/>
          </a:p>
        </p:txBody>
      </p:sp>
    </p:spTree>
    <p:extLst>
      <p:ext uri="{BB962C8B-B14F-4D97-AF65-F5344CB8AC3E}">
        <p14:creationId xmlns:p14="http://schemas.microsoft.com/office/powerpoint/2010/main" val="272395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786829" y="681037"/>
            <a:ext cx="8536809" cy="1325563"/>
          </a:xfrm>
        </p:spPr>
        <p:txBody>
          <a:bodyPr/>
          <a:lstStyle/>
          <a:p>
            <a:r>
              <a:rPr lang="hu-HU" dirty="0">
                <a:solidFill>
                  <a:srgbClr val="495999"/>
                </a:solidFill>
                <a:latin typeface="+mj-lt"/>
              </a:rPr>
              <a:t>Important</a:t>
            </a:r>
          </a:p>
        </p:txBody>
      </p:sp>
      <p:sp>
        <p:nvSpPr>
          <p:cNvPr id="5" name="Szöveg helye 4"/>
          <p:cNvSpPr>
            <a:spLocks noGrp="1"/>
          </p:cNvSpPr>
          <p:nvPr>
            <p:ph idx="1"/>
          </p:nvPr>
        </p:nvSpPr>
        <p:spPr>
          <a:solidFill>
            <a:schemeClr val="accent2"/>
          </a:solidFill>
        </p:spPr>
        <p:txBody>
          <a:bodyPr>
            <a:normAutofit fontScale="92500" lnSpcReduction="20000"/>
          </a:bodyPr>
          <a:lstStyle/>
          <a:p>
            <a:pPr marL="361950" indent="-361950" algn="just">
              <a:lnSpc>
                <a:spcPct val="100000"/>
              </a:lnSpc>
              <a:spcAft>
                <a:spcPts val="600"/>
              </a:spcAft>
              <a:buClr>
                <a:srgbClr val="CC9900"/>
              </a:buClr>
              <a:buFont typeface="Wingdings" pitchFamily="2" charset="2"/>
              <a:buChar char="Ø"/>
            </a:pPr>
            <a:r>
              <a:rPr lang="en-US" sz="2500" dirty="0">
                <a:solidFill>
                  <a:srgbClr val="495999"/>
                </a:solidFill>
                <a:latin typeface="+mn-lt"/>
              </a:rPr>
              <a:t>The Stipendium Hungaricum scholarship </a:t>
            </a:r>
            <a:r>
              <a:rPr lang="hu-HU" sz="2500" dirty="0">
                <a:solidFill>
                  <a:srgbClr val="495999"/>
                </a:solidFill>
                <a:latin typeface="+mn-lt"/>
              </a:rPr>
              <a:t>is v</a:t>
            </a:r>
            <a:r>
              <a:rPr lang="en-US" sz="2500" dirty="0" err="1">
                <a:solidFill>
                  <a:srgbClr val="495999"/>
                </a:solidFill>
                <a:latin typeface="+mn-lt"/>
              </a:rPr>
              <a:t>alid</a:t>
            </a:r>
            <a:r>
              <a:rPr lang="en-US" sz="2500" dirty="0">
                <a:solidFill>
                  <a:srgbClr val="495999"/>
                </a:solidFill>
                <a:latin typeface="+mn-lt"/>
              </a:rPr>
              <a:t> </a:t>
            </a:r>
            <a:r>
              <a:rPr lang="hu-HU" sz="2500" dirty="0" err="1">
                <a:solidFill>
                  <a:srgbClr val="495999"/>
                </a:solidFill>
                <a:latin typeface="+mn-lt"/>
              </a:rPr>
              <a:t>only</a:t>
            </a:r>
            <a:r>
              <a:rPr lang="hu-HU" sz="2500" dirty="0">
                <a:solidFill>
                  <a:srgbClr val="495999"/>
                </a:solidFill>
                <a:latin typeface="+mn-lt"/>
              </a:rPr>
              <a:t> </a:t>
            </a:r>
            <a:r>
              <a:rPr lang="en-US" sz="2500" dirty="0">
                <a:solidFill>
                  <a:srgbClr val="495999"/>
                </a:solidFill>
                <a:latin typeface="+mn-lt"/>
              </a:rPr>
              <a:t>for studies in Hungary</a:t>
            </a:r>
            <a:r>
              <a:rPr lang="hu-HU" sz="2500" dirty="0">
                <a:solidFill>
                  <a:srgbClr val="495999"/>
                </a:solidFill>
                <a:latin typeface="+mn-lt"/>
              </a:rPr>
              <a:t>. You CANNOT apply for study abroad programs such as Erasmus+.</a:t>
            </a:r>
          </a:p>
          <a:p>
            <a:pPr marL="361950" indent="-361950" algn="just">
              <a:lnSpc>
                <a:spcPct val="100000"/>
              </a:lnSpc>
              <a:spcAft>
                <a:spcPts val="600"/>
              </a:spcAft>
              <a:buClr>
                <a:srgbClr val="CC9900"/>
              </a:buClr>
              <a:buFont typeface="Wingdings" pitchFamily="2" charset="2"/>
              <a:buChar char="Ø"/>
            </a:pPr>
            <a:r>
              <a:rPr lang="hu-HU" sz="2500" dirty="0" err="1">
                <a:solidFill>
                  <a:srgbClr val="495999"/>
                </a:solidFill>
                <a:latin typeface="+mn-lt"/>
              </a:rPr>
              <a:t>You</a:t>
            </a:r>
            <a:r>
              <a:rPr lang="en-US" sz="2500" dirty="0">
                <a:solidFill>
                  <a:srgbClr val="495999"/>
                </a:solidFill>
                <a:latin typeface="+mn-lt"/>
              </a:rPr>
              <a:t> must stay in Hungary during the </a:t>
            </a:r>
            <a:r>
              <a:rPr lang="hu-HU" sz="2500" dirty="0">
                <a:solidFill>
                  <a:srgbClr val="495999"/>
                </a:solidFill>
                <a:latin typeface="+mn-lt"/>
              </a:rPr>
              <a:t>study period (from the beginning of the Orientation Week of the given semester till the end of the exam period)</a:t>
            </a:r>
          </a:p>
          <a:p>
            <a:pPr marL="901950" lvl="1" indent="-361950" algn="just">
              <a:lnSpc>
                <a:spcPct val="100000"/>
              </a:lnSpc>
              <a:spcAft>
                <a:spcPts val="600"/>
              </a:spcAft>
              <a:buClr>
                <a:srgbClr val="CC9900"/>
              </a:buClr>
              <a:buFont typeface="Arial" panose="020B0604020202020204" pitchFamily="34" charset="0"/>
              <a:buChar char="•"/>
            </a:pPr>
            <a:r>
              <a:rPr lang="hu-HU" sz="2500" b="1" dirty="0">
                <a:solidFill>
                  <a:srgbClr val="FF0000"/>
                </a:solidFill>
                <a:latin typeface="+mn-lt"/>
              </a:rPr>
              <a:t>Fall</a:t>
            </a:r>
            <a:r>
              <a:rPr lang="hu-HU" sz="2500" dirty="0">
                <a:solidFill>
                  <a:srgbClr val="495999"/>
                </a:solidFill>
                <a:latin typeface="+mn-lt"/>
              </a:rPr>
              <a:t>: usually, the last week of August to the end of January</a:t>
            </a:r>
          </a:p>
          <a:p>
            <a:pPr marL="901950" lvl="1" indent="-361950" algn="just">
              <a:lnSpc>
                <a:spcPct val="100000"/>
              </a:lnSpc>
              <a:spcAft>
                <a:spcPts val="600"/>
              </a:spcAft>
              <a:buClr>
                <a:srgbClr val="CC9900"/>
              </a:buClr>
              <a:buFont typeface="Arial" panose="020B0604020202020204" pitchFamily="34" charset="0"/>
              <a:buChar char="•"/>
            </a:pPr>
            <a:r>
              <a:rPr lang="hu-HU" sz="2500" b="1" dirty="0">
                <a:solidFill>
                  <a:srgbClr val="FF0000"/>
                </a:solidFill>
                <a:latin typeface="+mn-lt"/>
              </a:rPr>
              <a:t>Spring: </a:t>
            </a:r>
            <a:r>
              <a:rPr lang="hu-HU" sz="2500" dirty="0">
                <a:solidFill>
                  <a:schemeClr val="accent1"/>
                </a:solidFill>
                <a:latin typeface="+mn-lt"/>
              </a:rPr>
              <a:t>late January/beginning of February till the middle or end of June</a:t>
            </a:r>
            <a:r>
              <a:rPr lang="en-US" sz="2500" dirty="0">
                <a:solidFill>
                  <a:srgbClr val="495999"/>
                </a:solidFill>
                <a:latin typeface="+mn-lt"/>
              </a:rPr>
              <a:t>. </a:t>
            </a:r>
            <a:endParaRPr lang="hu-HU" sz="2500" dirty="0">
              <a:solidFill>
                <a:srgbClr val="495999"/>
              </a:solidFill>
              <a:latin typeface="+mn-lt"/>
            </a:endParaRPr>
          </a:p>
          <a:p>
            <a:pPr marL="361950" indent="-361950" algn="just">
              <a:lnSpc>
                <a:spcPct val="100000"/>
              </a:lnSpc>
              <a:spcAft>
                <a:spcPts val="600"/>
              </a:spcAft>
              <a:buClr>
                <a:srgbClr val="CC9900"/>
              </a:buClr>
              <a:buFont typeface="Wingdings" pitchFamily="2" charset="2"/>
              <a:buChar char="Ø"/>
            </a:pPr>
            <a:r>
              <a:rPr lang="hu-HU" sz="2500" b="1" dirty="0">
                <a:solidFill>
                  <a:srgbClr val="495999"/>
                </a:solidFill>
                <a:latin typeface="+mn-lt"/>
              </a:rPr>
              <a:t>During the study period you can </a:t>
            </a:r>
            <a:r>
              <a:rPr lang="en-US" sz="2500" b="1" dirty="0">
                <a:solidFill>
                  <a:srgbClr val="495999"/>
                </a:solidFill>
                <a:latin typeface="+mn-lt"/>
              </a:rPr>
              <a:t>leave </a:t>
            </a:r>
            <a:r>
              <a:rPr lang="hu-HU" sz="2500" b="1" dirty="0">
                <a:solidFill>
                  <a:srgbClr val="495999"/>
                </a:solidFill>
                <a:latin typeface="+mn-lt"/>
              </a:rPr>
              <a:t>Hungary </a:t>
            </a:r>
            <a:r>
              <a:rPr lang="hu-HU" sz="2500" b="1" u="sng" dirty="0">
                <a:solidFill>
                  <a:srgbClr val="495999"/>
                </a:solidFill>
                <a:latin typeface="+mn-lt"/>
              </a:rPr>
              <a:t>once</a:t>
            </a:r>
            <a:r>
              <a:rPr lang="hu-HU" sz="2500" b="1" dirty="0">
                <a:solidFill>
                  <a:srgbClr val="495999"/>
                </a:solidFill>
                <a:latin typeface="+mn-lt"/>
              </a:rPr>
              <a:t> </a:t>
            </a:r>
            <a:r>
              <a:rPr lang="en-US" sz="2500" b="1" dirty="0">
                <a:solidFill>
                  <a:srgbClr val="495999"/>
                </a:solidFill>
                <a:latin typeface="+mn-lt"/>
              </a:rPr>
              <a:t>for </a:t>
            </a:r>
            <a:r>
              <a:rPr lang="hu-HU" sz="2500" b="1" dirty="0" err="1">
                <a:solidFill>
                  <a:srgbClr val="495999"/>
                </a:solidFill>
                <a:latin typeface="+mn-lt"/>
              </a:rPr>
              <a:t>max</a:t>
            </a:r>
            <a:r>
              <a:rPr lang="hu-HU" sz="2500" b="1" dirty="0">
                <a:solidFill>
                  <a:srgbClr val="495999"/>
                </a:solidFill>
                <a:latin typeface="+mn-lt"/>
              </a:rPr>
              <a:t>. 10 consecutive days</a:t>
            </a:r>
            <a:r>
              <a:rPr lang="en-US" sz="2500" dirty="0">
                <a:solidFill>
                  <a:srgbClr val="495999"/>
                </a:solidFill>
                <a:latin typeface="+mn-lt"/>
              </a:rPr>
              <a:t>. </a:t>
            </a:r>
            <a:endParaRPr lang="hu-HU" sz="2500" dirty="0">
              <a:solidFill>
                <a:srgbClr val="495999"/>
              </a:solidFill>
              <a:latin typeface="+mn-lt"/>
            </a:endParaRPr>
          </a:p>
          <a:p>
            <a:pPr marL="361950" indent="-361950" algn="just">
              <a:lnSpc>
                <a:spcPct val="100000"/>
              </a:lnSpc>
              <a:spcAft>
                <a:spcPts val="600"/>
              </a:spcAft>
              <a:buClr>
                <a:srgbClr val="CC9900"/>
              </a:buClr>
              <a:buFont typeface="Wingdings" pitchFamily="2" charset="2"/>
              <a:buChar char="Ø"/>
            </a:pPr>
            <a:r>
              <a:rPr lang="en-US" sz="2500" dirty="0">
                <a:solidFill>
                  <a:srgbClr val="495999"/>
                </a:solidFill>
                <a:latin typeface="+mn-lt"/>
              </a:rPr>
              <a:t>In case of </a:t>
            </a:r>
            <a:r>
              <a:rPr lang="hu-HU" sz="2500" dirty="0">
                <a:solidFill>
                  <a:srgbClr val="495999"/>
                </a:solidFill>
                <a:latin typeface="+mn-lt"/>
              </a:rPr>
              <a:t>a </a:t>
            </a:r>
            <a:r>
              <a:rPr lang="en-US" sz="2500" dirty="0">
                <a:solidFill>
                  <a:srgbClr val="495999"/>
                </a:solidFill>
                <a:latin typeface="+mn-lt"/>
              </a:rPr>
              <a:t>longer absence, </a:t>
            </a:r>
            <a:r>
              <a:rPr lang="hu-HU" sz="2500" dirty="0" err="1">
                <a:solidFill>
                  <a:srgbClr val="495999"/>
                </a:solidFill>
                <a:latin typeface="+mn-lt"/>
              </a:rPr>
              <a:t>you</a:t>
            </a:r>
            <a:r>
              <a:rPr lang="hu-HU" sz="2500" dirty="0">
                <a:solidFill>
                  <a:srgbClr val="495999"/>
                </a:solidFill>
                <a:latin typeface="+mn-lt"/>
              </a:rPr>
              <a:t> </a:t>
            </a:r>
            <a:r>
              <a:rPr lang="en-US" sz="2500" dirty="0">
                <a:solidFill>
                  <a:srgbClr val="495999"/>
                </a:solidFill>
                <a:latin typeface="+mn-lt"/>
              </a:rPr>
              <a:t>may lose </a:t>
            </a:r>
            <a:r>
              <a:rPr lang="hu-HU" sz="2500" dirty="0" err="1">
                <a:solidFill>
                  <a:srgbClr val="495999"/>
                </a:solidFill>
                <a:latin typeface="+mn-lt"/>
              </a:rPr>
              <a:t>your</a:t>
            </a:r>
            <a:r>
              <a:rPr lang="en-US" sz="2500" dirty="0">
                <a:solidFill>
                  <a:srgbClr val="495999"/>
                </a:solidFill>
                <a:latin typeface="+mn-lt"/>
              </a:rPr>
              <a:t> scholarship status</a:t>
            </a:r>
            <a:r>
              <a:rPr lang="hu-HU" sz="2500" dirty="0">
                <a:solidFill>
                  <a:srgbClr val="495999"/>
                </a:solidFill>
                <a:latin typeface="+mn-lt"/>
              </a:rPr>
              <a:t>.</a:t>
            </a:r>
            <a:endParaRPr lang="en-GB" sz="2500" dirty="0">
              <a:solidFill>
                <a:srgbClr val="495999"/>
              </a:solidFill>
              <a:latin typeface="+mn-lt"/>
            </a:endParaRPr>
          </a:p>
        </p:txBody>
      </p:sp>
    </p:spTree>
    <p:extLst>
      <p:ext uri="{BB962C8B-B14F-4D97-AF65-F5344CB8AC3E}">
        <p14:creationId xmlns:p14="http://schemas.microsoft.com/office/powerpoint/2010/main" val="1292496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89571" y="500062"/>
            <a:ext cx="8536809" cy="1325563"/>
          </a:xfrm>
        </p:spPr>
        <p:txBody>
          <a:bodyPr/>
          <a:lstStyle/>
          <a:p>
            <a:r>
              <a:rPr lang="hu-HU" dirty="0" err="1">
                <a:latin typeface="+mj-lt"/>
              </a:rPr>
              <a:t>About</a:t>
            </a:r>
            <a:r>
              <a:rPr lang="hu-HU" dirty="0">
                <a:latin typeface="+mj-lt"/>
              </a:rPr>
              <a:t> the </a:t>
            </a:r>
            <a:r>
              <a:rPr lang="hu-HU" dirty="0" err="1">
                <a:latin typeface="+mj-lt"/>
              </a:rPr>
              <a:t>scholarship</a:t>
            </a:r>
            <a:r>
              <a:rPr lang="hu-HU" dirty="0">
                <a:latin typeface="+mj-lt"/>
              </a:rPr>
              <a:t> I.</a:t>
            </a:r>
          </a:p>
        </p:txBody>
      </p:sp>
      <p:sp>
        <p:nvSpPr>
          <p:cNvPr id="5" name="Szöveg helye 4"/>
          <p:cNvSpPr>
            <a:spLocks noGrp="1"/>
          </p:cNvSpPr>
          <p:nvPr>
            <p:ph idx="1"/>
          </p:nvPr>
        </p:nvSpPr>
        <p:spPr>
          <a:xfrm>
            <a:off x="786829" y="1497204"/>
            <a:ext cx="10515600" cy="4679759"/>
          </a:xfrm>
          <a:solidFill>
            <a:schemeClr val="accent2"/>
          </a:solidFill>
        </p:spPr>
        <p:txBody>
          <a:bodyPr>
            <a:normAutofit fontScale="62500" lnSpcReduction="20000"/>
          </a:bodyPr>
          <a:lstStyle/>
          <a:p>
            <a:pPr marL="452438" indent="-452438" algn="l">
              <a:lnSpc>
                <a:spcPct val="120000"/>
              </a:lnSpc>
              <a:spcAft>
                <a:spcPts val="1200"/>
              </a:spcAft>
              <a:buClr>
                <a:srgbClr val="CC9900"/>
              </a:buClr>
              <a:buFont typeface="Wingdings" pitchFamily="2" charset="2"/>
              <a:buChar char="Ø"/>
            </a:pPr>
            <a:r>
              <a:rPr lang="hu-HU" sz="2800" b="1" dirty="0">
                <a:solidFill>
                  <a:schemeClr val="accent1"/>
                </a:solidFill>
                <a:latin typeface="+mn-lt"/>
              </a:rPr>
              <a:t>The scholarship program covers your full tuition fee (but not the administrative fees) for the duration of your scholarship status </a:t>
            </a:r>
          </a:p>
          <a:p>
            <a:pPr marL="452438" indent="-452438" algn="l">
              <a:lnSpc>
                <a:spcPct val="120000"/>
              </a:lnSpc>
              <a:spcAft>
                <a:spcPts val="1200"/>
              </a:spcAft>
              <a:buClr>
                <a:srgbClr val="CC9900"/>
              </a:buClr>
              <a:buFont typeface="Wingdings" pitchFamily="2" charset="2"/>
              <a:buChar char="Ø"/>
            </a:pPr>
            <a:r>
              <a:rPr lang="hu-HU" sz="2800" b="1" dirty="0">
                <a:solidFill>
                  <a:schemeClr val="accent1"/>
                </a:solidFill>
                <a:latin typeface="+mn-lt"/>
              </a:rPr>
              <a:t>Monthly allowance </a:t>
            </a:r>
            <a:r>
              <a:rPr lang="en-US" sz="2800" b="1" dirty="0">
                <a:solidFill>
                  <a:schemeClr val="accent1"/>
                </a:solidFill>
                <a:latin typeface="+mn-lt"/>
              </a:rPr>
              <a:t>f</a:t>
            </a:r>
            <a:r>
              <a:rPr lang="hu-HU" sz="2800" b="1" dirty="0">
                <a:solidFill>
                  <a:schemeClr val="accent1"/>
                </a:solidFill>
                <a:latin typeface="+mn-lt"/>
              </a:rPr>
              <a:t>o</a:t>
            </a:r>
            <a:r>
              <a:rPr lang="en-US" sz="2800" b="1" dirty="0">
                <a:solidFill>
                  <a:schemeClr val="accent1"/>
                </a:solidFill>
                <a:latin typeface="+mn-lt"/>
              </a:rPr>
              <a:t>r 12 months</a:t>
            </a:r>
            <a:r>
              <a:rPr lang="hu-HU" sz="2800" b="1" dirty="0">
                <a:solidFill>
                  <a:schemeClr val="accent1"/>
                </a:solidFill>
                <a:latin typeface="+mn-lt"/>
              </a:rPr>
              <a:t>/year, except for the last year of your studies </a:t>
            </a:r>
            <a:r>
              <a:rPr lang="hu-HU" sz="2800" dirty="0">
                <a:solidFill>
                  <a:schemeClr val="accent1"/>
                </a:solidFill>
                <a:latin typeface="+mn-lt"/>
              </a:rPr>
              <a:t>(only up to and including the month in which you obtain the final pre-degree certificate).</a:t>
            </a:r>
          </a:p>
          <a:p>
            <a:pPr marL="452438" lvl="1" indent="-452438">
              <a:lnSpc>
                <a:spcPct val="120000"/>
              </a:lnSpc>
              <a:spcAft>
                <a:spcPts val="1200"/>
              </a:spcAft>
              <a:buClr>
                <a:srgbClr val="CC9900"/>
              </a:buClr>
              <a:buFont typeface="Wingdings" pitchFamily="2" charset="2"/>
              <a:buChar char="Ø"/>
            </a:pPr>
            <a:r>
              <a:rPr lang="en-US" sz="2800" dirty="0">
                <a:solidFill>
                  <a:schemeClr val="accent1"/>
                </a:solidFill>
                <a:latin typeface="+mn-lt"/>
              </a:rPr>
              <a:t>The amount of the scholarship</a:t>
            </a:r>
            <a:endParaRPr lang="hu-HU" sz="2800" dirty="0">
              <a:solidFill>
                <a:schemeClr val="accent1"/>
              </a:solidFill>
              <a:latin typeface="+mn-lt"/>
            </a:endParaRPr>
          </a:p>
          <a:p>
            <a:pPr marL="452438" lvl="2" indent="-452438">
              <a:lnSpc>
                <a:spcPct val="120000"/>
              </a:lnSpc>
              <a:spcAft>
                <a:spcPts val="1200"/>
              </a:spcAft>
              <a:buClr>
                <a:srgbClr val="CC9900"/>
              </a:buClr>
              <a:buFont typeface="Wingdings" pitchFamily="2" charset="2"/>
              <a:buChar char="Ø"/>
            </a:pPr>
            <a:r>
              <a:rPr lang="hu-HU" sz="2800" dirty="0">
                <a:solidFill>
                  <a:schemeClr val="accent1"/>
                </a:solidFill>
                <a:latin typeface="+mn-lt"/>
              </a:rPr>
              <a:t>BA / MA </a:t>
            </a:r>
            <a:r>
              <a:rPr lang="hu-HU" sz="2800" dirty="0" err="1">
                <a:solidFill>
                  <a:schemeClr val="accent1"/>
                </a:solidFill>
                <a:latin typeface="+mn-lt"/>
              </a:rPr>
              <a:t>students</a:t>
            </a:r>
            <a:r>
              <a:rPr lang="hu-HU" sz="2800" dirty="0">
                <a:solidFill>
                  <a:schemeClr val="accent1"/>
                </a:solidFill>
                <a:latin typeface="+mn-lt"/>
              </a:rPr>
              <a:t> – </a:t>
            </a:r>
            <a:r>
              <a:rPr lang="en-US" sz="2800" dirty="0">
                <a:solidFill>
                  <a:schemeClr val="accent1"/>
                </a:solidFill>
                <a:latin typeface="+mn-lt"/>
              </a:rPr>
              <a:t>4</a:t>
            </a:r>
            <a:r>
              <a:rPr lang="hu-HU" sz="2800" dirty="0">
                <a:solidFill>
                  <a:schemeClr val="accent1"/>
                </a:solidFill>
                <a:latin typeface="+mn-lt"/>
              </a:rPr>
              <a:t>3.700,-HUF/</a:t>
            </a:r>
            <a:r>
              <a:rPr lang="en-US" sz="2800" dirty="0">
                <a:solidFill>
                  <a:schemeClr val="accent1"/>
                </a:solidFill>
                <a:latin typeface="+mn-lt"/>
              </a:rPr>
              <a:t>month</a:t>
            </a:r>
            <a:endParaRPr lang="hu-HU" sz="2800" dirty="0">
              <a:solidFill>
                <a:schemeClr val="accent1"/>
              </a:solidFill>
              <a:latin typeface="+mn-lt"/>
            </a:endParaRPr>
          </a:p>
          <a:p>
            <a:pPr marL="452438" lvl="2" indent="-452438">
              <a:lnSpc>
                <a:spcPct val="120000"/>
              </a:lnSpc>
              <a:spcAft>
                <a:spcPts val="1200"/>
              </a:spcAft>
              <a:buClr>
                <a:srgbClr val="CC9900"/>
              </a:buClr>
              <a:buFont typeface="Wingdings" pitchFamily="2" charset="2"/>
              <a:buChar char="Ø"/>
            </a:pPr>
            <a:r>
              <a:rPr lang="hu-HU" sz="2800" dirty="0">
                <a:solidFill>
                  <a:schemeClr val="accent1"/>
                </a:solidFill>
                <a:latin typeface="+mn-lt"/>
              </a:rPr>
              <a:t>PhD </a:t>
            </a:r>
            <a:r>
              <a:rPr lang="hu-HU" sz="2800" dirty="0" err="1">
                <a:solidFill>
                  <a:schemeClr val="accent1"/>
                </a:solidFill>
                <a:latin typeface="+mn-lt"/>
              </a:rPr>
              <a:t>students</a:t>
            </a:r>
            <a:r>
              <a:rPr lang="hu-HU" sz="2800" dirty="0">
                <a:solidFill>
                  <a:schemeClr val="accent1"/>
                </a:solidFill>
                <a:latin typeface="+mn-lt"/>
              </a:rPr>
              <a:t> – 140.000,-HUF/</a:t>
            </a:r>
            <a:r>
              <a:rPr lang="en-US" sz="2800" dirty="0">
                <a:solidFill>
                  <a:schemeClr val="accent1"/>
                </a:solidFill>
                <a:latin typeface="+mn-lt"/>
              </a:rPr>
              <a:t>month </a:t>
            </a:r>
            <a:r>
              <a:rPr lang="hu-HU" sz="2800" dirty="0">
                <a:solidFill>
                  <a:schemeClr val="accent1"/>
                </a:solidFill>
                <a:latin typeface="+mn-lt"/>
              </a:rPr>
              <a:t>(1</a:t>
            </a:r>
            <a:r>
              <a:rPr lang="hu-HU" sz="2800" baseline="30000" dirty="0">
                <a:solidFill>
                  <a:schemeClr val="accent1"/>
                </a:solidFill>
                <a:latin typeface="+mn-lt"/>
              </a:rPr>
              <a:t>st</a:t>
            </a:r>
            <a:r>
              <a:rPr lang="hu-HU" sz="2800" dirty="0">
                <a:solidFill>
                  <a:schemeClr val="accent1"/>
                </a:solidFill>
                <a:latin typeface="+mn-lt"/>
              </a:rPr>
              <a:t> and 2</a:t>
            </a:r>
            <a:r>
              <a:rPr lang="hu-HU" sz="2800" baseline="30000" dirty="0">
                <a:solidFill>
                  <a:schemeClr val="accent1"/>
                </a:solidFill>
                <a:latin typeface="+mn-lt"/>
              </a:rPr>
              <a:t>nd</a:t>
            </a:r>
            <a:r>
              <a:rPr lang="hu-HU" sz="2800" dirty="0">
                <a:solidFill>
                  <a:schemeClr val="accent1"/>
                </a:solidFill>
                <a:latin typeface="+mn-lt"/>
              </a:rPr>
              <a:t> </a:t>
            </a:r>
            <a:r>
              <a:rPr lang="hu-HU" sz="2800" dirty="0" err="1">
                <a:solidFill>
                  <a:schemeClr val="accent1"/>
                </a:solidFill>
                <a:latin typeface="+mn-lt"/>
              </a:rPr>
              <a:t>year</a:t>
            </a:r>
            <a:r>
              <a:rPr lang="hu-HU" sz="2800" dirty="0">
                <a:solidFill>
                  <a:schemeClr val="accent1"/>
                </a:solidFill>
                <a:latin typeface="+mn-lt"/>
              </a:rPr>
              <a:t>)</a:t>
            </a:r>
          </a:p>
          <a:p>
            <a:pPr marL="452438" lvl="1" indent="-452438">
              <a:lnSpc>
                <a:spcPct val="120000"/>
              </a:lnSpc>
              <a:spcAft>
                <a:spcPts val="1200"/>
              </a:spcAft>
              <a:buClr>
                <a:srgbClr val="CC9900"/>
              </a:buClr>
            </a:pPr>
            <a:r>
              <a:rPr lang="hu-HU" sz="2800" dirty="0">
                <a:solidFill>
                  <a:schemeClr val="accent1"/>
                </a:solidFill>
                <a:latin typeface="+mn-lt"/>
              </a:rPr>
              <a:t>		          180.000,- HUF/</a:t>
            </a:r>
            <a:r>
              <a:rPr lang="en-US" sz="2800" dirty="0">
                <a:solidFill>
                  <a:schemeClr val="accent1"/>
                </a:solidFill>
                <a:latin typeface="+mn-lt"/>
              </a:rPr>
              <a:t>month </a:t>
            </a:r>
            <a:r>
              <a:rPr lang="hu-HU" sz="2800" dirty="0">
                <a:solidFill>
                  <a:schemeClr val="accent1"/>
                </a:solidFill>
                <a:latin typeface="+mn-lt"/>
              </a:rPr>
              <a:t>(3</a:t>
            </a:r>
            <a:r>
              <a:rPr lang="hu-HU" sz="2800" baseline="30000" dirty="0">
                <a:solidFill>
                  <a:schemeClr val="accent1"/>
                </a:solidFill>
                <a:latin typeface="+mn-lt"/>
              </a:rPr>
              <a:t>rd</a:t>
            </a:r>
            <a:r>
              <a:rPr lang="hu-HU" sz="2800" dirty="0">
                <a:solidFill>
                  <a:schemeClr val="accent1"/>
                </a:solidFill>
                <a:latin typeface="+mn-lt"/>
              </a:rPr>
              <a:t> and 4</a:t>
            </a:r>
            <a:r>
              <a:rPr lang="hu-HU" sz="2800" baseline="30000" dirty="0">
                <a:solidFill>
                  <a:schemeClr val="accent1"/>
                </a:solidFill>
                <a:latin typeface="+mn-lt"/>
              </a:rPr>
              <a:t>th</a:t>
            </a:r>
            <a:r>
              <a:rPr lang="hu-HU" sz="2800" dirty="0">
                <a:solidFill>
                  <a:schemeClr val="accent1"/>
                </a:solidFill>
                <a:latin typeface="+mn-lt"/>
              </a:rPr>
              <a:t> year – training research 							period – special application required!)</a:t>
            </a:r>
          </a:p>
          <a:p>
            <a:pPr marL="452438" lvl="1" indent="-452438">
              <a:lnSpc>
                <a:spcPct val="120000"/>
              </a:lnSpc>
              <a:spcAft>
                <a:spcPts val="1200"/>
              </a:spcAft>
              <a:buClr>
                <a:srgbClr val="CC9900"/>
              </a:buClr>
              <a:buFont typeface="Wingdings" pitchFamily="2" charset="2"/>
              <a:buChar char="Ø"/>
            </a:pPr>
            <a:r>
              <a:rPr lang="hu-HU" sz="2800" b="1" dirty="0">
                <a:solidFill>
                  <a:schemeClr val="accent1"/>
                </a:solidFill>
                <a:latin typeface="+mn-lt"/>
              </a:rPr>
              <a:t>Students must register at the SH office every September and January in order to get the scholarship.</a:t>
            </a:r>
          </a:p>
          <a:p>
            <a:pPr algn="just">
              <a:spcAft>
                <a:spcPts val="600"/>
              </a:spcAft>
              <a:buClr>
                <a:srgbClr val="CC9900"/>
              </a:buClr>
              <a:buFont typeface="Wingdings" pitchFamily="2" charset="2"/>
              <a:buChar char="Ø"/>
            </a:pPr>
            <a:endParaRPr lang="en-GB" sz="3000" dirty="0">
              <a:solidFill>
                <a:srgbClr val="FFFFFF"/>
              </a:solidFill>
            </a:endParaRPr>
          </a:p>
        </p:txBody>
      </p:sp>
    </p:spTree>
    <p:extLst>
      <p:ext uri="{BB962C8B-B14F-4D97-AF65-F5344CB8AC3E}">
        <p14:creationId xmlns:p14="http://schemas.microsoft.com/office/powerpoint/2010/main" val="316065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latin typeface="+mj-lt"/>
              </a:rPr>
              <a:t>About</a:t>
            </a:r>
            <a:r>
              <a:rPr lang="hu-HU" dirty="0">
                <a:latin typeface="+mj-lt"/>
              </a:rPr>
              <a:t> the </a:t>
            </a:r>
            <a:r>
              <a:rPr lang="hu-HU" dirty="0" err="1">
                <a:latin typeface="+mj-lt"/>
              </a:rPr>
              <a:t>scholarship</a:t>
            </a:r>
            <a:r>
              <a:rPr lang="hu-HU" dirty="0">
                <a:latin typeface="+mj-lt"/>
              </a:rPr>
              <a:t> II.</a:t>
            </a:r>
          </a:p>
        </p:txBody>
      </p:sp>
      <p:sp>
        <p:nvSpPr>
          <p:cNvPr id="5" name="Szöveg helye 4"/>
          <p:cNvSpPr>
            <a:spLocks noGrp="1"/>
          </p:cNvSpPr>
          <p:nvPr>
            <p:ph idx="1"/>
          </p:nvPr>
        </p:nvSpPr>
        <p:spPr>
          <a:xfrm>
            <a:off x="818016" y="2251540"/>
            <a:ext cx="10515600" cy="4351338"/>
          </a:xfrm>
          <a:solidFill>
            <a:schemeClr val="accent2"/>
          </a:solidFill>
        </p:spPr>
        <p:txBody>
          <a:bodyPr>
            <a:normAutofit/>
          </a:bodyPr>
          <a:lstStyle/>
          <a:p>
            <a:pPr algn="l">
              <a:spcAft>
                <a:spcPts val="600"/>
              </a:spcAft>
              <a:buClr>
                <a:srgbClr val="CC9900"/>
              </a:buClr>
              <a:buFont typeface="Wingdings" pitchFamily="2" charset="2"/>
              <a:buChar char="Ø"/>
            </a:pPr>
            <a:r>
              <a:rPr lang="hu-HU" sz="2400" b="1" dirty="0">
                <a:solidFill>
                  <a:schemeClr val="accent1"/>
                </a:solidFill>
                <a:latin typeface="+mn-lt"/>
              </a:rPr>
              <a:t> Accommodation</a:t>
            </a:r>
          </a:p>
          <a:p>
            <a:pPr marL="457200" lvl="2">
              <a:lnSpc>
                <a:spcPct val="100000"/>
              </a:lnSpc>
              <a:spcAft>
                <a:spcPts val="600"/>
              </a:spcAft>
              <a:buClr>
                <a:srgbClr val="CC9900"/>
              </a:buClr>
              <a:buFont typeface="Wingdings" pitchFamily="2" charset="2"/>
              <a:buChar char="Ø"/>
            </a:pPr>
            <a:r>
              <a:rPr lang="hu-HU" sz="2400" dirty="0">
                <a:solidFill>
                  <a:schemeClr val="accent1"/>
                </a:solidFill>
                <a:latin typeface="+mn-lt"/>
              </a:rPr>
              <a:t> dormitory (</a:t>
            </a:r>
            <a:r>
              <a:rPr lang="hu-HU" sz="2400" b="1" i="1" u="sng" dirty="0">
                <a:solidFill>
                  <a:schemeClr val="accent1"/>
                </a:solidFill>
                <a:latin typeface="+mn-lt"/>
              </a:rPr>
              <a:t>not available this semester</a:t>
            </a:r>
            <a:r>
              <a:rPr lang="hu-HU" sz="2400" dirty="0">
                <a:solidFill>
                  <a:schemeClr val="accent1"/>
                </a:solidFill>
                <a:latin typeface="+mn-lt"/>
              </a:rPr>
              <a:t>) or</a:t>
            </a:r>
          </a:p>
          <a:p>
            <a:pPr marL="457200" lvl="2">
              <a:lnSpc>
                <a:spcPct val="100000"/>
              </a:lnSpc>
              <a:spcBef>
                <a:spcPts val="0"/>
              </a:spcBef>
              <a:spcAft>
                <a:spcPts val="600"/>
              </a:spcAft>
              <a:buClr>
                <a:srgbClr val="CC9900"/>
              </a:buClr>
              <a:buFont typeface="Wingdings" pitchFamily="2" charset="2"/>
              <a:buChar char="Ø"/>
            </a:pPr>
            <a:r>
              <a:rPr lang="hu-HU" sz="2400" dirty="0">
                <a:solidFill>
                  <a:schemeClr val="accent1"/>
                </a:solidFill>
                <a:latin typeface="+mn-lt"/>
              </a:rPr>
              <a:t> accommodation contribution - 4</a:t>
            </a:r>
            <a:r>
              <a:rPr lang="en-US" sz="2400" dirty="0">
                <a:solidFill>
                  <a:schemeClr val="accent1"/>
                </a:solidFill>
                <a:latin typeface="+mn-lt"/>
              </a:rPr>
              <a:t>0</a:t>
            </a:r>
            <a:r>
              <a:rPr lang="hu-HU" sz="2400" dirty="0">
                <a:solidFill>
                  <a:schemeClr val="accent1"/>
                </a:solidFill>
                <a:latin typeface="+mn-lt"/>
              </a:rPr>
              <a:t>.</a:t>
            </a:r>
            <a:r>
              <a:rPr lang="en-US" sz="2400" dirty="0">
                <a:solidFill>
                  <a:schemeClr val="accent1"/>
                </a:solidFill>
                <a:latin typeface="+mn-lt"/>
              </a:rPr>
              <a:t> 000</a:t>
            </a:r>
            <a:r>
              <a:rPr lang="hu-HU" sz="2400" dirty="0">
                <a:solidFill>
                  <a:schemeClr val="accent1"/>
                </a:solidFill>
                <a:latin typeface="+mn-lt"/>
              </a:rPr>
              <a:t>,-HUF/</a:t>
            </a:r>
            <a:r>
              <a:rPr lang="hu-HU" sz="2400" dirty="0" err="1">
                <a:solidFill>
                  <a:schemeClr val="accent1"/>
                </a:solidFill>
                <a:latin typeface="+mn-lt"/>
              </a:rPr>
              <a:t>month</a:t>
            </a:r>
            <a:endParaRPr lang="hu-HU" sz="2400" dirty="0">
              <a:solidFill>
                <a:schemeClr val="accent1"/>
              </a:solidFill>
              <a:latin typeface="+mn-lt"/>
            </a:endParaRPr>
          </a:p>
          <a:p>
            <a:pPr marL="457200" lvl="2">
              <a:lnSpc>
                <a:spcPct val="100000"/>
              </a:lnSpc>
              <a:spcBef>
                <a:spcPts val="0"/>
              </a:spcBef>
              <a:spcAft>
                <a:spcPts val="600"/>
              </a:spcAft>
              <a:buClr>
                <a:srgbClr val="CC9900"/>
              </a:buClr>
              <a:buFont typeface="Wingdings" pitchFamily="2" charset="2"/>
              <a:buChar char="Ø"/>
            </a:pPr>
            <a:r>
              <a:rPr lang="hu-HU" sz="2400" dirty="0">
                <a:solidFill>
                  <a:schemeClr val="accent1"/>
                </a:solidFill>
                <a:latin typeface="+mn-lt"/>
              </a:rPr>
              <a:t> you can not change the form of acc. during the </a:t>
            </a:r>
            <a:r>
              <a:rPr lang="hu-HU" sz="2400" dirty="0" err="1">
                <a:solidFill>
                  <a:schemeClr val="accent1"/>
                </a:solidFill>
                <a:latin typeface="+mn-lt"/>
              </a:rPr>
              <a:t>semester</a:t>
            </a:r>
            <a:endParaRPr lang="hu-HU" sz="2400" dirty="0">
              <a:solidFill>
                <a:schemeClr val="accent1"/>
              </a:solidFill>
              <a:latin typeface="+mn-lt"/>
            </a:endParaRPr>
          </a:p>
          <a:p>
            <a:pPr algn="l">
              <a:lnSpc>
                <a:spcPct val="100000"/>
              </a:lnSpc>
              <a:spcAft>
                <a:spcPts val="600"/>
              </a:spcAft>
              <a:buClr>
                <a:srgbClr val="CC9900"/>
              </a:buClr>
              <a:buFont typeface="Wingdings" pitchFamily="2" charset="2"/>
              <a:buChar char="Ø"/>
            </a:pPr>
            <a:r>
              <a:rPr lang="hu-HU" sz="2400" b="1" dirty="0" err="1">
                <a:solidFill>
                  <a:schemeClr val="accent1"/>
                </a:solidFill>
                <a:latin typeface="+mn-lt"/>
              </a:rPr>
              <a:t>Medical</a:t>
            </a:r>
            <a:r>
              <a:rPr lang="hu-HU" sz="2400" b="1" dirty="0">
                <a:solidFill>
                  <a:schemeClr val="accent1"/>
                </a:solidFill>
                <a:latin typeface="+mn-lt"/>
              </a:rPr>
              <a:t> </a:t>
            </a:r>
            <a:r>
              <a:rPr lang="hu-HU" sz="2400" b="1" dirty="0" err="1">
                <a:solidFill>
                  <a:schemeClr val="accent1"/>
                </a:solidFill>
                <a:latin typeface="+mn-lt"/>
              </a:rPr>
              <a:t>insurance</a:t>
            </a:r>
            <a:r>
              <a:rPr lang="hu-HU" sz="2400" b="1" dirty="0">
                <a:solidFill>
                  <a:schemeClr val="accent1"/>
                </a:solidFill>
                <a:latin typeface="+mn-lt"/>
              </a:rPr>
              <a:t> </a:t>
            </a:r>
          </a:p>
          <a:p>
            <a:pPr marL="457200" lvl="2">
              <a:lnSpc>
                <a:spcPct val="100000"/>
              </a:lnSpc>
              <a:spcAft>
                <a:spcPts val="600"/>
              </a:spcAft>
              <a:buClr>
                <a:srgbClr val="CC9900"/>
              </a:buClr>
              <a:buFont typeface="Wingdings" pitchFamily="2" charset="2"/>
              <a:buChar char="Ø"/>
            </a:pPr>
            <a:r>
              <a:rPr lang="hu-HU" sz="2400" dirty="0">
                <a:solidFill>
                  <a:schemeClr val="accent1"/>
                </a:solidFill>
                <a:latin typeface="+mn-lt"/>
              </a:rPr>
              <a:t> TAJ-card – Hungarian state insurance – blue card</a:t>
            </a:r>
          </a:p>
          <a:p>
            <a:pPr marL="457200" lvl="2">
              <a:lnSpc>
                <a:spcPct val="100000"/>
              </a:lnSpc>
              <a:spcAft>
                <a:spcPts val="600"/>
              </a:spcAft>
              <a:buClr>
                <a:srgbClr val="CC9900"/>
              </a:buClr>
              <a:buFont typeface="Wingdings" pitchFamily="2" charset="2"/>
              <a:buChar char="Ø"/>
            </a:pPr>
            <a:r>
              <a:rPr lang="hu-HU" sz="2400" dirty="0">
                <a:solidFill>
                  <a:schemeClr val="accent1"/>
                </a:solidFill>
                <a:latin typeface="+mn-lt"/>
              </a:rPr>
              <a:t> Private insurance (UNIQA) - for 5 + 7 months </a:t>
            </a:r>
          </a:p>
          <a:p>
            <a:pPr algn="l">
              <a:lnSpc>
                <a:spcPct val="100000"/>
              </a:lnSpc>
              <a:spcAft>
                <a:spcPts val="600"/>
              </a:spcAft>
              <a:buClr>
                <a:srgbClr val="CC9900"/>
              </a:buClr>
              <a:buFont typeface="Wingdings" pitchFamily="2" charset="2"/>
              <a:buChar char="Ø"/>
            </a:pPr>
            <a:r>
              <a:rPr lang="hu-HU" sz="2400" b="1" dirty="0">
                <a:solidFill>
                  <a:schemeClr val="accent1"/>
                </a:solidFill>
                <a:latin typeface="+mn-lt"/>
              </a:rPr>
              <a:t>No </a:t>
            </a:r>
            <a:r>
              <a:rPr lang="hu-HU" sz="2400" b="1" dirty="0" err="1">
                <a:solidFill>
                  <a:schemeClr val="accent1"/>
                </a:solidFill>
                <a:latin typeface="+mn-lt"/>
              </a:rPr>
              <a:t>other</a:t>
            </a:r>
            <a:r>
              <a:rPr lang="hu-HU" sz="2400" b="1" dirty="0">
                <a:solidFill>
                  <a:schemeClr val="accent1"/>
                </a:solidFill>
                <a:latin typeface="+mn-lt"/>
              </a:rPr>
              <a:t> </a:t>
            </a:r>
            <a:r>
              <a:rPr lang="hu-HU" sz="2400" b="1" dirty="0" err="1">
                <a:solidFill>
                  <a:schemeClr val="accent1"/>
                </a:solidFill>
                <a:latin typeface="+mn-lt"/>
              </a:rPr>
              <a:t>costs</a:t>
            </a:r>
            <a:r>
              <a:rPr lang="hu-HU" sz="2400" b="1" dirty="0">
                <a:solidFill>
                  <a:schemeClr val="accent1"/>
                </a:solidFill>
                <a:latin typeface="+mn-lt"/>
              </a:rPr>
              <a:t> </a:t>
            </a:r>
            <a:r>
              <a:rPr lang="hu-HU" sz="2400" b="1" dirty="0" err="1">
                <a:solidFill>
                  <a:schemeClr val="accent1"/>
                </a:solidFill>
                <a:latin typeface="+mn-lt"/>
              </a:rPr>
              <a:t>are</a:t>
            </a:r>
            <a:r>
              <a:rPr lang="hu-HU" sz="2400" b="1" dirty="0">
                <a:solidFill>
                  <a:schemeClr val="accent1"/>
                </a:solidFill>
                <a:latin typeface="+mn-lt"/>
              </a:rPr>
              <a:t> </a:t>
            </a:r>
            <a:r>
              <a:rPr lang="hu-HU" sz="2400" b="1" dirty="0" err="1">
                <a:solidFill>
                  <a:schemeClr val="accent1"/>
                </a:solidFill>
                <a:latin typeface="+mn-lt"/>
              </a:rPr>
              <a:t>covered</a:t>
            </a:r>
            <a:r>
              <a:rPr lang="hu-HU" sz="2400" b="1" dirty="0">
                <a:solidFill>
                  <a:schemeClr val="accent1"/>
                </a:solidFill>
                <a:latin typeface="+mn-lt"/>
              </a:rPr>
              <a:t> </a:t>
            </a:r>
            <a:r>
              <a:rPr lang="hu-HU" sz="2400" b="1" dirty="0" err="1">
                <a:solidFill>
                  <a:schemeClr val="accent1"/>
                </a:solidFill>
                <a:latin typeface="+mn-lt"/>
              </a:rPr>
              <a:t>by</a:t>
            </a:r>
            <a:r>
              <a:rPr lang="hu-HU" sz="2400" b="1" dirty="0">
                <a:solidFill>
                  <a:schemeClr val="accent1"/>
                </a:solidFill>
                <a:latin typeface="+mn-lt"/>
              </a:rPr>
              <a:t> the program</a:t>
            </a:r>
          </a:p>
          <a:p>
            <a:pPr algn="just">
              <a:spcAft>
                <a:spcPts val="600"/>
              </a:spcAft>
              <a:buClr>
                <a:srgbClr val="CC9900"/>
              </a:buClr>
              <a:buFont typeface="Wingdings" pitchFamily="2" charset="2"/>
              <a:buChar char="Ø"/>
            </a:pPr>
            <a:endParaRPr lang="en-GB" sz="3000" dirty="0">
              <a:solidFill>
                <a:schemeClr val="accent1"/>
              </a:solidFill>
            </a:endParaRPr>
          </a:p>
        </p:txBody>
      </p:sp>
    </p:spTree>
    <p:extLst>
      <p:ext uri="{BB962C8B-B14F-4D97-AF65-F5344CB8AC3E}">
        <p14:creationId xmlns:p14="http://schemas.microsoft.com/office/powerpoint/2010/main" val="2255278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a:latin typeface="+mj-lt"/>
              </a:rPr>
              <a:t>About the scholarship IV.</a:t>
            </a:r>
          </a:p>
        </p:txBody>
      </p:sp>
      <p:sp>
        <p:nvSpPr>
          <p:cNvPr id="5" name="Szöveg helye 4"/>
          <p:cNvSpPr>
            <a:spLocks noGrp="1"/>
          </p:cNvSpPr>
          <p:nvPr>
            <p:ph idx="1"/>
          </p:nvPr>
        </p:nvSpPr>
        <p:spPr>
          <a:xfrm>
            <a:off x="818016" y="1848898"/>
            <a:ext cx="10515600" cy="4461468"/>
          </a:xfrm>
          <a:solidFill>
            <a:schemeClr val="accent2"/>
          </a:solidFill>
        </p:spPr>
        <p:txBody>
          <a:bodyPr>
            <a:noAutofit/>
          </a:bodyPr>
          <a:lstStyle/>
          <a:p>
            <a:pPr marL="361950" indent="-361950" algn="l">
              <a:lnSpc>
                <a:spcPct val="120000"/>
              </a:lnSpc>
              <a:spcBef>
                <a:spcPts val="600"/>
              </a:spcBef>
              <a:spcAft>
                <a:spcPts val="600"/>
              </a:spcAft>
              <a:buClr>
                <a:srgbClr val="CC9900"/>
              </a:buClr>
              <a:buFont typeface="Wingdings" pitchFamily="2" charset="2"/>
              <a:buChar char="Ø"/>
            </a:pPr>
            <a:r>
              <a:rPr lang="hu-HU" sz="2000" dirty="0">
                <a:solidFill>
                  <a:schemeClr val="accent1"/>
                </a:solidFill>
                <a:latin typeface="+mn-lt"/>
              </a:rPr>
              <a:t>Mandatory participation in a „Hungarian as a foreign language and culture” course – </a:t>
            </a:r>
            <a:br>
              <a:rPr lang="hu-HU" sz="2000" dirty="0">
                <a:solidFill>
                  <a:schemeClr val="accent1"/>
                </a:solidFill>
                <a:latin typeface="+mn-lt"/>
              </a:rPr>
            </a:br>
            <a:r>
              <a:rPr lang="hu-HU" sz="2000" dirty="0">
                <a:solidFill>
                  <a:schemeClr val="accent1"/>
                </a:solidFill>
                <a:latin typeface="+mn-lt"/>
              </a:rPr>
              <a:t>2 semesters in the first year of studies.</a:t>
            </a:r>
            <a:br>
              <a:rPr lang="hu-HU" sz="2000" dirty="0">
                <a:solidFill>
                  <a:schemeClr val="accent1"/>
                </a:solidFill>
                <a:latin typeface="+mn-lt"/>
              </a:rPr>
            </a:br>
            <a:r>
              <a:rPr lang="hu-HU" sz="2000" dirty="0">
                <a:solidFill>
                  <a:schemeClr val="accent1"/>
                </a:solidFill>
                <a:latin typeface="+mn-lt"/>
              </a:rPr>
              <a:t>Not passing the exam = monthly allowance will only be 30 000 HUF</a:t>
            </a:r>
          </a:p>
          <a:p>
            <a:pPr marL="361950" indent="-361950" algn="l">
              <a:lnSpc>
                <a:spcPct val="120000"/>
              </a:lnSpc>
              <a:spcBef>
                <a:spcPts val="600"/>
              </a:spcBef>
              <a:spcAft>
                <a:spcPts val="600"/>
              </a:spcAft>
              <a:buClr>
                <a:srgbClr val="CC9900"/>
              </a:buClr>
              <a:buFont typeface="Wingdings" pitchFamily="2" charset="2"/>
              <a:buChar char="Ø"/>
            </a:pPr>
            <a:r>
              <a:rPr lang="hu-HU" sz="2000" dirty="0">
                <a:solidFill>
                  <a:schemeClr val="accent1"/>
                </a:solidFill>
                <a:latin typeface="+mn-lt"/>
              </a:rPr>
              <a:t>The scholarship can only be extended on two occasions (request must be handed in for one extra semester each time). For those starting in 2020/2021, the tuition fee will be covered by the scholarship during the extension, HOWEVER, the student will not be receiving either the accommodation or the monthly allowance during the extended period.</a:t>
            </a:r>
          </a:p>
          <a:p>
            <a:pPr marL="361950" indent="-361950" algn="l">
              <a:lnSpc>
                <a:spcPct val="120000"/>
              </a:lnSpc>
              <a:spcBef>
                <a:spcPts val="600"/>
              </a:spcBef>
              <a:spcAft>
                <a:spcPts val="600"/>
              </a:spcAft>
              <a:buClr>
                <a:srgbClr val="CC9900"/>
              </a:buClr>
              <a:buFont typeface="Wingdings" pitchFamily="2" charset="2"/>
              <a:buChar char="Ø"/>
            </a:pPr>
            <a:r>
              <a:rPr lang="hu-HU" sz="2000" dirty="0">
                <a:solidFill>
                  <a:schemeClr val="accent1"/>
                </a:solidFill>
                <a:latin typeface="+mn-lt"/>
              </a:rPr>
              <a:t>Study programme, host institution and study language can be changed only once and only within the first year of the full-time study program and only for the same study level (IF you meet the entry requiremenst of the program of your choice, the institution to which you wish to transfer has free places available)</a:t>
            </a:r>
          </a:p>
          <a:p>
            <a:endParaRPr lang="hu-HU" sz="2000" b="0" i="0" u="none" strike="noStrike" baseline="0" dirty="0">
              <a:latin typeface="Calibri" panose="020F0502020204030204" pitchFamily="34" charset="0"/>
            </a:endParaRPr>
          </a:p>
          <a:p>
            <a:endParaRPr lang="hu-HU" sz="2000" b="0" i="0" u="none" strike="noStrike" baseline="0" dirty="0">
              <a:latin typeface="Calibri" panose="020F0502020204030204" pitchFamily="34" charset="0"/>
            </a:endParaRPr>
          </a:p>
          <a:p>
            <a:r>
              <a:rPr lang="hu-HU" sz="2000" b="0" i="0" u="none" strike="noStrike" baseline="0" dirty="0">
                <a:solidFill>
                  <a:srgbClr val="000000"/>
                </a:solidFill>
                <a:latin typeface="Calibri" panose="020F0502020204030204" pitchFamily="34" charset="0"/>
              </a:rPr>
              <a:t>	</a:t>
            </a:r>
          </a:p>
          <a:p>
            <a:r>
              <a:rPr lang="hu-HU" sz="2000" b="0" i="0" u="none" strike="noStrike" baseline="0" dirty="0">
                <a:solidFill>
                  <a:srgbClr val="000000"/>
                </a:solidFill>
                <a:latin typeface="Calibri" panose="020F0502020204030204" pitchFamily="34" charset="0"/>
              </a:rPr>
              <a:t>	</a:t>
            </a:r>
          </a:p>
          <a:p>
            <a:pPr marL="361950" indent="-361950" algn="l">
              <a:lnSpc>
                <a:spcPct val="100000"/>
              </a:lnSpc>
              <a:spcBef>
                <a:spcPts val="600"/>
              </a:spcBef>
              <a:spcAft>
                <a:spcPts val="600"/>
              </a:spcAft>
              <a:buClr>
                <a:srgbClr val="CC9900"/>
              </a:buClr>
              <a:buFont typeface="Wingdings" pitchFamily="2" charset="2"/>
              <a:buChar char="Ø"/>
            </a:pPr>
            <a:endParaRPr lang="en-US" sz="2000" b="0" i="0" u="none" strike="noStrike" baseline="0"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algn="just">
              <a:spcAft>
                <a:spcPts val="600"/>
              </a:spcAft>
              <a:buClr>
                <a:srgbClr val="CC9900"/>
              </a:buClr>
              <a:buFont typeface="Wingdings" pitchFamily="2" charset="2"/>
              <a:buChar char="Ø"/>
            </a:pPr>
            <a:endParaRPr lang="en-GB" sz="2000" dirty="0">
              <a:solidFill>
                <a:schemeClr val="accent1"/>
              </a:solidFill>
            </a:endParaRPr>
          </a:p>
        </p:txBody>
      </p:sp>
    </p:spTree>
    <p:extLst>
      <p:ext uri="{BB962C8B-B14F-4D97-AF65-F5344CB8AC3E}">
        <p14:creationId xmlns:p14="http://schemas.microsoft.com/office/powerpoint/2010/main" val="4178802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18016" y="523335"/>
            <a:ext cx="9421254" cy="1325563"/>
          </a:xfrm>
        </p:spPr>
        <p:txBody>
          <a:bodyPr/>
          <a:lstStyle/>
          <a:p>
            <a:r>
              <a:rPr lang="hu-HU" dirty="0">
                <a:latin typeface="+mj-lt"/>
              </a:rPr>
              <a:t>Termination of the scholarship I.</a:t>
            </a:r>
          </a:p>
        </p:txBody>
      </p:sp>
      <p:sp>
        <p:nvSpPr>
          <p:cNvPr id="5" name="Szöveg helye 4"/>
          <p:cNvSpPr>
            <a:spLocks noGrp="1"/>
          </p:cNvSpPr>
          <p:nvPr>
            <p:ph idx="1"/>
          </p:nvPr>
        </p:nvSpPr>
        <p:spPr>
          <a:xfrm>
            <a:off x="818016" y="1517301"/>
            <a:ext cx="10515600" cy="4793065"/>
          </a:xfrm>
          <a:solidFill>
            <a:schemeClr val="accent2"/>
          </a:solidFill>
        </p:spPr>
        <p:txBody>
          <a:bodyPr>
            <a:noAutofit/>
          </a:bodyPr>
          <a:lstStyle/>
          <a:p>
            <a:endParaRPr lang="hu-HU" sz="1800" b="0" i="0" u="none" strike="noStrike" baseline="0" dirty="0">
              <a:latin typeface="+mn-lt"/>
            </a:endParaRPr>
          </a:p>
          <a:p>
            <a:pPr marL="285750" indent="-285750">
              <a:buFont typeface="Wingdings" panose="05000000000000000000" pitchFamily="2" charset="2"/>
              <a:buChar char="Ø"/>
            </a:pPr>
            <a:r>
              <a:rPr lang="hu-HU" sz="2000" b="0" i="0" u="none" strike="noStrike" baseline="0" dirty="0">
                <a:solidFill>
                  <a:schemeClr val="accent1"/>
                </a:solidFill>
                <a:latin typeface="+mn-lt"/>
              </a:rPr>
              <a:t>If </a:t>
            </a:r>
            <a:r>
              <a:rPr lang="en-US" sz="2000" b="0" i="0" u="none" strike="noStrike" baseline="0" dirty="0">
                <a:solidFill>
                  <a:schemeClr val="accent1"/>
                </a:solidFill>
                <a:latin typeface="+mn-lt"/>
              </a:rPr>
              <a:t>the student withdraws the scholarship in writing</a:t>
            </a:r>
            <a:endParaRPr lang="hu-HU" sz="2000" b="0" i="0" u="none" strike="noStrike" baseline="0" dirty="0">
              <a:solidFill>
                <a:schemeClr val="accent1"/>
              </a:solidFill>
              <a:latin typeface="+mn-lt"/>
            </a:endParaRPr>
          </a:p>
          <a:p>
            <a:pPr marL="285750" indent="-285750">
              <a:buFont typeface="Wingdings" panose="05000000000000000000" pitchFamily="2" charset="2"/>
              <a:buChar char="Ø"/>
            </a:pPr>
            <a:r>
              <a:rPr lang="hu-HU" sz="2000" b="0" i="0" u="none" strike="noStrike" baseline="0" dirty="0">
                <a:solidFill>
                  <a:schemeClr val="accent1"/>
                </a:solidFill>
                <a:latin typeface="+mn-lt"/>
              </a:rPr>
              <a:t>When a student has </a:t>
            </a:r>
            <a:r>
              <a:rPr lang="en-US" sz="2000" b="0" i="0" u="none" strike="noStrike" baseline="0" dirty="0">
                <a:solidFill>
                  <a:schemeClr val="accent1"/>
                </a:solidFill>
                <a:latin typeface="+mn-lt"/>
              </a:rPr>
              <a:t>completed a degree on the relevant study level, on the last day of the first final exam-period following the last semester, </a:t>
            </a:r>
          </a:p>
          <a:p>
            <a:pPr marL="285750" indent="-285750">
              <a:buFont typeface="Wingdings" panose="05000000000000000000" pitchFamily="2" charset="2"/>
              <a:buChar char="Ø"/>
            </a:pPr>
            <a:r>
              <a:rPr lang="hu-HU" sz="2000" b="0" i="0" u="none" strike="noStrike" baseline="0" dirty="0">
                <a:solidFill>
                  <a:schemeClr val="accent1"/>
                </a:solidFill>
                <a:latin typeface="+mn-lt"/>
              </a:rPr>
              <a:t>If </a:t>
            </a:r>
            <a:r>
              <a:rPr lang="en-US" sz="2000" b="0" i="0" u="none" strike="noStrike" baseline="0" dirty="0">
                <a:solidFill>
                  <a:schemeClr val="accent1"/>
                </a:solidFill>
                <a:latin typeface="+mn-lt"/>
              </a:rPr>
              <a:t>the student has used up the awarded number of semesters and does not submit a claim for extension, or there is no possibility to ask for extension any more </a:t>
            </a:r>
            <a:endParaRPr lang="hu-HU" sz="2000" b="0" i="0" u="none" strike="noStrike" baseline="0" dirty="0">
              <a:solidFill>
                <a:schemeClr val="accent1"/>
              </a:solidFill>
              <a:latin typeface="+mn-lt"/>
            </a:endParaRPr>
          </a:p>
          <a:p>
            <a:pPr marL="285750" indent="-285750">
              <a:buFont typeface="Wingdings" panose="05000000000000000000" pitchFamily="2" charset="2"/>
              <a:buChar char="Ø"/>
            </a:pPr>
            <a:r>
              <a:rPr lang="hu-HU" sz="2000" b="0" i="0" u="none" strike="noStrike" baseline="0" dirty="0">
                <a:solidFill>
                  <a:schemeClr val="accent1"/>
                </a:solidFill>
                <a:latin typeface="+mn-lt"/>
              </a:rPr>
              <a:t>If </a:t>
            </a:r>
            <a:r>
              <a:rPr lang="en-US" sz="2000" b="0" i="0" u="none" strike="noStrike" baseline="0" dirty="0">
                <a:solidFill>
                  <a:schemeClr val="accent1"/>
                </a:solidFill>
                <a:latin typeface="+mn-lt"/>
              </a:rPr>
              <a:t>the scholarship holder cannot prove that he/she reside habitually in Hungary, </a:t>
            </a:r>
            <a:endParaRPr lang="hu-HU" sz="2000" b="0" i="0" u="none" strike="noStrike" baseline="0" dirty="0">
              <a:solidFill>
                <a:schemeClr val="accent1"/>
              </a:solidFill>
              <a:latin typeface="+mn-lt"/>
            </a:endParaRPr>
          </a:p>
          <a:p>
            <a:pPr marL="285750" indent="-285750">
              <a:buFont typeface="Wingdings" panose="05000000000000000000" pitchFamily="2" charset="2"/>
              <a:buChar char="Ø"/>
            </a:pPr>
            <a:r>
              <a:rPr lang="hu-HU" sz="2000" b="0" i="0" u="none" strike="noStrike" baseline="0" dirty="0">
                <a:solidFill>
                  <a:schemeClr val="accent1"/>
                </a:solidFill>
                <a:latin typeface="+mn-lt"/>
              </a:rPr>
              <a:t>If </a:t>
            </a:r>
            <a:r>
              <a:rPr lang="en-US" sz="2000" b="0" i="0" u="none" strike="noStrike" baseline="0" dirty="0">
                <a:solidFill>
                  <a:schemeClr val="accent1"/>
                </a:solidFill>
                <a:latin typeface="+mn-lt"/>
              </a:rPr>
              <a:t>the student does not </a:t>
            </a:r>
            <a:r>
              <a:rPr lang="hu-HU" sz="2000" b="0" i="0" u="none" strike="noStrike" baseline="0" dirty="0">
                <a:solidFill>
                  <a:schemeClr val="accent1"/>
                </a:solidFill>
                <a:latin typeface="+mn-lt"/>
              </a:rPr>
              <a:t>enroll to the institution by the given deadline and does</a:t>
            </a:r>
            <a:r>
              <a:rPr lang="en-US" sz="2000" b="0" i="0" u="none" strike="noStrike" baseline="0" dirty="0">
                <a:solidFill>
                  <a:schemeClr val="accent1"/>
                </a:solidFill>
                <a:latin typeface="+mn-lt"/>
              </a:rPr>
              <a:t> not declare his/her scholarship status, </a:t>
            </a:r>
            <a:endParaRPr lang="hu-HU" sz="2000" b="0" i="0" u="none" strike="noStrike" baseline="0" dirty="0">
              <a:solidFill>
                <a:schemeClr val="accent1"/>
              </a:solidFill>
              <a:latin typeface="+mn-lt"/>
            </a:endParaRPr>
          </a:p>
          <a:p>
            <a:pPr marL="285750" indent="-285750">
              <a:buFont typeface="Wingdings" panose="05000000000000000000" pitchFamily="2" charset="2"/>
              <a:buChar char="Ø"/>
            </a:pPr>
            <a:r>
              <a:rPr lang="hu-HU" sz="2000" b="0" i="0" u="none" strike="noStrike" baseline="0" dirty="0">
                <a:solidFill>
                  <a:schemeClr val="accent1"/>
                </a:solidFill>
                <a:latin typeface="+mn-lt"/>
              </a:rPr>
              <a:t>If </a:t>
            </a:r>
            <a:r>
              <a:rPr lang="en-US" sz="2000" b="0" i="0" u="none" strike="noStrike" baseline="0" dirty="0">
                <a:solidFill>
                  <a:schemeClr val="accent1"/>
                </a:solidFill>
                <a:latin typeface="+mn-lt"/>
              </a:rPr>
              <a:t>the student fails to submit </a:t>
            </a:r>
            <a:r>
              <a:rPr lang="hu-HU" sz="2000" b="0" i="0" u="none" strike="noStrike" baseline="0" dirty="0">
                <a:solidFill>
                  <a:schemeClr val="accent1"/>
                </a:solidFill>
                <a:latin typeface="+mn-lt"/>
              </a:rPr>
              <a:t>any</a:t>
            </a:r>
            <a:r>
              <a:rPr lang="en-US" sz="2000" b="0" i="0" u="none" strike="noStrike" baseline="0" dirty="0">
                <a:solidFill>
                  <a:schemeClr val="accent1"/>
                </a:solidFill>
                <a:latin typeface="+mn-lt"/>
              </a:rPr>
              <a:t> missing documents</a:t>
            </a:r>
            <a:r>
              <a:rPr lang="hu-HU" sz="2000" b="0" i="0" u="none" strike="noStrike" baseline="0" dirty="0">
                <a:solidFill>
                  <a:schemeClr val="accent1"/>
                </a:solidFill>
                <a:latin typeface="+mn-lt"/>
              </a:rPr>
              <a:t> (e.g. high school degree, BA/BSc degree/ MA/MSc degree</a:t>
            </a:r>
            <a:r>
              <a:rPr lang="en-US" sz="2000" b="0" i="0" u="none" strike="noStrike" baseline="0" dirty="0">
                <a:solidFill>
                  <a:schemeClr val="accent1"/>
                </a:solidFill>
                <a:latin typeface="+mn-lt"/>
              </a:rPr>
              <a:t> until the deadline set by the institute. </a:t>
            </a: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r>
              <a:rPr lang="hu-HU" sz="1800" b="0" i="0" u="none" strike="noStrike" baseline="0" dirty="0">
                <a:solidFill>
                  <a:srgbClr val="000000"/>
                </a:solidFill>
                <a:latin typeface="Calibri" panose="020F0502020204030204" pitchFamily="34" charset="0"/>
              </a:rPr>
              <a:t>	</a:t>
            </a:r>
          </a:p>
          <a:p>
            <a:endParaRPr lang="hu-HU" sz="2000" b="0" i="0" u="none" strike="noStrike" baseline="0" dirty="0">
              <a:latin typeface="Calibri" panose="020F0502020204030204" pitchFamily="34" charset="0"/>
            </a:endParaRPr>
          </a:p>
          <a:p>
            <a:endParaRPr lang="hu-HU" sz="2000" b="0" i="0" u="none" strike="noStrike" baseline="0" dirty="0">
              <a:latin typeface="Calibri" panose="020F0502020204030204" pitchFamily="34" charset="0"/>
            </a:endParaRPr>
          </a:p>
          <a:p>
            <a:r>
              <a:rPr lang="hu-HU" sz="2000" b="0" i="0" u="none" strike="noStrike" baseline="0" dirty="0">
                <a:solidFill>
                  <a:srgbClr val="000000"/>
                </a:solidFill>
                <a:latin typeface="Calibri" panose="020F0502020204030204" pitchFamily="34" charset="0"/>
              </a:rPr>
              <a:t>	</a:t>
            </a:r>
          </a:p>
          <a:p>
            <a:r>
              <a:rPr lang="hu-HU" sz="2000" b="0" i="0" u="none" strike="noStrike" baseline="0" dirty="0">
                <a:solidFill>
                  <a:srgbClr val="000000"/>
                </a:solidFill>
                <a:latin typeface="Calibri" panose="020F0502020204030204" pitchFamily="34" charset="0"/>
              </a:rPr>
              <a:t>	</a:t>
            </a:r>
          </a:p>
          <a:p>
            <a:pPr marL="361950" indent="-361950" algn="l">
              <a:lnSpc>
                <a:spcPct val="100000"/>
              </a:lnSpc>
              <a:spcBef>
                <a:spcPts val="600"/>
              </a:spcBef>
              <a:spcAft>
                <a:spcPts val="600"/>
              </a:spcAft>
              <a:buClr>
                <a:srgbClr val="CC9900"/>
              </a:buClr>
              <a:buFont typeface="Wingdings" pitchFamily="2" charset="2"/>
              <a:buChar char="Ø"/>
            </a:pPr>
            <a:endParaRPr lang="en-US" sz="2000" b="0" i="0" u="none" strike="noStrike" baseline="0"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algn="just">
              <a:spcAft>
                <a:spcPts val="600"/>
              </a:spcAft>
              <a:buClr>
                <a:srgbClr val="CC9900"/>
              </a:buClr>
              <a:buFont typeface="Wingdings" pitchFamily="2" charset="2"/>
              <a:buChar char="Ø"/>
            </a:pPr>
            <a:endParaRPr lang="en-GB" sz="2000" dirty="0">
              <a:solidFill>
                <a:schemeClr val="accent1"/>
              </a:solidFill>
            </a:endParaRPr>
          </a:p>
        </p:txBody>
      </p:sp>
    </p:spTree>
    <p:extLst>
      <p:ext uri="{BB962C8B-B14F-4D97-AF65-F5344CB8AC3E}">
        <p14:creationId xmlns:p14="http://schemas.microsoft.com/office/powerpoint/2010/main" val="421587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4CEC2-9007-4329-98FD-96009FCF9184}"/>
              </a:ext>
            </a:extLst>
          </p:cNvPr>
          <p:cNvSpPr>
            <a:spLocks noGrp="1"/>
          </p:cNvSpPr>
          <p:nvPr>
            <p:ph idx="1"/>
          </p:nvPr>
        </p:nvSpPr>
        <p:spPr>
          <a:solidFill>
            <a:schemeClr val="accent2"/>
          </a:solidFill>
        </p:spPr>
        <p:txBody>
          <a:bodyPr/>
          <a:lstStyle/>
          <a:p>
            <a:endParaRPr lang="hu-HU" dirty="0">
              <a:latin typeface="+mn-lt"/>
            </a:endParaRPr>
          </a:p>
          <a:p>
            <a:pPr marL="342900" indent="-342900">
              <a:buAutoNum type="arabicParenR"/>
            </a:pPr>
            <a:r>
              <a:rPr lang="hu-HU" sz="2000" dirty="0">
                <a:solidFill>
                  <a:schemeClr val="accent1"/>
                </a:solidFill>
                <a:latin typeface="+mn-lt"/>
              </a:rPr>
              <a:t>Your microphones will be turned off, but you will be able to ask questions via the chat option.</a:t>
            </a:r>
          </a:p>
          <a:p>
            <a:pPr marL="342900" indent="-342900">
              <a:buAutoNum type="arabicParenR"/>
            </a:pPr>
            <a:r>
              <a:rPr lang="hu-HU" sz="2000" dirty="0">
                <a:solidFill>
                  <a:schemeClr val="accent1"/>
                </a:solidFill>
                <a:latin typeface="+mn-lt"/>
              </a:rPr>
              <a:t>All questions will be answered in writing after the session and these will be sent to all of you.</a:t>
            </a:r>
          </a:p>
          <a:p>
            <a:pPr marL="342900" indent="-342900">
              <a:buAutoNum type="arabicParenR"/>
            </a:pPr>
            <a:r>
              <a:rPr lang="hu-HU" sz="2000" dirty="0">
                <a:solidFill>
                  <a:schemeClr val="accent1"/>
                </a:solidFill>
                <a:latin typeface="+mn-lt"/>
              </a:rPr>
              <a:t>The slides of the presentation will also be sent out to you all via e-mail.</a:t>
            </a:r>
          </a:p>
          <a:p>
            <a:pPr marL="342900" indent="-342900">
              <a:buAutoNum type="arabicParenR"/>
            </a:pPr>
            <a:r>
              <a:rPr lang="hu-HU" sz="2000" dirty="0">
                <a:solidFill>
                  <a:schemeClr val="accent1"/>
                </a:solidFill>
                <a:latin typeface="+mn-lt"/>
              </a:rPr>
              <a:t>The presentation is long (sincere apologies for this), but we have tried to gather and cover all important information for the whole semester.</a:t>
            </a:r>
          </a:p>
        </p:txBody>
      </p:sp>
      <p:sp>
        <p:nvSpPr>
          <p:cNvPr id="4" name="Title 1">
            <a:extLst>
              <a:ext uri="{FF2B5EF4-FFF2-40B4-BE49-F238E27FC236}">
                <a16:creationId xmlns:a16="http://schemas.microsoft.com/office/drawing/2014/main" id="{20F41524-F3B9-4CE2-9750-B1D802A6F3DC}"/>
              </a:ext>
            </a:extLst>
          </p:cNvPr>
          <p:cNvSpPr>
            <a:spLocks noGrp="1"/>
          </p:cNvSpPr>
          <p:nvPr>
            <p:ph type="title"/>
          </p:nvPr>
        </p:nvSpPr>
        <p:spPr>
          <a:xfrm>
            <a:off x="786829" y="608641"/>
            <a:ext cx="9806144" cy="1325562"/>
          </a:xfrm>
        </p:spPr>
        <p:txBody>
          <a:bodyPr/>
          <a:lstStyle/>
          <a:p>
            <a:r>
              <a:rPr lang="hu-HU" dirty="0">
                <a:latin typeface="+mn-lt"/>
              </a:rPr>
              <a:t>How this session will be held – info and „rules”</a:t>
            </a:r>
          </a:p>
        </p:txBody>
      </p:sp>
    </p:spTree>
    <p:extLst>
      <p:ext uri="{BB962C8B-B14F-4D97-AF65-F5344CB8AC3E}">
        <p14:creationId xmlns:p14="http://schemas.microsoft.com/office/powerpoint/2010/main" val="2006801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18016" y="523335"/>
            <a:ext cx="9421254" cy="1325563"/>
          </a:xfrm>
        </p:spPr>
        <p:txBody>
          <a:bodyPr/>
          <a:lstStyle/>
          <a:p>
            <a:r>
              <a:rPr lang="hu-HU" dirty="0">
                <a:latin typeface="+mj-lt"/>
              </a:rPr>
              <a:t>Termination of the scholarship II.</a:t>
            </a:r>
          </a:p>
        </p:txBody>
      </p:sp>
      <p:sp>
        <p:nvSpPr>
          <p:cNvPr id="5" name="Szöveg helye 4"/>
          <p:cNvSpPr>
            <a:spLocks noGrp="1"/>
          </p:cNvSpPr>
          <p:nvPr>
            <p:ph idx="1"/>
          </p:nvPr>
        </p:nvSpPr>
        <p:spPr>
          <a:xfrm>
            <a:off x="818016" y="1517301"/>
            <a:ext cx="10515600" cy="4793065"/>
          </a:xfrm>
          <a:solidFill>
            <a:schemeClr val="accent2"/>
          </a:solidFill>
        </p:spPr>
        <p:txBody>
          <a:bodyPr>
            <a:noAutofit/>
          </a:bodyPr>
          <a:lstStyle/>
          <a:p>
            <a:pPr marL="285750" indent="-285750">
              <a:buFont typeface="Wingdings" panose="05000000000000000000" pitchFamily="2" charset="2"/>
              <a:buChar char="Ø"/>
            </a:pPr>
            <a:r>
              <a:rPr lang="hu-HU" sz="2400" dirty="0">
                <a:solidFill>
                  <a:schemeClr val="accent1"/>
                </a:solidFill>
                <a:latin typeface="Calibri" panose="020F0502020204030204" pitchFamily="34" charset="0"/>
              </a:rPr>
              <a:t>I</a:t>
            </a:r>
            <a:r>
              <a:rPr lang="en-US" sz="2400" b="0" i="0" u="none" strike="noStrike" baseline="0" dirty="0">
                <a:solidFill>
                  <a:schemeClr val="accent1"/>
                </a:solidFill>
                <a:latin typeface="Calibri" panose="020F0502020204030204" pitchFamily="34" charset="0"/>
              </a:rPr>
              <a:t>f the student does not meet the requirement of academic progress declared in the Academic and Examinations Regulation or in the curriculum; </a:t>
            </a:r>
            <a:endParaRPr lang="hu-HU" sz="2400" b="0" i="0" u="none" strike="noStrike" baseline="0" dirty="0">
              <a:solidFill>
                <a:schemeClr val="accent1"/>
              </a:solidFill>
              <a:latin typeface="Calibri" panose="020F0502020204030204" pitchFamily="34" charset="0"/>
            </a:endParaRPr>
          </a:p>
          <a:p>
            <a:pPr marL="285750" indent="-285750">
              <a:buFont typeface="Wingdings" panose="05000000000000000000" pitchFamily="2" charset="2"/>
              <a:buChar char="Ø"/>
            </a:pPr>
            <a:r>
              <a:rPr lang="hu-HU" sz="2400" dirty="0">
                <a:solidFill>
                  <a:schemeClr val="accent1"/>
                </a:solidFill>
                <a:latin typeface="Calibri" panose="020F0502020204030204" pitchFamily="34" charset="0"/>
              </a:rPr>
              <a:t>If </a:t>
            </a:r>
            <a:r>
              <a:rPr lang="en-US" sz="2400" b="0" i="0" u="none" strike="noStrike" baseline="0" dirty="0">
                <a:solidFill>
                  <a:schemeClr val="accent1"/>
                </a:solidFill>
                <a:latin typeface="Calibri" panose="020F0502020204030204" pitchFamily="34" charset="0"/>
              </a:rPr>
              <a:t>the student does not obtain at least 18 credits on the average of the last two semesters where the student status was not interrupted. </a:t>
            </a:r>
            <a:r>
              <a:rPr lang="hu-HU" sz="2400" b="0" i="0" u="none" strike="noStrike" baseline="0" dirty="0">
                <a:solidFill>
                  <a:schemeClr val="accent1"/>
                </a:solidFill>
                <a:latin typeface="Calibri" panose="020F0502020204030204" pitchFamily="34" charset="0"/>
              </a:rPr>
              <a:t>Each semester, this is checked for the last two active semesters. </a:t>
            </a:r>
            <a:r>
              <a:rPr lang="en-US" sz="2400" b="0" i="0" u="none" strike="noStrike" baseline="0" dirty="0">
                <a:solidFill>
                  <a:schemeClr val="accent1"/>
                </a:solidFill>
                <a:latin typeface="Calibri" panose="020F0502020204030204" pitchFamily="34" charset="0"/>
              </a:rPr>
              <a:t>This requirement of minimum credit does not apply for the students of doctoral schools. </a:t>
            </a:r>
            <a:endParaRPr lang="hu-HU" sz="2400" b="0" i="0" u="none" strike="noStrike" baseline="0" dirty="0">
              <a:solidFill>
                <a:schemeClr val="accent1"/>
              </a:solidFill>
              <a:latin typeface="Calibri" panose="020F0502020204030204" pitchFamily="34" charset="0"/>
            </a:endParaRPr>
          </a:p>
          <a:p>
            <a:pPr marL="285750" indent="-285750">
              <a:buFont typeface="Wingdings" panose="05000000000000000000" pitchFamily="2" charset="2"/>
              <a:buChar char="Ø"/>
            </a:pPr>
            <a:r>
              <a:rPr lang="hu-HU" sz="2400" b="0" i="0" u="none" strike="noStrike" baseline="0" dirty="0">
                <a:solidFill>
                  <a:schemeClr val="accent1"/>
                </a:solidFill>
                <a:latin typeface="Calibri" panose="020F0502020204030204" pitchFamily="34" charset="0"/>
              </a:rPr>
              <a:t>If </a:t>
            </a:r>
            <a:r>
              <a:rPr lang="en-US" sz="2400" b="0" i="0" u="none" strike="noStrike" baseline="0" dirty="0">
                <a:solidFill>
                  <a:schemeClr val="accent1"/>
                </a:solidFill>
                <a:latin typeface="Calibri" panose="020F0502020204030204" pitchFamily="34" charset="0"/>
              </a:rPr>
              <a:t>the scholarship holder does not meet his/her obligations to report and supply data within the deadline</a:t>
            </a:r>
            <a:r>
              <a:rPr lang="hu-HU" sz="2400" b="0" i="0" u="none" strike="noStrike" baseline="0" dirty="0">
                <a:solidFill>
                  <a:schemeClr val="accent1"/>
                </a:solidFill>
                <a:latin typeface="Calibri" panose="020F0502020204030204" pitchFamily="34" charset="0"/>
              </a:rPr>
              <a:t>.</a:t>
            </a:r>
          </a:p>
          <a:p>
            <a:pPr marL="285750" indent="-285750">
              <a:buFont typeface="Wingdings" panose="05000000000000000000" pitchFamily="2" charset="2"/>
              <a:buChar char="Ø"/>
            </a:pPr>
            <a:r>
              <a:rPr lang="hu-HU" sz="2400" b="0" i="0" u="none" strike="noStrike" baseline="0" dirty="0">
                <a:solidFill>
                  <a:schemeClr val="accent1"/>
                </a:solidFill>
                <a:latin typeface="Calibri" panose="020F0502020204030204" pitchFamily="34" charset="0"/>
              </a:rPr>
              <a:t>If </a:t>
            </a:r>
            <a:r>
              <a:rPr lang="en-US" sz="2400" b="0" i="0" u="none" strike="noStrike" baseline="0" dirty="0">
                <a:solidFill>
                  <a:schemeClr val="accent1"/>
                </a:solidFill>
                <a:latin typeface="Calibri" panose="020F0502020204030204" pitchFamily="34" charset="0"/>
              </a:rPr>
              <a:t>there is reliable evidence that the scholarship holder supplied false and untrue data effectively influencing the decision on the scholarship or s/he made such a declaration in his/her application</a:t>
            </a:r>
            <a:r>
              <a:rPr lang="hu-HU" sz="2400" b="0" i="0" u="none" strike="noStrike" baseline="0" dirty="0">
                <a:solidFill>
                  <a:schemeClr val="accent1"/>
                </a:solidFill>
                <a:latin typeface="Calibri" panose="020F0502020204030204" pitchFamily="34" charset="0"/>
              </a:rPr>
              <a:t>.</a:t>
            </a:r>
          </a:p>
          <a:p>
            <a:pPr marL="285750" indent="-285750">
              <a:buFont typeface="Wingdings" panose="05000000000000000000" pitchFamily="2" charset="2"/>
              <a:buChar char="Ø"/>
            </a:pPr>
            <a:r>
              <a:rPr lang="hu-HU" sz="2400" b="0" i="0" u="none" strike="noStrike" baseline="0" dirty="0">
                <a:solidFill>
                  <a:schemeClr val="accent1"/>
                </a:solidFill>
                <a:latin typeface="Calibri" panose="020F0502020204030204" pitchFamily="34" charset="0"/>
              </a:rPr>
              <a:t>If </a:t>
            </a:r>
            <a:r>
              <a:rPr lang="en-US" sz="2400" b="0" i="0" u="none" strike="noStrike" baseline="0" dirty="0">
                <a:solidFill>
                  <a:schemeClr val="accent1"/>
                </a:solidFill>
                <a:latin typeface="Calibri" panose="020F0502020204030204" pitchFamily="34" charset="0"/>
              </a:rPr>
              <a:t>the scholarship holder does not meet his/her obligations to study or the regulations of this agreement and the laws.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r>
              <a:rPr lang="hu-HU" sz="1800" b="0" i="0" u="none" strike="noStrike" baseline="0" dirty="0">
                <a:solidFill>
                  <a:srgbClr val="000000"/>
                </a:solidFill>
                <a:latin typeface="Calibri" panose="020F0502020204030204" pitchFamily="34" charset="0"/>
              </a:rPr>
              <a:t>	</a:t>
            </a:r>
          </a:p>
          <a:p>
            <a:endParaRPr lang="hu-HU" sz="2000" b="0" i="0" u="none" strike="noStrike" baseline="0" dirty="0">
              <a:latin typeface="Calibri" panose="020F0502020204030204" pitchFamily="34" charset="0"/>
            </a:endParaRPr>
          </a:p>
          <a:p>
            <a:endParaRPr lang="hu-HU" sz="2000" b="0" i="0" u="none" strike="noStrike" baseline="0" dirty="0">
              <a:latin typeface="Calibri" panose="020F0502020204030204" pitchFamily="34" charset="0"/>
            </a:endParaRPr>
          </a:p>
          <a:p>
            <a:r>
              <a:rPr lang="hu-HU" sz="2000" b="0" i="0" u="none" strike="noStrike" baseline="0" dirty="0">
                <a:solidFill>
                  <a:srgbClr val="000000"/>
                </a:solidFill>
                <a:latin typeface="Calibri" panose="020F0502020204030204" pitchFamily="34" charset="0"/>
              </a:rPr>
              <a:t>	</a:t>
            </a:r>
          </a:p>
          <a:p>
            <a:r>
              <a:rPr lang="hu-HU" sz="2000" b="0" i="0" u="none" strike="noStrike" baseline="0" dirty="0">
                <a:solidFill>
                  <a:srgbClr val="000000"/>
                </a:solidFill>
                <a:latin typeface="Calibri" panose="020F0502020204030204" pitchFamily="34" charset="0"/>
              </a:rPr>
              <a:t>	</a:t>
            </a:r>
          </a:p>
          <a:p>
            <a:pPr marL="361950" indent="-361950" algn="l">
              <a:lnSpc>
                <a:spcPct val="100000"/>
              </a:lnSpc>
              <a:spcBef>
                <a:spcPts val="600"/>
              </a:spcBef>
              <a:spcAft>
                <a:spcPts val="600"/>
              </a:spcAft>
              <a:buClr>
                <a:srgbClr val="CC9900"/>
              </a:buClr>
              <a:buFont typeface="Wingdings" pitchFamily="2" charset="2"/>
              <a:buChar char="Ø"/>
            </a:pPr>
            <a:endParaRPr lang="en-US" sz="2000" b="0" i="0" u="none" strike="noStrike" baseline="0"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algn="just">
              <a:spcAft>
                <a:spcPts val="600"/>
              </a:spcAft>
              <a:buClr>
                <a:srgbClr val="CC9900"/>
              </a:buClr>
              <a:buFont typeface="Wingdings" pitchFamily="2" charset="2"/>
              <a:buChar char="Ø"/>
            </a:pPr>
            <a:endParaRPr lang="en-GB" sz="2000" dirty="0">
              <a:solidFill>
                <a:schemeClr val="accent1"/>
              </a:solidFill>
            </a:endParaRPr>
          </a:p>
        </p:txBody>
      </p:sp>
    </p:spTree>
    <p:extLst>
      <p:ext uri="{BB962C8B-B14F-4D97-AF65-F5344CB8AC3E}">
        <p14:creationId xmlns:p14="http://schemas.microsoft.com/office/powerpoint/2010/main" val="2635225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18016" y="523335"/>
            <a:ext cx="9421254" cy="1325563"/>
          </a:xfrm>
        </p:spPr>
        <p:txBody>
          <a:bodyPr/>
          <a:lstStyle/>
          <a:p>
            <a:r>
              <a:rPr lang="hu-HU" dirty="0">
                <a:latin typeface="+mj-lt"/>
              </a:rPr>
              <a:t>Termination of the scholarship III.</a:t>
            </a:r>
          </a:p>
        </p:txBody>
      </p:sp>
      <p:sp>
        <p:nvSpPr>
          <p:cNvPr id="5" name="Szöveg helye 4"/>
          <p:cNvSpPr>
            <a:spLocks noGrp="1"/>
          </p:cNvSpPr>
          <p:nvPr>
            <p:ph idx="1"/>
          </p:nvPr>
        </p:nvSpPr>
        <p:spPr>
          <a:xfrm>
            <a:off x="818016" y="1517301"/>
            <a:ext cx="10515600" cy="4793065"/>
          </a:xfrm>
          <a:solidFill>
            <a:schemeClr val="accent2"/>
          </a:solidFill>
        </p:spPr>
        <p:txBody>
          <a:bodyPr>
            <a:noAutofit/>
          </a:bodyPr>
          <a:lstStyle/>
          <a:p>
            <a:endParaRPr lang="hu-HU" sz="1800" b="0" i="0" u="none" strike="noStrike" baseline="0" dirty="0">
              <a:latin typeface="Calibri" panose="020F0502020204030204" pitchFamily="34" charset="0"/>
            </a:endParaRPr>
          </a:p>
          <a:p>
            <a:pPr marL="452438" indent="-452438">
              <a:lnSpc>
                <a:spcPct val="100000"/>
              </a:lnSpc>
              <a:buFont typeface="Wingdings" panose="05000000000000000000" pitchFamily="2" charset="2"/>
              <a:buChar char="Ø"/>
            </a:pPr>
            <a:r>
              <a:rPr lang="en-US" sz="2400" b="0" i="0" u="none" strike="noStrike" baseline="0" dirty="0">
                <a:solidFill>
                  <a:schemeClr val="accent1"/>
                </a:solidFill>
                <a:latin typeface="+mn-lt"/>
              </a:rPr>
              <a:t>If the scholarship holder receives scholarship from any other Hungarian governmental source parallel with Stipendium Hungaricum Scholarship, his/her scholarship will be terminated. </a:t>
            </a:r>
          </a:p>
          <a:p>
            <a:r>
              <a:rPr lang="hu-HU" sz="2400" b="0" i="0" u="none" strike="noStrike" baseline="0" dirty="0">
                <a:solidFill>
                  <a:schemeClr val="accent1"/>
                </a:solidFill>
                <a:latin typeface="Calibri" panose="020F0502020204030204" pitchFamily="34" charset="0"/>
              </a:rPr>
              <a:t>	</a:t>
            </a:r>
          </a:p>
          <a:p>
            <a:pPr marL="457200" indent="-457200">
              <a:lnSpc>
                <a:spcPct val="100000"/>
              </a:lnSpc>
              <a:buFont typeface="Wingdings" panose="05000000000000000000" pitchFamily="2" charset="2"/>
              <a:buChar char="Ø"/>
            </a:pPr>
            <a:r>
              <a:rPr lang="hu-HU" sz="2400" b="0" i="0" u="none" strike="noStrike" baseline="0" dirty="0">
                <a:solidFill>
                  <a:schemeClr val="accent1"/>
                </a:solidFill>
                <a:latin typeface="+mn-lt"/>
              </a:rPr>
              <a:t>The host institution and </a:t>
            </a:r>
            <a:r>
              <a:rPr lang="en-US" sz="2400" b="0" i="0" u="none" strike="noStrike" baseline="0" dirty="0">
                <a:solidFill>
                  <a:schemeClr val="accent1"/>
                </a:solidFill>
                <a:latin typeface="+mn-lt"/>
              </a:rPr>
              <a:t>Tempus Public Foundation are obliged to report the scholarship holder’s status to the National Directorate- General for Aliens Policing. The scholarship holder takes notice of the fact that the termination of the Scholarship agreement and his/her student status may result in the withdrawal of his/her residence permit.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r>
              <a:rPr lang="hu-HU" sz="1800" b="0" i="0" u="none" strike="noStrike" baseline="0" dirty="0">
                <a:solidFill>
                  <a:srgbClr val="000000"/>
                </a:solidFill>
                <a:latin typeface="Calibri" panose="020F0502020204030204" pitchFamily="34" charset="0"/>
              </a:rPr>
              <a:t>	</a:t>
            </a:r>
          </a:p>
          <a:p>
            <a:pPr marL="285750" indent="-285750">
              <a:buFont typeface="Wingdings" panose="05000000000000000000" pitchFamily="2" charset="2"/>
              <a:buChar char="Ø"/>
            </a:pPr>
            <a:endParaRPr lang="en-US" sz="1800" b="0" i="0" u="none" strike="noStrike" baseline="0" dirty="0">
              <a:solidFill>
                <a:srgbClr val="000000"/>
              </a:solidFill>
              <a:latin typeface="Calibri" panose="020F0502020204030204" pitchFamily="34" charset="0"/>
            </a:endParaRPr>
          </a:p>
          <a:p>
            <a:r>
              <a:rPr lang="hu-HU" sz="1800" b="0" i="0" u="none" strike="noStrike" baseline="0" dirty="0">
                <a:solidFill>
                  <a:srgbClr val="000000"/>
                </a:solidFill>
                <a:latin typeface="Calibri" panose="020F0502020204030204" pitchFamily="34" charset="0"/>
              </a:rPr>
              <a:t>	</a:t>
            </a:r>
          </a:p>
          <a:p>
            <a:r>
              <a:rPr lang="hu-HU" sz="1800" b="0" i="0" u="none" strike="noStrike" baseline="0" dirty="0">
                <a:solidFill>
                  <a:srgbClr val="000000"/>
                </a:solidFill>
                <a:latin typeface="Calibri" panose="020F0502020204030204" pitchFamily="34" charset="0"/>
              </a:rPr>
              <a:t>	</a:t>
            </a:r>
          </a:p>
          <a:p>
            <a:endParaRPr lang="hu-HU" sz="2000" b="0" i="0" u="none" strike="noStrike" baseline="0" dirty="0">
              <a:latin typeface="Calibri" panose="020F0502020204030204" pitchFamily="34" charset="0"/>
            </a:endParaRPr>
          </a:p>
          <a:p>
            <a:endParaRPr lang="hu-HU" sz="2000" b="0" i="0" u="none" strike="noStrike" baseline="0" dirty="0">
              <a:latin typeface="Calibri" panose="020F0502020204030204" pitchFamily="34" charset="0"/>
            </a:endParaRPr>
          </a:p>
          <a:p>
            <a:r>
              <a:rPr lang="hu-HU" sz="2000" b="0" i="0" u="none" strike="noStrike" baseline="0" dirty="0">
                <a:solidFill>
                  <a:srgbClr val="000000"/>
                </a:solidFill>
                <a:latin typeface="Calibri" panose="020F0502020204030204" pitchFamily="34" charset="0"/>
              </a:rPr>
              <a:t>	</a:t>
            </a:r>
          </a:p>
          <a:p>
            <a:r>
              <a:rPr lang="hu-HU" sz="2000" b="0" i="0" u="none" strike="noStrike" baseline="0" dirty="0">
                <a:solidFill>
                  <a:srgbClr val="000000"/>
                </a:solidFill>
                <a:latin typeface="Calibri" panose="020F0502020204030204" pitchFamily="34" charset="0"/>
              </a:rPr>
              <a:t>	</a:t>
            </a:r>
          </a:p>
          <a:p>
            <a:pPr marL="361950" indent="-361950" algn="l">
              <a:lnSpc>
                <a:spcPct val="100000"/>
              </a:lnSpc>
              <a:spcBef>
                <a:spcPts val="600"/>
              </a:spcBef>
              <a:spcAft>
                <a:spcPts val="600"/>
              </a:spcAft>
              <a:buClr>
                <a:srgbClr val="CC9900"/>
              </a:buClr>
              <a:buFont typeface="Wingdings" pitchFamily="2" charset="2"/>
              <a:buChar char="Ø"/>
            </a:pPr>
            <a:endParaRPr lang="en-US" sz="2000" b="0" i="0" u="none" strike="noStrike" baseline="0"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marL="361950" indent="-361950" algn="l">
              <a:lnSpc>
                <a:spcPct val="100000"/>
              </a:lnSpc>
              <a:spcBef>
                <a:spcPts val="600"/>
              </a:spcBef>
              <a:spcAft>
                <a:spcPts val="600"/>
              </a:spcAft>
              <a:buClr>
                <a:srgbClr val="CC9900"/>
              </a:buClr>
              <a:buFont typeface="Wingdings" pitchFamily="2" charset="2"/>
              <a:buChar char="Ø"/>
            </a:pPr>
            <a:endParaRPr lang="hu-HU" sz="2000" b="1" dirty="0">
              <a:solidFill>
                <a:schemeClr val="accent1"/>
              </a:solidFill>
              <a:latin typeface="+mn-lt"/>
            </a:endParaRPr>
          </a:p>
          <a:p>
            <a:pPr algn="just">
              <a:spcAft>
                <a:spcPts val="600"/>
              </a:spcAft>
              <a:buClr>
                <a:srgbClr val="CC9900"/>
              </a:buClr>
              <a:buFont typeface="Wingdings" pitchFamily="2" charset="2"/>
              <a:buChar char="Ø"/>
            </a:pPr>
            <a:endParaRPr lang="en-GB" sz="2000" dirty="0">
              <a:solidFill>
                <a:schemeClr val="accent1"/>
              </a:solidFill>
            </a:endParaRPr>
          </a:p>
        </p:txBody>
      </p:sp>
    </p:spTree>
    <p:extLst>
      <p:ext uri="{BB962C8B-B14F-4D97-AF65-F5344CB8AC3E}">
        <p14:creationId xmlns:p14="http://schemas.microsoft.com/office/powerpoint/2010/main" val="1021672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3"/>
          <p:cNvSpPr>
            <a:spLocks noGrp="1"/>
          </p:cNvSpPr>
          <p:nvPr>
            <p:ph type="title"/>
          </p:nvPr>
        </p:nvSpPr>
        <p:spPr>
          <a:xfrm>
            <a:off x="889571" y="500062"/>
            <a:ext cx="8536809" cy="1325563"/>
          </a:xfrm>
        </p:spPr>
        <p:txBody>
          <a:bodyPr>
            <a:normAutofit/>
          </a:bodyPr>
          <a:lstStyle/>
          <a:p>
            <a:pPr algn="l"/>
            <a:r>
              <a:rPr lang="hu-HU" dirty="0" err="1">
                <a:latin typeface="+mj-lt"/>
              </a:rPr>
              <a:t>What</a:t>
            </a:r>
            <a:r>
              <a:rPr lang="hu-HU" dirty="0">
                <a:latin typeface="+mj-lt"/>
              </a:rPr>
              <a:t> </a:t>
            </a:r>
            <a:r>
              <a:rPr lang="hu-HU" dirty="0" err="1">
                <a:latin typeface="+mj-lt"/>
              </a:rPr>
              <a:t>should</a:t>
            </a:r>
            <a:r>
              <a:rPr lang="hu-HU" dirty="0">
                <a:latin typeface="+mj-lt"/>
              </a:rPr>
              <a:t> </a:t>
            </a:r>
            <a:r>
              <a:rPr lang="hu-HU" dirty="0" err="1">
                <a:latin typeface="+mj-lt"/>
              </a:rPr>
              <a:t>you</a:t>
            </a:r>
            <a:r>
              <a:rPr lang="hu-HU" dirty="0">
                <a:latin typeface="+mj-lt"/>
              </a:rPr>
              <a:t> </a:t>
            </a:r>
            <a:r>
              <a:rPr lang="hu-HU" dirty="0" err="1">
                <a:latin typeface="+mj-lt"/>
              </a:rPr>
              <a:t>do</a:t>
            </a:r>
            <a:r>
              <a:rPr lang="hu-HU" dirty="0">
                <a:latin typeface="+mj-lt"/>
              </a:rPr>
              <a:t> </a:t>
            </a:r>
            <a:r>
              <a:rPr lang="hu-HU" dirty="0" err="1">
                <a:latin typeface="+mj-lt"/>
              </a:rPr>
              <a:t>now</a:t>
            </a:r>
            <a:r>
              <a:rPr lang="hu-HU" dirty="0">
                <a:latin typeface="+mj-lt"/>
              </a:rPr>
              <a:t>?</a:t>
            </a:r>
          </a:p>
        </p:txBody>
      </p:sp>
      <p:sp>
        <p:nvSpPr>
          <p:cNvPr id="4" name="Szöveg helye 4"/>
          <p:cNvSpPr txBox="1">
            <a:spLocks/>
          </p:cNvSpPr>
          <p:nvPr/>
        </p:nvSpPr>
        <p:spPr>
          <a:xfrm>
            <a:off x="787651" y="1367770"/>
            <a:ext cx="10918479" cy="5331130"/>
          </a:xfrm>
          <a:prstGeom prst="rect">
            <a:avLst/>
          </a:prstGeom>
          <a:solidFill>
            <a:schemeClr val="accent2"/>
          </a:solidFill>
        </p:spPr>
        <p:txBody>
          <a:bodyPr>
            <a:noAutofit/>
          </a:bodyPr>
          <a:lstStyle>
            <a:lvl1pPr marL="0" indent="0" algn="l" defTabSz="914400" rtl="0" eaLnBrk="1" latinLnBrk="0" hangingPunct="1">
              <a:lnSpc>
                <a:spcPts val="2400"/>
              </a:lnSpc>
              <a:spcBef>
                <a:spcPts val="1000"/>
              </a:spcBef>
              <a:buFont typeface="Arial" panose="020B0604020202020204" pitchFamily="34" charset="0"/>
              <a:buNone/>
              <a:defRPr sz="1800" kern="1200">
                <a:solidFill>
                  <a:srgbClr val="495999"/>
                </a:solidFill>
                <a:latin typeface="Muli Light" panose="00000400000000000000" pitchFamily="2" charset="-18"/>
                <a:ea typeface="+mn-ea"/>
                <a:cs typeface="+mn-cs"/>
              </a:defRPr>
            </a:lvl1pPr>
            <a:lvl2pPr marL="0" indent="0" algn="l" defTabSz="914400" rtl="0" eaLnBrk="1" latinLnBrk="0" hangingPunct="1">
              <a:lnSpc>
                <a:spcPts val="2200"/>
              </a:lnSpc>
              <a:spcBef>
                <a:spcPts val="500"/>
              </a:spcBef>
              <a:buFont typeface="Arial" panose="020B0604020202020204" pitchFamily="34" charset="0"/>
              <a:buNone/>
              <a:defRPr sz="1400" kern="1200">
                <a:solidFill>
                  <a:srgbClr val="495999"/>
                </a:solidFill>
                <a:latin typeface="Muli Light" panose="00000400000000000000" pitchFamily="2" charset="-18"/>
                <a:ea typeface="+mn-ea"/>
                <a:cs typeface="+mn-cs"/>
              </a:defRPr>
            </a:lvl2pPr>
            <a:lvl3pPr marL="0" indent="0" algn="l" defTabSz="914400" rtl="0" eaLnBrk="1" latinLnBrk="0" hangingPunct="1">
              <a:lnSpc>
                <a:spcPts val="2200"/>
              </a:lnSpc>
              <a:spcBef>
                <a:spcPts val="500"/>
              </a:spcBef>
              <a:buFont typeface="Arial" panose="020B0604020202020204" pitchFamily="34" charset="0"/>
              <a:buNone/>
              <a:defRPr sz="1000" kern="1200">
                <a:solidFill>
                  <a:srgbClr val="495999"/>
                </a:solidFill>
                <a:latin typeface="Muli Light" panose="00000400000000000000" pitchFamily="2" charset="-18"/>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4pPr>
            <a:lvl5pPr marL="0" indent="0" algn="l" defTabSz="914400" rtl="0" eaLnBrk="1" latinLnBrk="0" hangingPunct="1">
              <a:lnSpc>
                <a:spcPts val="2400"/>
              </a:lnSpc>
              <a:spcBef>
                <a:spcPts val="500"/>
              </a:spcBef>
              <a:buFont typeface="Arial" panose="020B0604020202020204" pitchFamily="34" charset="0"/>
              <a:buNone/>
              <a:defRPr sz="1800" kern="1200">
                <a:solidFill>
                  <a:srgbClr val="495999"/>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Clr>
                <a:srgbClr val="CC9900"/>
              </a:buClr>
              <a:buFont typeface="+mj-lt"/>
              <a:buAutoNum type="arabicPeriod"/>
            </a:pPr>
            <a:r>
              <a:rPr lang="hu-HU" sz="2000" b="1" dirty="0">
                <a:latin typeface="Muli" panose="020B0604020202020204" charset="-18"/>
              </a:rPr>
              <a:t>Apply for your residence permit – free of charge</a:t>
            </a:r>
          </a:p>
          <a:p>
            <a:pPr marL="457200" lvl="1">
              <a:spcAft>
                <a:spcPts val="600"/>
              </a:spcAft>
              <a:buClr>
                <a:srgbClr val="CC9900"/>
              </a:buClr>
            </a:pPr>
            <a:r>
              <a:rPr lang="hu-HU" dirty="0">
                <a:latin typeface="Muli" panose="020B0604020202020204" charset="-18"/>
              </a:rPr>
              <a:t>with D type (student) visa </a:t>
            </a:r>
            <a:r>
              <a:rPr lang="hu-HU" dirty="0">
                <a:latin typeface="Muli" panose="020B0604020202020204" charset="-18"/>
                <a:sym typeface="Wingdings" panose="05000000000000000000" pitchFamily="2" charset="2"/>
              </a:rPr>
              <a:t> </a:t>
            </a:r>
            <a:r>
              <a:rPr lang="hu-HU" dirty="0">
                <a:latin typeface="Muli" panose="020B0604020202020204" charset="-18"/>
              </a:rPr>
              <a:t>Corvinus</a:t>
            </a:r>
          </a:p>
          <a:p>
            <a:pPr marL="457200" indent="-457200">
              <a:spcAft>
                <a:spcPts val="600"/>
              </a:spcAft>
              <a:buClr>
                <a:srgbClr val="CC9900"/>
              </a:buClr>
              <a:buFont typeface="+mj-lt"/>
              <a:buAutoNum type="arabicPeriod"/>
            </a:pPr>
            <a:r>
              <a:rPr lang="hu-HU" sz="2000" b="1" dirty="0">
                <a:latin typeface="Muli" panose="020B0604020202020204" charset="-18"/>
              </a:rPr>
              <a:t>Renewal of residence permit </a:t>
            </a:r>
            <a:r>
              <a:rPr lang="hu-HU" sz="2000" b="1" dirty="0">
                <a:latin typeface="Muli" panose="020B0604020202020204" charset="-18"/>
                <a:sym typeface="Wingdings" panose="05000000000000000000" pitchFamily="2" charset="2"/>
              </a:rPr>
              <a:t></a:t>
            </a:r>
            <a:r>
              <a:rPr lang="hu-HU" sz="2000" b="1" dirty="0">
                <a:latin typeface="Muli" panose="020B0604020202020204" charset="-18"/>
              </a:rPr>
              <a:t> Immigration Office</a:t>
            </a:r>
          </a:p>
          <a:p>
            <a:pPr marL="457200" indent="-457200">
              <a:spcAft>
                <a:spcPts val="600"/>
              </a:spcAft>
              <a:buClr>
                <a:srgbClr val="CC9900"/>
              </a:buClr>
              <a:buFont typeface="+mj-lt"/>
              <a:buAutoNum type="arabicPeriod"/>
            </a:pPr>
            <a:r>
              <a:rPr lang="hu-HU" sz="2000" b="1" dirty="0">
                <a:latin typeface="Muli" panose="020B0604020202020204" charset="-18"/>
              </a:rPr>
              <a:t>Getting a tax number </a:t>
            </a:r>
            <a:r>
              <a:rPr lang="hu-HU" sz="2000" b="1" dirty="0">
                <a:latin typeface="Muli" panose="020B0604020202020204" charset="-18"/>
                <a:sym typeface="Wingdings" panose="05000000000000000000" pitchFamily="2" charset="2"/>
              </a:rPr>
              <a:t></a:t>
            </a:r>
            <a:r>
              <a:rPr lang="hu-HU" sz="2000" b="1" dirty="0">
                <a:latin typeface="Muli" panose="020B0604020202020204" charset="-18"/>
              </a:rPr>
              <a:t> Tax Office</a:t>
            </a:r>
          </a:p>
          <a:p>
            <a:pPr marL="457200" indent="-457200">
              <a:spcAft>
                <a:spcPts val="600"/>
              </a:spcAft>
              <a:buClr>
                <a:srgbClr val="CC9900"/>
              </a:buClr>
              <a:buFont typeface="+mj-lt"/>
              <a:buAutoNum type="arabicPeriod"/>
            </a:pPr>
            <a:r>
              <a:rPr lang="hu-HU" sz="2000" b="1" dirty="0">
                <a:latin typeface="Muli" panose="020B0604020202020204" charset="-18"/>
              </a:rPr>
              <a:t>Opening a bank accout</a:t>
            </a:r>
          </a:p>
          <a:p>
            <a:pPr marL="896938" lvl="1" indent="-452438">
              <a:spcAft>
                <a:spcPts val="600"/>
              </a:spcAft>
              <a:buClr>
                <a:srgbClr val="CC9900"/>
              </a:buClr>
              <a:buFont typeface="+mj-lt"/>
              <a:buAutoNum type="romanUcPeriod"/>
            </a:pPr>
            <a:r>
              <a:rPr lang="hu-HU" dirty="0" err="1">
                <a:latin typeface="Muli" panose="020B0604020202020204" charset="-18"/>
              </a:rPr>
              <a:t>Send</a:t>
            </a:r>
            <a:r>
              <a:rPr lang="hu-HU" dirty="0">
                <a:latin typeface="Muli" panose="020B0604020202020204" charset="-18"/>
              </a:rPr>
              <a:t> </a:t>
            </a:r>
            <a:r>
              <a:rPr lang="hu-HU" dirty="0" err="1">
                <a:latin typeface="Muli" panose="020B0604020202020204" charset="-18"/>
              </a:rPr>
              <a:t>your</a:t>
            </a:r>
            <a:r>
              <a:rPr lang="hu-HU" dirty="0">
                <a:latin typeface="Muli" panose="020B0604020202020204" charset="-18"/>
              </a:rPr>
              <a:t> </a:t>
            </a:r>
            <a:r>
              <a:rPr lang="hu-HU" dirty="0" err="1">
                <a:latin typeface="Muli" panose="020B0604020202020204" charset="-18"/>
              </a:rPr>
              <a:t>tax</a:t>
            </a:r>
            <a:r>
              <a:rPr lang="hu-HU" dirty="0">
                <a:latin typeface="Muli" panose="020B0604020202020204" charset="-18"/>
              </a:rPr>
              <a:t> </a:t>
            </a:r>
            <a:r>
              <a:rPr lang="hu-HU" dirty="0" err="1">
                <a:latin typeface="Muli" panose="020B0604020202020204" charset="-18"/>
              </a:rPr>
              <a:t>number</a:t>
            </a:r>
            <a:r>
              <a:rPr lang="hu-HU" dirty="0">
                <a:latin typeface="Muli" panose="020B0604020202020204" charset="-18"/>
              </a:rPr>
              <a:t> and bank account </a:t>
            </a:r>
            <a:r>
              <a:rPr lang="hu-HU" dirty="0" err="1">
                <a:latin typeface="Muli" panose="020B0604020202020204" charset="-18"/>
              </a:rPr>
              <a:t>number</a:t>
            </a:r>
            <a:r>
              <a:rPr lang="hu-HU" dirty="0">
                <a:latin typeface="Muli" panose="020B0604020202020204" charset="-18"/>
              </a:rPr>
              <a:t> to </a:t>
            </a:r>
            <a:r>
              <a:rPr lang="hu-HU" dirty="0" err="1">
                <a:latin typeface="Muli" panose="020B0604020202020204" charset="-18"/>
              </a:rPr>
              <a:t>your</a:t>
            </a:r>
            <a:r>
              <a:rPr lang="hu-HU" dirty="0">
                <a:latin typeface="Muli" panose="020B0604020202020204" charset="-18"/>
              </a:rPr>
              <a:t> </a:t>
            </a:r>
            <a:r>
              <a:rPr lang="hu-HU" dirty="0" err="1">
                <a:latin typeface="Muli" panose="020B0604020202020204" charset="-18"/>
              </a:rPr>
              <a:t>study</a:t>
            </a:r>
            <a:r>
              <a:rPr lang="hu-HU" dirty="0">
                <a:latin typeface="Muli" panose="020B0604020202020204" charset="-18"/>
              </a:rPr>
              <a:t> </a:t>
            </a:r>
            <a:r>
              <a:rPr lang="hu-HU" dirty="0" err="1">
                <a:latin typeface="Muli" panose="020B0604020202020204" charset="-18"/>
              </a:rPr>
              <a:t>coordinator</a:t>
            </a:r>
            <a:r>
              <a:rPr lang="hu-HU" dirty="0">
                <a:latin typeface="Muli" panose="020B0604020202020204" charset="-18"/>
              </a:rPr>
              <a:t>. No </a:t>
            </a:r>
            <a:r>
              <a:rPr lang="hu-HU" dirty="0" err="1">
                <a:latin typeface="Muli" panose="020B0604020202020204" charset="-18"/>
              </a:rPr>
              <a:t>transfer</a:t>
            </a:r>
            <a:r>
              <a:rPr lang="hu-HU" dirty="0">
                <a:latin typeface="Muli" panose="020B0604020202020204" charset="-18"/>
              </a:rPr>
              <a:t> </a:t>
            </a:r>
            <a:r>
              <a:rPr lang="hu-HU" dirty="0" err="1">
                <a:latin typeface="Muli" panose="020B0604020202020204" charset="-18"/>
              </a:rPr>
              <a:t>can</a:t>
            </a:r>
            <a:r>
              <a:rPr lang="hu-HU" dirty="0">
                <a:latin typeface="Muli" panose="020B0604020202020204" charset="-18"/>
              </a:rPr>
              <a:t> be </a:t>
            </a:r>
            <a:r>
              <a:rPr lang="hu-HU" dirty="0" err="1">
                <a:latin typeface="Muli" panose="020B0604020202020204" charset="-18"/>
              </a:rPr>
              <a:t>done</a:t>
            </a:r>
            <a:r>
              <a:rPr lang="hu-HU" dirty="0">
                <a:latin typeface="Muli" panose="020B0604020202020204" charset="-18"/>
              </a:rPr>
              <a:t> </a:t>
            </a:r>
            <a:r>
              <a:rPr lang="hu-HU" dirty="0" err="1">
                <a:latin typeface="Muli" panose="020B0604020202020204" charset="-18"/>
              </a:rPr>
              <a:t>without</a:t>
            </a:r>
            <a:r>
              <a:rPr lang="hu-HU" dirty="0">
                <a:latin typeface="Muli" panose="020B0604020202020204" charset="-18"/>
              </a:rPr>
              <a:t> </a:t>
            </a:r>
            <a:r>
              <a:rPr lang="hu-HU" dirty="0" err="1">
                <a:latin typeface="Muli" panose="020B0604020202020204" charset="-18"/>
              </a:rPr>
              <a:t>them</a:t>
            </a:r>
            <a:r>
              <a:rPr lang="hu-HU" dirty="0">
                <a:latin typeface="Muli" panose="020B0604020202020204" charset="-18"/>
              </a:rPr>
              <a:t>.</a:t>
            </a:r>
          </a:p>
          <a:p>
            <a:pPr marL="457200" indent="-457200">
              <a:spcAft>
                <a:spcPts val="600"/>
              </a:spcAft>
              <a:buClr>
                <a:srgbClr val="CC9900"/>
              </a:buClr>
              <a:buFont typeface="+mj-lt"/>
              <a:buAutoNum type="arabicPeriod"/>
            </a:pPr>
            <a:r>
              <a:rPr lang="hu-HU" sz="2000" b="1" dirty="0">
                <a:latin typeface="Muli" panose="020B0604020202020204" charset="-18"/>
              </a:rPr>
              <a:t>Student ID – free </a:t>
            </a:r>
            <a:r>
              <a:rPr lang="hu-HU" sz="2000" dirty="0">
                <a:latin typeface="Muli" panose="020B0604020202020204" charset="-18"/>
              </a:rPr>
              <a:t>–your program coordinator can help</a:t>
            </a:r>
          </a:p>
          <a:p>
            <a:pPr marL="971550" lvl="1" indent="-527050">
              <a:spcAft>
                <a:spcPts val="600"/>
              </a:spcAft>
              <a:buClr>
                <a:srgbClr val="CC9900"/>
              </a:buClr>
              <a:buFont typeface="+mj-lt"/>
              <a:buAutoNum type="romanUcPeriod"/>
            </a:pPr>
            <a:r>
              <a:rPr lang="hu-HU" dirty="0" err="1">
                <a:latin typeface="Muli" panose="020B0604020202020204" charset="-18"/>
              </a:rPr>
              <a:t>Application</a:t>
            </a:r>
            <a:r>
              <a:rPr lang="hu-HU" dirty="0">
                <a:latin typeface="Muli" panose="020B0604020202020204" charset="-18"/>
              </a:rPr>
              <a:t> in the </a:t>
            </a:r>
            <a:r>
              <a:rPr lang="hu-HU" dirty="0" err="1">
                <a:latin typeface="Muli" panose="020B0604020202020204" charset="-18"/>
              </a:rPr>
              <a:t>Central</a:t>
            </a:r>
            <a:r>
              <a:rPr lang="hu-HU" dirty="0">
                <a:latin typeface="Muli" panose="020B0604020202020204" charset="-18"/>
              </a:rPr>
              <a:t> </a:t>
            </a:r>
            <a:r>
              <a:rPr lang="hu-HU" dirty="0" err="1">
                <a:latin typeface="Muli" panose="020B0604020202020204" charset="-18"/>
              </a:rPr>
              <a:t>Document</a:t>
            </a:r>
            <a:r>
              <a:rPr lang="hu-HU" dirty="0">
                <a:latin typeface="Muli" panose="020B0604020202020204" charset="-18"/>
              </a:rPr>
              <a:t> </a:t>
            </a:r>
            <a:r>
              <a:rPr lang="hu-HU" dirty="0" err="1">
                <a:latin typeface="Muli" panose="020B0604020202020204" charset="-18"/>
              </a:rPr>
              <a:t>Registering</a:t>
            </a:r>
            <a:r>
              <a:rPr lang="hu-HU" dirty="0">
                <a:latin typeface="Muli" panose="020B0604020202020204" charset="-18"/>
              </a:rPr>
              <a:t> Office</a:t>
            </a:r>
          </a:p>
          <a:p>
            <a:pPr marL="971550" lvl="1" indent="-527050">
              <a:spcAft>
                <a:spcPts val="600"/>
              </a:spcAft>
              <a:buClr>
                <a:srgbClr val="CC9900"/>
              </a:buClr>
              <a:buFont typeface="+mj-lt"/>
              <a:buAutoNum type="romanUcPeriod"/>
            </a:pPr>
            <a:r>
              <a:rPr lang="hu-HU" dirty="0">
                <a:latin typeface="Muli" panose="020B0604020202020204" charset="-18"/>
              </a:rPr>
              <a:t>NEK-</a:t>
            </a:r>
            <a:r>
              <a:rPr lang="hu-HU" dirty="0" err="1">
                <a:latin typeface="Muli" panose="020B0604020202020204" charset="-18"/>
              </a:rPr>
              <a:t>code</a:t>
            </a:r>
            <a:r>
              <a:rPr lang="hu-HU" dirty="0">
                <a:latin typeface="Muli" panose="020B0604020202020204" charset="-18"/>
              </a:rPr>
              <a:t> – </a:t>
            </a:r>
            <a:r>
              <a:rPr lang="hu-HU" dirty="0" err="1">
                <a:latin typeface="Muli" panose="020B0604020202020204" charset="-18"/>
              </a:rPr>
              <a:t>Neptun</a:t>
            </a:r>
            <a:r>
              <a:rPr lang="hu-HU" dirty="0">
                <a:latin typeface="Muli" panose="020B0604020202020204" charset="-18"/>
              </a:rPr>
              <a:t> </a:t>
            </a:r>
            <a:r>
              <a:rPr lang="hu-HU" dirty="0" err="1">
                <a:latin typeface="Muli" panose="020B0604020202020204" charset="-18"/>
              </a:rPr>
              <a:t>system</a:t>
            </a:r>
            <a:r>
              <a:rPr lang="hu-HU" dirty="0">
                <a:latin typeface="Muli" panose="020B0604020202020204" charset="-18"/>
              </a:rPr>
              <a:t> </a:t>
            </a:r>
          </a:p>
          <a:p>
            <a:pPr marL="971550" lvl="1" indent="-527050">
              <a:spcAft>
                <a:spcPts val="600"/>
              </a:spcAft>
              <a:buClr>
                <a:srgbClr val="CC9900"/>
              </a:buClr>
              <a:buFont typeface="+mj-lt"/>
              <a:buAutoNum type="romanUcPeriod"/>
            </a:pPr>
            <a:r>
              <a:rPr lang="hu-HU" dirty="0" err="1">
                <a:latin typeface="Muli" panose="020B0604020202020204" charset="-18"/>
              </a:rPr>
              <a:t>Temporary</a:t>
            </a:r>
            <a:r>
              <a:rPr lang="hu-HU" dirty="0">
                <a:latin typeface="Muli" panose="020B0604020202020204" charset="-18"/>
              </a:rPr>
              <a:t> </a:t>
            </a:r>
            <a:r>
              <a:rPr lang="hu-HU" dirty="0" err="1">
                <a:latin typeface="Muli" panose="020B0604020202020204" charset="-18"/>
              </a:rPr>
              <a:t>student</a:t>
            </a:r>
            <a:r>
              <a:rPr lang="hu-HU" dirty="0">
                <a:latin typeface="Muli" panose="020B0604020202020204" charset="-18"/>
              </a:rPr>
              <a:t> ID</a:t>
            </a:r>
          </a:p>
          <a:p>
            <a:pPr marL="457200" indent="-457200">
              <a:spcAft>
                <a:spcPts val="600"/>
              </a:spcAft>
              <a:buClr>
                <a:srgbClr val="CC9900"/>
              </a:buClr>
              <a:buFont typeface="+mj-lt"/>
              <a:buAutoNum type="arabicPeriod"/>
            </a:pPr>
            <a:endParaRPr lang="en-GB" sz="2000" dirty="0">
              <a:solidFill>
                <a:srgbClr val="FFFFFF"/>
              </a:solidFill>
            </a:endParaRPr>
          </a:p>
        </p:txBody>
      </p:sp>
    </p:spTree>
    <p:extLst>
      <p:ext uri="{BB962C8B-B14F-4D97-AF65-F5344CB8AC3E}">
        <p14:creationId xmlns:p14="http://schemas.microsoft.com/office/powerpoint/2010/main" val="755505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786829" y="580744"/>
            <a:ext cx="8536809" cy="1325563"/>
          </a:xfrm>
        </p:spPr>
        <p:txBody>
          <a:bodyPr/>
          <a:lstStyle/>
          <a:p>
            <a:r>
              <a:rPr lang="hu-HU" dirty="0" err="1">
                <a:latin typeface="+mj-lt"/>
              </a:rPr>
              <a:t>Other</a:t>
            </a:r>
            <a:r>
              <a:rPr lang="hu-HU" dirty="0">
                <a:latin typeface="+mj-lt"/>
              </a:rPr>
              <a:t> </a:t>
            </a:r>
            <a:r>
              <a:rPr lang="hu-HU" dirty="0" err="1">
                <a:latin typeface="+mj-lt"/>
              </a:rPr>
              <a:t>issues</a:t>
            </a:r>
            <a:endParaRPr lang="hu-HU" dirty="0">
              <a:latin typeface="+mj-lt"/>
            </a:endParaRPr>
          </a:p>
        </p:txBody>
      </p:sp>
      <p:sp>
        <p:nvSpPr>
          <p:cNvPr id="5" name="Szöveg helye 4"/>
          <p:cNvSpPr>
            <a:spLocks noGrp="1"/>
          </p:cNvSpPr>
          <p:nvPr>
            <p:ph idx="1"/>
          </p:nvPr>
        </p:nvSpPr>
        <p:spPr>
          <a:solidFill>
            <a:schemeClr val="accent2"/>
          </a:solidFill>
        </p:spPr>
        <p:txBody>
          <a:bodyPr>
            <a:normAutofit/>
          </a:bodyPr>
          <a:lstStyle/>
          <a:p>
            <a:pPr marL="457200" indent="-457200" algn="l">
              <a:lnSpc>
                <a:spcPct val="120000"/>
              </a:lnSpc>
              <a:spcAft>
                <a:spcPts val="600"/>
              </a:spcAft>
              <a:buClr>
                <a:srgbClr val="CC9900"/>
              </a:buClr>
              <a:buFont typeface="+mj-lt"/>
              <a:buAutoNum type="arabicPeriod"/>
            </a:pPr>
            <a:r>
              <a:rPr lang="hu-HU" sz="2400" dirty="0" err="1">
                <a:solidFill>
                  <a:schemeClr val="accent1"/>
                </a:solidFill>
                <a:latin typeface="+mn-lt"/>
              </a:rPr>
              <a:t>Scholarship</a:t>
            </a:r>
            <a:r>
              <a:rPr lang="hu-HU" sz="2400" dirty="0">
                <a:solidFill>
                  <a:schemeClr val="accent1"/>
                </a:solidFill>
                <a:latin typeface="+mn-lt"/>
              </a:rPr>
              <a:t> </a:t>
            </a:r>
            <a:r>
              <a:rPr lang="hu-HU" sz="2400" dirty="0" err="1">
                <a:solidFill>
                  <a:schemeClr val="accent1"/>
                </a:solidFill>
                <a:latin typeface="+mn-lt"/>
              </a:rPr>
              <a:t>via</a:t>
            </a:r>
            <a:r>
              <a:rPr lang="hu-HU" sz="2400" dirty="0">
                <a:solidFill>
                  <a:schemeClr val="accent1"/>
                </a:solidFill>
                <a:latin typeface="+mn-lt"/>
              </a:rPr>
              <a:t> </a:t>
            </a:r>
            <a:r>
              <a:rPr lang="hu-HU" sz="2400" dirty="0" err="1">
                <a:solidFill>
                  <a:schemeClr val="accent1"/>
                </a:solidFill>
                <a:latin typeface="+mn-lt"/>
              </a:rPr>
              <a:t>Neptun</a:t>
            </a:r>
            <a:r>
              <a:rPr lang="hu-HU" sz="2400" dirty="0">
                <a:solidFill>
                  <a:schemeClr val="accent1"/>
                </a:solidFill>
                <a:latin typeface="+mn-lt"/>
              </a:rPr>
              <a:t> </a:t>
            </a:r>
          </a:p>
          <a:p>
            <a:pPr marL="971550" lvl="1" indent="-514350">
              <a:lnSpc>
                <a:spcPct val="120000"/>
              </a:lnSpc>
              <a:spcBef>
                <a:spcPts val="0"/>
              </a:spcBef>
              <a:spcAft>
                <a:spcPts val="600"/>
              </a:spcAft>
              <a:buClr>
                <a:srgbClr val="CC9900"/>
              </a:buClr>
              <a:buFont typeface="+mj-lt"/>
              <a:buAutoNum type="romanUcPeriod"/>
            </a:pPr>
            <a:r>
              <a:rPr lang="hu-HU" sz="2400" b="0" dirty="0">
                <a:solidFill>
                  <a:schemeClr val="accent1"/>
                </a:solidFill>
                <a:latin typeface="+mn-lt"/>
              </a:rPr>
              <a:t>First payment: October/November (for September and October)</a:t>
            </a:r>
          </a:p>
          <a:p>
            <a:pPr marL="971550" lvl="1" indent="-514350">
              <a:lnSpc>
                <a:spcPct val="120000"/>
              </a:lnSpc>
              <a:spcBef>
                <a:spcPts val="0"/>
              </a:spcBef>
              <a:spcAft>
                <a:spcPts val="600"/>
              </a:spcAft>
              <a:buClr>
                <a:srgbClr val="CC9900"/>
              </a:buClr>
              <a:buFont typeface="+mj-lt"/>
              <a:buAutoNum type="romanUcPeriod"/>
            </a:pPr>
            <a:r>
              <a:rPr lang="hu-HU" sz="2400" b="0" dirty="0">
                <a:solidFill>
                  <a:schemeClr val="accent1"/>
                </a:solidFill>
                <a:latin typeface="+mn-lt"/>
              </a:rPr>
              <a:t>Only if your bank account number and tax ID are registered in Neptun and you registered in person in the SH Office in September</a:t>
            </a:r>
          </a:p>
          <a:p>
            <a:pPr marL="457200" indent="-457200" algn="l">
              <a:lnSpc>
                <a:spcPct val="120000"/>
              </a:lnSpc>
              <a:spcAft>
                <a:spcPts val="600"/>
              </a:spcAft>
              <a:buClr>
                <a:srgbClr val="CC9900"/>
              </a:buClr>
              <a:buFont typeface="+mj-lt"/>
              <a:buAutoNum type="arabicPeriod"/>
            </a:pPr>
            <a:r>
              <a:rPr lang="hu-HU" sz="2400" dirty="0">
                <a:solidFill>
                  <a:schemeClr val="accent1"/>
                </a:solidFill>
                <a:latin typeface="+mn-lt"/>
              </a:rPr>
              <a:t>Renting a flat – the accommodation contribution will be transferred to your account together with the</a:t>
            </a:r>
            <a:r>
              <a:rPr lang="hu-HU" sz="2000" dirty="0">
                <a:solidFill>
                  <a:srgbClr val="FFFFFF"/>
                </a:solidFill>
              </a:rPr>
              <a:t> </a:t>
            </a:r>
            <a:r>
              <a:rPr lang="hu-HU" sz="2400" dirty="0">
                <a:solidFill>
                  <a:schemeClr val="accent1"/>
                </a:solidFill>
                <a:latin typeface="+mn-lt"/>
              </a:rPr>
              <a:t>monthly stipend.</a:t>
            </a:r>
            <a:endParaRPr lang="hu-HU" sz="2000" dirty="0">
              <a:solidFill>
                <a:schemeClr val="accent1"/>
              </a:solidFill>
              <a:latin typeface="+mn-lt"/>
            </a:endParaRPr>
          </a:p>
        </p:txBody>
      </p:sp>
    </p:spTree>
    <p:extLst>
      <p:ext uri="{BB962C8B-B14F-4D97-AF65-F5344CB8AC3E}">
        <p14:creationId xmlns:p14="http://schemas.microsoft.com/office/powerpoint/2010/main" val="1184698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Academic information</a:t>
            </a:r>
          </a:p>
          <a:p>
            <a:pPr algn="ctr">
              <a:lnSpc>
                <a:spcPct val="120000"/>
              </a:lnSpc>
            </a:pPr>
            <a:r>
              <a:rPr lang="hu-HU" sz="4400" b="1" dirty="0">
                <a:latin typeface="+mn-lt"/>
              </a:rPr>
              <a:t>(very briefly and only very generally)</a:t>
            </a:r>
            <a:endParaRPr lang="hu-HU" sz="1800" dirty="0">
              <a:latin typeface="+mn-lt"/>
            </a:endParaRPr>
          </a:p>
        </p:txBody>
      </p:sp>
    </p:spTree>
    <p:extLst>
      <p:ext uri="{BB962C8B-B14F-4D97-AF65-F5344CB8AC3E}">
        <p14:creationId xmlns:p14="http://schemas.microsoft.com/office/powerpoint/2010/main" val="294217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CADBB5-81EB-43A1-BDE2-512A4066AF0F}"/>
              </a:ext>
            </a:extLst>
          </p:cNvPr>
          <p:cNvSpPr>
            <a:spLocks noGrp="1"/>
          </p:cNvSpPr>
          <p:nvPr>
            <p:ph type="title"/>
          </p:nvPr>
        </p:nvSpPr>
        <p:spPr/>
        <p:txBody>
          <a:bodyPr/>
          <a:lstStyle/>
          <a:p>
            <a:r>
              <a:rPr lang="hu-HU" dirty="0">
                <a:solidFill>
                  <a:schemeClr val="accent1"/>
                </a:solidFill>
                <a:latin typeface="+mj-lt"/>
              </a:rPr>
              <a:t>Fall semester – English degree programs and courses</a:t>
            </a:r>
          </a:p>
        </p:txBody>
      </p:sp>
      <p:sp>
        <p:nvSpPr>
          <p:cNvPr id="4" name="Content Placeholder 3">
            <a:extLst>
              <a:ext uri="{FF2B5EF4-FFF2-40B4-BE49-F238E27FC236}">
                <a16:creationId xmlns:a16="http://schemas.microsoft.com/office/drawing/2014/main" id="{0F9C8BDB-F502-42A6-B5CA-0037B4490D62}"/>
              </a:ext>
            </a:extLst>
          </p:cNvPr>
          <p:cNvSpPr>
            <a:spLocks noGrp="1"/>
          </p:cNvSpPr>
          <p:nvPr>
            <p:ph idx="1"/>
          </p:nvPr>
        </p:nvSpPr>
        <p:spPr>
          <a:xfrm>
            <a:off x="786829" y="2598345"/>
            <a:ext cx="10515600" cy="3578617"/>
          </a:xfrm>
          <a:solidFill>
            <a:schemeClr val="accent2"/>
          </a:solidFill>
        </p:spPr>
        <p:txBody>
          <a:bodyPr/>
          <a:lstStyle/>
          <a:p>
            <a:pPr>
              <a:lnSpc>
                <a:spcPct val="100000"/>
              </a:lnSpc>
            </a:pPr>
            <a:r>
              <a:rPr lang="hu-HU" sz="2400" dirty="0">
                <a:solidFill>
                  <a:schemeClr val="accent1"/>
                </a:solidFill>
                <a:latin typeface="+mn-lt"/>
              </a:rPr>
              <a:t>All courses in all English degree programs will be offered in online distance learning format throughout the whole semester.</a:t>
            </a:r>
          </a:p>
          <a:p>
            <a:pPr>
              <a:lnSpc>
                <a:spcPct val="100000"/>
              </a:lnSpc>
            </a:pPr>
            <a:endParaRPr lang="hu-HU" sz="2400" dirty="0">
              <a:solidFill>
                <a:schemeClr val="accent1"/>
              </a:solidFill>
              <a:latin typeface="+mn-lt"/>
            </a:endParaRPr>
          </a:p>
          <a:p>
            <a:pPr>
              <a:lnSpc>
                <a:spcPct val="100000"/>
              </a:lnSpc>
            </a:pPr>
            <a:r>
              <a:rPr lang="hu-HU" sz="2400" b="1" dirty="0">
                <a:solidFill>
                  <a:schemeClr val="accent1"/>
                </a:solidFill>
                <a:latin typeface="+mn-lt"/>
              </a:rPr>
              <a:t>You do not have to be here to start your studies!</a:t>
            </a:r>
          </a:p>
        </p:txBody>
      </p:sp>
    </p:spTree>
    <p:extLst>
      <p:ext uri="{BB962C8B-B14F-4D97-AF65-F5344CB8AC3E}">
        <p14:creationId xmlns:p14="http://schemas.microsoft.com/office/powerpoint/2010/main" val="274106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5780161" cy="809158"/>
          </a:xfrm>
        </p:spPr>
        <p:txBody>
          <a:bodyPr/>
          <a:lstStyle/>
          <a:p>
            <a:r>
              <a:rPr lang="hu-HU" dirty="0">
                <a:solidFill>
                  <a:schemeClr val="accent1"/>
                </a:solidFill>
              </a:rPr>
              <a:t>Study and Exam Regulations - excerpts</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088136"/>
            <a:ext cx="6931152" cy="5769864"/>
          </a:xfrm>
          <a:solidFill>
            <a:schemeClr val="accent2"/>
          </a:solidFill>
        </p:spPr>
        <p:txBody>
          <a:bodyPr/>
          <a:lstStyle/>
          <a:p>
            <a:pPr marL="285750" indent="-285750">
              <a:lnSpc>
                <a:spcPct val="100000"/>
              </a:lnSpc>
              <a:spcBef>
                <a:spcPts val="0"/>
              </a:spcBef>
              <a:buFont typeface="Arial" panose="020B0604020202020204" pitchFamily="34" charset="0"/>
              <a:buChar char="•"/>
            </a:pPr>
            <a:r>
              <a:rPr lang="hu-HU" sz="1600" dirty="0"/>
              <a:t>Class attendance in seminars – mandatory, max. 3 absences possible (even online!)</a:t>
            </a:r>
          </a:p>
          <a:p>
            <a:pPr marL="285750" indent="-285750">
              <a:lnSpc>
                <a:spcPct val="100000"/>
              </a:lnSpc>
              <a:spcBef>
                <a:spcPts val="0"/>
              </a:spcBef>
              <a:buFont typeface="Arial" panose="020B0604020202020204" pitchFamily="34" charset="0"/>
              <a:buChar char="•"/>
            </a:pPr>
            <a:r>
              <a:rPr lang="hu-HU" sz="1600" dirty="0"/>
              <a:t>Registration for exams – </a:t>
            </a:r>
            <a:r>
              <a:rPr lang="hu-HU" sz="1600" u="sng" dirty="0"/>
              <a:t>mandatory for all students </a:t>
            </a:r>
            <a:br>
              <a:rPr lang="hu-HU" sz="1600" u="sng" dirty="0"/>
            </a:br>
            <a:br>
              <a:rPr lang="hu-HU" sz="1600" u="sng" dirty="0"/>
            </a:br>
            <a:r>
              <a:rPr lang="hu-HU" sz="1600" dirty="0"/>
              <a:t>Possible </a:t>
            </a:r>
            <a:r>
              <a:rPr lang="hu-HU" sz="1600" u="sng" dirty="0"/>
              <a:t>only</a:t>
            </a:r>
            <a:r>
              <a:rPr lang="hu-HU" sz="1600" dirty="0"/>
              <a:t> if the student does not have any active financial obligations to Corvinus</a:t>
            </a:r>
            <a:br>
              <a:rPr lang="hu-HU" sz="1600" dirty="0"/>
            </a:br>
            <a:br>
              <a:rPr lang="hu-HU" sz="1600" dirty="0"/>
            </a:br>
            <a:r>
              <a:rPr lang="hu-HU" sz="1600" dirty="0"/>
              <a:t>Possible up to max. 24 hours before the date and time of the exam </a:t>
            </a:r>
            <a:br>
              <a:rPr lang="hu-HU" sz="1600" dirty="0"/>
            </a:br>
            <a:r>
              <a:rPr lang="hu-HU" sz="1600" dirty="0"/>
              <a:t>(if the exam is on a Tuesday, Wednesday, Thursday, or Friday)</a:t>
            </a:r>
            <a:br>
              <a:rPr lang="hu-HU" sz="1600" dirty="0"/>
            </a:br>
            <a:br>
              <a:rPr lang="hu-HU" sz="1600" dirty="0"/>
            </a:br>
            <a:r>
              <a:rPr lang="hu-HU" sz="1600" dirty="0"/>
              <a:t>Possible up to max. 72 hours before the date and time of the exam (if the exam is on a Monday).</a:t>
            </a:r>
            <a:br>
              <a:rPr lang="hu-HU" sz="1600" dirty="0"/>
            </a:br>
            <a:br>
              <a:rPr lang="hu-HU" sz="1600" i="1" dirty="0"/>
            </a:br>
            <a:r>
              <a:rPr lang="hu-HU" sz="1400" i="1" dirty="0">
                <a:solidFill>
                  <a:srgbClr val="7030A0"/>
                </a:solidFill>
                <a:highlight>
                  <a:srgbClr val="CDDDAF"/>
                </a:highlight>
              </a:rPr>
              <a:t>Tuesday exam at 10.00 a.m. – possible till Monday 09:59 a.m.</a:t>
            </a:r>
            <a:br>
              <a:rPr lang="hu-HU" sz="1400" i="1" dirty="0">
                <a:solidFill>
                  <a:srgbClr val="7030A0"/>
                </a:solidFill>
                <a:highlight>
                  <a:srgbClr val="CDDDAF"/>
                </a:highlight>
              </a:rPr>
            </a:br>
            <a:r>
              <a:rPr lang="hu-HU" sz="1400" i="1" dirty="0">
                <a:solidFill>
                  <a:srgbClr val="7030A0"/>
                </a:solidFill>
                <a:highlight>
                  <a:srgbClr val="CDDDAF"/>
                </a:highlight>
              </a:rPr>
              <a:t>Monday exam at 14.00 p.m. – possible till Friday 13:59 p.m.</a:t>
            </a:r>
            <a:endParaRPr lang="hu-HU" sz="1400" i="1" u="sng" dirty="0">
              <a:solidFill>
                <a:srgbClr val="7030A0"/>
              </a:solidFill>
              <a:highlight>
                <a:srgbClr val="CDDDAF"/>
              </a:highlight>
            </a:endParaRPr>
          </a:p>
          <a:p>
            <a:pPr marL="285750" indent="-285750">
              <a:lnSpc>
                <a:spcPct val="100000"/>
              </a:lnSpc>
              <a:spcBef>
                <a:spcPts val="0"/>
              </a:spcBef>
              <a:buFont typeface="Arial" panose="020B0604020202020204" pitchFamily="34" charset="0"/>
              <a:buChar char="•"/>
            </a:pPr>
            <a:r>
              <a:rPr lang="hu-HU" sz="1600" dirty="0"/>
              <a:t>Max. exam opportunities in any given course: 3 (exam + 2 retakes, second retake costs 2000 HUF)</a:t>
            </a:r>
          </a:p>
          <a:p>
            <a:pPr marL="285750" indent="-285750">
              <a:lnSpc>
                <a:spcPct val="100000"/>
              </a:lnSpc>
              <a:spcBef>
                <a:spcPts val="0"/>
              </a:spcBef>
              <a:buFont typeface="Arial" panose="020B0604020202020204" pitchFamily="34" charset="0"/>
              <a:buChar char="•"/>
            </a:pPr>
            <a:r>
              <a:rPr lang="hu-HU" sz="1600" dirty="0"/>
              <a:t>Plagiarism, cheating in any form = ethical offense = disciplinary action or failing the course</a:t>
            </a:r>
          </a:p>
          <a:p>
            <a:pPr marL="285750" indent="-285750">
              <a:lnSpc>
                <a:spcPct val="150000"/>
              </a:lnSpc>
              <a:spcBef>
                <a:spcPts val="0"/>
              </a:spcBef>
              <a:spcAft>
                <a:spcPts val="0"/>
              </a:spcAft>
              <a:buFont typeface="Arial" panose="020B0604020202020204" pitchFamily="34" charset="0"/>
              <a:buChar char="•"/>
            </a:pPr>
            <a:endParaRPr lang="hu-HU" sz="1600" dirty="0"/>
          </a:p>
          <a:p>
            <a:pPr>
              <a:lnSpc>
                <a:spcPct val="150000"/>
              </a:lnSpc>
              <a:spcBef>
                <a:spcPts val="0"/>
              </a:spcBef>
              <a:spcAft>
                <a:spcPts val="0"/>
              </a:spcAft>
            </a:pPr>
            <a:endParaRPr lang="hu-HU" sz="1600" dirty="0"/>
          </a:p>
          <a:p>
            <a:pPr>
              <a:lnSpc>
                <a:spcPct val="150000"/>
              </a:lnSpc>
              <a:spcBef>
                <a:spcPts val="0"/>
              </a:spcBef>
              <a:spcAft>
                <a:spcPts val="0"/>
              </a:spcAft>
            </a:pPr>
            <a:endParaRPr lang="hu-HU" sz="1600"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36</a:t>
            </a:fld>
            <a:endParaRPr lang="hu-HU" sz="1100" b="1" dirty="0">
              <a:solidFill>
                <a:srgbClr val="495999"/>
              </a:solidFill>
              <a:latin typeface="Muli ExtraBold" panose="00000900000000000000" pitchFamily="2" charset="-18"/>
            </a:endParaRPr>
          </a:p>
        </p:txBody>
      </p:sp>
      <p:sp>
        <p:nvSpPr>
          <p:cNvPr id="3" name="Picture Placeholder 2">
            <a:extLst>
              <a:ext uri="{FF2B5EF4-FFF2-40B4-BE49-F238E27FC236}">
                <a16:creationId xmlns:a16="http://schemas.microsoft.com/office/drawing/2014/main" id="{70ECD88A-CF71-465A-AD4C-0FDD246CEA7B}"/>
              </a:ext>
            </a:extLst>
          </p:cNvPr>
          <p:cNvSpPr>
            <a:spLocks noGrp="1"/>
          </p:cNvSpPr>
          <p:nvPr>
            <p:ph type="pic" sz="quarter" idx="12"/>
          </p:nvPr>
        </p:nvSpPr>
        <p:spPr>
          <a:xfrm>
            <a:off x="7306056" y="0"/>
            <a:ext cx="4885944" cy="6858000"/>
          </a:xfrm>
        </p:spPr>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Text Placeholder 4">
            <a:extLst>
              <a:ext uri="{FF2B5EF4-FFF2-40B4-BE49-F238E27FC236}">
                <a16:creationId xmlns:a16="http://schemas.microsoft.com/office/drawing/2014/main" id="{EBABF1C5-AC8F-41F3-858A-2256A6B12DD4}"/>
              </a:ext>
            </a:extLst>
          </p:cNvPr>
          <p:cNvSpPr txBox="1">
            <a:spLocks/>
          </p:cNvSpPr>
          <p:nvPr/>
        </p:nvSpPr>
        <p:spPr>
          <a:xfrm>
            <a:off x="7415784" y="1088136"/>
            <a:ext cx="4225354" cy="5481601"/>
          </a:xfrm>
          <a:prstGeom prst="rect">
            <a:avLst/>
          </a:prstGeom>
          <a:noFill/>
        </p:spPr>
        <p:txBody>
          <a:bodyPr vert="horz" lIns="0" tIns="0" rIns="0" bIns="0" rtlCol="0">
            <a:noAutofit/>
          </a:bodyPr>
          <a:lstStyle>
            <a:lvl1pPr marL="0" indent="0" algn="l" defTabSz="914400" rtl="0" eaLnBrk="1" latinLnBrk="0" hangingPunct="1">
              <a:lnSpc>
                <a:spcPts val="2400"/>
              </a:lnSpc>
              <a:spcBef>
                <a:spcPts val="10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1pPr>
            <a:lvl2pPr marL="432000" indent="0" algn="l" defTabSz="914400" rtl="0" eaLnBrk="1" latinLnBrk="0" hangingPunct="1">
              <a:lnSpc>
                <a:spcPts val="2400"/>
              </a:lnSpc>
              <a:spcBef>
                <a:spcPts val="5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2pPr>
            <a:lvl3pPr marL="864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3pPr>
            <a:lvl4pPr marL="1296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4pPr>
            <a:lvl5pPr marL="1728000" indent="0" algn="l" defTabSz="914400" rtl="0" eaLnBrk="1" latinLnBrk="0" hangingPunct="1">
              <a:lnSpc>
                <a:spcPts val="1600"/>
              </a:lnSpc>
              <a:spcBef>
                <a:spcPts val="0"/>
              </a:spcBef>
              <a:spcAft>
                <a:spcPts val="1200"/>
              </a:spcAft>
              <a:buFont typeface="Arial" panose="020B0604020202020204" pitchFamily="34" charset="0"/>
              <a:buNone/>
              <a:defRPr sz="1000" kern="1200">
                <a:solidFill>
                  <a:srgbClr val="495999"/>
                </a:solidFill>
                <a:latin typeface="Muli"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hu-HU" b="1" dirty="0"/>
              <a:t>Checking exam results</a:t>
            </a:r>
          </a:p>
          <a:p>
            <a:pPr>
              <a:lnSpc>
                <a:spcPct val="150000"/>
              </a:lnSpc>
              <a:spcBef>
                <a:spcPts val="0"/>
              </a:spcBef>
              <a:spcAft>
                <a:spcPts val="0"/>
              </a:spcAft>
            </a:pPr>
            <a:endParaRPr lang="hu-HU" b="1" dirty="0"/>
          </a:p>
          <a:p>
            <a:pPr>
              <a:lnSpc>
                <a:spcPct val="150000"/>
              </a:lnSpc>
              <a:spcBef>
                <a:spcPts val="0"/>
              </a:spcBef>
              <a:spcAft>
                <a:spcPts val="0"/>
              </a:spcAft>
            </a:pPr>
            <a:r>
              <a:rPr lang="hu-HU" sz="1400" b="1" dirty="0"/>
              <a:t>Offered grades </a:t>
            </a:r>
            <a:r>
              <a:rPr lang="hu-HU" sz="1400" dirty="0"/>
              <a:t>– must be accepted by student before it becomes valid </a:t>
            </a:r>
            <a:r>
              <a:rPr lang="hu-HU" sz="1400" dirty="0">
                <a:highlight>
                  <a:srgbClr val="CDDDAF"/>
                </a:highlight>
              </a:rPr>
              <a:t>(Neptun – Subjects / Offered grades)</a:t>
            </a:r>
          </a:p>
          <a:p>
            <a:pPr>
              <a:lnSpc>
                <a:spcPct val="150000"/>
              </a:lnSpc>
              <a:spcBef>
                <a:spcPts val="0"/>
              </a:spcBef>
              <a:spcAft>
                <a:spcPts val="0"/>
              </a:spcAft>
            </a:pPr>
            <a:endParaRPr lang="hu-HU" sz="1400" dirty="0"/>
          </a:p>
          <a:p>
            <a:pPr>
              <a:lnSpc>
                <a:spcPct val="150000"/>
              </a:lnSpc>
              <a:spcBef>
                <a:spcPts val="0"/>
              </a:spcBef>
              <a:spcAft>
                <a:spcPts val="0"/>
              </a:spcAft>
            </a:pPr>
            <a:r>
              <a:rPr lang="hu-HU" sz="1400" b="1" dirty="0"/>
              <a:t>Students are responsible for double checking the grades entered</a:t>
            </a:r>
          </a:p>
          <a:p>
            <a:pPr>
              <a:lnSpc>
                <a:spcPct val="150000"/>
              </a:lnSpc>
              <a:spcBef>
                <a:spcPts val="0"/>
              </a:spcBef>
              <a:spcAft>
                <a:spcPts val="0"/>
              </a:spcAft>
            </a:pPr>
            <a:endParaRPr lang="hu-HU" sz="1400" dirty="0"/>
          </a:p>
          <a:p>
            <a:pPr>
              <a:lnSpc>
                <a:spcPct val="150000"/>
              </a:lnSpc>
              <a:spcBef>
                <a:spcPts val="0"/>
              </a:spcBef>
              <a:spcAft>
                <a:spcPts val="0"/>
              </a:spcAft>
            </a:pPr>
            <a:r>
              <a:rPr lang="hu-HU" sz="1400" dirty="0"/>
              <a:t>If the </a:t>
            </a:r>
            <a:r>
              <a:rPr lang="hu-HU" sz="1400" b="1" dirty="0"/>
              <a:t>course grade in Neptun does not correspond </a:t>
            </a:r>
            <a:r>
              <a:rPr lang="hu-HU" sz="1400" dirty="0"/>
              <a:t>to the grade you were informed about by the professor: </a:t>
            </a:r>
            <a:r>
              <a:rPr lang="hu-HU" sz="1400" dirty="0">
                <a:highlight>
                  <a:srgbClr val="CDDDAF"/>
                </a:highlight>
              </a:rPr>
              <a:t>Neptun / Administration / Requests / „</a:t>
            </a:r>
            <a:r>
              <a:rPr lang="en-US" sz="1400" dirty="0">
                <a:highlight>
                  <a:srgbClr val="CDDDAF"/>
                </a:highlight>
              </a:rPr>
              <a:t>Request to review grade in a subject</a:t>
            </a:r>
            <a:r>
              <a:rPr lang="hu-HU" sz="1400" dirty="0">
                <a:highlight>
                  <a:srgbClr val="CDDDAF"/>
                </a:highlight>
              </a:rPr>
              <a:t>”  </a:t>
            </a:r>
          </a:p>
          <a:p>
            <a:pPr>
              <a:lnSpc>
                <a:spcPct val="150000"/>
              </a:lnSpc>
              <a:spcBef>
                <a:spcPts val="0"/>
              </a:spcBef>
              <a:spcAft>
                <a:spcPts val="0"/>
              </a:spcAft>
            </a:pPr>
            <a:r>
              <a:rPr lang="hu-HU" sz="1400" b="1" dirty="0"/>
              <a:t>Deadline: </a:t>
            </a:r>
            <a:r>
              <a:rPr lang="hu-HU" sz="1400" dirty="0"/>
              <a:t>within max. 14 calendar days from the end of the official examination period</a:t>
            </a:r>
          </a:p>
          <a:p>
            <a:pPr>
              <a:lnSpc>
                <a:spcPct val="150000"/>
              </a:lnSpc>
              <a:spcBef>
                <a:spcPts val="0"/>
              </a:spcBef>
              <a:spcAft>
                <a:spcPts val="0"/>
              </a:spcAft>
            </a:pPr>
            <a:endParaRPr lang="hu-HU" sz="1400" dirty="0"/>
          </a:p>
          <a:p>
            <a:pPr>
              <a:lnSpc>
                <a:spcPct val="150000"/>
              </a:lnSpc>
              <a:spcBef>
                <a:spcPts val="0"/>
              </a:spcBef>
              <a:spcAft>
                <a:spcPts val="0"/>
              </a:spcAft>
            </a:pPr>
            <a:endParaRPr lang="hu-HU" b="1" dirty="0"/>
          </a:p>
          <a:p>
            <a:pPr marL="285750" indent="-285750">
              <a:lnSpc>
                <a:spcPct val="150000"/>
              </a:lnSpc>
              <a:spcBef>
                <a:spcPts val="0"/>
              </a:spcBef>
              <a:spcAft>
                <a:spcPts val="0"/>
              </a:spcAft>
              <a:buFont typeface="Arial" panose="020B0604020202020204" pitchFamily="34" charset="0"/>
              <a:buChar char="•"/>
            </a:pPr>
            <a:endParaRPr lang="hu-HU" dirty="0"/>
          </a:p>
        </p:txBody>
      </p:sp>
    </p:spTree>
    <p:extLst>
      <p:ext uri="{BB962C8B-B14F-4D97-AF65-F5344CB8AC3E}">
        <p14:creationId xmlns:p14="http://schemas.microsoft.com/office/powerpoint/2010/main" val="313496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B6EEC81-0DDE-4CCB-BB9F-B7EDF1EAAD03}"/>
              </a:ext>
            </a:extLst>
          </p:cNvPr>
          <p:cNvSpPr>
            <a:spLocks noGrp="1"/>
          </p:cNvSpPr>
          <p:nvPr>
            <p:ph type="pic" sz="quarter" idx="12"/>
          </p:nvPr>
        </p:nvSpPr>
        <p:spPr/>
      </p:sp>
      <p:sp>
        <p:nvSpPr>
          <p:cNvPr id="3" name="Title 2">
            <a:extLst>
              <a:ext uri="{FF2B5EF4-FFF2-40B4-BE49-F238E27FC236}">
                <a16:creationId xmlns:a16="http://schemas.microsoft.com/office/drawing/2014/main" id="{87855251-3887-4A66-8820-187C19D453E4}"/>
              </a:ext>
            </a:extLst>
          </p:cNvPr>
          <p:cNvSpPr>
            <a:spLocks noGrp="1"/>
          </p:cNvSpPr>
          <p:nvPr>
            <p:ph type="title"/>
          </p:nvPr>
        </p:nvSpPr>
        <p:spPr/>
        <p:txBody>
          <a:bodyPr/>
          <a:lstStyle/>
          <a:p>
            <a:r>
              <a:rPr lang="hu-HU" dirty="0">
                <a:latin typeface="Muli ExtraBold" panose="020B0604020202020204" charset="-18"/>
              </a:rPr>
              <a:t>Grading</a:t>
            </a:r>
            <a:endParaRPr lang="hu-HU" dirty="0"/>
          </a:p>
        </p:txBody>
      </p:sp>
      <p:sp>
        <p:nvSpPr>
          <p:cNvPr id="4" name="Text Placeholder 3">
            <a:extLst>
              <a:ext uri="{FF2B5EF4-FFF2-40B4-BE49-F238E27FC236}">
                <a16:creationId xmlns:a16="http://schemas.microsoft.com/office/drawing/2014/main" id="{E4CD302A-9799-4463-819D-4D88CCA9904B}"/>
              </a:ext>
            </a:extLst>
          </p:cNvPr>
          <p:cNvSpPr>
            <a:spLocks noGrp="1"/>
          </p:cNvSpPr>
          <p:nvPr>
            <p:ph type="body" sz="quarter" idx="11"/>
          </p:nvPr>
        </p:nvSpPr>
        <p:spPr>
          <a:xfrm>
            <a:off x="568252" y="1532906"/>
            <a:ext cx="5780161" cy="4556395"/>
          </a:xfrm>
          <a:solidFill>
            <a:schemeClr val="accent2"/>
          </a:solidFill>
        </p:spPr>
        <p:txBody>
          <a:bodyPr/>
          <a:lstStyle/>
          <a:p>
            <a:pPr marL="285750" indent="-285750">
              <a:lnSpc>
                <a:spcPct val="150000"/>
              </a:lnSpc>
              <a:spcBef>
                <a:spcPts val="0"/>
              </a:spcBef>
              <a:spcAft>
                <a:spcPts val="600"/>
              </a:spcAft>
              <a:buFont typeface="Arial" panose="020B0604020202020204" pitchFamily="34" charset="0"/>
              <a:buChar char="•"/>
            </a:pPr>
            <a:r>
              <a:rPr lang="hu-HU" altLang="hu-HU" dirty="0">
                <a:solidFill>
                  <a:schemeClr val="accent1"/>
                </a:solidFill>
                <a:latin typeface="Muli" panose="020B0604020202020204" charset="-18"/>
              </a:rPr>
              <a:t>Midterms and final exams - </a:t>
            </a:r>
            <a:r>
              <a:rPr lang="hu-HU" altLang="hu-HU" b="1" dirty="0">
                <a:solidFill>
                  <a:schemeClr val="accent1"/>
                </a:solidFill>
                <a:latin typeface="Muli" panose="020B0604020202020204" charset="-18"/>
              </a:rPr>
              <a:t>great emphasis</a:t>
            </a:r>
            <a:r>
              <a:rPr lang="hu-HU" altLang="hu-HU" dirty="0">
                <a:solidFill>
                  <a:schemeClr val="accent1"/>
                </a:solidFill>
                <a:latin typeface="Muli" panose="020B0604020202020204" charset="-18"/>
              </a:rPr>
              <a:t>! </a:t>
            </a:r>
          </a:p>
          <a:p>
            <a:pPr marL="285750" indent="-285750">
              <a:lnSpc>
                <a:spcPct val="150000"/>
              </a:lnSpc>
              <a:spcBef>
                <a:spcPts val="0"/>
              </a:spcBef>
              <a:spcAft>
                <a:spcPts val="600"/>
              </a:spcAft>
              <a:buFont typeface="Arial" panose="020B0604020202020204" pitchFamily="34" charset="0"/>
              <a:buChar char="•"/>
            </a:pPr>
            <a:r>
              <a:rPr lang="hu-HU" altLang="hu-HU" b="1" u="sng" dirty="0">
                <a:solidFill>
                  <a:schemeClr val="accent1"/>
                </a:solidFill>
                <a:latin typeface="Muli" panose="020B0604020202020204" charset="-18"/>
              </a:rPr>
              <a:t>Grades are non-negotiable – you get what you earned</a:t>
            </a:r>
          </a:p>
          <a:p>
            <a:pPr marL="285750" indent="-285750">
              <a:lnSpc>
                <a:spcPct val="150000"/>
              </a:lnSpc>
              <a:spcBef>
                <a:spcPts val="0"/>
              </a:spcBef>
              <a:spcAft>
                <a:spcPts val="600"/>
              </a:spcAft>
              <a:buFont typeface="Arial" panose="020B0604020202020204" pitchFamily="34" charset="0"/>
              <a:buChar char="•"/>
            </a:pPr>
            <a:r>
              <a:rPr lang="hu-HU" altLang="hu-HU" dirty="0">
                <a:solidFill>
                  <a:schemeClr val="accent1"/>
                </a:solidFill>
                <a:latin typeface="Muli" panose="020B0604020202020204" charset="-18"/>
              </a:rPr>
              <a:t>Participation (vs Attendance)</a:t>
            </a:r>
          </a:p>
          <a:p>
            <a:pPr marL="285750" indent="-285750">
              <a:lnSpc>
                <a:spcPct val="150000"/>
              </a:lnSpc>
              <a:spcBef>
                <a:spcPts val="0"/>
              </a:spcBef>
              <a:spcAft>
                <a:spcPts val="600"/>
              </a:spcAft>
              <a:buFont typeface="Arial" panose="020B0604020202020204" pitchFamily="34" charset="0"/>
              <a:buChar char="•"/>
            </a:pPr>
            <a:r>
              <a:rPr lang="hu-HU" altLang="hu-HU" dirty="0">
                <a:solidFill>
                  <a:schemeClr val="accent1"/>
                </a:solidFill>
                <a:latin typeface="Muli" panose="020B0604020202020204" charset="-18"/>
              </a:rPr>
              <a:t>Group work/individual assignment</a:t>
            </a:r>
          </a:p>
          <a:p>
            <a:pPr marL="285750" indent="-285750">
              <a:lnSpc>
                <a:spcPct val="150000"/>
              </a:lnSpc>
              <a:spcBef>
                <a:spcPts val="0"/>
              </a:spcBef>
              <a:spcAft>
                <a:spcPts val="600"/>
              </a:spcAft>
              <a:buFont typeface="Arial" panose="020B0604020202020204" pitchFamily="34" charset="0"/>
              <a:buChar char="•"/>
            </a:pPr>
            <a:r>
              <a:rPr lang="hu-HU" altLang="hu-HU" b="1" dirty="0">
                <a:solidFill>
                  <a:schemeClr val="accent1"/>
                </a:solidFill>
                <a:latin typeface="Muli" panose="020B0604020202020204" charset="-18"/>
              </a:rPr>
              <a:t>Grading scale and weight of individual parts</a:t>
            </a:r>
            <a:r>
              <a:rPr lang="hu-HU" altLang="hu-HU" dirty="0">
                <a:solidFill>
                  <a:schemeClr val="accent1"/>
                </a:solidFill>
                <a:latin typeface="Muli" panose="020B0604020202020204" charset="-18"/>
              </a:rPr>
              <a:t>: given in the course syllabus</a:t>
            </a:r>
          </a:p>
          <a:p>
            <a:endParaRPr lang="hu-HU" dirty="0"/>
          </a:p>
        </p:txBody>
      </p:sp>
      <p:sp>
        <p:nvSpPr>
          <p:cNvPr id="7" name="Title 2">
            <a:extLst>
              <a:ext uri="{FF2B5EF4-FFF2-40B4-BE49-F238E27FC236}">
                <a16:creationId xmlns:a16="http://schemas.microsoft.com/office/drawing/2014/main" id="{930A63C2-094C-46DB-9DA7-040EF669820A}"/>
              </a:ext>
            </a:extLst>
          </p:cNvPr>
          <p:cNvSpPr txBox="1">
            <a:spLocks/>
          </p:cNvSpPr>
          <p:nvPr/>
        </p:nvSpPr>
        <p:spPr>
          <a:xfrm>
            <a:off x="7382709" y="502587"/>
            <a:ext cx="5780161" cy="809158"/>
          </a:xfrm>
          <a:prstGeom prst="rect">
            <a:avLst/>
          </a:prstGeom>
        </p:spPr>
        <p:txBody>
          <a:bodyPr vert="horz" lIns="0" tIns="0" rIns="0" bIns="0" rtlCol="0" anchor="t">
            <a:noAutofit/>
          </a:bodyPr>
          <a:lstStyle>
            <a:lvl1pPr algn="l" defTabSz="914400" rtl="0" eaLnBrk="1" latinLnBrk="0" hangingPunct="1">
              <a:lnSpc>
                <a:spcPts val="3200"/>
              </a:lnSpc>
              <a:spcBef>
                <a:spcPct val="0"/>
              </a:spcBef>
              <a:buNone/>
              <a:defRPr sz="2400" kern="1200" baseline="0">
                <a:solidFill>
                  <a:srgbClr val="495999"/>
                </a:solidFill>
                <a:latin typeface="Muli ExtraBold" panose="00000900000000000000" pitchFamily="2" charset="-18"/>
                <a:ea typeface="+mj-ea"/>
                <a:cs typeface="+mj-cs"/>
              </a:defRPr>
            </a:lvl1pPr>
          </a:lstStyle>
          <a:p>
            <a:r>
              <a:rPr lang="hu-HU" dirty="0">
                <a:latin typeface="Muli ExtraBold" panose="020B0604020202020204" charset="-18"/>
              </a:rPr>
              <a:t>Grading scale</a:t>
            </a:r>
            <a:endParaRPr lang="hu-HU" dirty="0"/>
          </a:p>
        </p:txBody>
      </p:sp>
      <p:sp>
        <p:nvSpPr>
          <p:cNvPr id="9" name="Text Placeholder 4">
            <a:extLst>
              <a:ext uri="{FF2B5EF4-FFF2-40B4-BE49-F238E27FC236}">
                <a16:creationId xmlns:a16="http://schemas.microsoft.com/office/drawing/2014/main" id="{927D02DF-39FE-4B7F-B563-1CB51DD06FD3}"/>
              </a:ext>
            </a:extLst>
          </p:cNvPr>
          <p:cNvSpPr txBox="1">
            <a:spLocks/>
          </p:cNvSpPr>
          <p:nvPr/>
        </p:nvSpPr>
        <p:spPr>
          <a:xfrm>
            <a:off x="7415784" y="1088136"/>
            <a:ext cx="4225354" cy="5481601"/>
          </a:xfrm>
          <a:prstGeom prst="rect">
            <a:avLst/>
          </a:prstGeom>
          <a:noFill/>
        </p:spPr>
        <p:txBody>
          <a:bodyPr vert="horz" lIns="0" tIns="0" rIns="0" bIns="0" rtlCol="0">
            <a:noAutofit/>
          </a:bodyPr>
          <a:lstStyle>
            <a:lvl1pPr marL="0" indent="0" algn="l" defTabSz="914400" rtl="0" eaLnBrk="1" latinLnBrk="0" hangingPunct="1">
              <a:lnSpc>
                <a:spcPts val="2400"/>
              </a:lnSpc>
              <a:spcBef>
                <a:spcPts val="10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1pPr>
            <a:lvl2pPr marL="432000" indent="0" algn="l" defTabSz="914400" rtl="0" eaLnBrk="1" latinLnBrk="0" hangingPunct="1">
              <a:lnSpc>
                <a:spcPts val="2400"/>
              </a:lnSpc>
              <a:spcBef>
                <a:spcPts val="5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2pPr>
            <a:lvl3pPr marL="864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3pPr>
            <a:lvl4pPr marL="1296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4pPr>
            <a:lvl5pPr marL="1728000" indent="0" algn="l" defTabSz="914400" rtl="0" eaLnBrk="1" latinLnBrk="0" hangingPunct="1">
              <a:lnSpc>
                <a:spcPts val="1600"/>
              </a:lnSpc>
              <a:spcBef>
                <a:spcPts val="0"/>
              </a:spcBef>
              <a:spcAft>
                <a:spcPts val="1200"/>
              </a:spcAft>
              <a:buFont typeface="Arial" panose="020B0604020202020204" pitchFamily="34" charset="0"/>
              <a:buNone/>
              <a:defRPr sz="1000" kern="1200">
                <a:solidFill>
                  <a:srgbClr val="495999"/>
                </a:solidFill>
                <a:latin typeface="Muli"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hu-HU" sz="1600" b="1" dirty="0"/>
              <a:t>The weight of the various elements of the course (participation, assignment, presentation, quiz, exam) is given in the syllabus.</a:t>
            </a:r>
          </a:p>
          <a:p>
            <a:pPr>
              <a:lnSpc>
                <a:spcPct val="150000"/>
              </a:lnSpc>
              <a:spcBef>
                <a:spcPts val="0"/>
              </a:spcBef>
              <a:spcAft>
                <a:spcPts val="0"/>
              </a:spcAft>
            </a:pPr>
            <a:endParaRPr lang="hu-HU" sz="1600" b="1" dirty="0"/>
          </a:p>
          <a:p>
            <a:pPr>
              <a:lnSpc>
                <a:spcPct val="150000"/>
              </a:lnSpc>
              <a:spcBef>
                <a:spcPts val="0"/>
              </a:spcBef>
              <a:spcAft>
                <a:spcPts val="0"/>
              </a:spcAft>
            </a:pPr>
            <a:r>
              <a:rPr lang="hu-HU" sz="1600" b="1" dirty="0"/>
              <a:t>Overall grades at the end of the semester and their ECTS equivalent</a:t>
            </a:r>
          </a:p>
          <a:p>
            <a:pPr algn="ctr">
              <a:lnSpc>
                <a:spcPct val="150000"/>
              </a:lnSpc>
              <a:spcBef>
                <a:spcPts val="0"/>
              </a:spcBef>
              <a:spcAft>
                <a:spcPts val="0"/>
              </a:spcAft>
            </a:pPr>
            <a:endParaRPr lang="hu-HU" sz="1600" b="1" dirty="0"/>
          </a:p>
          <a:p>
            <a:pPr algn="ctr">
              <a:lnSpc>
                <a:spcPct val="100000"/>
              </a:lnSpc>
              <a:spcBef>
                <a:spcPts val="0"/>
              </a:spcBef>
              <a:spcAft>
                <a:spcPts val="0"/>
              </a:spcAft>
            </a:pPr>
            <a:r>
              <a:rPr lang="hu-HU" sz="2800" b="1" dirty="0"/>
              <a:t>5 = A</a:t>
            </a:r>
          </a:p>
          <a:p>
            <a:pPr algn="ctr">
              <a:lnSpc>
                <a:spcPct val="100000"/>
              </a:lnSpc>
              <a:spcBef>
                <a:spcPts val="0"/>
              </a:spcBef>
              <a:spcAft>
                <a:spcPts val="0"/>
              </a:spcAft>
            </a:pPr>
            <a:r>
              <a:rPr lang="hu-HU" sz="2800" b="1" dirty="0"/>
              <a:t>4 = B</a:t>
            </a:r>
          </a:p>
          <a:p>
            <a:pPr algn="ctr">
              <a:lnSpc>
                <a:spcPct val="100000"/>
              </a:lnSpc>
              <a:spcBef>
                <a:spcPts val="0"/>
              </a:spcBef>
              <a:spcAft>
                <a:spcPts val="0"/>
              </a:spcAft>
            </a:pPr>
            <a:r>
              <a:rPr lang="hu-HU" sz="2800" b="1" dirty="0"/>
              <a:t>3= C</a:t>
            </a:r>
          </a:p>
          <a:p>
            <a:pPr algn="ctr">
              <a:lnSpc>
                <a:spcPct val="100000"/>
              </a:lnSpc>
              <a:spcBef>
                <a:spcPts val="0"/>
              </a:spcBef>
              <a:spcAft>
                <a:spcPts val="0"/>
              </a:spcAft>
            </a:pPr>
            <a:r>
              <a:rPr lang="hu-HU" sz="2800" b="1" dirty="0"/>
              <a:t>2 = D/E</a:t>
            </a:r>
          </a:p>
          <a:p>
            <a:pPr algn="ctr">
              <a:lnSpc>
                <a:spcPct val="100000"/>
              </a:lnSpc>
              <a:spcBef>
                <a:spcPts val="0"/>
              </a:spcBef>
              <a:spcAft>
                <a:spcPts val="0"/>
              </a:spcAft>
            </a:pPr>
            <a:r>
              <a:rPr lang="hu-HU" sz="2800" b="1" dirty="0"/>
              <a:t>1 = F</a:t>
            </a:r>
          </a:p>
          <a:p>
            <a:pPr algn="ctr">
              <a:spcBef>
                <a:spcPts val="0"/>
              </a:spcBef>
              <a:spcAft>
                <a:spcPts val="0"/>
              </a:spcAft>
            </a:pPr>
            <a:endParaRPr lang="hu-HU" sz="1600" dirty="0"/>
          </a:p>
        </p:txBody>
      </p:sp>
      <p:sp>
        <p:nvSpPr>
          <p:cNvPr id="13" name="Tartalom helye 4">
            <a:extLst>
              <a:ext uri="{FF2B5EF4-FFF2-40B4-BE49-F238E27FC236}">
                <a16:creationId xmlns:a16="http://schemas.microsoft.com/office/drawing/2014/main" id="{59FFE9B5-B5F0-4759-8D04-2E1441C8879D}"/>
              </a:ext>
            </a:extLst>
          </p:cNvPr>
          <p:cNvSpPr txBox="1">
            <a:spLocks/>
          </p:cNvSpPr>
          <p:nvPr/>
        </p:nvSpPr>
        <p:spPr>
          <a:xfrm>
            <a:off x="0" y="5216253"/>
            <a:ext cx="6864922" cy="1641747"/>
          </a:xfrm>
          <a:prstGeom prst="rect">
            <a:avLst/>
          </a:prstGeom>
          <a:solidFill>
            <a:srgbClr val="FBCB4F"/>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30000"/>
              </a:lnSpc>
              <a:spcBef>
                <a:spcPts val="0"/>
              </a:spcBef>
              <a:buNone/>
            </a:pPr>
            <a:r>
              <a:rPr lang="hu-HU" altLang="hu-HU" b="1" i="1" dirty="0">
                <a:solidFill>
                  <a:schemeClr val="accent1"/>
                </a:solidFill>
              </a:rPr>
              <a:t>Recommendation: </a:t>
            </a:r>
            <a:r>
              <a:rPr lang="hu-HU" altLang="hu-HU" b="1" dirty="0">
                <a:solidFill>
                  <a:srgbClr val="C00000"/>
                </a:solidFill>
              </a:rPr>
              <a:t>spread work and studying </a:t>
            </a:r>
            <a:r>
              <a:rPr lang="hu-HU" altLang="hu-HU" b="1" u="sng" dirty="0">
                <a:solidFill>
                  <a:srgbClr val="C00000"/>
                </a:solidFill>
              </a:rPr>
              <a:t>evenly </a:t>
            </a:r>
            <a:r>
              <a:rPr lang="hu-HU" altLang="hu-HU" b="1" dirty="0">
                <a:solidFill>
                  <a:srgbClr val="C00000"/>
                </a:solidFill>
              </a:rPr>
              <a:t>throughout the semester, pay attention to deadlines.</a:t>
            </a:r>
          </a:p>
        </p:txBody>
      </p:sp>
    </p:spTree>
    <p:extLst>
      <p:ext uri="{BB962C8B-B14F-4D97-AF65-F5344CB8AC3E}">
        <p14:creationId xmlns:p14="http://schemas.microsoft.com/office/powerpoint/2010/main" val="2369094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63D818-5F00-449A-B4C8-81971BCD7733}"/>
              </a:ext>
            </a:extLst>
          </p:cNvPr>
          <p:cNvSpPr>
            <a:spLocks noGrp="1"/>
          </p:cNvSpPr>
          <p:nvPr>
            <p:ph type="pic" sz="quarter" idx="12"/>
          </p:nvPr>
        </p:nvSpPr>
        <p:spPr>
          <a:xfrm>
            <a:off x="6908260" y="-1"/>
            <a:ext cx="5303837" cy="6817807"/>
          </a:xfrm>
        </p:spPr>
      </p:sp>
      <p:sp>
        <p:nvSpPr>
          <p:cNvPr id="3" name="Title 2">
            <a:extLst>
              <a:ext uri="{FF2B5EF4-FFF2-40B4-BE49-F238E27FC236}">
                <a16:creationId xmlns:a16="http://schemas.microsoft.com/office/drawing/2014/main" id="{7B39AC40-F919-40CE-97A2-795DC51A05E2}"/>
              </a:ext>
            </a:extLst>
          </p:cNvPr>
          <p:cNvSpPr>
            <a:spLocks noGrp="1"/>
          </p:cNvSpPr>
          <p:nvPr>
            <p:ph type="title"/>
          </p:nvPr>
        </p:nvSpPr>
        <p:spPr/>
        <p:txBody>
          <a:bodyPr/>
          <a:lstStyle/>
          <a:p>
            <a:r>
              <a:rPr lang="hu-HU" sz="3200" dirty="0">
                <a:latin typeface="+mj-lt"/>
              </a:rPr>
              <a:t>Home assignments, Papers, Presentations, etc.</a:t>
            </a:r>
            <a:endParaRPr lang="hu-HU" sz="3200" dirty="0"/>
          </a:p>
        </p:txBody>
      </p:sp>
      <p:sp>
        <p:nvSpPr>
          <p:cNvPr id="4" name="Text Placeholder 3">
            <a:extLst>
              <a:ext uri="{FF2B5EF4-FFF2-40B4-BE49-F238E27FC236}">
                <a16:creationId xmlns:a16="http://schemas.microsoft.com/office/drawing/2014/main" id="{435D9E9C-E9D3-4803-BB8E-4484E8094DDC}"/>
              </a:ext>
            </a:extLst>
          </p:cNvPr>
          <p:cNvSpPr>
            <a:spLocks noGrp="1"/>
          </p:cNvSpPr>
          <p:nvPr>
            <p:ph type="body" sz="quarter" idx="11"/>
          </p:nvPr>
        </p:nvSpPr>
        <p:spPr>
          <a:xfrm>
            <a:off x="568252" y="1637881"/>
            <a:ext cx="5780161" cy="4723478"/>
          </a:xfrm>
          <a:solidFill>
            <a:schemeClr val="accent2"/>
          </a:solidFill>
        </p:spPr>
        <p:txBody>
          <a:bodyPr/>
          <a:lstStyle/>
          <a:p>
            <a:r>
              <a:rPr lang="hu-HU" sz="1800" dirty="0">
                <a:solidFill>
                  <a:schemeClr val="accent1"/>
                </a:solidFill>
                <a:latin typeface="Muli ExtraBold" panose="020B0604020202020204" charset="-18"/>
              </a:rPr>
              <a:t>Avoid plagiarism - make sure to cite any and </a:t>
            </a:r>
            <a:r>
              <a:rPr lang="hu-HU" sz="1800" u="sng" dirty="0">
                <a:solidFill>
                  <a:schemeClr val="accent1"/>
                </a:solidFill>
                <a:latin typeface="Muli ExtraBold" panose="020B0604020202020204" charset="-18"/>
              </a:rPr>
              <a:t>all</a:t>
            </a:r>
            <a:r>
              <a:rPr lang="hu-HU" sz="1800" dirty="0">
                <a:solidFill>
                  <a:schemeClr val="accent1"/>
                </a:solidFill>
                <a:latin typeface="Muli ExtraBold" panose="020B0604020202020204" charset="-18"/>
              </a:rPr>
              <a:t> sources used.</a:t>
            </a:r>
          </a:p>
          <a:p>
            <a:r>
              <a:rPr lang="hu-HU" sz="1800" dirty="0">
                <a:solidFill>
                  <a:schemeClr val="accent1"/>
                </a:solidFill>
                <a:latin typeface="Muli ExtraBold" panose="020B0604020202020204" charset="-18"/>
              </a:rPr>
              <a:t>Plagiarism is an ethical offense leading to disciplinary action and an automatic fail for the course</a:t>
            </a:r>
          </a:p>
          <a:p>
            <a:r>
              <a:rPr lang="hu-HU" sz="1800" dirty="0">
                <a:solidFill>
                  <a:schemeClr val="accent1"/>
                </a:solidFill>
                <a:latin typeface="Muli ExtraBold" panose="020B0604020202020204" charset="-18"/>
              </a:rPr>
              <a:t>Use the spell checker before handing in your paper</a:t>
            </a:r>
          </a:p>
          <a:p>
            <a:r>
              <a:rPr lang="hu-HU" sz="1800" dirty="0">
                <a:solidFill>
                  <a:schemeClr val="accent1"/>
                </a:solidFill>
                <a:latin typeface="Muli ExtraBold" panose="020B0604020202020204" charset="-18"/>
              </a:rPr>
              <a:t>Moodle has a plagiarism checker you can use before submitting your assignment (Urkund)</a:t>
            </a:r>
          </a:p>
          <a:p>
            <a:endParaRPr lang="hu-HU" dirty="0"/>
          </a:p>
        </p:txBody>
      </p:sp>
      <p:sp>
        <p:nvSpPr>
          <p:cNvPr id="6" name="Text Placeholder 4">
            <a:extLst>
              <a:ext uri="{FF2B5EF4-FFF2-40B4-BE49-F238E27FC236}">
                <a16:creationId xmlns:a16="http://schemas.microsoft.com/office/drawing/2014/main" id="{8BE0C1E7-C478-47E7-ABA8-9D44ED1546DA}"/>
              </a:ext>
            </a:extLst>
          </p:cNvPr>
          <p:cNvSpPr txBox="1">
            <a:spLocks/>
          </p:cNvSpPr>
          <p:nvPr/>
        </p:nvSpPr>
        <p:spPr>
          <a:xfrm>
            <a:off x="7415784" y="1911831"/>
            <a:ext cx="4225354" cy="4657905"/>
          </a:xfrm>
          <a:prstGeom prst="rect">
            <a:avLst/>
          </a:prstGeom>
          <a:noFill/>
        </p:spPr>
        <p:txBody>
          <a:bodyPr vert="horz" lIns="0" tIns="0" rIns="0" bIns="0" rtlCol="0">
            <a:noAutofit/>
          </a:bodyPr>
          <a:lstStyle>
            <a:lvl1pPr marL="0" indent="0" algn="l" defTabSz="914400" rtl="0" eaLnBrk="1" latinLnBrk="0" hangingPunct="1">
              <a:lnSpc>
                <a:spcPts val="2400"/>
              </a:lnSpc>
              <a:spcBef>
                <a:spcPts val="10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1pPr>
            <a:lvl2pPr marL="432000" indent="0" algn="l" defTabSz="914400" rtl="0" eaLnBrk="1" latinLnBrk="0" hangingPunct="1">
              <a:lnSpc>
                <a:spcPts val="2400"/>
              </a:lnSpc>
              <a:spcBef>
                <a:spcPts val="5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2pPr>
            <a:lvl3pPr marL="864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3pPr>
            <a:lvl4pPr marL="1296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4pPr>
            <a:lvl5pPr marL="1728000" indent="0" algn="l" defTabSz="914400" rtl="0" eaLnBrk="1" latinLnBrk="0" hangingPunct="1">
              <a:lnSpc>
                <a:spcPts val="1600"/>
              </a:lnSpc>
              <a:spcBef>
                <a:spcPts val="0"/>
              </a:spcBef>
              <a:spcAft>
                <a:spcPts val="1200"/>
              </a:spcAft>
              <a:buFont typeface="Arial" panose="020B0604020202020204" pitchFamily="34" charset="0"/>
              <a:buNone/>
              <a:defRPr sz="1000" kern="1200">
                <a:solidFill>
                  <a:srgbClr val="495999"/>
                </a:solidFill>
                <a:latin typeface="Muli"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1" i="0" dirty="0">
                <a:solidFill>
                  <a:srgbClr val="202122"/>
                </a:solidFill>
                <a:effectLst/>
                <a:latin typeface="+mj-lt"/>
              </a:rPr>
              <a:t>Plagiarism</a:t>
            </a:r>
            <a:r>
              <a:rPr lang="en-US" sz="1600" b="0" i="0" dirty="0">
                <a:solidFill>
                  <a:srgbClr val="202122"/>
                </a:solidFill>
                <a:effectLst/>
                <a:latin typeface="+mj-lt"/>
              </a:rPr>
              <a:t> is the representation of another </a:t>
            </a:r>
            <a:r>
              <a:rPr lang="en-US" sz="1600" b="0" i="0" u="none" strike="noStrike" dirty="0">
                <a:solidFill>
                  <a:srgbClr val="0B0080"/>
                </a:solidFill>
                <a:effectLst/>
                <a:latin typeface="+mj-lt"/>
                <a:hlinkClick r:id="rId2" tooltip="Author"/>
              </a:rPr>
              <a:t>author</a:t>
            </a:r>
            <a:r>
              <a:rPr lang="en-US" sz="1600" b="0" i="0" dirty="0">
                <a:solidFill>
                  <a:srgbClr val="202122"/>
                </a:solidFill>
                <a:effectLst/>
                <a:latin typeface="+mj-lt"/>
              </a:rPr>
              <a:t>'s language, thoughts, ideas, or expressions as one's own </a:t>
            </a:r>
            <a:r>
              <a:rPr lang="en-US" sz="1600" b="0" i="0" u="none" strike="noStrike" dirty="0">
                <a:solidFill>
                  <a:srgbClr val="0B0080"/>
                </a:solidFill>
                <a:effectLst/>
                <a:latin typeface="+mj-lt"/>
                <a:hlinkClick r:id="rId3" tooltip="Original work"/>
              </a:rPr>
              <a:t>original work</a:t>
            </a:r>
            <a:r>
              <a:rPr lang="en-US" sz="1600" b="0" i="0" dirty="0">
                <a:solidFill>
                  <a:srgbClr val="202122"/>
                </a:solidFill>
                <a:effectLst/>
                <a:latin typeface="+mj-lt"/>
              </a:rPr>
              <a:t>.</a:t>
            </a:r>
          </a:p>
          <a:p>
            <a:pPr algn="l"/>
            <a:r>
              <a:rPr lang="en-US" sz="1600" b="0" i="0" dirty="0">
                <a:solidFill>
                  <a:srgbClr val="202122"/>
                </a:solidFill>
                <a:effectLst/>
                <a:latin typeface="+mj-lt"/>
              </a:rPr>
              <a:t>Plagiarism is considered </a:t>
            </a:r>
            <a:r>
              <a:rPr lang="en-US" sz="1600" b="0" i="0" u="none" strike="noStrike" dirty="0">
                <a:solidFill>
                  <a:srgbClr val="0B0080"/>
                </a:solidFill>
                <a:effectLst/>
                <a:latin typeface="+mj-lt"/>
                <a:hlinkClick r:id="rId4" tooltip="Academic dishonesty"/>
              </a:rPr>
              <a:t>academic dishonesty</a:t>
            </a:r>
            <a:r>
              <a:rPr lang="hu-HU" sz="1600" b="0" i="0" u="none" strike="noStrike" dirty="0">
                <a:solidFill>
                  <a:srgbClr val="0B0080"/>
                </a:solidFill>
                <a:effectLst/>
                <a:latin typeface="+mj-lt"/>
              </a:rPr>
              <a:t>.</a:t>
            </a:r>
            <a:r>
              <a:rPr lang="en-US" sz="1600" b="0" i="0" dirty="0">
                <a:solidFill>
                  <a:srgbClr val="202122"/>
                </a:solidFill>
                <a:effectLst/>
                <a:latin typeface="+mj-lt"/>
              </a:rPr>
              <a:t> </a:t>
            </a:r>
            <a:endParaRPr lang="hu-HU" sz="1600" b="0" i="0" dirty="0">
              <a:solidFill>
                <a:srgbClr val="202122"/>
              </a:solidFill>
              <a:effectLst/>
              <a:latin typeface="+mj-lt"/>
            </a:endParaRPr>
          </a:p>
          <a:p>
            <a:pPr algn="r"/>
            <a:r>
              <a:rPr lang="en-US" sz="1100" b="0" i="1" dirty="0">
                <a:solidFill>
                  <a:srgbClr val="202122"/>
                </a:solidFill>
                <a:effectLst/>
                <a:latin typeface="+mj-lt"/>
                <a:hlinkClick r:id="rId5"/>
              </a:rPr>
              <a:t>https://en.wikipedia.org/wiki/Plagiarism</a:t>
            </a:r>
            <a:r>
              <a:rPr lang="hu-HU" sz="1100" i="1" dirty="0">
                <a:solidFill>
                  <a:srgbClr val="202122"/>
                </a:solidFill>
                <a:latin typeface="+mj-lt"/>
              </a:rPr>
              <a:t> </a:t>
            </a:r>
            <a:endParaRPr lang="en-US" sz="1100" b="0" i="1" dirty="0">
              <a:solidFill>
                <a:srgbClr val="202122"/>
              </a:solidFill>
              <a:effectLst/>
              <a:latin typeface="+mj-lt"/>
            </a:endParaRPr>
          </a:p>
          <a:p>
            <a:pPr algn="ctr">
              <a:spcBef>
                <a:spcPts val="0"/>
              </a:spcBef>
              <a:spcAft>
                <a:spcPts val="0"/>
              </a:spcAft>
            </a:pPr>
            <a:endParaRPr lang="hu-HU" sz="1600" dirty="0"/>
          </a:p>
        </p:txBody>
      </p:sp>
      <p:sp>
        <p:nvSpPr>
          <p:cNvPr id="10" name="Title 2">
            <a:extLst>
              <a:ext uri="{FF2B5EF4-FFF2-40B4-BE49-F238E27FC236}">
                <a16:creationId xmlns:a16="http://schemas.microsoft.com/office/drawing/2014/main" id="{8E1CE11F-FA8B-40C4-ABF8-732DC40E2D2A}"/>
              </a:ext>
            </a:extLst>
          </p:cNvPr>
          <p:cNvSpPr txBox="1">
            <a:spLocks/>
          </p:cNvSpPr>
          <p:nvPr/>
        </p:nvSpPr>
        <p:spPr>
          <a:xfrm>
            <a:off x="7415784" y="1102674"/>
            <a:ext cx="5780161" cy="809158"/>
          </a:xfrm>
          <a:prstGeom prst="rect">
            <a:avLst/>
          </a:prstGeom>
        </p:spPr>
        <p:txBody>
          <a:bodyPr vert="horz" lIns="0" tIns="0" rIns="0" bIns="0" rtlCol="0" anchor="t">
            <a:noAutofit/>
          </a:bodyPr>
          <a:lstStyle>
            <a:lvl1pPr algn="l" defTabSz="914400" rtl="0" eaLnBrk="1" latinLnBrk="0" hangingPunct="1">
              <a:lnSpc>
                <a:spcPts val="3200"/>
              </a:lnSpc>
              <a:spcBef>
                <a:spcPct val="0"/>
              </a:spcBef>
              <a:buNone/>
              <a:defRPr sz="2400" kern="1200" baseline="0">
                <a:solidFill>
                  <a:srgbClr val="495999"/>
                </a:solidFill>
                <a:latin typeface="Muli ExtraBold" panose="00000900000000000000" pitchFamily="2" charset="-18"/>
                <a:ea typeface="+mj-ea"/>
                <a:cs typeface="+mj-cs"/>
              </a:defRPr>
            </a:lvl1pPr>
          </a:lstStyle>
          <a:p>
            <a:r>
              <a:rPr lang="hu-HU" sz="2000" i="1" dirty="0">
                <a:latin typeface="Muli ExtraBold" panose="020B0604020202020204" charset="-18"/>
              </a:rPr>
              <a:t>What is plagiarism?</a:t>
            </a:r>
            <a:endParaRPr lang="hu-HU" sz="2000" i="1" dirty="0"/>
          </a:p>
        </p:txBody>
      </p:sp>
    </p:spTree>
    <p:extLst>
      <p:ext uri="{BB962C8B-B14F-4D97-AF65-F5344CB8AC3E}">
        <p14:creationId xmlns:p14="http://schemas.microsoft.com/office/powerpoint/2010/main" val="1097159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1263-B6B2-4451-8914-37ACB47878AF}"/>
              </a:ext>
            </a:extLst>
          </p:cNvPr>
          <p:cNvSpPr>
            <a:spLocks noGrp="1"/>
          </p:cNvSpPr>
          <p:nvPr>
            <p:ph type="title"/>
          </p:nvPr>
        </p:nvSpPr>
        <p:spPr/>
        <p:txBody>
          <a:bodyPr/>
          <a:lstStyle/>
          <a:p>
            <a:r>
              <a:rPr lang="hu-HU" dirty="0">
                <a:latin typeface="+mj-lt"/>
              </a:rPr>
              <a:t>Exam period and exams</a:t>
            </a:r>
          </a:p>
        </p:txBody>
      </p:sp>
      <p:sp>
        <p:nvSpPr>
          <p:cNvPr id="3" name="Content Placeholder 2">
            <a:extLst>
              <a:ext uri="{FF2B5EF4-FFF2-40B4-BE49-F238E27FC236}">
                <a16:creationId xmlns:a16="http://schemas.microsoft.com/office/drawing/2014/main" id="{CE3A8A07-F2B9-4692-ABEA-F3A55F503887}"/>
              </a:ext>
            </a:extLst>
          </p:cNvPr>
          <p:cNvSpPr>
            <a:spLocks noGrp="1"/>
          </p:cNvSpPr>
          <p:nvPr>
            <p:ph idx="1"/>
          </p:nvPr>
        </p:nvSpPr>
        <p:spPr>
          <a:solidFill>
            <a:schemeClr val="accent2"/>
          </a:solidFill>
        </p:spPr>
        <p:txBody>
          <a:bodyPr/>
          <a:lstStyle/>
          <a:p>
            <a:r>
              <a:rPr lang="hu-HU" dirty="0">
                <a:solidFill>
                  <a:schemeClr val="accent1"/>
                </a:solidFill>
                <a:latin typeface="+mn-lt"/>
              </a:rPr>
              <a:t>The exam period will start on December 14th and end on January 22, 2021. </a:t>
            </a:r>
          </a:p>
          <a:p>
            <a:r>
              <a:rPr lang="hu-HU" dirty="0">
                <a:solidFill>
                  <a:schemeClr val="accent1"/>
                </a:solidFill>
                <a:latin typeface="+mn-lt"/>
              </a:rPr>
              <a:t>Your exams will be scheduled by the professors sometime between these two dates (the university will be closed – i.e. no exams – from December 24, 2020 to January 3, 2021).</a:t>
            </a:r>
          </a:p>
          <a:p>
            <a:r>
              <a:rPr lang="hu-HU" dirty="0">
                <a:solidFill>
                  <a:schemeClr val="accent1"/>
                </a:solidFill>
                <a:latin typeface="+mn-lt"/>
              </a:rPr>
              <a:t>If you are registering for your exams and see that you have two exams at the same time, you must decide which one to take then, and which one to take later. </a:t>
            </a:r>
          </a:p>
          <a:p>
            <a:r>
              <a:rPr lang="hu-HU" dirty="0">
                <a:solidFill>
                  <a:schemeClr val="accent1"/>
                </a:solidFill>
                <a:latin typeface="+mn-lt"/>
              </a:rPr>
              <a:t>In general, all courses offer 3 exam dates, so such clashes can be dealt with easily.</a:t>
            </a:r>
          </a:p>
          <a:p>
            <a:r>
              <a:rPr lang="hu-HU" dirty="0">
                <a:solidFill>
                  <a:schemeClr val="accent1"/>
                </a:solidFill>
                <a:latin typeface="+mn-lt"/>
              </a:rPr>
              <a:t>While you are not obliged to go for the very first exam date, if you register only for the very last one, you will lose the possibility to go for a retake exam (in case you should not pass the first time around).</a:t>
            </a:r>
          </a:p>
        </p:txBody>
      </p:sp>
    </p:spTree>
    <p:extLst>
      <p:ext uri="{BB962C8B-B14F-4D97-AF65-F5344CB8AC3E}">
        <p14:creationId xmlns:p14="http://schemas.microsoft.com/office/powerpoint/2010/main" val="71025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88A4-ACAE-4B2B-98DE-0A506ECE8694}"/>
              </a:ext>
            </a:extLst>
          </p:cNvPr>
          <p:cNvSpPr>
            <a:spLocks noGrp="1"/>
          </p:cNvSpPr>
          <p:nvPr>
            <p:ph type="title"/>
          </p:nvPr>
        </p:nvSpPr>
        <p:spPr/>
        <p:txBody>
          <a:bodyPr/>
          <a:lstStyle/>
          <a:p>
            <a:r>
              <a:rPr lang="hu-HU" dirty="0"/>
              <a:t>Agenda</a:t>
            </a:r>
          </a:p>
        </p:txBody>
      </p:sp>
      <p:graphicFrame>
        <p:nvGraphicFramePr>
          <p:cNvPr id="5" name="Táblázat helye 6">
            <a:extLst>
              <a:ext uri="{FF2B5EF4-FFF2-40B4-BE49-F238E27FC236}">
                <a16:creationId xmlns:a16="http://schemas.microsoft.com/office/drawing/2014/main" id="{68456FC3-E2CB-4892-B7F5-F151639E3ADD}"/>
              </a:ext>
            </a:extLst>
          </p:cNvPr>
          <p:cNvGraphicFramePr>
            <a:graphicFrameLocks/>
          </p:cNvGraphicFramePr>
          <p:nvPr>
            <p:extLst>
              <p:ext uri="{D42A27DB-BD31-4B8C-83A1-F6EECF244321}">
                <p14:modId xmlns:p14="http://schemas.microsoft.com/office/powerpoint/2010/main" val="3244690543"/>
              </p:ext>
            </p:extLst>
          </p:nvPr>
        </p:nvGraphicFramePr>
        <p:xfrm>
          <a:off x="568252" y="1528997"/>
          <a:ext cx="11072886" cy="4752928"/>
        </p:xfrm>
        <a:graphic>
          <a:graphicData uri="http://schemas.openxmlformats.org/drawingml/2006/table">
            <a:tbl>
              <a:tblPr firstRow="1" bandRow="1">
                <a:tableStyleId>{5C22544A-7EE6-4342-B048-85BDC9FD1C3A}</a:tableStyleId>
              </a:tblPr>
              <a:tblGrid>
                <a:gridCol w="8502330">
                  <a:extLst>
                    <a:ext uri="{9D8B030D-6E8A-4147-A177-3AD203B41FA5}">
                      <a16:colId xmlns:a16="http://schemas.microsoft.com/office/drawing/2014/main" val="3638382404"/>
                    </a:ext>
                  </a:extLst>
                </a:gridCol>
                <a:gridCol w="2570556">
                  <a:extLst>
                    <a:ext uri="{9D8B030D-6E8A-4147-A177-3AD203B41FA5}">
                      <a16:colId xmlns:a16="http://schemas.microsoft.com/office/drawing/2014/main" val="1327440746"/>
                    </a:ext>
                  </a:extLst>
                </a:gridCol>
              </a:tblGrid>
              <a:tr h="594116">
                <a:tc>
                  <a:txBody>
                    <a:bodyPr/>
                    <a:lstStyle/>
                    <a:p>
                      <a:r>
                        <a:rPr lang="hu-HU" sz="2000" b="0" dirty="0">
                          <a:solidFill>
                            <a:srgbClr val="495999"/>
                          </a:solidFill>
                          <a:latin typeface="Muli Light" panose="00000400000000000000" pitchFamily="2" charset="-18"/>
                        </a:rPr>
                        <a:t>CORVINUS</a:t>
                      </a: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16260255"/>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Corvinus – Budapest Campus</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729195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Stipendium Hungaricum office</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6800282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Stipendium Hungaricum scholarship regulations</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3019366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Academic information  (very briefly)</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0511149"/>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Academic problems</a:t>
                      </a:r>
                      <a:endParaRPr lang="hu-HU" sz="2000" b="0" baseline="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86590128"/>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Getting to Hungary</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4066699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COVID-19 – Take it seriously</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51452835"/>
                  </a:ext>
                </a:extLst>
              </a:tr>
            </a:tbl>
          </a:graphicData>
        </a:graphic>
      </p:graphicFrame>
    </p:spTree>
    <p:extLst>
      <p:ext uri="{BB962C8B-B14F-4D97-AF65-F5344CB8AC3E}">
        <p14:creationId xmlns:p14="http://schemas.microsoft.com/office/powerpoint/2010/main" val="3586452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86829" y="602443"/>
            <a:ext cx="10515600" cy="1325563"/>
          </a:xfrm>
        </p:spPr>
        <p:txBody>
          <a:bodyPr>
            <a:normAutofit fontScale="90000"/>
          </a:bodyPr>
          <a:lstStyle/>
          <a:p>
            <a:r>
              <a:rPr lang="hu-HU" kern="0" dirty="0">
                <a:latin typeface="+mj-lt"/>
                <a:ea typeface="Microsoft YaHei" pitchFamily="34"/>
                <a:cs typeface="Microsoft YaHei" pitchFamily="34"/>
              </a:rPr>
              <a:t>Exam registration in the </a:t>
            </a:r>
            <a:br>
              <a:rPr lang="hu-HU" kern="0" dirty="0">
                <a:latin typeface="+mj-lt"/>
                <a:ea typeface="Microsoft YaHei" pitchFamily="34"/>
                <a:cs typeface="Microsoft YaHei" pitchFamily="34"/>
              </a:rPr>
            </a:br>
            <a:r>
              <a:rPr lang="hu-HU" kern="0" dirty="0">
                <a:latin typeface="+mj-lt"/>
                <a:ea typeface="Microsoft YaHei" pitchFamily="34"/>
                <a:cs typeface="Microsoft YaHei" pitchFamily="34"/>
              </a:rPr>
              <a:t>NEPTUN system</a:t>
            </a:r>
            <a:br>
              <a:rPr lang="hu-HU" b="1" kern="0" dirty="0">
                <a:solidFill>
                  <a:srgbClr val="0070C0"/>
                </a:solidFill>
                <a:latin typeface="+mj-lt"/>
                <a:ea typeface="Microsoft YaHei" pitchFamily="34"/>
                <a:cs typeface="Microsoft YaHei" pitchFamily="34"/>
              </a:rPr>
            </a:br>
            <a:endParaRPr lang="hu-HU" dirty="0">
              <a:latin typeface="+mj-lt"/>
            </a:endParaRPr>
          </a:p>
        </p:txBody>
      </p:sp>
      <p:sp>
        <p:nvSpPr>
          <p:cNvPr id="3" name="Tartalom helye 2"/>
          <p:cNvSpPr>
            <a:spLocks noGrp="1"/>
          </p:cNvSpPr>
          <p:nvPr>
            <p:ph idx="1"/>
          </p:nvPr>
        </p:nvSpPr>
        <p:spPr>
          <a:xfrm>
            <a:off x="786829" y="1928006"/>
            <a:ext cx="10515600" cy="4351338"/>
          </a:xfrm>
          <a:solidFill>
            <a:schemeClr val="accent2"/>
          </a:solidFill>
        </p:spPr>
        <p:txBody>
          <a:bodyPr/>
          <a:lstStyle/>
          <a:p>
            <a:pPr marL="457200" lvl="0" indent="-457200">
              <a:lnSpc>
                <a:spcPct val="100000"/>
              </a:lnSpc>
              <a:spcBef>
                <a:spcPts val="635"/>
              </a:spcBef>
              <a:buFont typeface="Wingdings" panose="05000000000000000000" pitchFamily="2" charset="2"/>
              <a:buChar char="Ø"/>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hu-HU" sz="2200" b="1" kern="0" dirty="0">
                <a:solidFill>
                  <a:schemeClr val="accent1"/>
                </a:solidFill>
                <a:latin typeface="+mn-lt"/>
                <a:ea typeface="Microsoft YaHei" pitchFamily="34"/>
                <a:cs typeface="Microsoft YaHei" pitchFamily="34"/>
              </a:rPr>
              <a:t>All students </a:t>
            </a:r>
            <a:r>
              <a:rPr lang="hu-HU" sz="2200" b="1" u="sng" kern="0" dirty="0">
                <a:solidFill>
                  <a:schemeClr val="accent1"/>
                </a:solidFill>
                <a:latin typeface="+mn-lt"/>
                <a:ea typeface="Microsoft YaHei" pitchFamily="34"/>
                <a:cs typeface="Microsoft YaHei" pitchFamily="34"/>
              </a:rPr>
              <a:t>must register for the final exams </a:t>
            </a:r>
            <a:r>
              <a:rPr lang="hu-HU" sz="2200" b="1" kern="0" dirty="0">
                <a:solidFill>
                  <a:schemeClr val="accent1"/>
                </a:solidFill>
                <a:latin typeface="+mn-lt"/>
                <a:ea typeface="Microsoft YaHei" pitchFamily="34"/>
                <a:cs typeface="Microsoft YaHei" pitchFamily="34"/>
              </a:rPr>
              <a:t>(exam registration period will be announced) – if you are not registered, you will not be able to take the exam and/or you will not receive a final course grade!</a:t>
            </a:r>
            <a:br>
              <a:rPr lang="hu-HU" sz="2200" b="1" kern="0" dirty="0">
                <a:solidFill>
                  <a:schemeClr val="accent1"/>
                </a:solidFill>
                <a:latin typeface="+mn-lt"/>
                <a:ea typeface="Microsoft YaHei" pitchFamily="34"/>
                <a:cs typeface="Microsoft YaHei" pitchFamily="34"/>
              </a:rPr>
            </a:br>
            <a:endParaRPr lang="hu-HU" sz="2200" b="1" kern="0" dirty="0">
              <a:solidFill>
                <a:schemeClr val="accent1"/>
              </a:solidFill>
              <a:latin typeface="+mn-lt"/>
              <a:ea typeface="Microsoft YaHei" pitchFamily="34"/>
              <a:cs typeface="Microsoft YaHei" pitchFamily="34"/>
            </a:endParaRPr>
          </a:p>
          <a:p>
            <a:pPr marL="457200" lvl="0" indent="-457200">
              <a:spcBef>
                <a:spcPts val="635"/>
              </a:spcBef>
              <a:buFont typeface="Wingdings" panose="05000000000000000000" pitchFamily="2" charset="2"/>
              <a:buChar char="Ø"/>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hu-HU" sz="2200" b="1" kern="0" dirty="0" err="1">
                <a:solidFill>
                  <a:schemeClr val="accent1"/>
                </a:solidFill>
                <a:latin typeface="+mn-lt"/>
                <a:ea typeface="Microsoft YaHei" pitchFamily="34"/>
                <a:cs typeface="Microsoft YaHei" pitchFamily="34"/>
              </a:rPr>
              <a:t>Registration</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for</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exams</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or</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deregistration</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if</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you</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change</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your</a:t>
            </a:r>
            <a:r>
              <a:rPr lang="hu-HU" sz="2200" b="1" kern="0" dirty="0">
                <a:solidFill>
                  <a:schemeClr val="accent1"/>
                </a:solidFill>
                <a:latin typeface="+mn-lt"/>
                <a:ea typeface="Microsoft YaHei" pitchFamily="34"/>
                <a:cs typeface="Microsoft YaHei" pitchFamily="34"/>
              </a:rPr>
              <a:t> mind): </a:t>
            </a:r>
          </a:p>
          <a:p>
            <a:pPr marL="457200" lvl="0" indent="-457200">
              <a:spcBef>
                <a:spcPts val="635"/>
              </a:spcBef>
              <a:buFont typeface="Wingdings" panose="05000000000000000000" pitchFamily="2" charset="2"/>
              <a:buChar char="Ø"/>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hu-HU" sz="2200" b="1" kern="0" dirty="0">
              <a:solidFill>
                <a:schemeClr val="accent1"/>
              </a:solidFill>
              <a:latin typeface="+mn-lt"/>
              <a:ea typeface="Microsoft YaHei" pitchFamily="34"/>
              <a:cs typeface="Microsoft YaHei" pitchFamily="34"/>
            </a:endParaRPr>
          </a:p>
          <a:p>
            <a:pPr marL="914400" lvl="1" indent="-457200">
              <a:lnSpc>
                <a:spcPct val="100000"/>
              </a:lnSpc>
              <a:spcBef>
                <a:spcPts val="635"/>
              </a:spcBef>
              <a:buFont typeface="Wingdings" panose="05000000000000000000" pitchFamily="2" charset="2"/>
              <a:buChar char="Ø"/>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hu-HU" sz="2200" b="1" u="sng" kern="0" dirty="0" err="1">
                <a:solidFill>
                  <a:schemeClr val="accent1"/>
                </a:solidFill>
                <a:latin typeface="+mn-lt"/>
                <a:ea typeface="Microsoft YaHei" pitchFamily="34"/>
                <a:cs typeface="Microsoft YaHei" pitchFamily="34"/>
              </a:rPr>
              <a:t>Tuesday</a:t>
            </a:r>
            <a:r>
              <a:rPr lang="hu-HU" sz="2200" b="1" u="sng" kern="0" dirty="0">
                <a:solidFill>
                  <a:schemeClr val="accent1"/>
                </a:solidFill>
                <a:latin typeface="+mn-lt"/>
                <a:ea typeface="Microsoft YaHei" pitchFamily="34"/>
                <a:cs typeface="Microsoft YaHei" pitchFamily="34"/>
              </a:rPr>
              <a:t> </a:t>
            </a:r>
            <a:r>
              <a:rPr lang="hu-HU" sz="2200" b="1" u="sng" kern="0" dirty="0" err="1">
                <a:solidFill>
                  <a:schemeClr val="accent1"/>
                </a:solidFill>
                <a:latin typeface="+mn-lt"/>
                <a:ea typeface="Microsoft YaHei" pitchFamily="34"/>
                <a:cs typeface="Microsoft YaHei" pitchFamily="34"/>
              </a:rPr>
              <a:t>to</a:t>
            </a:r>
            <a:r>
              <a:rPr lang="hu-HU" sz="2200" b="1" u="sng" kern="0" dirty="0">
                <a:solidFill>
                  <a:schemeClr val="accent1"/>
                </a:solidFill>
                <a:latin typeface="+mn-lt"/>
                <a:ea typeface="Microsoft YaHei" pitchFamily="34"/>
                <a:cs typeface="Microsoft YaHei" pitchFamily="34"/>
              </a:rPr>
              <a:t> </a:t>
            </a:r>
            <a:r>
              <a:rPr lang="hu-HU" sz="2200" b="1" u="sng" kern="0" dirty="0" err="1">
                <a:solidFill>
                  <a:schemeClr val="accent1"/>
                </a:solidFill>
                <a:latin typeface="+mn-lt"/>
                <a:ea typeface="Microsoft YaHei" pitchFamily="34"/>
                <a:cs typeface="Microsoft YaHei" pitchFamily="34"/>
              </a:rPr>
              <a:t>Friday</a:t>
            </a:r>
            <a:r>
              <a:rPr lang="hu-HU" sz="2200" b="1" u="sng" kern="0" dirty="0">
                <a:solidFill>
                  <a:schemeClr val="accent1"/>
                </a:solidFill>
                <a:latin typeface="+mn-lt"/>
                <a:ea typeface="Microsoft YaHei" pitchFamily="34"/>
                <a:cs typeface="Microsoft YaHei" pitchFamily="34"/>
              </a:rPr>
              <a:t> </a:t>
            </a:r>
            <a:r>
              <a:rPr lang="hu-HU" sz="2200" b="1" u="sng" kern="0" dirty="0" err="1">
                <a:solidFill>
                  <a:schemeClr val="accent1"/>
                </a:solidFill>
                <a:latin typeface="+mn-lt"/>
                <a:ea typeface="Microsoft YaHei" pitchFamily="34"/>
                <a:cs typeface="Microsoft YaHei" pitchFamily="34"/>
              </a:rPr>
              <a:t>exams</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up</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to</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max</a:t>
            </a:r>
            <a:r>
              <a:rPr lang="hu-HU" sz="2200" b="1" kern="0" dirty="0">
                <a:solidFill>
                  <a:schemeClr val="accent1"/>
                </a:solidFill>
                <a:latin typeface="+mn-lt"/>
                <a:ea typeface="Microsoft YaHei" pitchFamily="34"/>
                <a:cs typeface="Microsoft YaHei" pitchFamily="34"/>
              </a:rPr>
              <a:t>. 24 </a:t>
            </a:r>
            <a:r>
              <a:rPr lang="hu-HU" sz="2200" b="1" kern="0" dirty="0" err="1">
                <a:solidFill>
                  <a:schemeClr val="accent1"/>
                </a:solidFill>
                <a:latin typeface="+mn-lt"/>
                <a:ea typeface="Microsoft YaHei" pitchFamily="34"/>
                <a:cs typeface="Microsoft YaHei" pitchFamily="34"/>
              </a:rPr>
              <a:t>hours</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before</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the</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exam</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time</a:t>
            </a:r>
            <a:endParaRPr lang="hu-HU" sz="2200" b="1" kern="0" dirty="0">
              <a:solidFill>
                <a:schemeClr val="accent1"/>
              </a:solidFill>
              <a:latin typeface="+mn-lt"/>
              <a:ea typeface="Microsoft YaHei" pitchFamily="34"/>
              <a:cs typeface="Microsoft YaHei" pitchFamily="34"/>
            </a:endParaRPr>
          </a:p>
          <a:p>
            <a:pPr marL="914400" lvl="1" indent="-457200">
              <a:lnSpc>
                <a:spcPct val="100000"/>
              </a:lnSpc>
              <a:spcBef>
                <a:spcPts val="635"/>
              </a:spcBef>
              <a:buFont typeface="Wingdings" panose="05000000000000000000" pitchFamily="2" charset="2"/>
              <a:buChar char="Ø"/>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hu-HU" sz="2200" b="1" u="sng" kern="0" dirty="0" err="1">
                <a:solidFill>
                  <a:schemeClr val="accent1"/>
                </a:solidFill>
                <a:latin typeface="+mn-lt"/>
                <a:ea typeface="Microsoft YaHei" pitchFamily="34"/>
                <a:cs typeface="Microsoft YaHei" pitchFamily="34"/>
              </a:rPr>
              <a:t>Monday</a:t>
            </a:r>
            <a:r>
              <a:rPr lang="hu-HU" sz="2200" b="1" u="sng" kern="0" dirty="0">
                <a:solidFill>
                  <a:schemeClr val="accent1"/>
                </a:solidFill>
                <a:latin typeface="+mn-lt"/>
                <a:ea typeface="Microsoft YaHei" pitchFamily="34"/>
                <a:cs typeface="Microsoft YaHei" pitchFamily="34"/>
              </a:rPr>
              <a:t> </a:t>
            </a:r>
            <a:r>
              <a:rPr lang="hu-HU" sz="2200" b="1" u="sng" kern="0" dirty="0" err="1">
                <a:solidFill>
                  <a:schemeClr val="accent1"/>
                </a:solidFill>
                <a:latin typeface="+mn-lt"/>
                <a:ea typeface="Microsoft YaHei" pitchFamily="34"/>
                <a:cs typeface="Microsoft YaHei" pitchFamily="34"/>
              </a:rPr>
              <a:t>exams</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up</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to</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max</a:t>
            </a:r>
            <a:r>
              <a:rPr lang="hu-HU" sz="2200" b="1" kern="0" dirty="0">
                <a:solidFill>
                  <a:schemeClr val="accent1"/>
                </a:solidFill>
                <a:latin typeface="+mn-lt"/>
                <a:ea typeface="Microsoft YaHei" pitchFamily="34"/>
                <a:cs typeface="Microsoft YaHei" pitchFamily="34"/>
              </a:rPr>
              <a:t>. 72 </a:t>
            </a:r>
            <a:r>
              <a:rPr lang="hu-HU" sz="2200" b="1" kern="0" dirty="0" err="1">
                <a:solidFill>
                  <a:schemeClr val="accent1"/>
                </a:solidFill>
                <a:latin typeface="+mn-lt"/>
                <a:ea typeface="Microsoft YaHei" pitchFamily="34"/>
                <a:cs typeface="Microsoft YaHei" pitchFamily="34"/>
              </a:rPr>
              <a:t>hours</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before</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the</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exam</a:t>
            </a:r>
            <a:r>
              <a:rPr lang="hu-HU" sz="2200" b="1" kern="0" dirty="0">
                <a:solidFill>
                  <a:schemeClr val="accent1"/>
                </a:solidFill>
                <a:latin typeface="+mn-lt"/>
                <a:ea typeface="Microsoft YaHei" pitchFamily="34"/>
                <a:cs typeface="Microsoft YaHei" pitchFamily="34"/>
              </a:rPr>
              <a:t> </a:t>
            </a:r>
            <a:r>
              <a:rPr lang="hu-HU" sz="2200" b="1" kern="0" dirty="0" err="1">
                <a:solidFill>
                  <a:schemeClr val="accent1"/>
                </a:solidFill>
                <a:latin typeface="+mn-lt"/>
                <a:ea typeface="Microsoft YaHei" pitchFamily="34"/>
                <a:cs typeface="Microsoft YaHei" pitchFamily="34"/>
              </a:rPr>
              <a:t>time</a:t>
            </a:r>
            <a:endParaRPr lang="hu-HU" sz="2200" b="1" kern="0" dirty="0">
              <a:solidFill>
                <a:schemeClr val="accent1"/>
              </a:solidFill>
              <a:latin typeface="+mn-lt"/>
              <a:ea typeface="Microsoft YaHei" pitchFamily="34"/>
              <a:cs typeface="Microsoft YaHei" pitchFamily="34"/>
            </a:endParaRPr>
          </a:p>
          <a:p>
            <a:pPr marL="914400" lvl="1" indent="-457200">
              <a:lnSpc>
                <a:spcPct val="100000"/>
              </a:lnSpc>
              <a:spcBef>
                <a:spcPts val="635"/>
              </a:spcBef>
              <a:buFontTx/>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hu-HU" sz="2200" b="1" kern="0" dirty="0">
              <a:solidFill>
                <a:schemeClr val="accent1"/>
              </a:solidFill>
              <a:latin typeface="+mn-lt"/>
              <a:ea typeface="Microsoft YaHei" pitchFamily="34"/>
              <a:cs typeface="Microsoft YaHei" pitchFamily="34"/>
            </a:endParaRPr>
          </a:p>
          <a:p>
            <a:pPr marL="457200" lvl="1" indent="0">
              <a:lnSpc>
                <a:spcPct val="100000"/>
              </a:lnSpc>
              <a:spcBef>
                <a:spcPts val="635"/>
              </a:spcBef>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hu-HU" sz="2200" b="1" u="sng" kern="0" dirty="0">
                <a:solidFill>
                  <a:schemeClr val="accent1"/>
                </a:solidFill>
                <a:latin typeface="+mn-lt"/>
                <a:ea typeface="Microsoft YaHei" pitchFamily="34"/>
                <a:cs typeface="Microsoft YaHei" pitchFamily="34"/>
              </a:rPr>
              <a:t>Administrative staff are not able to register you for or deregister you from exams</a:t>
            </a:r>
            <a:r>
              <a:rPr lang="hu-HU" sz="2200" b="1" kern="0" dirty="0">
                <a:solidFill>
                  <a:schemeClr val="accent1"/>
                </a:solidFill>
                <a:latin typeface="+mn-lt"/>
                <a:ea typeface="Microsoft YaHei" pitchFamily="34"/>
                <a:cs typeface="Microsoft YaHei" pitchFamily="34"/>
              </a:rPr>
              <a:t>. You must take care of this yourselves. Professors </a:t>
            </a:r>
            <a:r>
              <a:rPr lang="hu-HU" sz="2200" b="1" u="sng" kern="0" dirty="0">
                <a:solidFill>
                  <a:schemeClr val="accent1"/>
                </a:solidFill>
                <a:latin typeface="+mn-lt"/>
                <a:ea typeface="Microsoft YaHei" pitchFamily="34"/>
                <a:cs typeface="Microsoft YaHei" pitchFamily="34"/>
              </a:rPr>
              <a:t>cannot overwrite</a:t>
            </a:r>
            <a:r>
              <a:rPr lang="hu-HU" sz="2200" b="1" kern="0" dirty="0">
                <a:solidFill>
                  <a:schemeClr val="accent1"/>
                </a:solidFill>
                <a:latin typeface="+mn-lt"/>
                <a:ea typeface="Microsoft YaHei" pitchFamily="34"/>
                <a:cs typeface="Microsoft YaHei" pitchFamily="34"/>
              </a:rPr>
              <a:t> the requirement for exam registraion.</a:t>
            </a:r>
          </a:p>
          <a:p>
            <a:pPr marL="0" indent="0">
              <a:buNone/>
            </a:pPr>
            <a:endParaRPr lang="hu-HU" dirty="0"/>
          </a:p>
        </p:txBody>
      </p:sp>
    </p:spTree>
    <p:extLst>
      <p:ext uri="{BB962C8B-B14F-4D97-AF65-F5344CB8AC3E}">
        <p14:creationId xmlns:p14="http://schemas.microsoft.com/office/powerpoint/2010/main" val="2296751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416D56D-8065-49CD-8044-1B804121DB4A}"/>
              </a:ext>
            </a:extLst>
          </p:cNvPr>
          <p:cNvSpPr>
            <a:spLocks noGrp="1"/>
          </p:cNvSpPr>
          <p:nvPr>
            <p:ph type="pic" sz="quarter" idx="12"/>
          </p:nvPr>
        </p:nvSpPr>
        <p:spPr/>
      </p:sp>
      <p:sp>
        <p:nvSpPr>
          <p:cNvPr id="3" name="Title 2">
            <a:extLst>
              <a:ext uri="{FF2B5EF4-FFF2-40B4-BE49-F238E27FC236}">
                <a16:creationId xmlns:a16="http://schemas.microsoft.com/office/drawing/2014/main" id="{7078AED0-5067-44C5-A454-03184A9286DB}"/>
              </a:ext>
            </a:extLst>
          </p:cNvPr>
          <p:cNvSpPr>
            <a:spLocks noGrp="1"/>
          </p:cNvSpPr>
          <p:nvPr>
            <p:ph type="title"/>
          </p:nvPr>
        </p:nvSpPr>
        <p:spPr/>
        <p:txBody>
          <a:bodyPr/>
          <a:lstStyle/>
          <a:p>
            <a:r>
              <a:rPr lang="hu-HU" dirty="0"/>
              <a:t>Offered grades</a:t>
            </a:r>
          </a:p>
        </p:txBody>
      </p:sp>
      <p:sp>
        <p:nvSpPr>
          <p:cNvPr id="4" name="Text Placeholder 3">
            <a:extLst>
              <a:ext uri="{FF2B5EF4-FFF2-40B4-BE49-F238E27FC236}">
                <a16:creationId xmlns:a16="http://schemas.microsoft.com/office/drawing/2014/main" id="{FA85A400-A5D1-4005-AE5F-010649748414}"/>
              </a:ext>
            </a:extLst>
          </p:cNvPr>
          <p:cNvSpPr>
            <a:spLocks noGrp="1"/>
          </p:cNvSpPr>
          <p:nvPr>
            <p:ph type="body" sz="quarter" idx="11"/>
          </p:nvPr>
        </p:nvSpPr>
        <p:spPr>
          <a:xfrm>
            <a:off x="568252" y="1305799"/>
            <a:ext cx="5780161" cy="5055559"/>
          </a:xfrm>
          <a:solidFill>
            <a:schemeClr val="accent2"/>
          </a:solidFill>
        </p:spPr>
        <p:txBody>
          <a:bodyPr/>
          <a:lstStyle/>
          <a:p>
            <a:r>
              <a:rPr lang="hu-HU" dirty="0"/>
              <a:t>In some cases, professors may decide to exempt you from  having to take an exam, by giving you an „offered grade”.</a:t>
            </a:r>
          </a:p>
          <a:p>
            <a:r>
              <a:rPr lang="hu-HU" dirty="0"/>
              <a:t>You have to check on Neptun before registering for an exam to see if you have an offered grade in the given subject. If yes, you can either „Accept” or „Refuse” the grade offered by the professor. If you decide to accept it and enter this in Neptun, it becomes your official grade for the given course. If you reject the offered grade for any reason, you also have to enter this in Neptun.</a:t>
            </a:r>
          </a:p>
          <a:p>
            <a:r>
              <a:rPr lang="hu-HU" dirty="0"/>
              <a:t>Important: Once you have already registered for an exam, you will no longer be able to accept the offered grade.</a:t>
            </a:r>
          </a:p>
        </p:txBody>
      </p:sp>
      <p:pic>
        <p:nvPicPr>
          <p:cNvPr id="6" name="Picture 5">
            <a:extLst>
              <a:ext uri="{FF2B5EF4-FFF2-40B4-BE49-F238E27FC236}">
                <a16:creationId xmlns:a16="http://schemas.microsoft.com/office/drawing/2014/main" id="{7F6C94CE-23AA-47EB-8297-AEE8A024FC6D}"/>
              </a:ext>
            </a:extLst>
          </p:cNvPr>
          <p:cNvPicPr>
            <a:picLocks noChangeAspect="1"/>
          </p:cNvPicPr>
          <p:nvPr/>
        </p:nvPicPr>
        <p:blipFill>
          <a:blip r:embed="rId2"/>
          <a:stretch>
            <a:fillRect/>
          </a:stretch>
        </p:blipFill>
        <p:spPr>
          <a:xfrm>
            <a:off x="6888163" y="2097711"/>
            <a:ext cx="5295418" cy="2749417"/>
          </a:xfrm>
          <a:prstGeom prst="rect">
            <a:avLst/>
          </a:prstGeom>
        </p:spPr>
      </p:pic>
      <p:sp>
        <p:nvSpPr>
          <p:cNvPr id="7" name="Rectangle 6">
            <a:extLst>
              <a:ext uri="{FF2B5EF4-FFF2-40B4-BE49-F238E27FC236}">
                <a16:creationId xmlns:a16="http://schemas.microsoft.com/office/drawing/2014/main" id="{52BA4A37-201D-4496-A360-08CEAA3FBB15}"/>
              </a:ext>
            </a:extLst>
          </p:cNvPr>
          <p:cNvSpPr/>
          <p:nvPr/>
        </p:nvSpPr>
        <p:spPr>
          <a:xfrm>
            <a:off x="7485132" y="1035781"/>
            <a:ext cx="4377791" cy="752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For „offered grades” check under „Subjects” and then „Offered grades” </a:t>
            </a:r>
          </a:p>
        </p:txBody>
      </p:sp>
    </p:spTree>
    <p:extLst>
      <p:ext uri="{BB962C8B-B14F-4D97-AF65-F5344CB8AC3E}">
        <p14:creationId xmlns:p14="http://schemas.microsoft.com/office/powerpoint/2010/main" val="4105701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9131-E58F-47BF-8CAE-E44BE69E65D9}"/>
              </a:ext>
            </a:extLst>
          </p:cNvPr>
          <p:cNvSpPr>
            <a:spLocks noGrp="1"/>
          </p:cNvSpPr>
          <p:nvPr>
            <p:ph type="title"/>
          </p:nvPr>
        </p:nvSpPr>
        <p:spPr>
          <a:solidFill>
            <a:schemeClr val="accent2"/>
          </a:solidFill>
        </p:spPr>
        <p:txBody>
          <a:bodyPr/>
          <a:lstStyle/>
          <a:p>
            <a:r>
              <a:rPr lang="hu-HU" dirty="0">
                <a:latin typeface="+mj-lt"/>
              </a:rPr>
              <a:t>Retake exams</a:t>
            </a:r>
          </a:p>
        </p:txBody>
      </p:sp>
      <p:sp>
        <p:nvSpPr>
          <p:cNvPr id="5" name="Content Placeholder 4">
            <a:extLst>
              <a:ext uri="{FF2B5EF4-FFF2-40B4-BE49-F238E27FC236}">
                <a16:creationId xmlns:a16="http://schemas.microsoft.com/office/drawing/2014/main" id="{6CB14CEB-6185-47AF-B4C9-94FCCD6EE98E}"/>
              </a:ext>
            </a:extLst>
          </p:cNvPr>
          <p:cNvSpPr>
            <a:spLocks noGrp="1"/>
          </p:cNvSpPr>
          <p:nvPr>
            <p:ph idx="1"/>
          </p:nvPr>
        </p:nvSpPr>
        <p:spPr>
          <a:solidFill>
            <a:schemeClr val="accent2"/>
          </a:solidFill>
        </p:spPr>
        <p:txBody>
          <a:bodyPr/>
          <a:lstStyle/>
          <a:p>
            <a:r>
              <a:rPr lang="hu-HU" sz="2000" dirty="0">
                <a:solidFill>
                  <a:schemeClr val="accent1"/>
                </a:solidFill>
                <a:latin typeface="+mn-lt"/>
              </a:rPr>
              <a:t>If you should fail an exam or are not satisfied with the course grade, you can choose to take a retake exam.</a:t>
            </a:r>
          </a:p>
          <a:p>
            <a:endParaRPr lang="hu-HU" sz="2000" dirty="0">
              <a:solidFill>
                <a:schemeClr val="accent1"/>
              </a:solidFill>
              <a:latin typeface="+mn-lt"/>
            </a:endParaRPr>
          </a:p>
          <a:p>
            <a:pPr marL="457200" indent="-457200">
              <a:buAutoNum type="arabicParenR"/>
            </a:pPr>
            <a:r>
              <a:rPr lang="hu-HU" sz="2000" dirty="0">
                <a:solidFill>
                  <a:schemeClr val="accent1"/>
                </a:solidFill>
                <a:latin typeface="+mn-lt"/>
              </a:rPr>
              <a:t>In the case of practical grade courses, this is not an option as you will be graded based on your academic performance during the semester.</a:t>
            </a:r>
          </a:p>
          <a:p>
            <a:endParaRPr lang="hu-HU" sz="2000" dirty="0">
              <a:solidFill>
                <a:schemeClr val="accent1"/>
              </a:solidFill>
              <a:latin typeface="+mn-lt"/>
            </a:endParaRPr>
          </a:p>
          <a:p>
            <a:pPr marL="457200" indent="-457200">
              <a:buAutoNum type="arabicParenR" startAt="2"/>
            </a:pPr>
            <a:r>
              <a:rPr lang="hu-HU" sz="2000" dirty="0">
                <a:solidFill>
                  <a:schemeClr val="accent1"/>
                </a:solidFill>
                <a:latin typeface="+mn-lt"/>
              </a:rPr>
              <a:t>It is always the very last grade that counts, i.e. (there is a possibility, that by going for the retake exam, your final course grade may end up being worse than it originally was.</a:t>
            </a:r>
            <a:br>
              <a:rPr lang="hu-HU" sz="2000" dirty="0">
                <a:solidFill>
                  <a:schemeClr val="accent1"/>
                </a:solidFill>
                <a:latin typeface="+mn-lt"/>
              </a:rPr>
            </a:br>
            <a:endParaRPr lang="hu-HU" sz="2000" dirty="0">
              <a:solidFill>
                <a:schemeClr val="accent1"/>
              </a:solidFill>
              <a:latin typeface="+mn-lt"/>
            </a:endParaRPr>
          </a:p>
          <a:p>
            <a:pPr marL="457200" indent="-457200">
              <a:buAutoNum type="arabicParenR" startAt="2"/>
            </a:pPr>
            <a:r>
              <a:rPr lang="hu-HU" sz="2000" dirty="0">
                <a:solidFill>
                  <a:schemeClr val="accent1"/>
                </a:solidFill>
                <a:latin typeface="+mn-lt"/>
              </a:rPr>
              <a:t>You can only retake a successful exam in a single course each semester.</a:t>
            </a:r>
          </a:p>
        </p:txBody>
      </p:sp>
    </p:spTree>
    <p:extLst>
      <p:ext uri="{BB962C8B-B14F-4D97-AF65-F5344CB8AC3E}">
        <p14:creationId xmlns:p14="http://schemas.microsoft.com/office/powerpoint/2010/main" val="2747861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81751" y="1420745"/>
            <a:ext cx="9144000" cy="2387600"/>
          </a:xfrm>
        </p:spPr>
        <p:txBody>
          <a:bodyPr>
            <a:normAutofit/>
          </a:bodyPr>
          <a:lstStyle/>
          <a:p>
            <a:pPr>
              <a:lnSpc>
                <a:spcPct val="150000"/>
              </a:lnSpc>
            </a:pPr>
            <a:r>
              <a:rPr lang="hu-HU" b="1" dirty="0">
                <a:solidFill>
                  <a:srgbClr val="002060"/>
                </a:solidFill>
                <a:latin typeface="Arial Narrow" panose="020B0606020202030204" pitchFamily="34" charset="0"/>
              </a:rPr>
              <a:t>ACADEMIC PROBLEMS</a:t>
            </a:r>
            <a:endParaRPr lang="hu-HU" dirty="0">
              <a:solidFill>
                <a:srgbClr val="002060"/>
              </a:solidFill>
            </a:endParaRPr>
          </a:p>
        </p:txBody>
      </p:sp>
      <p:sp>
        <p:nvSpPr>
          <p:cNvPr id="3" name="Text Placeholder 1">
            <a:extLst>
              <a:ext uri="{FF2B5EF4-FFF2-40B4-BE49-F238E27FC236}">
                <a16:creationId xmlns:a16="http://schemas.microsoft.com/office/drawing/2014/main" id="{ABCCC673-0C11-4496-B7DA-D3073F83F3B0}"/>
              </a:ext>
            </a:extLst>
          </p:cNvPr>
          <p:cNvSpPr txBox="1">
            <a:spLocks/>
          </p:cNvSpPr>
          <p:nvPr/>
        </p:nvSpPr>
        <p:spPr>
          <a:xfrm>
            <a:off x="0" y="0"/>
            <a:ext cx="12191999" cy="6858000"/>
          </a:xfrm>
          <a:prstGeom prst="rect">
            <a:avLst/>
          </a:prstGeom>
          <a:solidFill>
            <a:srgbClr val="495999"/>
          </a:solidFill>
        </p:spPr>
        <p:txBody>
          <a:bodyPr anchor="ctr">
            <a:normAutofit/>
          </a:bodyPr>
          <a:lstStyle>
            <a:lvl1pPr marL="0" indent="0" algn="l" defTabSz="914400" rtl="0" eaLnBrk="1" latinLnBrk="0" hangingPunct="1">
              <a:lnSpc>
                <a:spcPts val="2400"/>
              </a:lnSpc>
              <a:spcBef>
                <a:spcPts val="1000"/>
              </a:spcBef>
              <a:buFont typeface="Arial" panose="020B0604020202020204" pitchFamily="34" charset="0"/>
              <a:buNone/>
              <a:defRPr sz="1800" kern="1200">
                <a:solidFill>
                  <a:schemeClr val="bg1"/>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chemeClr val="bg1"/>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chemeClr val="bg1"/>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hu-HU" sz="4400" b="1" dirty="0"/>
              <a:t>Academic problems</a:t>
            </a:r>
            <a:endParaRPr lang="hu-HU" dirty="0">
              <a:latin typeface="+mn-lt"/>
            </a:endParaRPr>
          </a:p>
        </p:txBody>
      </p:sp>
    </p:spTree>
    <p:extLst>
      <p:ext uri="{BB962C8B-B14F-4D97-AF65-F5344CB8AC3E}">
        <p14:creationId xmlns:p14="http://schemas.microsoft.com/office/powerpoint/2010/main" val="3234989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ltLang="hu-HU" dirty="0">
                <a:solidFill>
                  <a:schemeClr val="accent1"/>
                </a:solidFill>
                <a:latin typeface="+mj-lt"/>
              </a:rPr>
              <a:t>In case of academic problems</a:t>
            </a:r>
            <a:endParaRPr lang="hu-HU" dirty="0">
              <a:solidFill>
                <a:schemeClr val="accent1"/>
              </a:solidFill>
              <a:latin typeface="+mj-lt"/>
            </a:endParaRPr>
          </a:p>
        </p:txBody>
      </p:sp>
      <p:sp>
        <p:nvSpPr>
          <p:cNvPr id="3" name="Tartalom helye 2"/>
          <p:cNvSpPr>
            <a:spLocks noGrp="1"/>
          </p:cNvSpPr>
          <p:nvPr>
            <p:ph idx="1"/>
          </p:nvPr>
        </p:nvSpPr>
        <p:spPr>
          <a:xfrm>
            <a:off x="769577" y="2401556"/>
            <a:ext cx="10515600" cy="3922056"/>
          </a:xfrm>
          <a:solidFill>
            <a:schemeClr val="accent2"/>
          </a:solidFill>
        </p:spPr>
        <p:txBody>
          <a:bodyPr/>
          <a:lstStyle/>
          <a:p>
            <a:pPr>
              <a:spcAft>
                <a:spcPts val="1800"/>
              </a:spcAft>
            </a:pPr>
            <a:r>
              <a:rPr lang="hu-HU" sz="2000" b="1" dirty="0">
                <a:solidFill>
                  <a:schemeClr val="accent1"/>
                </a:solidFill>
                <a:latin typeface="+mn-lt"/>
              </a:rPr>
              <a:t>Try to sort out all problems directly with the professors – and as soon as they arise</a:t>
            </a:r>
            <a:r>
              <a:rPr lang="hu-HU" sz="2000" dirty="0">
                <a:solidFill>
                  <a:schemeClr val="accent1"/>
                </a:solidFill>
                <a:latin typeface="+mn-lt"/>
              </a:rPr>
              <a:t>. </a:t>
            </a:r>
          </a:p>
          <a:p>
            <a:pPr>
              <a:spcAft>
                <a:spcPts val="1800"/>
              </a:spcAft>
            </a:pPr>
            <a:r>
              <a:rPr lang="hu-HU" sz="2000" dirty="0">
                <a:solidFill>
                  <a:schemeClr val="accent1"/>
                </a:solidFill>
                <a:latin typeface="+mn-lt"/>
              </a:rPr>
              <a:t>Professors are </a:t>
            </a:r>
            <a:r>
              <a:rPr lang="hu-HU" sz="2000" u="sng" dirty="0">
                <a:solidFill>
                  <a:schemeClr val="accent1"/>
                </a:solidFill>
                <a:latin typeface="+mn-lt"/>
              </a:rPr>
              <a:t>not</a:t>
            </a:r>
            <a:r>
              <a:rPr lang="hu-HU" sz="2000" dirty="0">
                <a:solidFill>
                  <a:schemeClr val="accent1"/>
                </a:solidFill>
                <a:latin typeface="+mn-lt"/>
              </a:rPr>
              <a:t> ogres and will be happy to help if approached. BUT: Be honest and „diplomatic”, do not be overbearing or pushy.</a:t>
            </a:r>
          </a:p>
          <a:p>
            <a:pPr>
              <a:spcAft>
                <a:spcPts val="1800"/>
              </a:spcAft>
            </a:pPr>
            <a:r>
              <a:rPr lang="hu-HU" sz="2000" dirty="0">
                <a:solidFill>
                  <a:schemeClr val="accent1"/>
                </a:solidFill>
                <a:latin typeface="+mn-lt"/>
              </a:rPr>
              <a:t>If the above doesn’t help, turn to your program coordinator – provide </a:t>
            </a:r>
            <a:r>
              <a:rPr lang="hu-HU" sz="2000" u="sng" dirty="0">
                <a:solidFill>
                  <a:schemeClr val="accent1"/>
                </a:solidFill>
                <a:latin typeface="+mn-lt"/>
              </a:rPr>
              <a:t>all</a:t>
            </a:r>
            <a:r>
              <a:rPr lang="hu-HU" sz="2000" dirty="0">
                <a:solidFill>
                  <a:schemeClr val="accent1"/>
                </a:solidFill>
                <a:latin typeface="+mn-lt"/>
              </a:rPr>
              <a:t> background info about the problem. The </a:t>
            </a:r>
            <a:r>
              <a:rPr lang="hu-HU" sz="2000" dirty="0" err="1">
                <a:solidFill>
                  <a:schemeClr val="accent1"/>
                </a:solidFill>
                <a:latin typeface="+mn-lt"/>
              </a:rPr>
              <a:t>coordinator</a:t>
            </a:r>
            <a:r>
              <a:rPr lang="hu-HU" sz="2000" dirty="0">
                <a:solidFill>
                  <a:schemeClr val="accent1"/>
                </a:solidFill>
                <a:latin typeface="+mn-lt"/>
              </a:rPr>
              <a:t> </a:t>
            </a:r>
            <a:r>
              <a:rPr lang="hu-HU" sz="2000" dirty="0" err="1">
                <a:solidFill>
                  <a:schemeClr val="accent1"/>
                </a:solidFill>
                <a:latin typeface="+mn-lt"/>
              </a:rPr>
              <a:t>will</a:t>
            </a:r>
            <a:r>
              <a:rPr lang="hu-HU" sz="2000" dirty="0">
                <a:solidFill>
                  <a:schemeClr val="accent1"/>
                </a:solidFill>
                <a:latin typeface="+mn-lt"/>
              </a:rPr>
              <a:t> </a:t>
            </a:r>
            <a:r>
              <a:rPr lang="hu-HU" sz="2000" dirty="0" err="1">
                <a:solidFill>
                  <a:schemeClr val="accent1"/>
                </a:solidFill>
                <a:latin typeface="+mn-lt"/>
              </a:rPr>
              <a:t>do</a:t>
            </a:r>
            <a:r>
              <a:rPr lang="hu-HU" sz="2000" dirty="0">
                <a:solidFill>
                  <a:schemeClr val="accent1"/>
                </a:solidFill>
                <a:latin typeface="+mn-lt"/>
              </a:rPr>
              <a:t> </a:t>
            </a:r>
            <a:r>
              <a:rPr lang="hu-HU" sz="2000" dirty="0" err="1">
                <a:solidFill>
                  <a:schemeClr val="accent1"/>
                </a:solidFill>
                <a:latin typeface="+mn-lt"/>
              </a:rPr>
              <a:t>his</a:t>
            </a:r>
            <a:r>
              <a:rPr lang="hu-HU" sz="2000" dirty="0">
                <a:solidFill>
                  <a:schemeClr val="accent1"/>
                </a:solidFill>
                <a:latin typeface="+mn-lt"/>
              </a:rPr>
              <a:t>/</a:t>
            </a:r>
            <a:r>
              <a:rPr lang="hu-HU" sz="2000" dirty="0" err="1">
                <a:solidFill>
                  <a:schemeClr val="accent1"/>
                </a:solidFill>
                <a:latin typeface="+mn-lt"/>
              </a:rPr>
              <a:t>her</a:t>
            </a:r>
            <a:r>
              <a:rPr lang="hu-HU" sz="2000" dirty="0">
                <a:solidFill>
                  <a:schemeClr val="accent1"/>
                </a:solidFill>
                <a:latin typeface="+mn-lt"/>
              </a:rPr>
              <a:t> </a:t>
            </a:r>
            <a:r>
              <a:rPr lang="hu-HU" sz="2000" dirty="0" err="1">
                <a:solidFill>
                  <a:schemeClr val="accent1"/>
                </a:solidFill>
                <a:latin typeface="+mn-lt"/>
              </a:rPr>
              <a:t>best</a:t>
            </a:r>
            <a:r>
              <a:rPr lang="hu-HU" sz="2000" dirty="0">
                <a:solidFill>
                  <a:schemeClr val="accent1"/>
                </a:solidFill>
                <a:latin typeface="+mn-lt"/>
              </a:rPr>
              <a:t> </a:t>
            </a:r>
            <a:r>
              <a:rPr lang="hu-HU" sz="2000" dirty="0" err="1">
                <a:solidFill>
                  <a:schemeClr val="accent1"/>
                </a:solidFill>
                <a:latin typeface="+mn-lt"/>
              </a:rPr>
              <a:t>to</a:t>
            </a:r>
            <a:r>
              <a:rPr lang="hu-HU" sz="2000" dirty="0">
                <a:solidFill>
                  <a:schemeClr val="accent1"/>
                </a:solidFill>
                <a:latin typeface="+mn-lt"/>
              </a:rPr>
              <a:t> </a:t>
            </a:r>
            <a:r>
              <a:rPr lang="hu-HU" sz="2000" dirty="0" err="1">
                <a:solidFill>
                  <a:schemeClr val="accent1"/>
                </a:solidFill>
                <a:latin typeface="+mn-lt"/>
              </a:rPr>
              <a:t>help</a:t>
            </a:r>
            <a:r>
              <a:rPr lang="hu-HU" sz="2000" dirty="0">
                <a:solidFill>
                  <a:schemeClr val="accent1"/>
                </a:solidFill>
                <a:latin typeface="+mn-lt"/>
              </a:rPr>
              <a:t> </a:t>
            </a:r>
            <a:r>
              <a:rPr lang="hu-HU" sz="2000" dirty="0" err="1">
                <a:solidFill>
                  <a:schemeClr val="accent1"/>
                </a:solidFill>
                <a:latin typeface="+mn-lt"/>
              </a:rPr>
              <a:t>or</a:t>
            </a:r>
            <a:r>
              <a:rPr lang="hu-HU" sz="2000" dirty="0">
                <a:solidFill>
                  <a:schemeClr val="accent1"/>
                </a:solidFill>
                <a:latin typeface="+mn-lt"/>
              </a:rPr>
              <a:t> </a:t>
            </a:r>
            <a:r>
              <a:rPr lang="hu-HU" sz="2000" dirty="0" err="1">
                <a:solidFill>
                  <a:schemeClr val="accent1"/>
                </a:solidFill>
                <a:latin typeface="+mn-lt"/>
              </a:rPr>
              <a:t>will</a:t>
            </a:r>
            <a:r>
              <a:rPr lang="hu-HU" sz="2000" dirty="0">
                <a:solidFill>
                  <a:schemeClr val="accent1"/>
                </a:solidFill>
                <a:latin typeface="+mn-lt"/>
              </a:rPr>
              <a:t> </a:t>
            </a:r>
            <a:r>
              <a:rPr lang="hu-HU" sz="2000" dirty="0" err="1">
                <a:solidFill>
                  <a:schemeClr val="accent1"/>
                </a:solidFill>
                <a:latin typeface="+mn-lt"/>
              </a:rPr>
              <a:t>contact</a:t>
            </a:r>
            <a:r>
              <a:rPr lang="hu-HU" sz="2000" dirty="0">
                <a:solidFill>
                  <a:schemeClr val="accent1"/>
                </a:solidFill>
                <a:latin typeface="+mn-lt"/>
              </a:rPr>
              <a:t> a </a:t>
            </a:r>
            <a:r>
              <a:rPr lang="hu-HU" sz="2000" dirty="0" err="1">
                <a:solidFill>
                  <a:schemeClr val="accent1"/>
                </a:solidFill>
                <a:latin typeface="+mn-lt"/>
              </a:rPr>
              <a:t>person</a:t>
            </a:r>
            <a:r>
              <a:rPr lang="hu-HU" sz="2000" dirty="0">
                <a:solidFill>
                  <a:schemeClr val="accent1"/>
                </a:solidFill>
                <a:latin typeface="+mn-lt"/>
              </a:rPr>
              <a:t> </a:t>
            </a:r>
            <a:r>
              <a:rPr lang="hu-HU" sz="2000" dirty="0" err="1">
                <a:solidFill>
                  <a:schemeClr val="accent1"/>
                </a:solidFill>
                <a:latin typeface="+mn-lt"/>
              </a:rPr>
              <a:t>who</a:t>
            </a:r>
            <a:r>
              <a:rPr lang="hu-HU" sz="2000" dirty="0">
                <a:solidFill>
                  <a:schemeClr val="accent1"/>
                </a:solidFill>
                <a:latin typeface="+mn-lt"/>
              </a:rPr>
              <a:t> </a:t>
            </a:r>
            <a:r>
              <a:rPr lang="hu-HU" sz="2000" dirty="0" err="1">
                <a:solidFill>
                  <a:schemeClr val="accent1"/>
                </a:solidFill>
                <a:latin typeface="+mn-lt"/>
              </a:rPr>
              <a:t>can</a:t>
            </a:r>
            <a:r>
              <a:rPr lang="hu-HU" sz="2000" dirty="0">
                <a:solidFill>
                  <a:schemeClr val="accent1"/>
                </a:solidFill>
                <a:latin typeface="+mn-lt"/>
              </a:rPr>
              <a:t> (Head of </a:t>
            </a:r>
            <a:r>
              <a:rPr lang="hu-HU" sz="2000" dirty="0" err="1">
                <a:solidFill>
                  <a:schemeClr val="accent1"/>
                </a:solidFill>
                <a:latin typeface="+mn-lt"/>
              </a:rPr>
              <a:t>Department</a:t>
            </a:r>
            <a:r>
              <a:rPr lang="hu-HU" sz="2000" dirty="0">
                <a:solidFill>
                  <a:schemeClr val="accent1"/>
                </a:solidFill>
                <a:latin typeface="+mn-lt"/>
              </a:rPr>
              <a:t>, Head of Institute).</a:t>
            </a:r>
          </a:p>
          <a:p>
            <a:endParaRPr lang="hu-HU" b="1" dirty="0">
              <a:latin typeface="Arial Narrow" panose="020B0606020202030204" pitchFamily="34" charset="0"/>
            </a:endParaRPr>
          </a:p>
          <a:p>
            <a:pPr marL="0" indent="0">
              <a:buNone/>
            </a:pPr>
            <a:endParaRPr lang="hu-HU" dirty="0"/>
          </a:p>
        </p:txBody>
      </p:sp>
    </p:spTree>
    <p:extLst>
      <p:ext uri="{BB962C8B-B14F-4D97-AF65-F5344CB8AC3E}">
        <p14:creationId xmlns:p14="http://schemas.microsoft.com/office/powerpoint/2010/main" val="2731123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18836" y="1566496"/>
            <a:ext cx="9315450" cy="3699090"/>
          </a:xfrm>
          <a:prstGeom prst="rect">
            <a:avLst/>
          </a:prstGeom>
          <a:solidFill>
            <a:schemeClr val="accent2"/>
          </a:solidFill>
        </p:spPr>
        <p:txBody>
          <a:bodyPr wrap="square">
            <a:spAutoFit/>
          </a:bodyPr>
          <a:lstStyle/>
          <a:p>
            <a:pPr marL="571500" indent="-571500">
              <a:lnSpc>
                <a:spcPct val="150000"/>
              </a:lnSpc>
              <a:buFont typeface="Arial" panose="020B0604020202020204" pitchFamily="34" charset="0"/>
              <a:buChar char="•"/>
            </a:pPr>
            <a:r>
              <a:rPr lang="hu-HU" sz="3200" dirty="0" err="1">
                <a:solidFill>
                  <a:schemeClr val="accent1"/>
                </a:solidFill>
              </a:rPr>
              <a:t>Know</a:t>
            </a:r>
            <a:r>
              <a:rPr lang="hu-HU" sz="3200" dirty="0">
                <a:solidFill>
                  <a:schemeClr val="accent1"/>
                </a:solidFill>
              </a:rPr>
              <a:t> </a:t>
            </a:r>
            <a:r>
              <a:rPr lang="hu-HU" sz="3200" dirty="0" err="1">
                <a:solidFill>
                  <a:schemeClr val="accent1"/>
                </a:solidFill>
              </a:rPr>
              <a:t>the</a:t>
            </a:r>
            <a:r>
              <a:rPr lang="hu-HU" sz="3200" dirty="0">
                <a:solidFill>
                  <a:schemeClr val="accent1"/>
                </a:solidFill>
              </a:rPr>
              <a:t> </a:t>
            </a:r>
            <a:r>
              <a:rPr lang="hu-HU" sz="3200" dirty="0" err="1">
                <a:solidFill>
                  <a:schemeClr val="accent1"/>
                </a:solidFill>
              </a:rPr>
              <a:t>Study</a:t>
            </a:r>
            <a:r>
              <a:rPr lang="hu-HU" sz="3200" dirty="0">
                <a:solidFill>
                  <a:schemeClr val="accent1"/>
                </a:solidFill>
              </a:rPr>
              <a:t> &amp; </a:t>
            </a:r>
            <a:r>
              <a:rPr lang="hu-HU" sz="3200" dirty="0" err="1">
                <a:solidFill>
                  <a:schemeClr val="accent1"/>
                </a:solidFill>
              </a:rPr>
              <a:t>Exam</a:t>
            </a:r>
            <a:r>
              <a:rPr lang="hu-HU" sz="3200" dirty="0">
                <a:solidFill>
                  <a:schemeClr val="accent1"/>
                </a:solidFill>
              </a:rPr>
              <a:t> </a:t>
            </a:r>
            <a:r>
              <a:rPr lang="hu-HU" sz="3200" dirty="0" err="1">
                <a:solidFill>
                  <a:schemeClr val="accent1"/>
                </a:solidFill>
              </a:rPr>
              <a:t>Regulations</a:t>
            </a:r>
            <a:r>
              <a:rPr lang="hu-HU" sz="3200" dirty="0">
                <a:solidFill>
                  <a:schemeClr val="accent1"/>
                </a:solidFill>
              </a:rPr>
              <a:t>!</a:t>
            </a:r>
          </a:p>
          <a:p>
            <a:pPr marL="571500" indent="-571500">
              <a:lnSpc>
                <a:spcPct val="150000"/>
              </a:lnSpc>
              <a:buFont typeface="Arial" panose="020B0604020202020204" pitchFamily="34" charset="0"/>
              <a:buChar char="•"/>
            </a:pPr>
            <a:r>
              <a:rPr lang="hu-HU" sz="3200" dirty="0">
                <a:solidFill>
                  <a:schemeClr val="accent1"/>
                </a:solidFill>
              </a:rPr>
              <a:t>Read the course syllabi</a:t>
            </a:r>
          </a:p>
          <a:p>
            <a:pPr marL="571500" indent="-571500">
              <a:lnSpc>
                <a:spcPct val="150000"/>
              </a:lnSpc>
              <a:buFont typeface="Arial" panose="020B0604020202020204" pitchFamily="34" charset="0"/>
              <a:buChar char="•"/>
            </a:pPr>
            <a:r>
              <a:rPr lang="hu-HU" sz="3200" dirty="0" err="1">
                <a:solidFill>
                  <a:schemeClr val="accent1"/>
                </a:solidFill>
              </a:rPr>
              <a:t>Allow</a:t>
            </a:r>
            <a:r>
              <a:rPr lang="hu-HU" sz="3200" dirty="0">
                <a:solidFill>
                  <a:schemeClr val="accent1"/>
                </a:solidFill>
              </a:rPr>
              <a:t> </a:t>
            </a:r>
            <a:r>
              <a:rPr lang="hu-HU" sz="3200" dirty="0" err="1">
                <a:solidFill>
                  <a:schemeClr val="accent1"/>
                </a:solidFill>
              </a:rPr>
              <a:t>Neptun</a:t>
            </a:r>
            <a:r>
              <a:rPr lang="hu-HU" sz="3200" dirty="0">
                <a:solidFill>
                  <a:schemeClr val="accent1"/>
                </a:solidFill>
              </a:rPr>
              <a:t> </a:t>
            </a:r>
            <a:r>
              <a:rPr lang="hu-HU" sz="3200" dirty="0" err="1">
                <a:solidFill>
                  <a:schemeClr val="accent1"/>
                </a:solidFill>
              </a:rPr>
              <a:t>to</a:t>
            </a:r>
            <a:r>
              <a:rPr lang="hu-HU" sz="3200" dirty="0">
                <a:solidFill>
                  <a:schemeClr val="accent1"/>
                </a:solidFill>
              </a:rPr>
              <a:t> </a:t>
            </a:r>
            <a:r>
              <a:rPr lang="hu-HU" sz="3200" dirty="0" err="1">
                <a:solidFill>
                  <a:schemeClr val="accent1"/>
                </a:solidFill>
              </a:rPr>
              <a:t>forward</a:t>
            </a:r>
            <a:r>
              <a:rPr lang="hu-HU" sz="3200" dirty="0">
                <a:solidFill>
                  <a:schemeClr val="accent1"/>
                </a:solidFill>
              </a:rPr>
              <a:t> </a:t>
            </a:r>
            <a:r>
              <a:rPr lang="hu-HU" sz="3200" dirty="0" err="1">
                <a:solidFill>
                  <a:schemeClr val="accent1"/>
                </a:solidFill>
              </a:rPr>
              <a:t>Neptun</a:t>
            </a:r>
            <a:r>
              <a:rPr lang="hu-HU" sz="3200" dirty="0">
                <a:solidFill>
                  <a:schemeClr val="accent1"/>
                </a:solidFill>
              </a:rPr>
              <a:t> </a:t>
            </a:r>
            <a:r>
              <a:rPr lang="hu-HU" sz="3200" dirty="0" err="1">
                <a:solidFill>
                  <a:schemeClr val="accent1"/>
                </a:solidFill>
              </a:rPr>
              <a:t>messages</a:t>
            </a:r>
            <a:r>
              <a:rPr lang="hu-HU" sz="3200" dirty="0">
                <a:solidFill>
                  <a:schemeClr val="accent1"/>
                </a:solidFill>
              </a:rPr>
              <a:t> </a:t>
            </a:r>
            <a:r>
              <a:rPr lang="hu-HU" sz="3200" dirty="0" err="1">
                <a:solidFill>
                  <a:schemeClr val="accent1"/>
                </a:solidFill>
              </a:rPr>
              <a:t>to</a:t>
            </a:r>
            <a:r>
              <a:rPr lang="hu-HU" sz="3200" dirty="0">
                <a:solidFill>
                  <a:schemeClr val="accent1"/>
                </a:solidFill>
              </a:rPr>
              <a:t> </a:t>
            </a:r>
            <a:r>
              <a:rPr lang="hu-HU" sz="3200" dirty="0" err="1">
                <a:solidFill>
                  <a:schemeClr val="accent1"/>
                </a:solidFill>
              </a:rPr>
              <a:t>your</a:t>
            </a:r>
            <a:r>
              <a:rPr lang="hu-HU" sz="3200" dirty="0">
                <a:solidFill>
                  <a:schemeClr val="accent1"/>
                </a:solidFill>
              </a:rPr>
              <a:t> e-mail </a:t>
            </a:r>
            <a:r>
              <a:rPr lang="hu-HU" sz="3200" dirty="0" err="1">
                <a:solidFill>
                  <a:schemeClr val="accent1"/>
                </a:solidFill>
              </a:rPr>
              <a:t>address</a:t>
            </a:r>
            <a:r>
              <a:rPr lang="hu-HU" sz="3200" dirty="0">
                <a:solidFill>
                  <a:schemeClr val="accent1"/>
                </a:solidFill>
              </a:rPr>
              <a:t> – </a:t>
            </a:r>
            <a:r>
              <a:rPr lang="hu-HU" sz="3200" dirty="0" err="1">
                <a:solidFill>
                  <a:schemeClr val="accent1"/>
                </a:solidFill>
              </a:rPr>
              <a:t>the</a:t>
            </a:r>
            <a:r>
              <a:rPr lang="hu-HU" sz="3200" dirty="0">
                <a:solidFill>
                  <a:schemeClr val="accent1"/>
                </a:solidFill>
              </a:rPr>
              <a:t> </a:t>
            </a:r>
            <a:r>
              <a:rPr lang="hu-HU" sz="3200" dirty="0" err="1">
                <a:solidFill>
                  <a:schemeClr val="accent1"/>
                </a:solidFill>
              </a:rPr>
              <a:t>one</a:t>
            </a:r>
            <a:r>
              <a:rPr lang="hu-HU" sz="3200" dirty="0">
                <a:solidFill>
                  <a:schemeClr val="accent1"/>
                </a:solidFill>
              </a:rPr>
              <a:t> </a:t>
            </a:r>
            <a:r>
              <a:rPr lang="hu-HU" sz="3200" dirty="0" err="1">
                <a:solidFill>
                  <a:schemeClr val="accent1"/>
                </a:solidFill>
              </a:rPr>
              <a:t>you</a:t>
            </a:r>
            <a:r>
              <a:rPr lang="hu-HU" sz="3200" dirty="0">
                <a:solidFill>
                  <a:schemeClr val="accent1"/>
                </a:solidFill>
              </a:rPr>
              <a:t> </a:t>
            </a:r>
            <a:r>
              <a:rPr lang="hu-HU" sz="3200" dirty="0" err="1">
                <a:solidFill>
                  <a:schemeClr val="accent1"/>
                </a:solidFill>
              </a:rPr>
              <a:t>read</a:t>
            </a:r>
            <a:r>
              <a:rPr lang="hu-HU" sz="3200" dirty="0">
                <a:solidFill>
                  <a:schemeClr val="accent1"/>
                </a:solidFill>
              </a:rPr>
              <a:t>.</a:t>
            </a:r>
          </a:p>
          <a:p>
            <a:pPr marL="571500" indent="-571500">
              <a:lnSpc>
                <a:spcPct val="150000"/>
              </a:lnSpc>
              <a:buFont typeface="Arial" panose="020B0604020202020204" pitchFamily="34" charset="0"/>
              <a:buChar char="•"/>
            </a:pPr>
            <a:r>
              <a:rPr lang="hu-HU" sz="3200" dirty="0" err="1">
                <a:solidFill>
                  <a:schemeClr val="accent1"/>
                </a:solidFill>
              </a:rPr>
              <a:t>Check</a:t>
            </a:r>
            <a:r>
              <a:rPr lang="hu-HU" sz="3200" dirty="0">
                <a:solidFill>
                  <a:schemeClr val="accent1"/>
                </a:solidFill>
              </a:rPr>
              <a:t> </a:t>
            </a:r>
            <a:r>
              <a:rPr lang="hu-HU" sz="3200" dirty="0" err="1">
                <a:solidFill>
                  <a:schemeClr val="accent1"/>
                </a:solidFill>
              </a:rPr>
              <a:t>your</a:t>
            </a:r>
            <a:r>
              <a:rPr lang="hu-HU" sz="3200" dirty="0">
                <a:solidFill>
                  <a:schemeClr val="accent1"/>
                </a:solidFill>
              </a:rPr>
              <a:t> spam filter !</a:t>
            </a:r>
          </a:p>
        </p:txBody>
      </p:sp>
      <p:sp>
        <p:nvSpPr>
          <p:cNvPr id="3" name="Rectangle 2">
            <a:extLst>
              <a:ext uri="{FF2B5EF4-FFF2-40B4-BE49-F238E27FC236}">
                <a16:creationId xmlns:a16="http://schemas.microsoft.com/office/drawing/2014/main" id="{E5817AD6-1C0A-4C06-8984-2B458B3A1A12}"/>
              </a:ext>
            </a:extLst>
          </p:cNvPr>
          <p:cNvSpPr/>
          <p:nvPr/>
        </p:nvSpPr>
        <p:spPr>
          <a:xfrm>
            <a:off x="371789" y="5154804"/>
            <a:ext cx="11173767" cy="135652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33208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81751" y="1420745"/>
            <a:ext cx="9144000" cy="2387600"/>
          </a:xfrm>
        </p:spPr>
        <p:txBody>
          <a:bodyPr>
            <a:normAutofit/>
          </a:bodyPr>
          <a:lstStyle/>
          <a:p>
            <a:pPr>
              <a:lnSpc>
                <a:spcPct val="150000"/>
              </a:lnSpc>
            </a:pPr>
            <a:r>
              <a:rPr lang="hu-HU" b="1" dirty="0">
                <a:solidFill>
                  <a:srgbClr val="002060"/>
                </a:solidFill>
                <a:latin typeface="Arial Narrow" panose="020B0606020202030204" pitchFamily="34" charset="0"/>
              </a:rPr>
              <a:t>ACADEMIC PROBLEMS</a:t>
            </a:r>
            <a:endParaRPr lang="hu-HU" dirty="0">
              <a:solidFill>
                <a:srgbClr val="002060"/>
              </a:solidFill>
            </a:endParaRPr>
          </a:p>
        </p:txBody>
      </p:sp>
      <p:sp>
        <p:nvSpPr>
          <p:cNvPr id="3" name="Text Placeholder 1">
            <a:extLst>
              <a:ext uri="{FF2B5EF4-FFF2-40B4-BE49-F238E27FC236}">
                <a16:creationId xmlns:a16="http://schemas.microsoft.com/office/drawing/2014/main" id="{ABCCC673-0C11-4496-B7DA-D3073F83F3B0}"/>
              </a:ext>
            </a:extLst>
          </p:cNvPr>
          <p:cNvSpPr txBox="1">
            <a:spLocks/>
          </p:cNvSpPr>
          <p:nvPr/>
        </p:nvSpPr>
        <p:spPr>
          <a:xfrm>
            <a:off x="0" y="0"/>
            <a:ext cx="12191999" cy="6858000"/>
          </a:xfrm>
          <a:prstGeom prst="rect">
            <a:avLst/>
          </a:prstGeom>
          <a:solidFill>
            <a:srgbClr val="495999"/>
          </a:solidFill>
        </p:spPr>
        <p:txBody>
          <a:bodyPr anchor="ctr">
            <a:normAutofit/>
          </a:bodyPr>
          <a:lstStyle>
            <a:lvl1pPr marL="0" indent="0" algn="l" defTabSz="914400" rtl="0" eaLnBrk="1" latinLnBrk="0" hangingPunct="1">
              <a:lnSpc>
                <a:spcPts val="2400"/>
              </a:lnSpc>
              <a:spcBef>
                <a:spcPts val="1000"/>
              </a:spcBef>
              <a:buFont typeface="Arial" panose="020B0604020202020204" pitchFamily="34" charset="0"/>
              <a:buNone/>
              <a:defRPr sz="1800" kern="1200">
                <a:solidFill>
                  <a:schemeClr val="bg1"/>
                </a:solidFill>
                <a:latin typeface="Muli Light" panose="00000400000000000000" pitchFamily="2" charset="-18"/>
                <a:ea typeface="+mn-ea"/>
                <a:cs typeface="+mn-cs"/>
              </a:defRPr>
            </a:lvl1pPr>
            <a:lvl2pPr marL="540000" indent="0" algn="l" defTabSz="914400" rtl="0" eaLnBrk="1" latinLnBrk="0" hangingPunct="1">
              <a:lnSpc>
                <a:spcPts val="2200"/>
              </a:lnSpc>
              <a:spcBef>
                <a:spcPts val="500"/>
              </a:spcBef>
              <a:buFont typeface="Arial" panose="020B0604020202020204" pitchFamily="34" charset="0"/>
              <a:buNone/>
              <a:defRPr sz="1800" kern="1200">
                <a:solidFill>
                  <a:schemeClr val="bg1"/>
                </a:solidFill>
                <a:latin typeface="Muli Light" panose="00000400000000000000" pitchFamily="2" charset="-18"/>
                <a:ea typeface="+mn-ea"/>
                <a:cs typeface="+mn-cs"/>
              </a:defRPr>
            </a:lvl2pPr>
            <a:lvl3pPr marL="1080000" indent="0" algn="l" defTabSz="914400" rtl="0" eaLnBrk="1" latinLnBrk="0" hangingPunct="1">
              <a:lnSpc>
                <a:spcPts val="2200"/>
              </a:lnSpc>
              <a:spcBef>
                <a:spcPts val="500"/>
              </a:spcBef>
              <a:buFont typeface="Arial" panose="020B0604020202020204" pitchFamily="34" charset="0"/>
              <a:buNone/>
              <a:defRPr sz="1400" kern="1200">
                <a:solidFill>
                  <a:schemeClr val="bg1"/>
                </a:solidFill>
                <a:latin typeface="Muli Light" panose="00000400000000000000" pitchFamily="2" charset="-18"/>
                <a:ea typeface="+mn-ea"/>
                <a:cs typeface="+mn-cs"/>
              </a:defRPr>
            </a:lvl3pPr>
            <a:lvl4pPr marL="108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4pPr>
            <a:lvl5pPr marL="1620000" indent="0" algn="l" defTabSz="914400" rtl="0" eaLnBrk="1" latinLnBrk="0" hangingPunct="1">
              <a:lnSpc>
                <a:spcPts val="2400"/>
              </a:lnSpc>
              <a:spcBef>
                <a:spcPts val="500"/>
              </a:spcBef>
              <a:buFont typeface="Arial" panose="020B0604020202020204" pitchFamily="34" charset="0"/>
              <a:buNone/>
              <a:defRPr sz="1000" kern="1200">
                <a:solidFill>
                  <a:schemeClr val="bg1"/>
                </a:solidFill>
                <a:latin typeface="Muli Light" panose="000004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hu-HU" sz="4400" b="1" dirty="0"/>
              <a:t>Getting to Hungary</a:t>
            </a:r>
            <a:endParaRPr lang="hu-HU" dirty="0">
              <a:latin typeface="+mn-lt"/>
            </a:endParaRPr>
          </a:p>
        </p:txBody>
      </p:sp>
    </p:spTree>
    <p:extLst>
      <p:ext uri="{BB962C8B-B14F-4D97-AF65-F5344CB8AC3E}">
        <p14:creationId xmlns:p14="http://schemas.microsoft.com/office/powerpoint/2010/main" val="306523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FD4D4C-CF71-45B7-AFF3-18755898FF6C}"/>
              </a:ext>
            </a:extLst>
          </p:cNvPr>
          <p:cNvSpPr>
            <a:spLocks noGrp="1"/>
          </p:cNvSpPr>
          <p:nvPr>
            <p:ph type="title"/>
          </p:nvPr>
        </p:nvSpPr>
        <p:spPr>
          <a:xfrm>
            <a:off x="786829" y="563839"/>
            <a:ext cx="8536809" cy="1325563"/>
          </a:xfrm>
        </p:spPr>
        <p:txBody>
          <a:bodyPr/>
          <a:lstStyle/>
          <a:p>
            <a:r>
              <a:rPr lang="hu-HU" dirty="0">
                <a:latin typeface="+mj-lt"/>
              </a:rPr>
              <a:t>Entering Hungary</a:t>
            </a:r>
          </a:p>
        </p:txBody>
      </p:sp>
      <p:sp>
        <p:nvSpPr>
          <p:cNvPr id="4" name="Content Placeholder 3">
            <a:extLst>
              <a:ext uri="{FF2B5EF4-FFF2-40B4-BE49-F238E27FC236}">
                <a16:creationId xmlns:a16="http://schemas.microsoft.com/office/drawing/2014/main" id="{88251D3E-099E-483D-89CF-F1059B27F197}"/>
              </a:ext>
            </a:extLst>
          </p:cNvPr>
          <p:cNvSpPr>
            <a:spLocks noGrp="1"/>
          </p:cNvSpPr>
          <p:nvPr>
            <p:ph idx="1"/>
          </p:nvPr>
        </p:nvSpPr>
        <p:spPr>
          <a:xfrm>
            <a:off x="786829" y="1226620"/>
            <a:ext cx="10403254" cy="4937313"/>
          </a:xfrm>
          <a:solidFill>
            <a:schemeClr val="accent2"/>
          </a:solidFill>
        </p:spPr>
        <p:txBody>
          <a:bodyPr/>
          <a:lstStyle/>
          <a:p>
            <a:pPr marL="342900" indent="-342900">
              <a:lnSpc>
                <a:spcPct val="100000"/>
              </a:lnSpc>
              <a:spcBef>
                <a:spcPts val="600"/>
              </a:spcBef>
              <a:spcAft>
                <a:spcPts val="600"/>
              </a:spcAft>
              <a:buFontTx/>
              <a:buChar char="-"/>
            </a:pPr>
            <a:endParaRPr lang="hu-HU" sz="1100" dirty="0">
              <a:solidFill>
                <a:schemeClr val="accent1"/>
              </a:solidFill>
              <a:latin typeface="+mn-lt"/>
            </a:endParaRPr>
          </a:p>
          <a:p>
            <a:pPr>
              <a:lnSpc>
                <a:spcPct val="100000"/>
              </a:lnSpc>
              <a:spcBef>
                <a:spcPts val="600"/>
              </a:spcBef>
              <a:spcAft>
                <a:spcPts val="600"/>
              </a:spcAft>
            </a:pPr>
            <a:r>
              <a:rPr lang="hu-HU" sz="2200" b="1" u="sng" dirty="0">
                <a:solidFill>
                  <a:schemeClr val="accent1"/>
                </a:solidFill>
                <a:latin typeface="+mn-lt"/>
              </a:rPr>
              <a:t>3rd country nationals</a:t>
            </a:r>
          </a:p>
          <a:p>
            <a:pPr marL="342900" indent="-342900">
              <a:lnSpc>
                <a:spcPct val="100000"/>
              </a:lnSpc>
              <a:spcBef>
                <a:spcPts val="600"/>
              </a:spcBef>
              <a:spcAft>
                <a:spcPts val="600"/>
              </a:spcAft>
              <a:buFontTx/>
              <a:buChar char="-"/>
            </a:pPr>
            <a:r>
              <a:rPr lang="hu-HU" sz="2200" b="1" dirty="0">
                <a:solidFill>
                  <a:schemeClr val="accent1"/>
                </a:solidFill>
                <a:latin typeface="+mn-lt"/>
              </a:rPr>
              <a:t>Visa</a:t>
            </a:r>
            <a:r>
              <a:rPr lang="hu-HU" sz="2200" dirty="0">
                <a:solidFill>
                  <a:schemeClr val="accent1"/>
                </a:solidFill>
                <a:latin typeface="+mn-lt"/>
              </a:rPr>
              <a:t> for the purpose of studies („D” type visa)</a:t>
            </a:r>
          </a:p>
          <a:p>
            <a:pPr marL="342900" indent="-342900">
              <a:lnSpc>
                <a:spcPct val="100000"/>
              </a:lnSpc>
              <a:spcBef>
                <a:spcPts val="600"/>
              </a:spcBef>
              <a:spcAft>
                <a:spcPts val="600"/>
              </a:spcAft>
              <a:buFontTx/>
              <a:buChar char="-"/>
            </a:pPr>
            <a:r>
              <a:rPr lang="hu-HU" sz="2200" b="1" dirty="0">
                <a:solidFill>
                  <a:schemeClr val="accent1"/>
                </a:solidFill>
                <a:latin typeface="+mn-lt"/>
              </a:rPr>
              <a:t>Letter of Acceptance</a:t>
            </a:r>
          </a:p>
          <a:p>
            <a:pPr marL="342900" indent="-342900">
              <a:lnSpc>
                <a:spcPct val="100000"/>
              </a:lnSpc>
              <a:spcBef>
                <a:spcPts val="600"/>
              </a:spcBef>
              <a:spcAft>
                <a:spcPts val="600"/>
              </a:spcAft>
              <a:buFontTx/>
              <a:buChar char="-"/>
            </a:pPr>
            <a:r>
              <a:rPr lang="hu-HU" sz="2200" b="1" dirty="0">
                <a:solidFill>
                  <a:schemeClr val="accent1"/>
                </a:solidFill>
                <a:latin typeface="+mn-lt"/>
              </a:rPr>
              <a:t>Letter of Award </a:t>
            </a:r>
            <a:r>
              <a:rPr lang="hu-HU" sz="2200" dirty="0">
                <a:solidFill>
                  <a:schemeClr val="accent1"/>
                </a:solidFill>
                <a:latin typeface="+mn-lt"/>
              </a:rPr>
              <a:t>for the Stipendium Hungaricum scholarship</a:t>
            </a:r>
          </a:p>
          <a:p>
            <a:pPr marL="342900" indent="-342900">
              <a:lnSpc>
                <a:spcPct val="100000"/>
              </a:lnSpc>
              <a:spcBef>
                <a:spcPts val="600"/>
              </a:spcBef>
              <a:spcAft>
                <a:spcPts val="600"/>
              </a:spcAft>
              <a:buFontTx/>
              <a:buChar char="-"/>
            </a:pPr>
            <a:r>
              <a:rPr lang="hu-HU" sz="2200" b="1" dirty="0">
                <a:solidFill>
                  <a:schemeClr val="accent1"/>
                </a:solidFill>
                <a:latin typeface="+mn-lt"/>
              </a:rPr>
              <a:t>Certificate</a:t>
            </a:r>
            <a:r>
              <a:rPr lang="hu-HU" sz="2200" dirty="0">
                <a:solidFill>
                  <a:schemeClr val="accent1"/>
                </a:solidFill>
                <a:latin typeface="+mn-lt"/>
              </a:rPr>
              <a:t> from the university</a:t>
            </a:r>
          </a:p>
          <a:p>
            <a:pPr marL="342900" indent="-342900">
              <a:lnSpc>
                <a:spcPct val="100000"/>
              </a:lnSpc>
              <a:spcBef>
                <a:spcPts val="600"/>
              </a:spcBef>
              <a:spcAft>
                <a:spcPts val="600"/>
              </a:spcAft>
              <a:buFontTx/>
              <a:buChar char="-"/>
            </a:pPr>
            <a:r>
              <a:rPr lang="hu-HU" sz="2200" b="1" dirty="0">
                <a:solidFill>
                  <a:schemeClr val="accent1"/>
                </a:solidFill>
                <a:latin typeface="+mn-lt"/>
              </a:rPr>
              <a:t>Proof of accommodation </a:t>
            </a:r>
            <a:r>
              <a:rPr lang="hu-HU" sz="2200" dirty="0">
                <a:solidFill>
                  <a:schemeClr val="accent1"/>
                </a:solidFill>
                <a:latin typeface="+mn-lt"/>
              </a:rPr>
              <a:t>(university dorms will not be open to international students in Fall 2020)</a:t>
            </a:r>
          </a:p>
          <a:p>
            <a:pPr marL="342900" indent="-342900">
              <a:lnSpc>
                <a:spcPct val="100000"/>
              </a:lnSpc>
              <a:spcBef>
                <a:spcPts val="600"/>
              </a:spcBef>
              <a:spcAft>
                <a:spcPts val="600"/>
              </a:spcAft>
              <a:buFontTx/>
              <a:buChar char="-"/>
            </a:pPr>
            <a:r>
              <a:rPr lang="hu-HU" sz="2200" b="1" dirty="0">
                <a:solidFill>
                  <a:schemeClr val="accent1"/>
                </a:solidFill>
                <a:effectLst/>
                <a:latin typeface="+mn-lt"/>
                <a:ea typeface="Calibri" panose="020F0502020204030204" pitchFamily="34" charset="0"/>
              </a:rPr>
              <a:t>Police equity approval to enter Hungary</a:t>
            </a:r>
            <a:r>
              <a:rPr lang="hu-HU" sz="2200" dirty="0">
                <a:solidFill>
                  <a:schemeClr val="accent1"/>
                </a:solidFill>
                <a:effectLst/>
                <a:latin typeface="+mn-lt"/>
                <a:ea typeface="Calibri" panose="020F0502020204030204" pitchFamily="34" charset="0"/>
              </a:rPr>
              <a:t>. To </a:t>
            </a:r>
            <a:r>
              <a:rPr lang="hu-HU" sz="2200" b="1" dirty="0">
                <a:solidFill>
                  <a:schemeClr val="accent1"/>
                </a:solidFill>
                <a:effectLst/>
                <a:latin typeface="+mn-lt"/>
                <a:ea typeface="Calibri" panose="020F0502020204030204" pitchFamily="34" charset="0"/>
              </a:rPr>
              <a:t>submit a Police Equity Request</a:t>
            </a:r>
            <a:r>
              <a:rPr lang="hu-HU" sz="2200" dirty="0">
                <a:solidFill>
                  <a:schemeClr val="accent1"/>
                </a:solidFill>
                <a:effectLst/>
                <a:latin typeface="+mn-lt"/>
                <a:ea typeface="Calibri" panose="020F0502020204030204" pitchFamily="34" charset="0"/>
              </a:rPr>
              <a:t> to enter Hungary: fill in form „Equity request to enter the country (no login required) – Form ID COVID-02) - </a:t>
            </a:r>
            <a:r>
              <a:rPr lang="hu-HU" sz="2200" u="sng" dirty="0">
                <a:solidFill>
                  <a:schemeClr val="accent1"/>
                </a:solidFill>
                <a:effectLst/>
                <a:latin typeface="+mn-lt"/>
                <a:ea typeface="Calibri" panose="020F0502020204030204" pitchFamily="34" charset="0"/>
                <a:hlinkClick r:id="rId2">
                  <a:extLst>
                    <a:ext uri="{A12FA001-AC4F-418D-AE19-62706E023703}">
                      <ahyp:hlinkClr xmlns:ahyp="http://schemas.microsoft.com/office/drawing/2018/hyperlinkcolor" val="tx"/>
                    </a:ext>
                  </a:extLst>
                </a:hlinkClick>
              </a:rPr>
              <a:t>https://ugyintezes.police.hu/en/meltanyossagi-kerelem</a:t>
            </a:r>
            <a:endParaRPr lang="hu-HU" sz="2200" dirty="0">
              <a:solidFill>
                <a:schemeClr val="accent1"/>
              </a:solidFill>
              <a:effectLst/>
              <a:latin typeface="+mn-lt"/>
              <a:ea typeface="Calibri" panose="020F0502020204030204" pitchFamily="34" charset="0"/>
            </a:endParaRPr>
          </a:p>
          <a:p>
            <a:pPr marL="342900" indent="-342900">
              <a:lnSpc>
                <a:spcPct val="100000"/>
              </a:lnSpc>
              <a:spcBef>
                <a:spcPts val="600"/>
              </a:spcBef>
              <a:spcAft>
                <a:spcPts val="600"/>
              </a:spcAft>
              <a:buFontTx/>
              <a:buChar char="-"/>
            </a:pPr>
            <a:endParaRPr lang="hu-HU" sz="2200" dirty="0">
              <a:solidFill>
                <a:schemeClr val="accent1"/>
              </a:solidFill>
              <a:latin typeface="+mn-lt"/>
            </a:endParaRPr>
          </a:p>
        </p:txBody>
      </p:sp>
    </p:spTree>
    <p:extLst>
      <p:ext uri="{BB962C8B-B14F-4D97-AF65-F5344CB8AC3E}">
        <p14:creationId xmlns:p14="http://schemas.microsoft.com/office/powerpoint/2010/main" val="2304104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5780161" cy="809158"/>
          </a:xfrm>
        </p:spPr>
        <p:txBody>
          <a:bodyPr/>
          <a:lstStyle/>
          <a:p>
            <a:r>
              <a:rPr lang="hu-HU" dirty="0">
                <a:solidFill>
                  <a:schemeClr val="accent1"/>
                </a:solidFill>
              </a:rPr>
              <a:t>Residence permit – When you have received it</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716258"/>
            <a:ext cx="6931152" cy="5141742"/>
          </a:xfrm>
          <a:solidFill>
            <a:schemeClr val="accent2"/>
          </a:solidFill>
        </p:spPr>
        <p:txBody>
          <a:bodyPr/>
          <a:lstStyle/>
          <a:p>
            <a:pPr lvl="1" algn="ctr">
              <a:lnSpc>
                <a:spcPct val="150000"/>
              </a:lnSpc>
            </a:pPr>
            <a:r>
              <a:rPr lang="hu-HU" altLang="hu-HU" sz="1800" b="1" dirty="0">
                <a:solidFill>
                  <a:srgbClr val="FF0000"/>
                </a:solidFill>
              </a:rPr>
              <a:t>Send</a:t>
            </a:r>
            <a:r>
              <a:rPr lang="hu-HU" altLang="hu-HU" sz="1800" b="1" dirty="0">
                <a:solidFill>
                  <a:srgbClr val="002060"/>
                </a:solidFill>
              </a:rPr>
              <a:t> a scanned copy of the residence card via e-mail </a:t>
            </a:r>
            <a:r>
              <a:rPr lang="hu-HU" altLang="hu-HU" sz="1800" b="1" u="sng" dirty="0">
                <a:solidFill>
                  <a:srgbClr val="002060"/>
                </a:solidFill>
              </a:rPr>
              <a:t>to </a:t>
            </a:r>
            <a:r>
              <a:rPr lang="hu-HU" altLang="hu-HU" b="1" u="sng" dirty="0">
                <a:solidFill>
                  <a:srgbClr val="002060"/>
                </a:solidFill>
              </a:rPr>
              <a:t>your program </a:t>
            </a:r>
            <a:r>
              <a:rPr lang="hu-HU" altLang="hu-HU" sz="1800" b="1" u="sng" dirty="0">
                <a:solidFill>
                  <a:srgbClr val="002060"/>
                </a:solidFill>
              </a:rPr>
              <a:t>coordinator</a:t>
            </a:r>
            <a:r>
              <a:rPr lang="hu-HU" altLang="hu-HU" sz="1800" b="1" dirty="0">
                <a:solidFill>
                  <a:srgbClr val="002060"/>
                </a:solidFill>
              </a:rPr>
              <a:t> (NOT TO THE STIPENDIUM OFFICE)</a:t>
            </a:r>
            <a:endParaRPr lang="hu-HU" altLang="hu-HU" sz="1800" b="1" u="sng" dirty="0">
              <a:solidFill>
                <a:srgbClr val="002060"/>
              </a:solidFill>
            </a:endParaRPr>
          </a:p>
          <a:p>
            <a:pPr lvl="1" algn="ctr">
              <a:lnSpc>
                <a:spcPct val="150000"/>
              </a:lnSpc>
            </a:pPr>
            <a:r>
              <a:rPr lang="hu-HU" altLang="hu-HU" sz="1800" b="1" dirty="0">
                <a:solidFill>
                  <a:srgbClr val="002060"/>
                </a:solidFill>
              </a:rPr>
              <a:t>We will enter the required details in Neptun (legal obligation for the university) and will then – in keeping with the GDPR regulations delete the file you sent.</a:t>
            </a:r>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48</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2" name="TextBox 1">
            <a:extLst>
              <a:ext uri="{FF2B5EF4-FFF2-40B4-BE49-F238E27FC236}">
                <a16:creationId xmlns:a16="http://schemas.microsoft.com/office/drawing/2014/main" id="{BB83521B-C041-4307-80BF-246C337C8320}"/>
              </a:ext>
            </a:extLst>
          </p:cNvPr>
          <p:cNvSpPr txBox="1"/>
          <p:nvPr/>
        </p:nvSpPr>
        <p:spPr>
          <a:xfrm>
            <a:off x="7590772" y="2967335"/>
            <a:ext cx="4496843" cy="923330"/>
          </a:xfrm>
          <a:prstGeom prst="rect">
            <a:avLst/>
          </a:prstGeom>
          <a:noFill/>
        </p:spPr>
        <p:txBody>
          <a:bodyPr wrap="square" rtlCol="0">
            <a:spAutoFit/>
          </a:bodyPr>
          <a:lstStyle/>
          <a:p>
            <a:r>
              <a:rPr lang="hu-HU" altLang="hu-HU" b="1" dirty="0">
                <a:solidFill>
                  <a:srgbClr val="002060"/>
                </a:solidFill>
              </a:rPr>
              <a:t>ALWAYS </a:t>
            </a:r>
            <a:r>
              <a:rPr lang="hu-HU" altLang="hu-HU" b="1" dirty="0">
                <a:solidFill>
                  <a:srgbClr val="FF0000"/>
                </a:solidFill>
              </a:rPr>
              <a:t>have it with you</a:t>
            </a:r>
            <a:r>
              <a:rPr lang="hu-HU" altLang="hu-HU" b="1" dirty="0">
                <a:solidFill>
                  <a:srgbClr val="002060"/>
                </a:solidFill>
              </a:rPr>
              <a:t> if you leave Hungary and plan to return! </a:t>
            </a:r>
          </a:p>
          <a:p>
            <a:endParaRPr lang="hu-HU" dirty="0"/>
          </a:p>
        </p:txBody>
      </p:sp>
    </p:spTree>
    <p:extLst>
      <p:ext uri="{BB962C8B-B14F-4D97-AF65-F5344CB8AC3E}">
        <p14:creationId xmlns:p14="http://schemas.microsoft.com/office/powerpoint/2010/main" val="3134925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COVID-19</a:t>
            </a:r>
          </a:p>
          <a:p>
            <a:pPr algn="ctr">
              <a:lnSpc>
                <a:spcPct val="120000"/>
              </a:lnSpc>
            </a:pPr>
            <a:r>
              <a:rPr lang="hu-HU" sz="4400" b="1" u="sng" dirty="0">
                <a:latin typeface="+mn-lt"/>
              </a:rPr>
              <a:t>TAKE IT SERIOUSLY</a:t>
            </a:r>
            <a:endParaRPr lang="hu-HU" sz="1800" u="sng" dirty="0">
              <a:latin typeface="+mn-lt"/>
            </a:endParaRPr>
          </a:p>
        </p:txBody>
      </p:sp>
    </p:spTree>
    <p:extLst>
      <p:ext uri="{BB962C8B-B14F-4D97-AF65-F5344CB8AC3E}">
        <p14:creationId xmlns:p14="http://schemas.microsoft.com/office/powerpoint/2010/main" val="3575731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88A4-ACAE-4B2B-98DE-0A506ECE8694}"/>
              </a:ext>
            </a:extLst>
          </p:cNvPr>
          <p:cNvSpPr>
            <a:spLocks noGrp="1"/>
          </p:cNvSpPr>
          <p:nvPr>
            <p:ph type="title"/>
          </p:nvPr>
        </p:nvSpPr>
        <p:spPr/>
        <p:txBody>
          <a:bodyPr/>
          <a:lstStyle/>
          <a:p>
            <a:r>
              <a:rPr lang="hu-HU" dirty="0"/>
              <a:t>Agenda (cont.)</a:t>
            </a:r>
          </a:p>
        </p:txBody>
      </p:sp>
      <p:graphicFrame>
        <p:nvGraphicFramePr>
          <p:cNvPr id="5" name="Táblázat helye 6">
            <a:extLst>
              <a:ext uri="{FF2B5EF4-FFF2-40B4-BE49-F238E27FC236}">
                <a16:creationId xmlns:a16="http://schemas.microsoft.com/office/drawing/2014/main" id="{68456FC3-E2CB-4892-B7F5-F151639E3ADD}"/>
              </a:ext>
            </a:extLst>
          </p:cNvPr>
          <p:cNvGraphicFramePr>
            <a:graphicFrameLocks/>
          </p:cNvGraphicFramePr>
          <p:nvPr>
            <p:extLst>
              <p:ext uri="{D42A27DB-BD31-4B8C-83A1-F6EECF244321}">
                <p14:modId xmlns:p14="http://schemas.microsoft.com/office/powerpoint/2010/main" val="2651091485"/>
              </p:ext>
            </p:extLst>
          </p:nvPr>
        </p:nvGraphicFramePr>
        <p:xfrm>
          <a:off x="568252" y="1528997"/>
          <a:ext cx="11072886" cy="4752928"/>
        </p:xfrm>
        <a:graphic>
          <a:graphicData uri="http://schemas.openxmlformats.org/drawingml/2006/table">
            <a:tbl>
              <a:tblPr firstRow="1" bandRow="1">
                <a:tableStyleId>{5C22544A-7EE6-4342-B048-85BDC9FD1C3A}</a:tableStyleId>
              </a:tblPr>
              <a:tblGrid>
                <a:gridCol w="8502330">
                  <a:extLst>
                    <a:ext uri="{9D8B030D-6E8A-4147-A177-3AD203B41FA5}">
                      <a16:colId xmlns:a16="http://schemas.microsoft.com/office/drawing/2014/main" val="3638382404"/>
                    </a:ext>
                  </a:extLst>
                </a:gridCol>
                <a:gridCol w="2570556">
                  <a:extLst>
                    <a:ext uri="{9D8B030D-6E8A-4147-A177-3AD203B41FA5}">
                      <a16:colId xmlns:a16="http://schemas.microsoft.com/office/drawing/2014/main" val="1327440746"/>
                    </a:ext>
                  </a:extLst>
                </a:gridCol>
              </a:tblGrid>
              <a:tr h="594116">
                <a:tc>
                  <a:txBody>
                    <a:bodyPr/>
                    <a:lstStyle/>
                    <a:p>
                      <a:r>
                        <a:rPr lang="hu-HU" sz="2000" b="0" dirty="0">
                          <a:solidFill>
                            <a:srgbClr val="495999"/>
                          </a:solidFill>
                          <a:latin typeface="Muli Light" panose="00000400000000000000" pitchFamily="2" charset="-18"/>
                        </a:rPr>
                        <a:t>The Quarantine</a:t>
                      </a: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16260255"/>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Temporary Student ID card</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729195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dirty="0">
                          <a:solidFill>
                            <a:srgbClr val="495999"/>
                          </a:solidFill>
                          <a:latin typeface="Muli Light" panose="00000400000000000000" pitchFamily="2" charset="-18"/>
                        </a:rPr>
                        <a:t>Corvinus Library</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6800282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Printing facilities on and around the Campus</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3019366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WIFI – NEPTUN – MOODLE - EMAIL</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0511149"/>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Corvinus Support Services for students</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86590128"/>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Stipendium Hungaricum mentor program</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4066699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0" baseline="0" dirty="0">
                          <a:solidFill>
                            <a:srgbClr val="495999"/>
                          </a:solidFill>
                          <a:latin typeface="Muli Light" panose="00000400000000000000" pitchFamily="2" charset="-18"/>
                        </a:rPr>
                        <a:t>Safety – Practical advice</a:t>
                      </a: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51452835"/>
                  </a:ext>
                </a:extLst>
              </a:tr>
            </a:tbl>
          </a:graphicData>
        </a:graphic>
      </p:graphicFrame>
    </p:spTree>
    <p:extLst>
      <p:ext uri="{BB962C8B-B14F-4D97-AF65-F5344CB8AC3E}">
        <p14:creationId xmlns:p14="http://schemas.microsoft.com/office/powerpoint/2010/main" val="1153837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256032" y="386065"/>
            <a:ext cx="6521480" cy="809158"/>
          </a:xfrm>
        </p:spPr>
        <p:txBody>
          <a:bodyPr/>
          <a:lstStyle/>
          <a:p>
            <a:r>
              <a:rPr lang="hu-HU" sz="3200" dirty="0" err="1">
                <a:solidFill>
                  <a:schemeClr val="accent1"/>
                </a:solidFill>
              </a:rPr>
              <a:t>Currently</a:t>
            </a:r>
            <a:r>
              <a:rPr lang="hu-HU" sz="3200" dirty="0">
                <a:solidFill>
                  <a:schemeClr val="accent1"/>
                </a:solidFill>
              </a:rPr>
              <a:t> </a:t>
            </a:r>
            <a:r>
              <a:rPr lang="hu-HU" sz="3200" dirty="0" err="1">
                <a:solidFill>
                  <a:schemeClr val="accent1"/>
                </a:solidFill>
              </a:rPr>
              <a:t>available</a:t>
            </a:r>
            <a:r>
              <a:rPr lang="hu-HU" sz="3200" dirty="0">
                <a:solidFill>
                  <a:schemeClr val="accent1"/>
                </a:solidFill>
              </a:rPr>
              <a:t> </a:t>
            </a:r>
            <a:r>
              <a:rPr lang="hu-HU" sz="3200" dirty="0" err="1">
                <a:solidFill>
                  <a:schemeClr val="accent1"/>
                </a:solidFill>
              </a:rPr>
              <a:t>information</a:t>
            </a:r>
            <a:r>
              <a:rPr lang="hu-HU" sz="3200" dirty="0">
                <a:solidFill>
                  <a:schemeClr val="accent1"/>
                </a:solidFill>
              </a:rPr>
              <a:t> </a:t>
            </a:r>
            <a:r>
              <a:rPr lang="hu-HU" sz="3200" dirty="0" err="1">
                <a:solidFill>
                  <a:schemeClr val="accent1"/>
                </a:solidFill>
              </a:rPr>
              <a:t>on</a:t>
            </a:r>
            <a:r>
              <a:rPr lang="hu-HU" sz="3200" dirty="0">
                <a:solidFill>
                  <a:schemeClr val="accent1"/>
                </a:solidFill>
              </a:rPr>
              <a:t> </a:t>
            </a:r>
            <a:r>
              <a:rPr lang="hu-HU" sz="3200" dirty="0" err="1">
                <a:solidFill>
                  <a:schemeClr val="accent1"/>
                </a:solidFill>
              </a:rPr>
              <a:t>quarantine</a:t>
            </a:r>
            <a:r>
              <a:rPr lang="hu-HU" sz="3200" dirty="0">
                <a:solidFill>
                  <a:schemeClr val="accent1"/>
                </a:solidFill>
              </a:rPr>
              <a:t> and PCR </a:t>
            </a:r>
            <a:r>
              <a:rPr lang="hu-HU" sz="3200" dirty="0" err="1">
                <a:solidFill>
                  <a:schemeClr val="accent1"/>
                </a:solidFill>
              </a:rPr>
              <a:t>tests</a:t>
            </a:r>
            <a:r>
              <a:rPr lang="hu-HU" sz="3200" dirty="0">
                <a:solidFill>
                  <a:schemeClr val="accent1"/>
                </a:solidFill>
              </a:rPr>
              <a:t> – I.</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60721" y="1716258"/>
            <a:ext cx="6931152" cy="5141742"/>
          </a:xfrm>
          <a:solidFill>
            <a:schemeClr val="accent2"/>
          </a:solidFill>
        </p:spPr>
        <p:txBody>
          <a:bodyPr/>
          <a:lstStyle/>
          <a:p>
            <a:pPr>
              <a:lnSpc>
                <a:spcPct val="150000"/>
              </a:lnSpc>
              <a:spcBef>
                <a:spcPts val="0"/>
              </a:spcBef>
              <a:spcAft>
                <a:spcPts val="0"/>
              </a:spcAft>
            </a:pPr>
            <a:r>
              <a:rPr lang="hu-HU" sz="2000" dirty="0" err="1"/>
              <a:t>As</a:t>
            </a:r>
            <a:r>
              <a:rPr lang="en-US" sz="2000" dirty="0"/>
              <a:t> of September 1, 2020, international students will be able to enter Hungary only if they immediately go to their previously arranged accommodation address and</a:t>
            </a:r>
            <a:r>
              <a:rPr lang="en-US" sz="2000" b="1" dirty="0"/>
              <a:t> stay in quarantine for the mandatory 2-week period</a:t>
            </a:r>
            <a:r>
              <a:rPr lang="en-US" sz="2000" dirty="0"/>
              <a:t>.</a:t>
            </a:r>
            <a:endParaRPr lang="hu-HU" sz="2000" dirty="0"/>
          </a:p>
          <a:p>
            <a:pPr>
              <a:lnSpc>
                <a:spcPct val="150000"/>
              </a:lnSpc>
              <a:spcBef>
                <a:spcPts val="0"/>
              </a:spcBef>
              <a:spcAft>
                <a:spcPts val="0"/>
              </a:spcAft>
            </a:pPr>
            <a:endParaRPr lang="hu-HU" sz="1100" dirty="0"/>
          </a:p>
          <a:p>
            <a:pPr>
              <a:lnSpc>
                <a:spcPct val="150000"/>
              </a:lnSpc>
              <a:spcBef>
                <a:spcPts val="0"/>
              </a:spcBef>
              <a:spcAft>
                <a:spcPts val="0"/>
              </a:spcAft>
            </a:pPr>
            <a:r>
              <a:rPr lang="en-US" sz="2000" b="1" dirty="0"/>
              <a:t>Students will have to enter on the certificate provided by Corvinus the address where they will be spending the </a:t>
            </a:r>
            <a:br>
              <a:rPr lang="hu-HU" sz="2000" b="1" dirty="0"/>
            </a:br>
            <a:r>
              <a:rPr lang="en-US" sz="2000" b="1" dirty="0"/>
              <a:t>2-week quarantine. </a:t>
            </a:r>
            <a:endParaRPr lang="hu-HU" sz="2000" dirty="0"/>
          </a:p>
          <a:p>
            <a:pPr>
              <a:lnSpc>
                <a:spcPct val="150000"/>
              </a:lnSpc>
              <a:spcBef>
                <a:spcPts val="0"/>
              </a:spcBef>
              <a:spcAft>
                <a:spcPts val="0"/>
              </a:spcAft>
            </a:pPr>
            <a:endParaRPr lang="hu-HU" sz="1050" dirty="0"/>
          </a:p>
          <a:p>
            <a:pPr>
              <a:lnSpc>
                <a:spcPct val="150000"/>
              </a:lnSpc>
              <a:spcBef>
                <a:spcPts val="0"/>
              </a:spcBef>
              <a:spcAft>
                <a:spcPts val="0"/>
              </a:spcAft>
            </a:pPr>
            <a:r>
              <a:rPr lang="en-US" sz="2000" dirty="0"/>
              <a:t>As already indicated, the university dormitories will not be able to host any </a:t>
            </a:r>
            <a:r>
              <a:rPr lang="hu-HU" sz="2000" dirty="0"/>
              <a:t>international </a:t>
            </a:r>
            <a:r>
              <a:rPr lang="en-US" sz="2000" dirty="0"/>
              <a:t>students. </a:t>
            </a:r>
            <a:endParaRPr lang="hu-HU" sz="2000"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50</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pic>
        <p:nvPicPr>
          <p:cNvPr id="3" name="Picture 2">
            <a:extLst>
              <a:ext uri="{FF2B5EF4-FFF2-40B4-BE49-F238E27FC236}">
                <a16:creationId xmlns:a16="http://schemas.microsoft.com/office/drawing/2014/main" id="{3C31B1C7-7D05-4164-8A02-1E4D816ECCC5}"/>
              </a:ext>
            </a:extLst>
          </p:cNvPr>
          <p:cNvPicPr>
            <a:picLocks noChangeAspect="1"/>
          </p:cNvPicPr>
          <p:nvPr/>
        </p:nvPicPr>
        <p:blipFill>
          <a:blip r:embed="rId3"/>
          <a:stretch>
            <a:fillRect/>
          </a:stretch>
        </p:blipFill>
        <p:spPr>
          <a:xfrm>
            <a:off x="7534422" y="1195223"/>
            <a:ext cx="4106716" cy="3091906"/>
          </a:xfrm>
          <a:prstGeom prst="rect">
            <a:avLst/>
          </a:prstGeom>
        </p:spPr>
      </p:pic>
      <p:sp>
        <p:nvSpPr>
          <p:cNvPr id="8" name="TextBox 7">
            <a:extLst>
              <a:ext uri="{FF2B5EF4-FFF2-40B4-BE49-F238E27FC236}">
                <a16:creationId xmlns:a16="http://schemas.microsoft.com/office/drawing/2014/main" id="{9932813C-3B20-4417-AD7E-3C33D939D0E4}"/>
              </a:ext>
            </a:extLst>
          </p:cNvPr>
          <p:cNvSpPr txBox="1"/>
          <p:nvPr/>
        </p:nvSpPr>
        <p:spPr>
          <a:xfrm>
            <a:off x="7778663" y="4835047"/>
            <a:ext cx="4005398" cy="430887"/>
          </a:xfrm>
          <a:prstGeom prst="rect">
            <a:avLst/>
          </a:prstGeom>
          <a:noFill/>
        </p:spPr>
        <p:txBody>
          <a:bodyPr wrap="square" rtlCol="0">
            <a:spAutoFit/>
          </a:bodyPr>
          <a:lstStyle/>
          <a:p>
            <a:pPr algn="r"/>
            <a:r>
              <a:rPr lang="hu-HU" sz="1100" i="1" dirty="0"/>
              <a:t>Source: https://www.portfolio.hu/gazdasag/20200901/koronavirus</a:t>
            </a:r>
          </a:p>
        </p:txBody>
      </p:sp>
    </p:spTree>
    <p:extLst>
      <p:ext uri="{BB962C8B-B14F-4D97-AF65-F5344CB8AC3E}">
        <p14:creationId xmlns:p14="http://schemas.microsoft.com/office/powerpoint/2010/main" val="704805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433148"/>
            <a:ext cx="6931152" cy="5141742"/>
          </a:xfrm>
          <a:solidFill>
            <a:schemeClr val="accent2"/>
          </a:solidFill>
        </p:spPr>
        <p:txBody>
          <a:bodyPr/>
          <a:lstStyle/>
          <a:p>
            <a:pPr>
              <a:lnSpc>
                <a:spcPct val="150000"/>
              </a:lnSpc>
              <a:spcBef>
                <a:spcPts val="0"/>
              </a:spcBef>
              <a:spcAft>
                <a:spcPts val="0"/>
              </a:spcAft>
            </a:pPr>
            <a:r>
              <a:rPr lang="en-US" sz="2000" b="1" dirty="0"/>
              <a:t>Corvinus students will be able to arrange to take the PCR test </a:t>
            </a:r>
            <a:r>
              <a:rPr lang="hu-HU" sz="2000" b="1" dirty="0"/>
              <a:t>via the </a:t>
            </a:r>
            <a:r>
              <a:rPr lang="en-US" sz="2000" b="1" dirty="0"/>
              <a:t>Semmelweis University</a:t>
            </a:r>
            <a:r>
              <a:rPr lang="en-US" sz="2000" dirty="0"/>
              <a:t>. </a:t>
            </a:r>
            <a:r>
              <a:rPr lang="en-US" sz="2000" b="1" u="sng" dirty="0">
                <a:solidFill>
                  <a:srgbClr val="C00000"/>
                </a:solidFill>
              </a:rPr>
              <a:t>I</a:t>
            </a:r>
            <a:r>
              <a:rPr lang="hu-HU" sz="2000" b="1" u="sng" dirty="0">
                <a:solidFill>
                  <a:srgbClr val="C00000"/>
                </a:solidFill>
              </a:rPr>
              <a:t>nformation</a:t>
            </a:r>
            <a:r>
              <a:rPr lang="en-US" sz="2000" b="1" u="sng" dirty="0">
                <a:solidFill>
                  <a:srgbClr val="C00000"/>
                </a:solidFill>
              </a:rPr>
              <a:t> on how</a:t>
            </a:r>
            <a:r>
              <a:rPr lang="hu-HU" sz="2000" b="1" u="sng" dirty="0">
                <a:solidFill>
                  <a:srgbClr val="C00000"/>
                </a:solidFill>
              </a:rPr>
              <a:t>, when and where</a:t>
            </a:r>
            <a:r>
              <a:rPr lang="en-US" sz="2000" b="1" u="sng" dirty="0">
                <a:solidFill>
                  <a:srgbClr val="C00000"/>
                </a:solidFill>
              </a:rPr>
              <a:t> the PCR test can be arranged will provided later.</a:t>
            </a:r>
            <a:endParaRPr lang="hu-HU" sz="2000" b="1" u="sng" dirty="0">
              <a:solidFill>
                <a:schemeClr val="accent1"/>
              </a:solidFill>
            </a:endParaRPr>
          </a:p>
          <a:p>
            <a:pPr>
              <a:lnSpc>
                <a:spcPct val="150000"/>
              </a:lnSpc>
              <a:spcBef>
                <a:spcPts val="0"/>
              </a:spcBef>
              <a:spcAft>
                <a:spcPts val="0"/>
              </a:spcAft>
            </a:pPr>
            <a:endParaRPr lang="hu-HU" sz="1050" b="1" u="sng" dirty="0">
              <a:solidFill>
                <a:schemeClr val="accent1"/>
              </a:solidFill>
            </a:endParaRPr>
          </a:p>
          <a:p>
            <a:pPr>
              <a:lnSpc>
                <a:spcPct val="150000"/>
              </a:lnSpc>
              <a:spcBef>
                <a:spcPts val="0"/>
              </a:spcBef>
              <a:spcAft>
                <a:spcPts val="0"/>
              </a:spcAft>
            </a:pPr>
            <a:r>
              <a:rPr lang="hu-HU" sz="2000" b="1" u="sng" dirty="0">
                <a:solidFill>
                  <a:schemeClr val="accent1"/>
                </a:solidFill>
              </a:rPr>
              <a:t>Important:</a:t>
            </a:r>
            <a:r>
              <a:rPr lang="hu-HU" sz="2000" u="sng" dirty="0">
                <a:solidFill>
                  <a:schemeClr val="accent1"/>
                </a:solidFill>
              </a:rPr>
              <a:t> </a:t>
            </a:r>
            <a:r>
              <a:rPr lang="hu-HU" sz="2000" dirty="0">
                <a:solidFill>
                  <a:srgbClr val="C00000"/>
                </a:solidFill>
              </a:rPr>
              <a:t>Leaving the quarantine without permission </a:t>
            </a:r>
            <a:r>
              <a:rPr lang="hu-HU" sz="2000" dirty="0">
                <a:solidFill>
                  <a:schemeClr val="accent1"/>
                </a:solidFill>
              </a:rPr>
              <a:t>to do so from the relevant authorities is illegal and </a:t>
            </a:r>
            <a:r>
              <a:rPr lang="hu-HU" sz="2000" u="sng" dirty="0">
                <a:solidFill>
                  <a:srgbClr val="C00000"/>
                </a:solidFill>
              </a:rPr>
              <a:t>will result in immediate dismissal from the university</a:t>
            </a:r>
            <a:r>
              <a:rPr lang="hu-HU" sz="2000" u="sng" dirty="0">
                <a:solidFill>
                  <a:schemeClr val="accent1"/>
                </a:solidFill>
              </a:rPr>
              <a:t>.</a:t>
            </a:r>
            <a:br>
              <a:rPr lang="hu-HU" sz="2000" u="sng" dirty="0">
                <a:solidFill>
                  <a:schemeClr val="accent1"/>
                </a:solidFill>
              </a:rPr>
            </a:br>
            <a:endParaRPr lang="hu-HU" sz="1050" u="sng" dirty="0">
              <a:solidFill>
                <a:schemeClr val="accent1"/>
              </a:solidFill>
            </a:endParaRPr>
          </a:p>
          <a:p>
            <a:pPr>
              <a:lnSpc>
                <a:spcPct val="150000"/>
              </a:lnSpc>
              <a:spcBef>
                <a:spcPts val="0"/>
              </a:spcBef>
              <a:spcAft>
                <a:spcPts val="0"/>
              </a:spcAft>
            </a:pPr>
            <a:r>
              <a:rPr lang="hu-HU" sz="2000" dirty="0">
                <a:solidFill>
                  <a:schemeClr val="accent1"/>
                </a:solidFill>
              </a:rPr>
              <a:t>Just a sample of possible options to order groceries, food, etc.: </a:t>
            </a:r>
            <a:r>
              <a:rPr lang="hu-HU" sz="2000" dirty="0">
                <a:solidFill>
                  <a:schemeClr val="accent1"/>
                </a:solidFill>
                <a:hlinkClick r:id="rId2"/>
              </a:rPr>
              <a:t>Real Food</a:t>
            </a:r>
            <a:r>
              <a:rPr lang="hu-HU" sz="2000" dirty="0">
                <a:solidFill>
                  <a:schemeClr val="accent1"/>
                </a:solidFill>
              </a:rPr>
              <a:t>; </a:t>
            </a:r>
            <a:r>
              <a:rPr lang="hu-HU" sz="2000" dirty="0">
                <a:solidFill>
                  <a:schemeClr val="accent1"/>
                </a:solidFill>
                <a:hlinkClick r:id="rId3"/>
              </a:rPr>
              <a:t>Tesco</a:t>
            </a:r>
            <a:r>
              <a:rPr lang="hu-HU" sz="2000" dirty="0">
                <a:solidFill>
                  <a:schemeClr val="accent1"/>
                </a:solidFill>
              </a:rPr>
              <a:t>; </a:t>
            </a:r>
            <a:r>
              <a:rPr lang="hu-HU" sz="2000" dirty="0">
                <a:solidFill>
                  <a:schemeClr val="accent1"/>
                </a:solidFill>
                <a:hlinkClick r:id="rId4"/>
              </a:rPr>
              <a:t>Pagony Grocery Store</a:t>
            </a:r>
            <a:r>
              <a:rPr lang="hu-HU" sz="2000" dirty="0">
                <a:solidFill>
                  <a:schemeClr val="accent1"/>
                </a:solidFill>
              </a:rPr>
              <a:t>; </a:t>
            </a:r>
            <a:r>
              <a:rPr lang="hu-HU" sz="2000" dirty="0">
                <a:solidFill>
                  <a:schemeClr val="accent1"/>
                </a:solidFill>
                <a:hlinkClick r:id="rId5"/>
              </a:rPr>
              <a:t>Netpincer</a:t>
            </a:r>
            <a:r>
              <a:rPr lang="hu-HU" sz="2000" dirty="0">
                <a:solidFill>
                  <a:schemeClr val="accent1"/>
                </a:solidFill>
              </a:rPr>
              <a:t>, etc.</a:t>
            </a:r>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51</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pic>
        <p:nvPicPr>
          <p:cNvPr id="3" name="Picture 2">
            <a:extLst>
              <a:ext uri="{FF2B5EF4-FFF2-40B4-BE49-F238E27FC236}">
                <a16:creationId xmlns:a16="http://schemas.microsoft.com/office/drawing/2014/main" id="{50899D38-5F35-45EA-948C-4DA7375A10BB}"/>
              </a:ext>
            </a:extLst>
          </p:cNvPr>
          <p:cNvPicPr>
            <a:picLocks noChangeAspect="1"/>
          </p:cNvPicPr>
          <p:nvPr/>
        </p:nvPicPr>
        <p:blipFill>
          <a:blip r:embed="rId7"/>
          <a:stretch>
            <a:fillRect/>
          </a:stretch>
        </p:blipFill>
        <p:spPr>
          <a:xfrm>
            <a:off x="7639254" y="1716258"/>
            <a:ext cx="4296714" cy="2876082"/>
          </a:xfrm>
          <a:prstGeom prst="rect">
            <a:avLst/>
          </a:prstGeom>
        </p:spPr>
      </p:pic>
      <p:sp>
        <p:nvSpPr>
          <p:cNvPr id="8" name="TextBox 7">
            <a:extLst>
              <a:ext uri="{FF2B5EF4-FFF2-40B4-BE49-F238E27FC236}">
                <a16:creationId xmlns:a16="http://schemas.microsoft.com/office/drawing/2014/main" id="{A21A40D9-52F7-402D-AF08-E62A89AB1478}"/>
              </a:ext>
            </a:extLst>
          </p:cNvPr>
          <p:cNvSpPr txBox="1"/>
          <p:nvPr/>
        </p:nvSpPr>
        <p:spPr>
          <a:xfrm flipH="1">
            <a:off x="8376378" y="5133305"/>
            <a:ext cx="3559590" cy="600164"/>
          </a:xfrm>
          <a:prstGeom prst="rect">
            <a:avLst/>
          </a:prstGeom>
          <a:noFill/>
        </p:spPr>
        <p:txBody>
          <a:bodyPr wrap="square" rtlCol="0">
            <a:spAutoFit/>
          </a:bodyPr>
          <a:lstStyle/>
          <a:p>
            <a:pPr algn="r"/>
            <a:r>
              <a:rPr lang="hu-HU" sz="1100" i="1" dirty="0"/>
              <a:t>Source: </a:t>
            </a:r>
          </a:p>
          <a:p>
            <a:pPr algn="r"/>
            <a:r>
              <a:rPr lang="hu-HU" sz="1100" i="1" dirty="0"/>
              <a:t>https://koronavirus.gov.hu/cikkek/ezert-fontos-hatosagi-hazi-karanten-bevezetese-es-betartasa</a:t>
            </a:r>
          </a:p>
        </p:txBody>
      </p:sp>
      <p:sp>
        <p:nvSpPr>
          <p:cNvPr id="11" name="Title 3">
            <a:extLst>
              <a:ext uri="{FF2B5EF4-FFF2-40B4-BE49-F238E27FC236}">
                <a16:creationId xmlns:a16="http://schemas.microsoft.com/office/drawing/2014/main" id="{120551A0-7C93-4EEF-B823-37350AD16D6B}"/>
              </a:ext>
            </a:extLst>
          </p:cNvPr>
          <p:cNvSpPr txBox="1">
            <a:spLocks/>
          </p:cNvSpPr>
          <p:nvPr/>
        </p:nvSpPr>
        <p:spPr>
          <a:xfrm>
            <a:off x="256032" y="386065"/>
            <a:ext cx="6521480" cy="809158"/>
          </a:xfrm>
          <a:prstGeom prst="rect">
            <a:avLst/>
          </a:prstGeom>
        </p:spPr>
        <p:txBody>
          <a:bodyPr vert="horz" lIns="0" tIns="0" rIns="0" bIns="0" rtlCol="0" anchor="t">
            <a:noAutofit/>
          </a:bodyPr>
          <a:lstStyle>
            <a:lvl1pPr algn="l" defTabSz="914400" rtl="0" eaLnBrk="1" latinLnBrk="0" hangingPunct="1">
              <a:lnSpc>
                <a:spcPts val="3200"/>
              </a:lnSpc>
              <a:spcBef>
                <a:spcPct val="0"/>
              </a:spcBef>
              <a:buNone/>
              <a:defRPr sz="2400" kern="1200" baseline="0">
                <a:solidFill>
                  <a:srgbClr val="495999"/>
                </a:solidFill>
                <a:latin typeface="Muli ExtraBold" panose="00000900000000000000" pitchFamily="2" charset="-18"/>
                <a:ea typeface="+mj-ea"/>
                <a:cs typeface="+mj-cs"/>
              </a:defRPr>
            </a:lvl1pPr>
          </a:lstStyle>
          <a:p>
            <a:r>
              <a:rPr lang="hu-HU" sz="3200" dirty="0">
                <a:solidFill>
                  <a:schemeClr val="accent1"/>
                </a:solidFill>
              </a:rPr>
              <a:t>Currently available information on quarantine and PCR tests – II.</a:t>
            </a:r>
          </a:p>
        </p:txBody>
      </p:sp>
    </p:spTree>
    <p:extLst>
      <p:ext uri="{BB962C8B-B14F-4D97-AF65-F5344CB8AC3E}">
        <p14:creationId xmlns:p14="http://schemas.microsoft.com/office/powerpoint/2010/main" val="273330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B8C5B91-750B-428E-9B30-059F665DE836}"/>
              </a:ext>
            </a:extLst>
          </p:cNvPr>
          <p:cNvSpPr>
            <a:spLocks noGrp="1"/>
          </p:cNvSpPr>
          <p:nvPr>
            <p:ph type="pic" sz="quarter" idx="12"/>
          </p:nvPr>
        </p:nvSpPr>
        <p:spPr/>
      </p:sp>
      <p:sp>
        <p:nvSpPr>
          <p:cNvPr id="3" name="Title 2">
            <a:extLst>
              <a:ext uri="{FF2B5EF4-FFF2-40B4-BE49-F238E27FC236}">
                <a16:creationId xmlns:a16="http://schemas.microsoft.com/office/drawing/2014/main" id="{72E57F9A-EF9C-424D-9708-2AA8BB7B7D0E}"/>
              </a:ext>
            </a:extLst>
          </p:cNvPr>
          <p:cNvSpPr>
            <a:spLocks noGrp="1"/>
          </p:cNvSpPr>
          <p:nvPr>
            <p:ph type="title"/>
          </p:nvPr>
        </p:nvSpPr>
        <p:spPr/>
        <p:txBody>
          <a:bodyPr/>
          <a:lstStyle/>
          <a:p>
            <a:r>
              <a:rPr lang="hu-HU" sz="3200" dirty="0"/>
              <a:t>If you are feeling ill / worse</a:t>
            </a:r>
            <a:br>
              <a:rPr lang="hu-HU" sz="3200" dirty="0"/>
            </a:br>
            <a:r>
              <a:rPr lang="hu-HU" sz="3200" dirty="0"/>
              <a:t>(shortness of breath, high fever, etc.)</a:t>
            </a:r>
          </a:p>
        </p:txBody>
      </p:sp>
      <p:sp>
        <p:nvSpPr>
          <p:cNvPr id="4" name="Text Placeholder 3">
            <a:extLst>
              <a:ext uri="{FF2B5EF4-FFF2-40B4-BE49-F238E27FC236}">
                <a16:creationId xmlns:a16="http://schemas.microsoft.com/office/drawing/2014/main" id="{07F80F67-3CCF-468A-9896-01581468EF2B}"/>
              </a:ext>
            </a:extLst>
          </p:cNvPr>
          <p:cNvSpPr>
            <a:spLocks noGrp="1"/>
          </p:cNvSpPr>
          <p:nvPr>
            <p:ph type="body" sz="quarter" idx="11"/>
          </p:nvPr>
        </p:nvSpPr>
        <p:spPr>
          <a:xfrm>
            <a:off x="568252" y="2567836"/>
            <a:ext cx="5780161" cy="3569917"/>
          </a:xfrm>
          <a:solidFill>
            <a:schemeClr val="accent2"/>
          </a:solidFill>
        </p:spPr>
        <p:txBody>
          <a:bodyPr/>
          <a:lstStyle/>
          <a:p>
            <a:pPr marL="342900" indent="-342900">
              <a:lnSpc>
                <a:spcPct val="100000"/>
              </a:lnSpc>
              <a:buFont typeface="Arial" panose="020B0604020202020204" pitchFamily="34" charset="0"/>
              <a:buChar char="•"/>
            </a:pPr>
            <a:r>
              <a:rPr lang="hu-HU" sz="2400" dirty="0"/>
              <a:t>Call 104 (+36 104) – Ambulance</a:t>
            </a:r>
          </a:p>
          <a:p>
            <a:pPr marL="342900" indent="-342900">
              <a:lnSpc>
                <a:spcPct val="100000"/>
              </a:lnSpc>
              <a:buFont typeface="Arial" panose="020B0604020202020204" pitchFamily="34" charset="0"/>
              <a:buChar char="•"/>
            </a:pPr>
            <a:r>
              <a:rPr lang="hu-HU" sz="2400" dirty="0"/>
              <a:t>Be ready to go to hospital (have your health card with you)</a:t>
            </a:r>
          </a:p>
          <a:p>
            <a:pPr marL="342900" indent="-342900">
              <a:lnSpc>
                <a:spcPct val="100000"/>
              </a:lnSpc>
              <a:buFont typeface="Arial" panose="020B0604020202020204" pitchFamily="34" charset="0"/>
              <a:buChar char="•"/>
            </a:pPr>
            <a:r>
              <a:rPr lang="hu-HU" sz="2400" dirty="0"/>
              <a:t>Inform us by e-mail (copy to </a:t>
            </a:r>
            <a:r>
              <a:rPr lang="hu-HU" sz="2400" dirty="0">
                <a:hlinkClick r:id="rId2"/>
              </a:rPr>
              <a:t>coronavirusinfo@uni-corvinus.hu</a:t>
            </a:r>
            <a:r>
              <a:rPr lang="hu-HU" sz="2400" dirty="0"/>
              <a:t>) </a:t>
            </a:r>
          </a:p>
          <a:p>
            <a:endParaRPr lang="hu-HU" sz="2400" dirty="0"/>
          </a:p>
        </p:txBody>
      </p:sp>
      <p:sp>
        <p:nvSpPr>
          <p:cNvPr id="5" name="TextBox 4">
            <a:extLst>
              <a:ext uri="{FF2B5EF4-FFF2-40B4-BE49-F238E27FC236}">
                <a16:creationId xmlns:a16="http://schemas.microsoft.com/office/drawing/2014/main" id="{E43393D4-9ACF-440E-9F34-922429D8A102}"/>
              </a:ext>
            </a:extLst>
          </p:cNvPr>
          <p:cNvSpPr txBox="1"/>
          <p:nvPr/>
        </p:nvSpPr>
        <p:spPr>
          <a:xfrm>
            <a:off x="7465512" y="2041742"/>
            <a:ext cx="3870543" cy="3170099"/>
          </a:xfrm>
          <a:prstGeom prst="rect">
            <a:avLst/>
          </a:prstGeom>
          <a:solidFill>
            <a:schemeClr val="accent1"/>
          </a:solidFill>
        </p:spPr>
        <p:txBody>
          <a:bodyPr wrap="square" rtlCol="0">
            <a:spAutoFit/>
          </a:bodyPr>
          <a:lstStyle/>
          <a:p>
            <a:r>
              <a:rPr lang="hu-HU" sz="2000" dirty="0">
                <a:solidFill>
                  <a:schemeClr val="accent2"/>
                </a:solidFill>
              </a:rPr>
              <a:t>You will be informed about any up-to-date information continuously</a:t>
            </a:r>
          </a:p>
          <a:p>
            <a:endParaRPr lang="hu-HU" sz="2000" dirty="0">
              <a:solidFill>
                <a:schemeClr val="accent2"/>
              </a:solidFill>
            </a:endParaRPr>
          </a:p>
          <a:p>
            <a:r>
              <a:rPr lang="hu-HU" sz="2000" dirty="0">
                <a:solidFill>
                  <a:schemeClr val="accent2"/>
                </a:solidFill>
              </a:rPr>
              <a:t>Check your e-mails (also the Spam folder), check the Corvinus website</a:t>
            </a:r>
          </a:p>
          <a:p>
            <a:endParaRPr lang="hu-HU" sz="2000" dirty="0">
              <a:solidFill>
                <a:schemeClr val="accent2"/>
              </a:solidFill>
            </a:endParaRPr>
          </a:p>
          <a:p>
            <a:r>
              <a:rPr lang="hu-HU" sz="2000" dirty="0">
                <a:solidFill>
                  <a:schemeClr val="accent2"/>
                </a:solidFill>
              </a:rPr>
              <a:t>Check the ESN social media pages (see later on)</a:t>
            </a:r>
          </a:p>
        </p:txBody>
      </p:sp>
    </p:spTree>
    <p:extLst>
      <p:ext uri="{BB962C8B-B14F-4D97-AF65-F5344CB8AC3E}">
        <p14:creationId xmlns:p14="http://schemas.microsoft.com/office/powerpoint/2010/main" val="3513115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5780161" cy="809158"/>
          </a:xfrm>
        </p:spPr>
        <p:txBody>
          <a:bodyPr/>
          <a:lstStyle/>
          <a:p>
            <a:r>
              <a:rPr lang="hu-HU" dirty="0" err="1">
                <a:solidFill>
                  <a:schemeClr val="accent1"/>
                </a:solidFill>
              </a:rPr>
              <a:t>Official</a:t>
            </a:r>
            <a:r>
              <a:rPr lang="hu-HU" dirty="0">
                <a:solidFill>
                  <a:schemeClr val="accent1"/>
                </a:solidFill>
              </a:rPr>
              <a:t> &amp; Corvinus </a:t>
            </a:r>
            <a:r>
              <a:rPr lang="hu-HU" dirty="0" err="1">
                <a:solidFill>
                  <a:schemeClr val="accent1"/>
                </a:solidFill>
              </a:rPr>
              <a:t>sources</a:t>
            </a:r>
            <a:r>
              <a:rPr lang="hu-HU" dirty="0">
                <a:solidFill>
                  <a:schemeClr val="accent1"/>
                </a:solidFill>
              </a:rPr>
              <a:t> of </a:t>
            </a:r>
            <a:r>
              <a:rPr lang="hu-HU" dirty="0" err="1">
                <a:solidFill>
                  <a:schemeClr val="accent1"/>
                </a:solidFill>
              </a:rPr>
              <a:t>information</a:t>
            </a:r>
            <a:endParaRPr lang="hu-HU" dirty="0">
              <a:solidFill>
                <a:schemeClr val="accent1"/>
              </a:solidFill>
            </a:endParaRP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716258"/>
            <a:ext cx="6931152" cy="5141742"/>
          </a:xfrm>
          <a:solidFill>
            <a:schemeClr val="accent2"/>
          </a:solidFill>
        </p:spPr>
        <p:txBody>
          <a:bodyPr/>
          <a:lstStyle/>
          <a:p>
            <a:pPr>
              <a:lnSpc>
                <a:spcPct val="150000"/>
              </a:lnSpc>
              <a:spcBef>
                <a:spcPts val="0"/>
              </a:spcBef>
              <a:spcAft>
                <a:spcPts val="0"/>
              </a:spcAft>
            </a:pPr>
            <a:r>
              <a:rPr lang="hu-HU" sz="2000" b="1" dirty="0" err="1">
                <a:solidFill>
                  <a:schemeClr val="accent1"/>
                </a:solidFill>
                <a:hlinkClick r:id="rId2">
                  <a:extLst>
                    <a:ext uri="{A12FA001-AC4F-418D-AE19-62706E023703}">
                      <ahyp:hlinkClr xmlns:ahyp="http://schemas.microsoft.com/office/drawing/2018/hyperlinkcolor" val="tx"/>
                    </a:ext>
                  </a:extLst>
                </a:hlinkClick>
              </a:rPr>
              <a:t>Official</a:t>
            </a:r>
            <a:r>
              <a:rPr lang="hu-HU" sz="2000" b="1" dirty="0">
                <a:solidFill>
                  <a:schemeClr val="accent1"/>
                </a:solidFill>
                <a:hlinkClick r:id="rId2">
                  <a:extLst>
                    <a:ext uri="{A12FA001-AC4F-418D-AE19-62706E023703}">
                      <ahyp:hlinkClr xmlns:ahyp="http://schemas.microsoft.com/office/drawing/2018/hyperlinkcolor" val="tx"/>
                    </a:ext>
                  </a:extLst>
                </a:hlinkClick>
              </a:rPr>
              <a:t> </a:t>
            </a:r>
            <a:r>
              <a:rPr lang="hu-HU" sz="2000" b="1" dirty="0" err="1">
                <a:solidFill>
                  <a:schemeClr val="accent1"/>
                </a:solidFill>
                <a:hlinkClick r:id="rId2">
                  <a:extLst>
                    <a:ext uri="{A12FA001-AC4F-418D-AE19-62706E023703}">
                      <ahyp:hlinkClr xmlns:ahyp="http://schemas.microsoft.com/office/drawing/2018/hyperlinkcolor" val="tx"/>
                    </a:ext>
                  </a:extLst>
                </a:hlinkClick>
              </a:rPr>
              <a:t>sources</a:t>
            </a:r>
            <a:r>
              <a:rPr lang="hu-HU" sz="2000" b="1" dirty="0">
                <a:solidFill>
                  <a:schemeClr val="accent1"/>
                </a:solidFill>
                <a:hlinkClick r:id="rId2">
                  <a:extLst>
                    <a:ext uri="{A12FA001-AC4F-418D-AE19-62706E023703}">
                      <ahyp:hlinkClr xmlns:ahyp="http://schemas.microsoft.com/office/drawing/2018/hyperlinkcolor" val="tx"/>
                    </a:ext>
                  </a:extLst>
                </a:hlinkClick>
              </a:rPr>
              <a:t> of </a:t>
            </a:r>
            <a:r>
              <a:rPr lang="hu-HU" sz="2000" b="1" dirty="0" err="1">
                <a:solidFill>
                  <a:schemeClr val="accent1"/>
                </a:solidFill>
                <a:hlinkClick r:id="rId2">
                  <a:extLst>
                    <a:ext uri="{A12FA001-AC4F-418D-AE19-62706E023703}">
                      <ahyp:hlinkClr xmlns:ahyp="http://schemas.microsoft.com/office/drawing/2018/hyperlinkcolor" val="tx"/>
                    </a:ext>
                  </a:extLst>
                </a:hlinkClick>
              </a:rPr>
              <a:t>information</a:t>
            </a:r>
            <a:endParaRPr lang="hu-HU" sz="2000" b="1" dirty="0">
              <a:solidFill>
                <a:schemeClr val="accent1"/>
              </a:solidFill>
              <a:hlinkClick r:id="rId2">
                <a:extLst>
                  <a:ext uri="{A12FA001-AC4F-418D-AE19-62706E023703}">
                    <ahyp:hlinkClr xmlns:ahyp="http://schemas.microsoft.com/office/drawing/2018/hyperlinkcolor" val="tx"/>
                  </a:ext>
                </a:extLst>
              </a:hlinkClick>
            </a:endParaRPr>
          </a:p>
          <a:p>
            <a:pPr marL="285750" indent="-285750">
              <a:lnSpc>
                <a:spcPct val="150000"/>
              </a:lnSpc>
              <a:spcBef>
                <a:spcPts val="0"/>
              </a:spcBef>
              <a:spcAft>
                <a:spcPts val="0"/>
              </a:spcAft>
              <a:buFont typeface="Arial" panose="020B0604020202020204" pitchFamily="34" charset="0"/>
              <a:buChar char="•"/>
            </a:pPr>
            <a:r>
              <a:rPr lang="hu-HU" u="sng" dirty="0">
                <a:solidFill>
                  <a:srgbClr val="E94468"/>
                </a:solidFill>
                <a:hlinkClick r:id="rId2">
                  <a:extLst>
                    <a:ext uri="{A12FA001-AC4F-418D-AE19-62706E023703}">
                      <ahyp:hlinkClr xmlns:ahyp="http://schemas.microsoft.com/office/drawing/2018/hyperlinkcolor" val="tx"/>
                    </a:ext>
                  </a:extLst>
                </a:hlinkClick>
              </a:rPr>
              <a:t>https://www.kormany.hu/en</a:t>
            </a:r>
            <a:endParaRPr lang="hu-HU" u="sng" dirty="0"/>
          </a:p>
          <a:p>
            <a:pPr marL="285750" indent="-285750">
              <a:lnSpc>
                <a:spcPct val="150000"/>
              </a:lnSpc>
              <a:spcBef>
                <a:spcPts val="0"/>
              </a:spcBef>
              <a:spcAft>
                <a:spcPts val="0"/>
              </a:spcAft>
              <a:buFont typeface="Arial" panose="020B0604020202020204" pitchFamily="34" charset="0"/>
              <a:buChar char="•"/>
            </a:pPr>
            <a:r>
              <a:rPr lang="hu-HU" u="sng" dirty="0">
                <a:hlinkClick r:id="rId3"/>
              </a:rPr>
              <a:t>https://koronavirus.gov.hu/</a:t>
            </a:r>
            <a:endParaRPr lang="hu-HU" dirty="0"/>
          </a:p>
          <a:p>
            <a:pPr marL="285750" indent="-285750">
              <a:lnSpc>
                <a:spcPct val="150000"/>
              </a:lnSpc>
              <a:spcBef>
                <a:spcPts val="0"/>
              </a:spcBef>
              <a:spcAft>
                <a:spcPts val="0"/>
              </a:spcAft>
              <a:buFont typeface="Arial" panose="020B0604020202020204" pitchFamily="34" charset="0"/>
              <a:buChar char="•"/>
            </a:pPr>
            <a:r>
              <a:rPr lang="hu-HU" u="sng" dirty="0">
                <a:hlinkClick r:id="rId4"/>
              </a:rPr>
              <a:t>http://abouthungary.hu/</a:t>
            </a:r>
            <a:endParaRPr lang="hu-HU" u="sng" dirty="0"/>
          </a:p>
          <a:p>
            <a:pPr marL="285750" indent="-285750">
              <a:lnSpc>
                <a:spcPct val="150000"/>
              </a:lnSpc>
              <a:spcBef>
                <a:spcPts val="0"/>
              </a:spcBef>
              <a:spcAft>
                <a:spcPts val="0"/>
              </a:spcAft>
              <a:buFont typeface="Arial" panose="020B0604020202020204" pitchFamily="34" charset="0"/>
              <a:buChar char="•"/>
            </a:pPr>
            <a:endParaRPr lang="hu-HU" u="sng" dirty="0"/>
          </a:p>
          <a:p>
            <a:pPr marL="285750" indent="-285750">
              <a:lnSpc>
                <a:spcPct val="150000"/>
              </a:lnSpc>
              <a:spcBef>
                <a:spcPts val="0"/>
              </a:spcBef>
              <a:spcAft>
                <a:spcPts val="0"/>
              </a:spcAft>
              <a:buFont typeface="Arial" panose="020B0604020202020204" pitchFamily="34" charset="0"/>
              <a:buChar char="•"/>
            </a:pPr>
            <a:r>
              <a:rPr lang="hu-HU" sz="2000" b="1" dirty="0">
                <a:solidFill>
                  <a:schemeClr val="accent1"/>
                </a:solidFill>
                <a:hlinkClick r:id="rId2">
                  <a:extLst>
                    <a:ext uri="{A12FA001-AC4F-418D-AE19-62706E023703}">
                      <ahyp:hlinkClr xmlns:ahyp="http://schemas.microsoft.com/office/drawing/2018/hyperlinkcolor" val="tx"/>
                    </a:ext>
                  </a:extLst>
                </a:hlinkClick>
              </a:rPr>
              <a:t>Corvinus </a:t>
            </a:r>
            <a:r>
              <a:rPr lang="hu-HU" sz="2000" b="1" dirty="0" err="1">
                <a:solidFill>
                  <a:schemeClr val="accent1"/>
                </a:solidFill>
                <a:hlinkClick r:id="rId2">
                  <a:extLst>
                    <a:ext uri="{A12FA001-AC4F-418D-AE19-62706E023703}">
                      <ahyp:hlinkClr xmlns:ahyp="http://schemas.microsoft.com/office/drawing/2018/hyperlinkcolor" val="tx"/>
                    </a:ext>
                  </a:extLst>
                </a:hlinkClick>
              </a:rPr>
              <a:t>sources</a:t>
            </a:r>
            <a:r>
              <a:rPr lang="hu-HU" sz="2000" b="1" dirty="0">
                <a:solidFill>
                  <a:schemeClr val="accent1"/>
                </a:solidFill>
                <a:hlinkClick r:id="rId2">
                  <a:extLst>
                    <a:ext uri="{A12FA001-AC4F-418D-AE19-62706E023703}">
                      <ahyp:hlinkClr xmlns:ahyp="http://schemas.microsoft.com/office/drawing/2018/hyperlinkcolor" val="tx"/>
                    </a:ext>
                  </a:extLst>
                </a:hlinkClick>
              </a:rPr>
              <a:t> of </a:t>
            </a:r>
            <a:r>
              <a:rPr lang="hu-HU" sz="2000" b="1" dirty="0" err="1">
                <a:solidFill>
                  <a:schemeClr val="accent1"/>
                </a:solidFill>
                <a:hlinkClick r:id="rId2">
                  <a:extLst>
                    <a:ext uri="{A12FA001-AC4F-418D-AE19-62706E023703}">
                      <ahyp:hlinkClr xmlns:ahyp="http://schemas.microsoft.com/office/drawing/2018/hyperlinkcolor" val="tx"/>
                    </a:ext>
                  </a:extLst>
                </a:hlinkClick>
              </a:rPr>
              <a:t>information</a:t>
            </a:r>
            <a:endParaRPr lang="hu-HU" sz="2000" b="1" dirty="0">
              <a:solidFill>
                <a:schemeClr val="accent1"/>
              </a:solidFill>
              <a:hlinkClick r:id="rId2">
                <a:extLst>
                  <a:ext uri="{A12FA001-AC4F-418D-AE19-62706E023703}">
                    <ahyp:hlinkClr xmlns:ahyp="http://schemas.microsoft.com/office/drawing/2018/hyperlinkcolor" val="tx"/>
                  </a:ext>
                </a:extLst>
              </a:hlinkClick>
            </a:endParaRPr>
          </a:p>
          <a:p>
            <a:pPr marL="285750" indent="-285750">
              <a:lnSpc>
                <a:spcPct val="150000"/>
              </a:lnSpc>
              <a:spcBef>
                <a:spcPts val="0"/>
              </a:spcBef>
              <a:spcAft>
                <a:spcPts val="0"/>
              </a:spcAft>
              <a:buFont typeface="Arial" panose="020B0604020202020204" pitchFamily="34" charset="0"/>
              <a:buChar char="•"/>
            </a:pPr>
            <a:r>
              <a:rPr lang="hu-HU" u="sng" dirty="0">
                <a:hlinkClick r:id="rId5"/>
              </a:rPr>
              <a:t>https://www.facebook.com/Corvinus.Official</a:t>
            </a:r>
            <a:endParaRPr lang="hu-HU" dirty="0"/>
          </a:p>
          <a:p>
            <a:pPr marL="285750" indent="-285750">
              <a:lnSpc>
                <a:spcPct val="150000"/>
              </a:lnSpc>
              <a:spcBef>
                <a:spcPts val="0"/>
              </a:spcBef>
              <a:spcAft>
                <a:spcPts val="0"/>
              </a:spcAft>
              <a:buFont typeface="Arial" panose="020B0604020202020204" pitchFamily="34" charset="0"/>
              <a:buChar char="•"/>
            </a:pPr>
            <a:r>
              <a:rPr lang="hu-HU" u="sng" dirty="0">
                <a:hlinkClick r:id="rId6"/>
              </a:rPr>
              <a:t>https://www.instagram.com/uni.corvinus/</a:t>
            </a:r>
            <a:endParaRPr lang="hu-HU" dirty="0"/>
          </a:p>
          <a:p>
            <a:pPr marL="285750" indent="-285750">
              <a:lnSpc>
                <a:spcPct val="150000"/>
              </a:lnSpc>
              <a:spcBef>
                <a:spcPts val="0"/>
              </a:spcBef>
              <a:spcAft>
                <a:spcPts val="0"/>
              </a:spcAft>
              <a:buFont typeface="Arial" panose="020B0604020202020204" pitchFamily="34" charset="0"/>
              <a:buChar char="•"/>
            </a:pPr>
            <a:r>
              <a:rPr lang="hu-HU" dirty="0">
                <a:hlinkClick r:id="rId7"/>
              </a:rPr>
              <a:t>https://www.uni-corvinus.hu/main-page/news-and-events/news/?lang=en</a:t>
            </a:r>
            <a:r>
              <a:rPr lang="hu-HU" dirty="0"/>
              <a:t> </a:t>
            </a:r>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53</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pic>
        <p:nvPicPr>
          <p:cNvPr id="3" name="Picture 2">
            <a:extLst>
              <a:ext uri="{FF2B5EF4-FFF2-40B4-BE49-F238E27FC236}">
                <a16:creationId xmlns:a16="http://schemas.microsoft.com/office/drawing/2014/main" id="{7F485DDD-1619-4B9D-A942-BD28DE9BB784}"/>
              </a:ext>
            </a:extLst>
          </p:cNvPr>
          <p:cNvPicPr>
            <a:picLocks noChangeAspect="1"/>
          </p:cNvPicPr>
          <p:nvPr/>
        </p:nvPicPr>
        <p:blipFill>
          <a:blip r:embed="rId9"/>
          <a:stretch>
            <a:fillRect/>
          </a:stretch>
        </p:blipFill>
        <p:spPr>
          <a:xfrm>
            <a:off x="8519087" y="270079"/>
            <a:ext cx="2200935" cy="2153705"/>
          </a:xfrm>
          <a:prstGeom prst="rect">
            <a:avLst/>
          </a:prstGeom>
        </p:spPr>
      </p:pic>
      <p:pic>
        <p:nvPicPr>
          <p:cNvPr id="12" name="Picture 11">
            <a:extLst>
              <a:ext uri="{FF2B5EF4-FFF2-40B4-BE49-F238E27FC236}">
                <a16:creationId xmlns:a16="http://schemas.microsoft.com/office/drawing/2014/main" id="{0AFEBE7F-697B-43A5-8AE9-AABE5965DDB9}"/>
              </a:ext>
            </a:extLst>
          </p:cNvPr>
          <p:cNvPicPr/>
          <p:nvPr/>
        </p:nvPicPr>
        <p:blipFill>
          <a:blip r:embed="rId10"/>
          <a:stretch>
            <a:fillRect/>
          </a:stretch>
        </p:blipFill>
        <p:spPr>
          <a:xfrm>
            <a:off x="8040936" y="2651263"/>
            <a:ext cx="3450516" cy="1389049"/>
          </a:xfrm>
          <a:prstGeom prst="rect">
            <a:avLst/>
          </a:prstGeom>
        </p:spPr>
      </p:pic>
      <p:pic>
        <p:nvPicPr>
          <p:cNvPr id="13" name="Picture 12">
            <a:extLst>
              <a:ext uri="{FF2B5EF4-FFF2-40B4-BE49-F238E27FC236}">
                <a16:creationId xmlns:a16="http://schemas.microsoft.com/office/drawing/2014/main" id="{2B951844-D779-4855-9C22-21D72C43866B}"/>
              </a:ext>
            </a:extLst>
          </p:cNvPr>
          <p:cNvPicPr/>
          <p:nvPr/>
        </p:nvPicPr>
        <p:blipFill>
          <a:blip r:embed="rId11"/>
          <a:stretch>
            <a:fillRect/>
          </a:stretch>
        </p:blipFill>
        <p:spPr>
          <a:xfrm>
            <a:off x="7778105" y="4298175"/>
            <a:ext cx="3976177" cy="1725458"/>
          </a:xfrm>
          <a:prstGeom prst="rect">
            <a:avLst/>
          </a:prstGeom>
        </p:spPr>
      </p:pic>
    </p:spTree>
    <p:extLst>
      <p:ext uri="{BB962C8B-B14F-4D97-AF65-F5344CB8AC3E}">
        <p14:creationId xmlns:p14="http://schemas.microsoft.com/office/powerpoint/2010/main" val="1274571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The </a:t>
            </a:r>
            <a:r>
              <a:rPr lang="hu-HU" sz="4400" b="1" dirty="0" err="1"/>
              <a:t>Quarantine</a:t>
            </a:r>
            <a:endParaRPr lang="hu-HU" sz="1800" dirty="0">
              <a:latin typeface="+mn-lt"/>
            </a:endParaRPr>
          </a:p>
        </p:txBody>
      </p:sp>
    </p:spTree>
    <p:extLst>
      <p:ext uri="{BB962C8B-B14F-4D97-AF65-F5344CB8AC3E}">
        <p14:creationId xmlns:p14="http://schemas.microsoft.com/office/powerpoint/2010/main" val="4238385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9381506" cy="809158"/>
          </a:xfrm>
        </p:spPr>
        <p:txBody>
          <a:bodyPr/>
          <a:lstStyle/>
          <a:p>
            <a:pPr>
              <a:lnSpc>
                <a:spcPct val="100000"/>
              </a:lnSpc>
            </a:pPr>
            <a:r>
              <a:rPr lang="hu-HU" sz="4400" dirty="0" err="1">
                <a:solidFill>
                  <a:schemeClr val="accent1"/>
                </a:solidFill>
              </a:rPr>
              <a:t>Can</a:t>
            </a:r>
            <a:r>
              <a:rPr lang="hu-HU" sz="4400" dirty="0">
                <a:solidFill>
                  <a:schemeClr val="accent1"/>
                </a:solidFill>
              </a:rPr>
              <a:t> I </a:t>
            </a:r>
            <a:r>
              <a:rPr lang="hu-HU" sz="4400" dirty="0" err="1">
                <a:solidFill>
                  <a:schemeClr val="accent1"/>
                </a:solidFill>
              </a:rPr>
              <a:t>leave</a:t>
            </a:r>
            <a:r>
              <a:rPr lang="hu-HU" sz="4400" dirty="0">
                <a:solidFill>
                  <a:schemeClr val="accent1"/>
                </a:solidFill>
              </a:rPr>
              <a:t> </a:t>
            </a:r>
            <a:r>
              <a:rPr lang="hu-HU" sz="4400" dirty="0" err="1">
                <a:solidFill>
                  <a:schemeClr val="accent1"/>
                </a:solidFill>
              </a:rPr>
              <a:t>my</a:t>
            </a:r>
            <a:r>
              <a:rPr lang="hu-HU" sz="4400" dirty="0">
                <a:solidFill>
                  <a:schemeClr val="accent1"/>
                </a:solidFill>
              </a:rPr>
              <a:t> </a:t>
            </a:r>
            <a:r>
              <a:rPr lang="hu-HU" sz="4400" dirty="0" err="1">
                <a:solidFill>
                  <a:schemeClr val="accent1"/>
                </a:solidFill>
              </a:rPr>
              <a:t>apartment</a:t>
            </a:r>
            <a:r>
              <a:rPr lang="hu-HU" sz="4400" dirty="0">
                <a:solidFill>
                  <a:schemeClr val="accent1"/>
                </a:solidFill>
              </a:rPr>
              <a:t> / </a:t>
            </a:r>
            <a:r>
              <a:rPr lang="hu-HU" sz="4400" dirty="0" err="1">
                <a:solidFill>
                  <a:schemeClr val="accent1"/>
                </a:solidFill>
              </a:rPr>
              <a:t>room</a:t>
            </a:r>
            <a:r>
              <a:rPr lang="hu-HU" sz="4400" dirty="0">
                <a:solidFill>
                  <a:schemeClr val="accent1"/>
                </a:solidFill>
              </a:rPr>
              <a:t> </a:t>
            </a:r>
            <a:r>
              <a:rPr lang="hu-HU" sz="4400" dirty="0" err="1">
                <a:solidFill>
                  <a:schemeClr val="accent1"/>
                </a:solidFill>
              </a:rPr>
              <a:t>during</a:t>
            </a:r>
            <a:r>
              <a:rPr lang="hu-HU" sz="4400" dirty="0">
                <a:solidFill>
                  <a:schemeClr val="accent1"/>
                </a:solidFill>
              </a:rPr>
              <a:t> </a:t>
            </a:r>
            <a:r>
              <a:rPr lang="hu-HU" sz="4400" dirty="0" err="1">
                <a:solidFill>
                  <a:schemeClr val="accent1"/>
                </a:solidFill>
              </a:rPr>
              <a:t>the</a:t>
            </a:r>
            <a:r>
              <a:rPr lang="hu-HU" sz="4400" dirty="0">
                <a:solidFill>
                  <a:schemeClr val="accent1"/>
                </a:solidFill>
              </a:rPr>
              <a:t> </a:t>
            </a:r>
            <a:r>
              <a:rPr lang="hu-HU" sz="4400" dirty="0" err="1">
                <a:solidFill>
                  <a:schemeClr val="accent1"/>
                </a:solidFill>
              </a:rPr>
              <a:t>quarantine</a:t>
            </a:r>
            <a:r>
              <a:rPr lang="hu-HU" sz="4400" dirty="0">
                <a:solidFill>
                  <a:schemeClr val="accent1"/>
                </a:solidFill>
              </a:rPr>
              <a:t> </a:t>
            </a:r>
            <a:r>
              <a:rPr lang="hu-HU" sz="4400" dirty="0" err="1">
                <a:solidFill>
                  <a:schemeClr val="accent1"/>
                </a:solidFill>
              </a:rPr>
              <a:t>period</a:t>
            </a:r>
            <a:r>
              <a:rPr lang="hu-HU" sz="4400" dirty="0">
                <a:solidFill>
                  <a:schemeClr val="accent1"/>
                </a:solidFill>
              </a:rPr>
              <a:t>?</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2317688"/>
            <a:ext cx="6931152" cy="4540312"/>
          </a:xfrm>
          <a:solidFill>
            <a:schemeClr val="accent2"/>
          </a:solidFill>
        </p:spPr>
        <p:txBody>
          <a:bodyPr/>
          <a:lstStyle/>
          <a:p>
            <a:pPr>
              <a:lnSpc>
                <a:spcPct val="150000"/>
              </a:lnSpc>
              <a:spcBef>
                <a:spcPts val="0"/>
              </a:spcBef>
              <a:spcAft>
                <a:spcPts val="0"/>
              </a:spcAft>
            </a:pPr>
            <a:r>
              <a:rPr lang="en-US" sz="2400" dirty="0"/>
              <a:t>During the quarantine period, </a:t>
            </a:r>
            <a:r>
              <a:rPr lang="en-US" sz="2400" b="1" u="sng" dirty="0">
                <a:solidFill>
                  <a:srgbClr val="C00000"/>
                </a:solidFill>
              </a:rPr>
              <a:t>the student cannot leave his/her designated accommodation</a:t>
            </a:r>
            <a:r>
              <a:rPr lang="en-US" sz="2400" b="1" dirty="0"/>
              <a:t> </a:t>
            </a:r>
            <a:r>
              <a:rPr lang="en-US" sz="2400" dirty="0"/>
              <a:t>and, of course, </a:t>
            </a:r>
            <a:r>
              <a:rPr lang="en-US" sz="2400" b="1" dirty="0"/>
              <a:t>cannot enter any of the Corvinus university grounds (including the Budapest Campus buildings and all the buildings of the university’s other sites). </a:t>
            </a:r>
            <a:endParaRPr lang="hu-HU" sz="2400" b="1"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55</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2" name="TextBox 1">
            <a:extLst>
              <a:ext uri="{FF2B5EF4-FFF2-40B4-BE49-F238E27FC236}">
                <a16:creationId xmlns:a16="http://schemas.microsoft.com/office/drawing/2014/main" id="{2D84F449-5B3B-4CDD-8966-D7738CDF55B1}"/>
              </a:ext>
            </a:extLst>
          </p:cNvPr>
          <p:cNvSpPr txBox="1"/>
          <p:nvPr/>
        </p:nvSpPr>
        <p:spPr>
          <a:xfrm>
            <a:off x="7595857" y="1746539"/>
            <a:ext cx="4188204" cy="4447371"/>
          </a:xfrm>
          <a:prstGeom prst="rect">
            <a:avLst/>
          </a:prstGeom>
          <a:noFill/>
        </p:spPr>
        <p:txBody>
          <a:bodyPr wrap="square" rtlCol="0">
            <a:spAutoFit/>
          </a:bodyPr>
          <a:lstStyle/>
          <a:p>
            <a:r>
              <a:rPr lang="hu-HU" sz="11500" dirty="0">
                <a:solidFill>
                  <a:srgbClr val="C00000"/>
                </a:solidFill>
              </a:rPr>
              <a:t>NO!</a:t>
            </a:r>
          </a:p>
          <a:p>
            <a:r>
              <a:rPr lang="hu-HU" sz="2400" b="1" u="sng" dirty="0">
                <a:solidFill>
                  <a:schemeClr val="accent1"/>
                </a:solidFill>
              </a:rPr>
              <a:t>Important:</a:t>
            </a:r>
            <a:r>
              <a:rPr lang="hu-HU" sz="2400" u="sng" dirty="0">
                <a:solidFill>
                  <a:schemeClr val="accent1"/>
                </a:solidFill>
              </a:rPr>
              <a:t> </a:t>
            </a:r>
            <a:r>
              <a:rPr lang="hu-HU" sz="2400" dirty="0">
                <a:solidFill>
                  <a:srgbClr val="C00000"/>
                </a:solidFill>
              </a:rPr>
              <a:t>Leaving the quarantine without permission </a:t>
            </a:r>
            <a:r>
              <a:rPr lang="hu-HU" sz="2400" dirty="0">
                <a:solidFill>
                  <a:schemeClr val="accent1"/>
                </a:solidFill>
              </a:rPr>
              <a:t>to do so from the relevant authorities is illegal and </a:t>
            </a:r>
            <a:r>
              <a:rPr lang="hu-HU" sz="2400" u="sng" dirty="0">
                <a:solidFill>
                  <a:srgbClr val="C00000"/>
                </a:solidFill>
              </a:rPr>
              <a:t>will result in immediate dismissal from the university</a:t>
            </a:r>
            <a:r>
              <a:rPr lang="hu-HU" sz="2400" u="sng" dirty="0">
                <a:solidFill>
                  <a:schemeClr val="accent1"/>
                </a:solidFill>
              </a:rPr>
              <a:t>.</a:t>
            </a:r>
            <a:endParaRPr lang="hu-HU" sz="2400" dirty="0">
              <a:solidFill>
                <a:srgbClr val="C00000"/>
              </a:solidFill>
            </a:endParaRPr>
          </a:p>
        </p:txBody>
      </p:sp>
    </p:spTree>
    <p:extLst>
      <p:ext uri="{BB962C8B-B14F-4D97-AF65-F5344CB8AC3E}">
        <p14:creationId xmlns:p14="http://schemas.microsoft.com/office/powerpoint/2010/main" val="75254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5780161" cy="809158"/>
          </a:xfrm>
        </p:spPr>
        <p:txBody>
          <a:bodyPr/>
          <a:lstStyle/>
          <a:p>
            <a:pPr>
              <a:lnSpc>
                <a:spcPct val="100000"/>
              </a:lnSpc>
            </a:pPr>
            <a:r>
              <a:rPr lang="hu-HU" sz="4400" dirty="0" err="1">
                <a:solidFill>
                  <a:schemeClr val="accent1"/>
                </a:solidFill>
              </a:rPr>
              <a:t>How</a:t>
            </a:r>
            <a:r>
              <a:rPr lang="hu-HU" sz="4400" dirty="0">
                <a:solidFill>
                  <a:schemeClr val="accent1"/>
                </a:solidFill>
              </a:rPr>
              <a:t> </a:t>
            </a:r>
            <a:r>
              <a:rPr lang="hu-HU" sz="4400" dirty="0" err="1">
                <a:solidFill>
                  <a:schemeClr val="accent1"/>
                </a:solidFill>
              </a:rPr>
              <a:t>will</a:t>
            </a:r>
            <a:r>
              <a:rPr lang="hu-HU" sz="4400" dirty="0">
                <a:solidFill>
                  <a:schemeClr val="accent1"/>
                </a:solidFill>
              </a:rPr>
              <a:t> I </a:t>
            </a:r>
            <a:r>
              <a:rPr lang="hu-HU" sz="4400" dirty="0" err="1">
                <a:solidFill>
                  <a:schemeClr val="accent1"/>
                </a:solidFill>
              </a:rPr>
              <a:t>follow</a:t>
            </a:r>
            <a:r>
              <a:rPr lang="hu-HU" sz="4400" dirty="0">
                <a:solidFill>
                  <a:schemeClr val="accent1"/>
                </a:solidFill>
              </a:rPr>
              <a:t> </a:t>
            </a:r>
            <a:r>
              <a:rPr lang="hu-HU" sz="4400" dirty="0" err="1">
                <a:solidFill>
                  <a:schemeClr val="accent1"/>
                </a:solidFill>
              </a:rPr>
              <a:t>my</a:t>
            </a:r>
            <a:r>
              <a:rPr lang="hu-HU" sz="4400" dirty="0">
                <a:solidFill>
                  <a:schemeClr val="accent1"/>
                </a:solidFill>
              </a:rPr>
              <a:t> </a:t>
            </a:r>
            <a:r>
              <a:rPr lang="hu-HU" sz="4400" dirty="0" err="1">
                <a:solidFill>
                  <a:schemeClr val="accent1"/>
                </a:solidFill>
              </a:rPr>
              <a:t>courses</a:t>
            </a:r>
            <a:r>
              <a:rPr lang="hu-HU" sz="4400" dirty="0">
                <a:solidFill>
                  <a:schemeClr val="accent1"/>
                </a:solidFill>
              </a:rPr>
              <a:t>?</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2379944"/>
            <a:ext cx="6931152" cy="4478055"/>
          </a:xfrm>
          <a:solidFill>
            <a:schemeClr val="accent2"/>
          </a:solidFill>
        </p:spPr>
        <p:txBody>
          <a:bodyPr/>
          <a:lstStyle/>
          <a:p>
            <a:pPr>
              <a:lnSpc>
                <a:spcPct val="150000"/>
              </a:lnSpc>
              <a:spcBef>
                <a:spcPts val="0"/>
              </a:spcBef>
              <a:spcAft>
                <a:spcPts val="0"/>
              </a:spcAft>
            </a:pPr>
            <a:r>
              <a:rPr lang="hu-HU" sz="2400" dirty="0"/>
              <a:t>S</a:t>
            </a:r>
            <a:r>
              <a:rPr lang="en-US" sz="2400" dirty="0" err="1"/>
              <a:t>tudents</a:t>
            </a:r>
            <a:r>
              <a:rPr lang="en-US" sz="2400" dirty="0"/>
              <a:t> will be able to follow - in an online, distance learning format throughout the whole semester – all the lectures and seminars of the courses offered in the frame of the English degree programs, as well as, courses offered to incoming international exchange students.</a:t>
            </a:r>
            <a:endParaRPr lang="hu-HU" sz="2400"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56</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pic>
        <p:nvPicPr>
          <p:cNvPr id="3" name="Picture 2">
            <a:extLst>
              <a:ext uri="{FF2B5EF4-FFF2-40B4-BE49-F238E27FC236}">
                <a16:creationId xmlns:a16="http://schemas.microsoft.com/office/drawing/2014/main" id="{A8DB47B0-6275-4EFC-ADA4-B0EDBD084068}"/>
              </a:ext>
            </a:extLst>
          </p:cNvPr>
          <p:cNvPicPr>
            <a:picLocks noChangeAspect="1"/>
          </p:cNvPicPr>
          <p:nvPr/>
        </p:nvPicPr>
        <p:blipFill>
          <a:blip r:embed="rId3"/>
          <a:stretch>
            <a:fillRect/>
          </a:stretch>
        </p:blipFill>
        <p:spPr>
          <a:xfrm>
            <a:off x="7406900" y="2273506"/>
            <a:ext cx="4684256" cy="2475782"/>
          </a:xfrm>
          <a:prstGeom prst="rect">
            <a:avLst/>
          </a:prstGeom>
        </p:spPr>
      </p:pic>
    </p:spTree>
    <p:extLst>
      <p:ext uri="{BB962C8B-B14F-4D97-AF65-F5344CB8AC3E}">
        <p14:creationId xmlns:p14="http://schemas.microsoft.com/office/powerpoint/2010/main" val="3175187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err="1"/>
              <a:t>Temporary</a:t>
            </a:r>
            <a:r>
              <a:rPr lang="hu-HU" sz="4400" b="1" dirty="0"/>
              <a:t> Student ID „</a:t>
            </a:r>
            <a:r>
              <a:rPr lang="hu-HU" sz="4400" b="1" dirty="0" err="1"/>
              <a:t>card</a:t>
            </a:r>
            <a:r>
              <a:rPr lang="hu-HU" sz="4400" b="1" dirty="0"/>
              <a:t>”</a:t>
            </a:r>
            <a:endParaRPr lang="hu-HU" sz="1800" dirty="0">
              <a:latin typeface="+mn-lt"/>
            </a:endParaRPr>
          </a:p>
        </p:txBody>
      </p:sp>
    </p:spTree>
    <p:extLst>
      <p:ext uri="{BB962C8B-B14F-4D97-AF65-F5344CB8AC3E}">
        <p14:creationId xmlns:p14="http://schemas.microsoft.com/office/powerpoint/2010/main" val="1970397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82209" y="251817"/>
            <a:ext cx="5780161" cy="809158"/>
          </a:xfrm>
        </p:spPr>
        <p:txBody>
          <a:bodyPr/>
          <a:lstStyle/>
          <a:p>
            <a:pPr>
              <a:lnSpc>
                <a:spcPct val="100000"/>
              </a:lnSpc>
            </a:pPr>
            <a:r>
              <a:rPr lang="hu-HU" sz="4000" dirty="0">
                <a:solidFill>
                  <a:schemeClr val="accent1"/>
                </a:solidFill>
              </a:rPr>
              <a:t>Temporary Student ID card (issued by your program coordinator!)</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83144" y="2172832"/>
            <a:ext cx="6931152" cy="4513151"/>
          </a:xfrm>
          <a:solidFill>
            <a:schemeClr val="accent2"/>
          </a:solidFill>
        </p:spPr>
        <p:txBody>
          <a:bodyPr/>
          <a:lstStyle/>
          <a:p>
            <a:pPr>
              <a:lnSpc>
                <a:spcPct val="150000"/>
              </a:lnSpc>
              <a:spcBef>
                <a:spcPts val="0"/>
              </a:spcBef>
              <a:spcAft>
                <a:spcPts val="0"/>
              </a:spcAft>
            </a:pPr>
            <a:endParaRPr lang="hu-HU" sz="1600" b="1" dirty="0"/>
          </a:p>
          <a:p>
            <a:pPr>
              <a:lnSpc>
                <a:spcPct val="100000"/>
              </a:lnSpc>
              <a:spcBef>
                <a:spcPts val="0"/>
              </a:spcBef>
              <a:spcAft>
                <a:spcPts val="0"/>
              </a:spcAft>
            </a:pPr>
            <a:r>
              <a:rPr lang="hu-HU" altLang="hu-HU" b="1" dirty="0"/>
              <a:t>Only valid in Hungary!</a:t>
            </a:r>
          </a:p>
          <a:p>
            <a:pPr>
              <a:lnSpc>
                <a:spcPct val="100000"/>
              </a:lnSpc>
              <a:spcBef>
                <a:spcPts val="0"/>
              </a:spcBef>
              <a:spcAft>
                <a:spcPts val="0"/>
              </a:spcAft>
            </a:pPr>
            <a:r>
              <a:rPr lang="hu-HU" altLang="hu-HU" dirty="0"/>
              <a:t>Issued by Corvinus</a:t>
            </a:r>
          </a:p>
          <a:p>
            <a:pPr>
              <a:lnSpc>
                <a:spcPct val="100000"/>
              </a:lnSpc>
              <a:spcBef>
                <a:spcPts val="0"/>
              </a:spcBef>
              <a:spcAft>
                <a:spcPts val="0"/>
              </a:spcAft>
            </a:pPr>
            <a:r>
              <a:rPr lang="hu-HU" altLang="hu-HU" b="1" dirty="0"/>
              <a:t>You must have it with you if you use any of the benefits/discounts</a:t>
            </a:r>
          </a:p>
          <a:p>
            <a:pPr>
              <a:lnSpc>
                <a:spcPct val="100000"/>
              </a:lnSpc>
              <a:spcBef>
                <a:spcPts val="0"/>
              </a:spcBef>
              <a:spcAft>
                <a:spcPts val="0"/>
              </a:spcAft>
            </a:pPr>
            <a:r>
              <a:rPr lang="hu-HU" altLang="hu-HU" b="1" dirty="0"/>
              <a:t>Valid for 60 days from the date of issue</a:t>
            </a:r>
          </a:p>
          <a:p>
            <a:pPr>
              <a:lnSpc>
                <a:spcPct val="100000"/>
              </a:lnSpc>
              <a:spcBef>
                <a:spcPts val="0"/>
              </a:spcBef>
              <a:spcAft>
                <a:spcPts val="0"/>
              </a:spcAft>
            </a:pPr>
            <a:r>
              <a:rPr lang="hu-HU" altLang="hu-HU" dirty="0"/>
              <a:t>Request a new temporary Student ID at least 2-3 days </a:t>
            </a:r>
            <a:r>
              <a:rPr lang="hu-HU" altLang="hu-HU" u="sng" dirty="0"/>
              <a:t>before</a:t>
            </a:r>
            <a:r>
              <a:rPr lang="hu-HU" altLang="hu-HU" dirty="0"/>
              <a:t> it expires.</a:t>
            </a:r>
          </a:p>
          <a:p>
            <a:pPr>
              <a:lnSpc>
                <a:spcPct val="100000"/>
              </a:lnSpc>
              <a:spcBef>
                <a:spcPts val="0"/>
              </a:spcBef>
              <a:spcAft>
                <a:spcPts val="0"/>
              </a:spcAft>
            </a:pPr>
            <a:endParaRPr lang="hu-HU" altLang="hu-HU" b="1" dirty="0"/>
          </a:p>
          <a:p>
            <a:pPr>
              <a:lnSpc>
                <a:spcPct val="100000"/>
              </a:lnSpc>
              <a:spcBef>
                <a:spcPts val="0"/>
              </a:spcBef>
              <a:spcAft>
                <a:spcPts val="0"/>
              </a:spcAft>
            </a:pPr>
            <a:r>
              <a:rPr lang="hu-HU" altLang="hu-HU" b="1" dirty="0"/>
              <a:t>Benefits/</a:t>
            </a:r>
            <a:r>
              <a:rPr lang="hu-HU" altLang="hu-HU" b="1" dirty="0">
                <a:solidFill>
                  <a:schemeClr val="accent1"/>
                </a:solidFill>
              </a:rPr>
              <a:t>Discounts:</a:t>
            </a:r>
          </a:p>
          <a:p>
            <a:pPr lvl="1">
              <a:lnSpc>
                <a:spcPct val="100000"/>
              </a:lnSpc>
              <a:spcBef>
                <a:spcPts val="0"/>
              </a:spcBef>
              <a:spcAft>
                <a:spcPts val="0"/>
              </a:spcAft>
            </a:pPr>
            <a:r>
              <a:rPr lang="hu-HU" altLang="hu-HU" dirty="0">
                <a:solidFill>
                  <a:schemeClr val="accent1"/>
                </a:solidFill>
              </a:rPr>
              <a:t>Student public transportation pass (Budapest) – </a:t>
            </a:r>
            <a:br>
              <a:rPr lang="hu-HU" altLang="hu-HU" dirty="0">
                <a:solidFill>
                  <a:schemeClr val="accent1"/>
                </a:solidFill>
              </a:rPr>
            </a:br>
            <a:r>
              <a:rPr lang="hu-HU" altLang="hu-HU" b="1" i="1" dirty="0">
                <a:solidFill>
                  <a:schemeClr val="accent1"/>
                </a:solidFill>
              </a:rPr>
              <a:t>3450 HUF</a:t>
            </a:r>
            <a:r>
              <a:rPr lang="hu-HU" altLang="hu-HU" dirty="0">
                <a:solidFill>
                  <a:schemeClr val="accent1"/>
                </a:solidFill>
              </a:rPr>
              <a:t>/month</a:t>
            </a:r>
          </a:p>
          <a:p>
            <a:pPr lvl="1">
              <a:lnSpc>
                <a:spcPct val="100000"/>
              </a:lnSpc>
              <a:spcBef>
                <a:spcPts val="0"/>
              </a:spcBef>
              <a:spcAft>
                <a:spcPts val="0"/>
              </a:spcAft>
            </a:pPr>
            <a:r>
              <a:rPr lang="hu-HU" altLang="hu-HU" dirty="0">
                <a:solidFill>
                  <a:schemeClr val="accent1"/>
                </a:solidFill>
              </a:rPr>
              <a:t>Train 50% - only within Hungary</a:t>
            </a:r>
          </a:p>
          <a:p>
            <a:pPr lvl="1">
              <a:lnSpc>
                <a:spcPct val="100000"/>
              </a:lnSpc>
              <a:spcBef>
                <a:spcPts val="0"/>
              </a:spcBef>
              <a:spcAft>
                <a:spcPts val="0"/>
              </a:spcAft>
            </a:pPr>
            <a:r>
              <a:rPr lang="hu-HU" altLang="hu-HU" dirty="0">
                <a:solidFill>
                  <a:schemeClr val="accent1"/>
                </a:solidFill>
              </a:rPr>
              <a:t>Movies, gyms, restaurants etc.</a:t>
            </a:r>
          </a:p>
          <a:p>
            <a:pPr>
              <a:lnSpc>
                <a:spcPct val="150000"/>
              </a:lnSpc>
              <a:spcBef>
                <a:spcPts val="0"/>
              </a:spcBef>
              <a:spcAft>
                <a:spcPts val="0"/>
              </a:spcAft>
            </a:pPr>
            <a:endParaRPr lang="hu-HU" b="1" dirty="0"/>
          </a:p>
          <a:p>
            <a:pPr>
              <a:lnSpc>
                <a:spcPct val="150000"/>
              </a:lnSpc>
              <a:spcBef>
                <a:spcPts val="0"/>
              </a:spcBef>
              <a:spcAft>
                <a:spcPts val="0"/>
              </a:spcAft>
            </a:pPr>
            <a:endParaRPr lang="hu-HU" sz="1600"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58</a:t>
            </a:fld>
            <a:endParaRPr lang="hu-HU" sz="1100" b="1" dirty="0">
              <a:solidFill>
                <a:srgbClr val="495999"/>
              </a:solidFill>
              <a:latin typeface="Muli ExtraBold" panose="00000900000000000000" pitchFamily="2" charset="-18"/>
            </a:endParaRPr>
          </a:p>
        </p:txBody>
      </p:sp>
      <p:sp>
        <p:nvSpPr>
          <p:cNvPr id="3" name="Picture Placeholder 2">
            <a:extLst>
              <a:ext uri="{FF2B5EF4-FFF2-40B4-BE49-F238E27FC236}">
                <a16:creationId xmlns:a16="http://schemas.microsoft.com/office/drawing/2014/main" id="{70ECD88A-CF71-465A-AD4C-0FDD246CEA7B}"/>
              </a:ext>
            </a:extLst>
          </p:cNvPr>
          <p:cNvSpPr>
            <a:spLocks noGrp="1"/>
          </p:cNvSpPr>
          <p:nvPr>
            <p:ph type="pic" sz="quarter" idx="12"/>
          </p:nvPr>
        </p:nvSpPr>
        <p:spPr>
          <a:xfrm>
            <a:off x="7306056" y="0"/>
            <a:ext cx="4885944" cy="6858000"/>
          </a:xfrm>
        </p:spPr>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8" name="Text Placeholder 4">
            <a:extLst>
              <a:ext uri="{FF2B5EF4-FFF2-40B4-BE49-F238E27FC236}">
                <a16:creationId xmlns:a16="http://schemas.microsoft.com/office/drawing/2014/main" id="{EBABF1C5-AC8F-41F3-858A-2256A6B12DD4}"/>
              </a:ext>
            </a:extLst>
          </p:cNvPr>
          <p:cNvSpPr txBox="1">
            <a:spLocks/>
          </p:cNvSpPr>
          <p:nvPr/>
        </p:nvSpPr>
        <p:spPr>
          <a:xfrm>
            <a:off x="7415784" y="1088136"/>
            <a:ext cx="4225354" cy="5481601"/>
          </a:xfrm>
          <a:prstGeom prst="rect">
            <a:avLst/>
          </a:prstGeom>
          <a:noFill/>
        </p:spPr>
        <p:txBody>
          <a:bodyPr vert="horz" lIns="0" tIns="0" rIns="0" bIns="0" rtlCol="0">
            <a:noAutofit/>
          </a:bodyPr>
          <a:lstStyle>
            <a:lvl1pPr marL="0" indent="0" algn="l" defTabSz="914400" rtl="0" eaLnBrk="1" latinLnBrk="0" hangingPunct="1">
              <a:lnSpc>
                <a:spcPts val="2400"/>
              </a:lnSpc>
              <a:spcBef>
                <a:spcPts val="10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1pPr>
            <a:lvl2pPr marL="432000" indent="0" algn="l" defTabSz="914400" rtl="0" eaLnBrk="1" latinLnBrk="0" hangingPunct="1">
              <a:lnSpc>
                <a:spcPts val="2400"/>
              </a:lnSpc>
              <a:spcBef>
                <a:spcPts val="500"/>
              </a:spcBef>
              <a:spcAft>
                <a:spcPts val="1200"/>
              </a:spcAft>
              <a:buFont typeface="Arial" panose="020B0604020202020204" pitchFamily="34" charset="0"/>
              <a:buNone/>
              <a:defRPr sz="1800" kern="1200">
                <a:solidFill>
                  <a:srgbClr val="495999"/>
                </a:solidFill>
                <a:latin typeface="Muli" panose="00000500000000000000" pitchFamily="2" charset="-18"/>
                <a:ea typeface="+mn-ea"/>
                <a:cs typeface="+mn-cs"/>
              </a:defRPr>
            </a:lvl2pPr>
            <a:lvl3pPr marL="864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3pPr>
            <a:lvl4pPr marL="1296000" indent="0" algn="l" defTabSz="914400" rtl="0" eaLnBrk="1" latinLnBrk="0" hangingPunct="1">
              <a:lnSpc>
                <a:spcPts val="2000"/>
              </a:lnSpc>
              <a:spcBef>
                <a:spcPts val="500"/>
              </a:spcBef>
              <a:spcAft>
                <a:spcPts val="1200"/>
              </a:spcAft>
              <a:buFont typeface="Arial" panose="020B0604020202020204" pitchFamily="34" charset="0"/>
              <a:buNone/>
              <a:defRPr sz="1400" kern="1200">
                <a:solidFill>
                  <a:srgbClr val="495999"/>
                </a:solidFill>
                <a:latin typeface="Muli" panose="00000500000000000000" pitchFamily="2" charset="-18"/>
                <a:ea typeface="+mn-ea"/>
                <a:cs typeface="+mn-cs"/>
              </a:defRPr>
            </a:lvl4pPr>
            <a:lvl5pPr marL="1728000" indent="0" algn="l" defTabSz="914400" rtl="0" eaLnBrk="1" latinLnBrk="0" hangingPunct="1">
              <a:lnSpc>
                <a:spcPts val="1600"/>
              </a:lnSpc>
              <a:spcBef>
                <a:spcPts val="0"/>
              </a:spcBef>
              <a:spcAft>
                <a:spcPts val="1200"/>
              </a:spcAft>
              <a:buFont typeface="Arial" panose="020B0604020202020204" pitchFamily="34" charset="0"/>
              <a:buNone/>
              <a:defRPr sz="1000" kern="1200">
                <a:solidFill>
                  <a:srgbClr val="495999"/>
                </a:solidFill>
                <a:latin typeface="Muli"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endParaRPr lang="hu-HU" sz="1600" dirty="0"/>
          </a:p>
        </p:txBody>
      </p:sp>
      <p:pic>
        <p:nvPicPr>
          <p:cNvPr id="10" name="Tartalom helye 1">
            <a:extLst>
              <a:ext uri="{FF2B5EF4-FFF2-40B4-BE49-F238E27FC236}">
                <a16:creationId xmlns:a16="http://schemas.microsoft.com/office/drawing/2014/main" id="{C7B55D53-180B-41DF-A8EE-901F35A6E30F}"/>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7429260" y="784484"/>
            <a:ext cx="4547776" cy="5665980"/>
          </a:xfrm>
          <a:prstGeom prst="rect">
            <a:avLst/>
          </a:prstGeom>
        </p:spPr>
      </p:pic>
      <p:sp>
        <p:nvSpPr>
          <p:cNvPr id="2" name="TextBox 1">
            <a:extLst>
              <a:ext uri="{FF2B5EF4-FFF2-40B4-BE49-F238E27FC236}">
                <a16:creationId xmlns:a16="http://schemas.microsoft.com/office/drawing/2014/main" id="{BCF9BE3C-9EDC-43B0-BA89-BB97F8276593}"/>
              </a:ext>
            </a:extLst>
          </p:cNvPr>
          <p:cNvSpPr txBox="1"/>
          <p:nvPr/>
        </p:nvSpPr>
        <p:spPr>
          <a:xfrm>
            <a:off x="10316746" y="3309697"/>
            <a:ext cx="1406528" cy="307777"/>
          </a:xfrm>
          <a:prstGeom prst="rect">
            <a:avLst/>
          </a:prstGeom>
          <a:noFill/>
        </p:spPr>
        <p:txBody>
          <a:bodyPr wrap="square" rtlCol="0">
            <a:spAutoFit/>
          </a:bodyPr>
          <a:lstStyle/>
          <a:p>
            <a:r>
              <a:rPr lang="hu-HU" sz="1400" dirty="0">
                <a:solidFill>
                  <a:srgbClr val="7030A0"/>
                </a:solidFill>
              </a:rPr>
              <a:t>Date of expiry</a:t>
            </a:r>
          </a:p>
        </p:txBody>
      </p:sp>
      <p:sp>
        <p:nvSpPr>
          <p:cNvPr id="14" name="TextBox 13">
            <a:extLst>
              <a:ext uri="{FF2B5EF4-FFF2-40B4-BE49-F238E27FC236}">
                <a16:creationId xmlns:a16="http://schemas.microsoft.com/office/drawing/2014/main" id="{730624C0-9F49-4579-B1C4-93A14782AA33}"/>
              </a:ext>
            </a:extLst>
          </p:cNvPr>
          <p:cNvSpPr txBox="1"/>
          <p:nvPr/>
        </p:nvSpPr>
        <p:spPr>
          <a:xfrm>
            <a:off x="8736107" y="3446807"/>
            <a:ext cx="1302196" cy="1015663"/>
          </a:xfrm>
          <a:prstGeom prst="rect">
            <a:avLst/>
          </a:prstGeom>
          <a:noFill/>
        </p:spPr>
        <p:txBody>
          <a:bodyPr wrap="square" rtlCol="0">
            <a:spAutoFit/>
          </a:bodyPr>
          <a:lstStyle/>
          <a:p>
            <a:r>
              <a:rPr lang="hu-HU" sz="1200" dirty="0">
                <a:solidFill>
                  <a:srgbClr val="7030A0"/>
                </a:solidFill>
              </a:rPr>
              <a:t>ID number to put in when buying a public transportation pass</a:t>
            </a:r>
          </a:p>
        </p:txBody>
      </p:sp>
      <p:cxnSp>
        <p:nvCxnSpPr>
          <p:cNvPr id="16" name="Straight Arrow Connector 15">
            <a:extLst>
              <a:ext uri="{FF2B5EF4-FFF2-40B4-BE49-F238E27FC236}">
                <a16:creationId xmlns:a16="http://schemas.microsoft.com/office/drawing/2014/main" id="{EB8F61D4-DB9A-4C50-88FC-71E05EE02E64}"/>
              </a:ext>
            </a:extLst>
          </p:cNvPr>
          <p:cNvCxnSpPr/>
          <p:nvPr/>
        </p:nvCxnSpPr>
        <p:spPr>
          <a:xfrm flipH="1" flipV="1">
            <a:off x="10852220" y="1444339"/>
            <a:ext cx="346624" cy="1965953"/>
          </a:xfrm>
          <a:prstGeom prst="straightConnector1">
            <a:avLst/>
          </a:prstGeom>
          <a:ln w="38100">
            <a:solidFill>
              <a:srgbClr val="ED436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38AFF4-9BE6-460E-96E1-0D26E016024A}"/>
              </a:ext>
            </a:extLst>
          </p:cNvPr>
          <p:cNvCxnSpPr>
            <a:cxnSpLocks/>
            <a:endCxn id="19" idx="5"/>
          </p:cNvCxnSpPr>
          <p:nvPr/>
        </p:nvCxnSpPr>
        <p:spPr>
          <a:xfrm flipH="1" flipV="1">
            <a:off x="8473327" y="2947824"/>
            <a:ext cx="823120" cy="569802"/>
          </a:xfrm>
          <a:prstGeom prst="straightConnector1">
            <a:avLst/>
          </a:prstGeom>
          <a:ln w="38100">
            <a:solidFill>
              <a:srgbClr val="ED4367"/>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C1D2585-816B-45EE-8F3F-B2ADCA63E031}"/>
              </a:ext>
            </a:extLst>
          </p:cNvPr>
          <p:cNvSpPr/>
          <p:nvPr/>
        </p:nvSpPr>
        <p:spPr>
          <a:xfrm>
            <a:off x="7728284" y="2793442"/>
            <a:ext cx="872872" cy="180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2" name="Oval 21">
            <a:extLst>
              <a:ext uri="{FF2B5EF4-FFF2-40B4-BE49-F238E27FC236}">
                <a16:creationId xmlns:a16="http://schemas.microsoft.com/office/drawing/2014/main" id="{C288A450-B537-4DA2-9F47-654FFD9704D6}"/>
              </a:ext>
            </a:extLst>
          </p:cNvPr>
          <p:cNvSpPr/>
          <p:nvPr/>
        </p:nvSpPr>
        <p:spPr>
          <a:xfrm>
            <a:off x="9864922" y="1321703"/>
            <a:ext cx="1302196" cy="137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316036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68252" y="191904"/>
            <a:ext cx="5780161" cy="809158"/>
          </a:xfrm>
        </p:spPr>
        <p:txBody>
          <a:bodyPr/>
          <a:lstStyle/>
          <a:p>
            <a:r>
              <a:rPr lang="hu-HU" dirty="0">
                <a:solidFill>
                  <a:schemeClr val="accent1"/>
                </a:solidFill>
              </a:rPr>
              <a:t>Public Transportation Pass for Budapest</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088136"/>
            <a:ext cx="6931152" cy="5769864"/>
          </a:xfrm>
          <a:solidFill>
            <a:schemeClr val="accent2"/>
          </a:solidFill>
        </p:spPr>
        <p:txBody>
          <a:bodyPr/>
          <a:lstStyle/>
          <a:p>
            <a:pPr>
              <a:lnSpc>
                <a:spcPct val="150000"/>
              </a:lnSpc>
              <a:spcBef>
                <a:spcPts val="0"/>
              </a:spcBef>
            </a:pPr>
            <a:r>
              <a:rPr lang="hu-HU" altLang="hu-HU" sz="2000" dirty="0"/>
              <a:t>Student transportation pass - </a:t>
            </a:r>
            <a:r>
              <a:rPr lang="hu-HU" altLang="hu-HU" sz="2000" b="1" i="1" dirty="0"/>
              <a:t>3450HUF</a:t>
            </a:r>
            <a:r>
              <a:rPr lang="hu-HU" altLang="hu-HU" sz="2000" dirty="0"/>
              <a:t>/month</a:t>
            </a:r>
            <a:endParaRPr lang="hu-HU" altLang="hu-HU" sz="2000" b="1" dirty="0"/>
          </a:p>
          <a:p>
            <a:pPr>
              <a:lnSpc>
                <a:spcPct val="100000"/>
              </a:lnSpc>
              <a:spcBef>
                <a:spcPts val="0"/>
              </a:spcBef>
            </a:pPr>
            <a:r>
              <a:rPr lang="hu-HU" altLang="hu-HU" sz="2000" b="1" dirty="0"/>
              <a:t>Only valid with your student ID! </a:t>
            </a:r>
            <a:r>
              <a:rPr lang="hu-HU" altLang="hu-HU" sz="2000" b="1" i="1" dirty="0">
                <a:solidFill>
                  <a:srgbClr val="FF0000"/>
                </a:solidFill>
              </a:rPr>
              <a:t>(Fine of 16000HUF=60USD)</a:t>
            </a:r>
          </a:p>
          <a:p>
            <a:pPr>
              <a:lnSpc>
                <a:spcPct val="100000"/>
              </a:lnSpc>
              <a:spcBef>
                <a:spcPts val="0"/>
              </a:spcBef>
            </a:pPr>
            <a:r>
              <a:rPr lang="hu-HU" altLang="hu-HU" sz="2000" b="1" dirty="0">
                <a:solidFill>
                  <a:schemeClr val="accent1"/>
                </a:solidFill>
              </a:rPr>
              <a:t>What number do I have to </a:t>
            </a:r>
            <a:br>
              <a:rPr lang="hu-HU" altLang="hu-HU" sz="2000" b="1" dirty="0">
                <a:solidFill>
                  <a:schemeClr val="accent1"/>
                </a:solidFill>
              </a:rPr>
            </a:br>
            <a:r>
              <a:rPr lang="hu-HU" altLang="hu-HU" sz="2000" b="1" dirty="0">
                <a:solidFill>
                  <a:schemeClr val="accent1"/>
                </a:solidFill>
              </a:rPr>
              <a:t>enter as the ID number?</a:t>
            </a:r>
          </a:p>
          <a:p>
            <a:pPr>
              <a:lnSpc>
                <a:spcPct val="100000"/>
              </a:lnSpc>
              <a:spcBef>
                <a:spcPts val="0"/>
              </a:spcBef>
              <a:spcAft>
                <a:spcPts val="0"/>
              </a:spcAft>
            </a:pPr>
            <a:r>
              <a:rPr lang="hu-HU" altLang="hu-HU" sz="2000" b="1" i="1" dirty="0">
                <a:solidFill>
                  <a:srgbClr val="FF0000"/>
                </a:solidFill>
              </a:rPr>
              <a:t>„Oktatási azonosító” on your </a:t>
            </a:r>
          </a:p>
          <a:p>
            <a:pPr>
              <a:lnSpc>
                <a:spcPct val="100000"/>
              </a:lnSpc>
              <a:spcBef>
                <a:spcPts val="0"/>
              </a:spcBef>
              <a:spcAft>
                <a:spcPts val="0"/>
              </a:spcAft>
            </a:pPr>
            <a:r>
              <a:rPr lang="hu-HU" altLang="hu-HU" sz="2000" b="1" i="1" dirty="0">
                <a:solidFill>
                  <a:srgbClr val="FF0000"/>
                </a:solidFill>
              </a:rPr>
              <a:t>temporary Student ID card</a:t>
            </a:r>
          </a:p>
          <a:p>
            <a:pPr>
              <a:lnSpc>
                <a:spcPct val="100000"/>
              </a:lnSpc>
              <a:spcBef>
                <a:spcPts val="0"/>
              </a:spcBef>
            </a:pPr>
            <a:endParaRPr lang="hu-HU" altLang="hu-HU" sz="2000" b="1" dirty="0">
              <a:solidFill>
                <a:schemeClr val="accent1"/>
              </a:solidFill>
            </a:endParaRPr>
          </a:p>
          <a:p>
            <a:pPr>
              <a:lnSpc>
                <a:spcPct val="100000"/>
              </a:lnSpc>
              <a:spcBef>
                <a:spcPts val="0"/>
              </a:spcBef>
            </a:pPr>
            <a:r>
              <a:rPr lang="hu-HU" altLang="hu-HU" sz="2000" b="1" dirty="0">
                <a:solidFill>
                  <a:schemeClr val="accent1"/>
                </a:solidFill>
              </a:rPr>
              <a:t>Where can I buy it?</a:t>
            </a:r>
          </a:p>
          <a:p>
            <a:pPr>
              <a:lnSpc>
                <a:spcPct val="100000"/>
              </a:lnSpc>
              <a:spcBef>
                <a:spcPts val="0"/>
              </a:spcBef>
            </a:pPr>
            <a:r>
              <a:rPr lang="hu-HU" altLang="hu-HU" sz="2000" b="1" u="sng" dirty="0">
                <a:solidFill>
                  <a:schemeClr val="accent1"/>
                </a:solidFill>
              </a:rPr>
              <a:t>OR:</a:t>
            </a:r>
          </a:p>
          <a:p>
            <a:pPr>
              <a:lnSpc>
                <a:spcPct val="100000"/>
              </a:lnSpc>
              <a:spcBef>
                <a:spcPts val="0"/>
              </a:spcBef>
            </a:pPr>
            <a:r>
              <a:rPr lang="hu-HU" altLang="hu-HU" sz="2000" dirty="0">
                <a:solidFill>
                  <a:schemeClr val="accent1"/>
                </a:solidFill>
                <a:hlinkClick r:id="rId2"/>
              </a:rPr>
              <a:t>https://bkk.hu/mobileticket/</a:t>
            </a:r>
            <a:r>
              <a:rPr lang="hu-HU" altLang="hu-HU" sz="2000" dirty="0">
                <a:solidFill>
                  <a:schemeClr val="accent1"/>
                </a:solidFill>
              </a:rPr>
              <a:t> </a:t>
            </a:r>
          </a:p>
          <a:p>
            <a:pPr>
              <a:lnSpc>
                <a:spcPct val="100000"/>
              </a:lnSpc>
              <a:spcBef>
                <a:spcPts val="0"/>
              </a:spcBef>
              <a:spcAft>
                <a:spcPts val="0"/>
              </a:spcAft>
            </a:pPr>
            <a:endParaRPr lang="hu-HU" altLang="hu-HU" sz="2000" dirty="0">
              <a:solidFill>
                <a:schemeClr val="accent1"/>
              </a:solidFill>
            </a:endParaRPr>
          </a:p>
          <a:p>
            <a:pPr>
              <a:lnSpc>
                <a:spcPct val="100000"/>
              </a:lnSpc>
              <a:spcBef>
                <a:spcPts val="0"/>
              </a:spcBef>
              <a:spcAft>
                <a:spcPts val="0"/>
              </a:spcAft>
            </a:pPr>
            <a:r>
              <a:rPr lang="hu-HU" dirty="0"/>
              <a:t>More info: </a:t>
            </a:r>
            <a:br>
              <a:rPr lang="hu-HU" dirty="0"/>
            </a:br>
            <a:r>
              <a:rPr lang="hu-HU" dirty="0">
                <a:hlinkClick r:id="rId3"/>
              </a:rPr>
              <a:t>https://bkk.hu/en/monthly-budapest-pass-for-students-2/</a:t>
            </a:r>
            <a:r>
              <a:rPr lang="hu-HU" dirty="0"/>
              <a:t> </a:t>
            </a:r>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59</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pic>
        <p:nvPicPr>
          <p:cNvPr id="8" name="Kép 2">
            <a:extLst>
              <a:ext uri="{FF2B5EF4-FFF2-40B4-BE49-F238E27FC236}">
                <a16:creationId xmlns:a16="http://schemas.microsoft.com/office/drawing/2014/main" id="{CB710981-9220-4180-AD70-A62DFCEA4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930" y="2112548"/>
            <a:ext cx="3741208" cy="2437676"/>
          </a:xfrm>
          <a:prstGeom prst="rect">
            <a:avLst/>
          </a:prstGeom>
        </p:spPr>
      </p:pic>
      <p:pic>
        <p:nvPicPr>
          <p:cNvPr id="3" name="Picture 2">
            <a:extLst>
              <a:ext uri="{FF2B5EF4-FFF2-40B4-BE49-F238E27FC236}">
                <a16:creationId xmlns:a16="http://schemas.microsoft.com/office/drawing/2014/main" id="{8CBFFADD-7476-46DE-A770-D109661F5B12}"/>
              </a:ext>
            </a:extLst>
          </p:cNvPr>
          <p:cNvPicPr>
            <a:picLocks noChangeAspect="1"/>
          </p:cNvPicPr>
          <p:nvPr/>
        </p:nvPicPr>
        <p:blipFill>
          <a:blip r:embed="rId6"/>
          <a:stretch>
            <a:fillRect/>
          </a:stretch>
        </p:blipFill>
        <p:spPr>
          <a:xfrm>
            <a:off x="4513035" y="3973068"/>
            <a:ext cx="2242159" cy="1644486"/>
          </a:xfrm>
          <a:prstGeom prst="rect">
            <a:avLst/>
          </a:prstGeom>
        </p:spPr>
      </p:pic>
      <p:sp>
        <p:nvSpPr>
          <p:cNvPr id="11" name="TextBox 10">
            <a:extLst>
              <a:ext uri="{FF2B5EF4-FFF2-40B4-BE49-F238E27FC236}">
                <a16:creationId xmlns:a16="http://schemas.microsoft.com/office/drawing/2014/main" id="{38E31CC4-B921-45F5-B769-B9F036A10F2F}"/>
              </a:ext>
            </a:extLst>
          </p:cNvPr>
          <p:cNvSpPr txBox="1"/>
          <p:nvPr/>
        </p:nvSpPr>
        <p:spPr>
          <a:xfrm>
            <a:off x="7778663" y="4795311"/>
            <a:ext cx="3233534" cy="923330"/>
          </a:xfrm>
          <a:prstGeom prst="rect">
            <a:avLst/>
          </a:prstGeom>
          <a:noFill/>
        </p:spPr>
        <p:txBody>
          <a:bodyPr wrap="square" rtlCol="0">
            <a:spAutoFit/>
          </a:bodyPr>
          <a:lstStyle/>
          <a:p>
            <a:r>
              <a:rPr lang="hu-HU" dirty="0"/>
              <a:t>It must be:</a:t>
            </a:r>
          </a:p>
          <a:p>
            <a:endParaRPr lang="hu-HU" dirty="0"/>
          </a:p>
          <a:p>
            <a:r>
              <a:rPr lang="hu-HU" dirty="0">
                <a:highlight>
                  <a:srgbClr val="FBCB4F"/>
                </a:highlight>
              </a:rPr>
              <a:t>Monthly pass for </a:t>
            </a:r>
            <a:r>
              <a:rPr lang="hu-HU" u="sng" dirty="0">
                <a:highlight>
                  <a:srgbClr val="FBCB4F"/>
                </a:highlight>
              </a:rPr>
              <a:t>students</a:t>
            </a:r>
          </a:p>
        </p:txBody>
      </p:sp>
      <p:sp>
        <p:nvSpPr>
          <p:cNvPr id="12" name="Rectangle 11">
            <a:extLst>
              <a:ext uri="{FF2B5EF4-FFF2-40B4-BE49-F238E27FC236}">
                <a16:creationId xmlns:a16="http://schemas.microsoft.com/office/drawing/2014/main" id="{406ACF50-5144-4A27-97C6-8379C109AAB9}"/>
              </a:ext>
            </a:extLst>
          </p:cNvPr>
          <p:cNvSpPr/>
          <p:nvPr/>
        </p:nvSpPr>
        <p:spPr>
          <a:xfrm>
            <a:off x="87682" y="5862181"/>
            <a:ext cx="6501008" cy="8039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439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88A4-ACAE-4B2B-98DE-0A506ECE8694}"/>
              </a:ext>
            </a:extLst>
          </p:cNvPr>
          <p:cNvSpPr>
            <a:spLocks noGrp="1"/>
          </p:cNvSpPr>
          <p:nvPr>
            <p:ph type="title"/>
          </p:nvPr>
        </p:nvSpPr>
        <p:spPr/>
        <p:txBody>
          <a:bodyPr/>
          <a:lstStyle/>
          <a:p>
            <a:r>
              <a:rPr lang="hu-HU" dirty="0"/>
              <a:t>Agenda (cont.)</a:t>
            </a:r>
          </a:p>
        </p:txBody>
      </p:sp>
      <p:graphicFrame>
        <p:nvGraphicFramePr>
          <p:cNvPr id="5" name="Táblázat helye 6">
            <a:extLst>
              <a:ext uri="{FF2B5EF4-FFF2-40B4-BE49-F238E27FC236}">
                <a16:creationId xmlns:a16="http://schemas.microsoft.com/office/drawing/2014/main" id="{68456FC3-E2CB-4892-B7F5-F151639E3ADD}"/>
              </a:ext>
            </a:extLst>
          </p:cNvPr>
          <p:cNvGraphicFramePr>
            <a:graphicFrameLocks/>
          </p:cNvGraphicFramePr>
          <p:nvPr>
            <p:extLst>
              <p:ext uri="{D42A27DB-BD31-4B8C-83A1-F6EECF244321}">
                <p14:modId xmlns:p14="http://schemas.microsoft.com/office/powerpoint/2010/main" val="365361948"/>
              </p:ext>
            </p:extLst>
          </p:nvPr>
        </p:nvGraphicFramePr>
        <p:xfrm>
          <a:off x="568252" y="1528997"/>
          <a:ext cx="11072886" cy="4752928"/>
        </p:xfrm>
        <a:graphic>
          <a:graphicData uri="http://schemas.openxmlformats.org/drawingml/2006/table">
            <a:tbl>
              <a:tblPr firstRow="1" bandRow="1">
                <a:tableStyleId>{5C22544A-7EE6-4342-B048-85BDC9FD1C3A}</a:tableStyleId>
              </a:tblPr>
              <a:tblGrid>
                <a:gridCol w="8502330">
                  <a:extLst>
                    <a:ext uri="{9D8B030D-6E8A-4147-A177-3AD203B41FA5}">
                      <a16:colId xmlns:a16="http://schemas.microsoft.com/office/drawing/2014/main" val="3638382404"/>
                    </a:ext>
                  </a:extLst>
                </a:gridCol>
                <a:gridCol w="2570556">
                  <a:extLst>
                    <a:ext uri="{9D8B030D-6E8A-4147-A177-3AD203B41FA5}">
                      <a16:colId xmlns:a16="http://schemas.microsoft.com/office/drawing/2014/main" val="1327440746"/>
                    </a:ext>
                  </a:extLst>
                </a:gridCol>
              </a:tblGrid>
              <a:tr h="594116">
                <a:tc>
                  <a:txBody>
                    <a:bodyPr/>
                    <a:lstStyle/>
                    <a:p>
                      <a:r>
                        <a:rPr lang="hu-HU" sz="2000" b="0" dirty="0">
                          <a:solidFill>
                            <a:srgbClr val="495999"/>
                          </a:solidFill>
                          <a:latin typeface="Muli Light" panose="00000400000000000000" pitchFamily="2" charset="-18"/>
                        </a:rPr>
                        <a:t>Budapest - Hungary</a:t>
                      </a: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mpd="sng">
                      <a:noFill/>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16260255"/>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729195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6800282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30193662"/>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0511149"/>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baseline="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86590128"/>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baseline="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40666996"/>
                  </a:ext>
                </a:extLst>
              </a:tr>
              <a:tr h="5941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2000" b="0" baseline="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hu-HU" sz="2000" b="0" dirty="0">
                        <a:solidFill>
                          <a:srgbClr val="495999"/>
                        </a:solidFill>
                        <a:latin typeface="Muli Light" panose="00000400000000000000" pitchFamily="2" charset="-18"/>
                      </a:endParaRPr>
                    </a:p>
                  </a:txBody>
                  <a:tcPr marL="0" marR="0" marT="0" marB="0" anchor="ctr">
                    <a:lnL w="12700" cmpd="sng">
                      <a:noFill/>
                    </a:lnL>
                    <a:lnR w="12700" cmpd="sng">
                      <a:noFill/>
                    </a:lnR>
                    <a:lnT w="12700" cap="flat" cmpd="sng" algn="ctr">
                      <a:solidFill>
                        <a:srgbClr val="495999"/>
                      </a:solidFill>
                      <a:prstDash val="solid"/>
                      <a:round/>
                      <a:headEnd type="none" w="med" len="med"/>
                      <a:tailEnd type="none" w="med" len="med"/>
                    </a:lnT>
                    <a:lnB w="12700" cap="flat" cmpd="sng" algn="ctr">
                      <a:solidFill>
                        <a:srgbClr val="495999"/>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51452835"/>
                  </a:ext>
                </a:extLst>
              </a:tr>
            </a:tbl>
          </a:graphicData>
        </a:graphic>
      </p:graphicFrame>
    </p:spTree>
    <p:extLst>
      <p:ext uri="{BB962C8B-B14F-4D97-AF65-F5344CB8AC3E}">
        <p14:creationId xmlns:p14="http://schemas.microsoft.com/office/powerpoint/2010/main" val="279576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BE56-16A8-462C-B4C4-6A73C7527A5F}"/>
              </a:ext>
            </a:extLst>
          </p:cNvPr>
          <p:cNvSpPr>
            <a:spLocks noGrp="1"/>
          </p:cNvSpPr>
          <p:nvPr>
            <p:ph type="title"/>
          </p:nvPr>
        </p:nvSpPr>
        <p:spPr/>
        <p:txBody>
          <a:bodyPr/>
          <a:lstStyle/>
          <a:p>
            <a:r>
              <a:rPr lang="hu-HU" dirty="0">
                <a:latin typeface="+mj-lt"/>
              </a:rPr>
              <a:t>Regular student ID</a:t>
            </a:r>
          </a:p>
        </p:txBody>
      </p:sp>
      <p:sp>
        <p:nvSpPr>
          <p:cNvPr id="3" name="Content Placeholder 2">
            <a:extLst>
              <a:ext uri="{FF2B5EF4-FFF2-40B4-BE49-F238E27FC236}">
                <a16:creationId xmlns:a16="http://schemas.microsoft.com/office/drawing/2014/main" id="{AE93DA5B-AB24-4F89-9B13-34FF87CFC432}"/>
              </a:ext>
            </a:extLst>
          </p:cNvPr>
          <p:cNvSpPr>
            <a:spLocks noGrp="1"/>
          </p:cNvSpPr>
          <p:nvPr>
            <p:ph idx="1"/>
          </p:nvPr>
        </p:nvSpPr>
        <p:spPr>
          <a:solidFill>
            <a:schemeClr val="accent2"/>
          </a:solidFill>
        </p:spPr>
        <p:txBody>
          <a:bodyPr/>
          <a:lstStyle/>
          <a:p>
            <a:pPr>
              <a:lnSpc>
                <a:spcPct val="100000"/>
              </a:lnSpc>
            </a:pPr>
            <a:r>
              <a:rPr lang="hu-HU" sz="2400" dirty="0">
                <a:solidFill>
                  <a:schemeClr val="accent1"/>
                </a:solidFill>
                <a:latin typeface="+mn-lt"/>
              </a:rPr>
              <a:t>You will have to apply for a regular student ID card. Information on how to do this will be provided by your program coordinator.</a:t>
            </a:r>
          </a:p>
        </p:txBody>
      </p:sp>
      <p:pic>
        <p:nvPicPr>
          <p:cNvPr id="5" name="Picture 4">
            <a:extLst>
              <a:ext uri="{FF2B5EF4-FFF2-40B4-BE49-F238E27FC236}">
                <a16:creationId xmlns:a16="http://schemas.microsoft.com/office/drawing/2014/main" id="{2D1E573E-A062-4EEC-9929-794C143F9A9A}"/>
              </a:ext>
            </a:extLst>
          </p:cNvPr>
          <p:cNvPicPr>
            <a:picLocks noChangeAspect="1"/>
          </p:cNvPicPr>
          <p:nvPr/>
        </p:nvPicPr>
        <p:blipFill>
          <a:blip r:embed="rId2"/>
          <a:stretch>
            <a:fillRect/>
          </a:stretch>
        </p:blipFill>
        <p:spPr>
          <a:xfrm>
            <a:off x="2867556" y="3151188"/>
            <a:ext cx="3354457" cy="2172976"/>
          </a:xfrm>
          <a:prstGeom prst="rect">
            <a:avLst/>
          </a:prstGeom>
        </p:spPr>
      </p:pic>
      <p:pic>
        <p:nvPicPr>
          <p:cNvPr id="7" name="Picture 6">
            <a:extLst>
              <a:ext uri="{FF2B5EF4-FFF2-40B4-BE49-F238E27FC236}">
                <a16:creationId xmlns:a16="http://schemas.microsoft.com/office/drawing/2014/main" id="{2BB45781-26AB-4E59-A606-AE9D6492EA49}"/>
              </a:ext>
            </a:extLst>
          </p:cNvPr>
          <p:cNvPicPr>
            <a:picLocks noChangeAspect="1"/>
          </p:cNvPicPr>
          <p:nvPr/>
        </p:nvPicPr>
        <p:blipFill>
          <a:blip r:embed="rId3"/>
          <a:stretch>
            <a:fillRect/>
          </a:stretch>
        </p:blipFill>
        <p:spPr>
          <a:xfrm rot="16200000">
            <a:off x="9200301" y="3954863"/>
            <a:ext cx="789265" cy="796312"/>
          </a:xfrm>
          <a:prstGeom prst="rect">
            <a:avLst/>
          </a:prstGeom>
        </p:spPr>
      </p:pic>
    </p:spTree>
    <p:extLst>
      <p:ext uri="{BB962C8B-B14F-4D97-AF65-F5344CB8AC3E}">
        <p14:creationId xmlns:p14="http://schemas.microsoft.com/office/powerpoint/2010/main" val="458807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Corvinus </a:t>
            </a:r>
            <a:r>
              <a:rPr lang="hu-HU" sz="1800" b="1" dirty="0">
                <a:latin typeface="+mn-lt"/>
              </a:rPr>
              <a:t> </a:t>
            </a:r>
            <a:r>
              <a:rPr lang="hu-HU" sz="4400" b="1" dirty="0">
                <a:latin typeface="+mj-lt"/>
              </a:rPr>
              <a:t>Library</a:t>
            </a:r>
          </a:p>
        </p:txBody>
      </p:sp>
    </p:spTree>
    <p:extLst>
      <p:ext uri="{BB962C8B-B14F-4D97-AF65-F5344CB8AC3E}">
        <p14:creationId xmlns:p14="http://schemas.microsoft.com/office/powerpoint/2010/main" val="3932605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ép helye 1">
            <a:extLst>
              <a:ext uri="{FF2B5EF4-FFF2-40B4-BE49-F238E27FC236}">
                <a16:creationId xmlns:a16="http://schemas.microsoft.com/office/drawing/2014/main" id="{F505DAD3-D7CD-460F-9ADA-F9BFE37F97F4}"/>
              </a:ext>
            </a:extLst>
          </p:cNvPr>
          <p:cNvSpPr>
            <a:spLocks noGrp="1"/>
          </p:cNvSpPr>
          <p:nvPr>
            <p:ph type="pic" sz="quarter" idx="12"/>
          </p:nvPr>
        </p:nvSpPr>
        <p:spPr/>
      </p:sp>
      <p:sp>
        <p:nvSpPr>
          <p:cNvPr id="3" name="Cím 2">
            <a:extLst>
              <a:ext uri="{FF2B5EF4-FFF2-40B4-BE49-F238E27FC236}">
                <a16:creationId xmlns:a16="http://schemas.microsoft.com/office/drawing/2014/main" id="{908C4EFC-C29C-4383-B870-8BADF5D96304}"/>
              </a:ext>
            </a:extLst>
          </p:cNvPr>
          <p:cNvSpPr>
            <a:spLocks noGrp="1"/>
          </p:cNvSpPr>
          <p:nvPr>
            <p:ph type="title"/>
          </p:nvPr>
        </p:nvSpPr>
        <p:spPr>
          <a:xfrm>
            <a:off x="568252" y="496641"/>
            <a:ext cx="5780161" cy="1415286"/>
          </a:xfrm>
        </p:spPr>
        <p:txBody>
          <a:bodyPr/>
          <a:lstStyle/>
          <a:p>
            <a:r>
              <a:rPr lang="hu-HU" dirty="0" err="1"/>
              <a:t>Library</a:t>
            </a:r>
            <a:r>
              <a:rPr lang="hu-HU" dirty="0"/>
              <a:t> </a:t>
            </a:r>
            <a:r>
              <a:rPr lang="hu-HU" dirty="0" err="1"/>
              <a:t>related</a:t>
            </a:r>
            <a:r>
              <a:rPr lang="hu-HU" dirty="0"/>
              <a:t> </a:t>
            </a:r>
            <a:r>
              <a:rPr lang="hu-HU" dirty="0" err="1"/>
              <a:t>information</a:t>
            </a:r>
            <a:r>
              <a:rPr lang="hu-HU" dirty="0"/>
              <a:t> – </a:t>
            </a:r>
            <a:r>
              <a:rPr lang="hu-HU" dirty="0" err="1"/>
              <a:t>registering</a:t>
            </a:r>
            <a:r>
              <a:rPr lang="hu-HU" dirty="0"/>
              <a:t>, </a:t>
            </a:r>
            <a:r>
              <a:rPr lang="hu-HU" dirty="0" err="1"/>
              <a:t>using</a:t>
            </a:r>
            <a:r>
              <a:rPr lang="hu-HU" dirty="0"/>
              <a:t>, </a:t>
            </a:r>
            <a:r>
              <a:rPr lang="hu-HU" dirty="0" err="1"/>
              <a:t>loaning</a:t>
            </a:r>
            <a:r>
              <a:rPr lang="hu-HU" dirty="0"/>
              <a:t> out </a:t>
            </a:r>
            <a:r>
              <a:rPr lang="hu-HU" dirty="0" err="1"/>
              <a:t>books</a:t>
            </a:r>
            <a:r>
              <a:rPr lang="hu-HU" dirty="0"/>
              <a:t>, etc.</a:t>
            </a:r>
            <a:br>
              <a:rPr lang="hu-HU" dirty="0"/>
            </a:br>
            <a:endParaRPr lang="hu-HU" dirty="0"/>
          </a:p>
        </p:txBody>
      </p:sp>
      <p:sp>
        <p:nvSpPr>
          <p:cNvPr id="4" name="Szöveg helye 3">
            <a:extLst>
              <a:ext uri="{FF2B5EF4-FFF2-40B4-BE49-F238E27FC236}">
                <a16:creationId xmlns:a16="http://schemas.microsoft.com/office/drawing/2014/main" id="{184071D6-5ED0-4DE0-8AD1-2D7A246E3D5C}"/>
              </a:ext>
            </a:extLst>
          </p:cNvPr>
          <p:cNvSpPr>
            <a:spLocks noGrp="1"/>
          </p:cNvSpPr>
          <p:nvPr>
            <p:ph type="body" sz="quarter" idx="11"/>
          </p:nvPr>
        </p:nvSpPr>
        <p:spPr>
          <a:xfrm>
            <a:off x="568252" y="2438399"/>
            <a:ext cx="5780161" cy="3922959"/>
          </a:xfrm>
          <a:solidFill>
            <a:schemeClr val="accent2"/>
          </a:solidFill>
        </p:spPr>
        <p:txBody>
          <a:bodyPr/>
          <a:lstStyle/>
          <a:p>
            <a:pPr>
              <a:lnSpc>
                <a:spcPct val="100000"/>
              </a:lnSpc>
            </a:pPr>
            <a:r>
              <a:rPr lang="hu-HU" sz="2800" dirty="0"/>
              <a:t>All international students have received an information letter via e-mail from the University Library.</a:t>
            </a:r>
          </a:p>
          <a:p>
            <a:pPr>
              <a:lnSpc>
                <a:spcPct val="100000"/>
              </a:lnSpc>
            </a:pPr>
            <a:r>
              <a:rPr lang="hu-HU" sz="2800" dirty="0" err="1"/>
              <a:t>Please</a:t>
            </a:r>
            <a:r>
              <a:rPr lang="hu-HU" sz="2800" dirty="0"/>
              <a:t> </a:t>
            </a:r>
            <a:r>
              <a:rPr lang="hu-HU" sz="2800" dirty="0" err="1"/>
              <a:t>take</a:t>
            </a:r>
            <a:r>
              <a:rPr lang="hu-HU" sz="2800" dirty="0"/>
              <a:t> </a:t>
            </a:r>
            <a:r>
              <a:rPr lang="hu-HU" sz="2800" dirty="0" err="1"/>
              <a:t>the</a:t>
            </a:r>
            <a:r>
              <a:rPr lang="hu-HU" sz="2800" dirty="0"/>
              <a:t> </a:t>
            </a:r>
            <a:r>
              <a:rPr lang="hu-HU" sz="2800" dirty="0" err="1"/>
              <a:t>time</a:t>
            </a:r>
            <a:r>
              <a:rPr lang="hu-HU" sz="2800" dirty="0"/>
              <a:t> and </a:t>
            </a:r>
            <a:r>
              <a:rPr lang="hu-HU" sz="2800" dirty="0" err="1"/>
              <a:t>effort</a:t>
            </a:r>
            <a:r>
              <a:rPr lang="hu-HU" sz="2800" dirty="0"/>
              <a:t> </a:t>
            </a:r>
            <a:r>
              <a:rPr lang="hu-HU" sz="2800" dirty="0" err="1"/>
              <a:t>to</a:t>
            </a:r>
            <a:r>
              <a:rPr lang="hu-HU" sz="2800" dirty="0"/>
              <a:t> </a:t>
            </a:r>
            <a:r>
              <a:rPr lang="hu-HU" sz="2800" dirty="0" err="1"/>
              <a:t>read</a:t>
            </a:r>
            <a:r>
              <a:rPr lang="hu-HU" sz="2800" dirty="0"/>
              <a:t> </a:t>
            </a:r>
            <a:r>
              <a:rPr lang="hu-HU" sz="2800" dirty="0" err="1"/>
              <a:t>the</a:t>
            </a:r>
            <a:r>
              <a:rPr lang="hu-HU" sz="2800" dirty="0"/>
              <a:t> </a:t>
            </a:r>
            <a:r>
              <a:rPr lang="hu-HU" sz="2800" dirty="0" err="1"/>
              <a:t>information</a:t>
            </a:r>
            <a:r>
              <a:rPr lang="hu-HU" sz="2800" dirty="0"/>
              <a:t> </a:t>
            </a:r>
            <a:r>
              <a:rPr lang="hu-HU" sz="2800" dirty="0" err="1"/>
              <a:t>provided</a:t>
            </a:r>
            <a:r>
              <a:rPr lang="hu-HU" sz="2800" dirty="0"/>
              <a:t> </a:t>
            </a:r>
            <a:r>
              <a:rPr lang="hu-HU" sz="2800" dirty="0" err="1"/>
              <a:t>carefully</a:t>
            </a:r>
            <a:r>
              <a:rPr lang="hu-HU" sz="2800" dirty="0"/>
              <a:t>.</a:t>
            </a:r>
          </a:p>
        </p:txBody>
      </p:sp>
      <p:pic>
        <p:nvPicPr>
          <p:cNvPr id="6" name="Kép 5">
            <a:extLst>
              <a:ext uri="{FF2B5EF4-FFF2-40B4-BE49-F238E27FC236}">
                <a16:creationId xmlns:a16="http://schemas.microsoft.com/office/drawing/2014/main" id="{08A20E67-C3EE-44E3-AAA7-8DCE02D30DBD}"/>
              </a:ext>
            </a:extLst>
          </p:cNvPr>
          <p:cNvPicPr>
            <a:picLocks noChangeAspect="1"/>
          </p:cNvPicPr>
          <p:nvPr/>
        </p:nvPicPr>
        <p:blipFill>
          <a:blip r:embed="rId2"/>
          <a:stretch>
            <a:fillRect/>
          </a:stretch>
        </p:blipFill>
        <p:spPr>
          <a:xfrm>
            <a:off x="7201878" y="851879"/>
            <a:ext cx="4729398" cy="2861139"/>
          </a:xfrm>
          <a:prstGeom prst="rect">
            <a:avLst/>
          </a:prstGeom>
        </p:spPr>
      </p:pic>
      <p:sp>
        <p:nvSpPr>
          <p:cNvPr id="7" name="Téglalap 6">
            <a:extLst>
              <a:ext uri="{FF2B5EF4-FFF2-40B4-BE49-F238E27FC236}">
                <a16:creationId xmlns:a16="http://schemas.microsoft.com/office/drawing/2014/main" id="{37810DD7-1242-49AA-9B8A-D383EAF882E3}"/>
              </a:ext>
            </a:extLst>
          </p:cNvPr>
          <p:cNvSpPr/>
          <p:nvPr/>
        </p:nvSpPr>
        <p:spPr>
          <a:xfrm>
            <a:off x="7201878" y="4329866"/>
            <a:ext cx="6096000" cy="646331"/>
          </a:xfrm>
          <a:prstGeom prst="rect">
            <a:avLst/>
          </a:prstGeom>
        </p:spPr>
        <p:txBody>
          <a:bodyPr>
            <a:spAutoFit/>
          </a:bodyPr>
          <a:lstStyle/>
          <a:p>
            <a:r>
              <a:rPr lang="hu-HU" dirty="0">
                <a:hlinkClick r:id="rId3"/>
              </a:rPr>
              <a:t>https://www.uni-corvinus.hu/main-page/research/university-library/?lang=en</a:t>
            </a:r>
            <a:r>
              <a:rPr lang="hu-HU" dirty="0"/>
              <a:t> </a:t>
            </a:r>
          </a:p>
        </p:txBody>
      </p:sp>
    </p:spTree>
    <p:extLst>
      <p:ext uri="{BB962C8B-B14F-4D97-AF65-F5344CB8AC3E}">
        <p14:creationId xmlns:p14="http://schemas.microsoft.com/office/powerpoint/2010/main" val="2649789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Printing Facilities </a:t>
            </a:r>
            <a:br>
              <a:rPr lang="hu-HU" sz="4400" b="1" dirty="0"/>
            </a:br>
            <a:r>
              <a:rPr lang="hu-HU" sz="4400" b="1" dirty="0"/>
              <a:t>on and around the Campus</a:t>
            </a:r>
            <a:endParaRPr lang="hu-HU" sz="4400" b="1" dirty="0">
              <a:latin typeface="+mj-lt"/>
            </a:endParaRPr>
          </a:p>
        </p:txBody>
      </p:sp>
    </p:spTree>
    <p:extLst>
      <p:ext uri="{BB962C8B-B14F-4D97-AF65-F5344CB8AC3E}">
        <p14:creationId xmlns:p14="http://schemas.microsoft.com/office/powerpoint/2010/main" val="467608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latin typeface="+mj-lt"/>
              </a:rPr>
              <a:t>PRINTING FACILITIES</a:t>
            </a:r>
          </a:p>
        </p:txBody>
      </p:sp>
      <p:sp>
        <p:nvSpPr>
          <p:cNvPr id="4" name="Content Placeholder 2"/>
          <p:cNvSpPr>
            <a:spLocks noGrp="1"/>
          </p:cNvSpPr>
          <p:nvPr>
            <p:ph idx="1"/>
          </p:nvPr>
        </p:nvSpPr>
        <p:spPr>
          <a:xfrm>
            <a:off x="858384" y="1868224"/>
            <a:ext cx="9792058" cy="4562375"/>
          </a:xfrm>
          <a:solidFill>
            <a:schemeClr val="accent2"/>
          </a:solidFill>
        </p:spPr>
        <p:txBody>
          <a:bodyPr>
            <a:normAutofit/>
          </a:bodyPr>
          <a:lstStyle/>
          <a:p>
            <a:pPr lvl="0">
              <a:lnSpc>
                <a:spcPct val="100000"/>
              </a:lnSpc>
            </a:pPr>
            <a:r>
              <a:rPr lang="en-US" sz="3200" dirty="0">
                <a:solidFill>
                  <a:schemeClr val="accent1"/>
                </a:solidFill>
                <a:latin typeface="+mn-lt"/>
              </a:rPr>
              <a:t>New Building - Library:</a:t>
            </a:r>
          </a:p>
          <a:p>
            <a:pPr marL="914400" lvl="2" indent="0">
              <a:lnSpc>
                <a:spcPct val="100000"/>
              </a:lnSpc>
              <a:buNone/>
            </a:pPr>
            <a:r>
              <a:rPr lang="en-US" sz="2400" dirty="0">
                <a:solidFill>
                  <a:schemeClr val="accent1"/>
                </a:solidFill>
                <a:latin typeface="+mn-lt"/>
              </a:rPr>
              <a:t>scan-print-photocopy </a:t>
            </a:r>
          </a:p>
          <a:p>
            <a:pPr lvl="0">
              <a:lnSpc>
                <a:spcPct val="100000"/>
              </a:lnSpc>
            </a:pPr>
            <a:r>
              <a:rPr lang="en-US" sz="3200" dirty="0">
                <a:solidFill>
                  <a:schemeClr val="accent1"/>
                </a:solidFill>
                <a:latin typeface="+mn-lt"/>
              </a:rPr>
              <a:t>Main Building:</a:t>
            </a:r>
          </a:p>
          <a:p>
            <a:pPr marL="914400" lvl="2" indent="0">
              <a:lnSpc>
                <a:spcPct val="100000"/>
              </a:lnSpc>
              <a:buNone/>
            </a:pPr>
            <a:r>
              <a:rPr lang="en-US" sz="2400" dirty="0">
                <a:solidFill>
                  <a:schemeClr val="accent1"/>
                </a:solidFill>
                <a:latin typeface="+mn-lt"/>
              </a:rPr>
              <a:t>Student Council: Room 17 (+ faxing)</a:t>
            </a:r>
          </a:p>
          <a:p>
            <a:pPr lvl="0">
              <a:lnSpc>
                <a:spcPct val="100000"/>
              </a:lnSpc>
            </a:pPr>
            <a:r>
              <a:rPr lang="en-US" sz="3200" dirty="0">
                <a:solidFill>
                  <a:schemeClr val="accent1"/>
                </a:solidFill>
                <a:latin typeface="+mn-lt"/>
              </a:rPr>
              <a:t>Print shop</a:t>
            </a:r>
          </a:p>
          <a:p>
            <a:pPr marL="914400" lvl="2" indent="0">
              <a:lnSpc>
                <a:spcPct val="100000"/>
              </a:lnSpc>
              <a:buNone/>
            </a:pPr>
            <a:r>
              <a:rPr lang="en-US" sz="2400" dirty="0">
                <a:solidFill>
                  <a:schemeClr val="accent1"/>
                </a:solidFill>
                <a:latin typeface="+mn-lt"/>
              </a:rPr>
              <a:t>Room 55 (next to the smaller buffet)</a:t>
            </a:r>
          </a:p>
          <a:p>
            <a:pPr>
              <a:lnSpc>
                <a:spcPct val="100000"/>
              </a:lnSpc>
            </a:pPr>
            <a:r>
              <a:rPr lang="en-US" sz="3200" dirty="0">
                <a:solidFill>
                  <a:schemeClr val="accent1"/>
                </a:solidFill>
                <a:latin typeface="+mn-lt"/>
              </a:rPr>
              <a:t>Copy Center </a:t>
            </a:r>
          </a:p>
          <a:p>
            <a:pPr marL="914400" lvl="2" indent="0">
              <a:lnSpc>
                <a:spcPct val="100000"/>
              </a:lnSpc>
              <a:buNone/>
            </a:pPr>
            <a:r>
              <a:rPr lang="en-US" sz="2400" dirty="0">
                <a:solidFill>
                  <a:schemeClr val="accent1"/>
                </a:solidFill>
                <a:latin typeface="+mn-lt"/>
              </a:rPr>
              <a:t>Between Main &amp; New Building</a:t>
            </a:r>
          </a:p>
          <a:p>
            <a:pPr lvl="1"/>
            <a:endParaRPr lang="hu-HU" dirty="0"/>
          </a:p>
        </p:txBody>
      </p:sp>
      <p:sp>
        <p:nvSpPr>
          <p:cNvPr id="3" name="Rectangle 2">
            <a:extLst>
              <a:ext uri="{FF2B5EF4-FFF2-40B4-BE49-F238E27FC236}">
                <a16:creationId xmlns:a16="http://schemas.microsoft.com/office/drawing/2014/main" id="{4B2D6FEA-14AF-4722-8B4A-46E03A309799}"/>
              </a:ext>
            </a:extLst>
          </p:cNvPr>
          <p:cNvSpPr/>
          <p:nvPr/>
        </p:nvSpPr>
        <p:spPr>
          <a:xfrm>
            <a:off x="10308921" y="5361140"/>
            <a:ext cx="1231726" cy="889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32070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WIFI – NEPTUN - MOODLE – E-MAIL</a:t>
            </a:r>
            <a:endParaRPr lang="hu-HU" sz="4400" b="1" dirty="0">
              <a:latin typeface="+mj-lt"/>
            </a:endParaRPr>
          </a:p>
        </p:txBody>
      </p:sp>
    </p:spTree>
    <p:extLst>
      <p:ext uri="{BB962C8B-B14F-4D97-AF65-F5344CB8AC3E}">
        <p14:creationId xmlns:p14="http://schemas.microsoft.com/office/powerpoint/2010/main" val="147493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8DE5-ECE7-49E9-A094-BAD2EDE95F07}"/>
              </a:ext>
            </a:extLst>
          </p:cNvPr>
          <p:cNvSpPr>
            <a:spLocks noGrp="1"/>
          </p:cNvSpPr>
          <p:nvPr>
            <p:ph type="title"/>
          </p:nvPr>
        </p:nvSpPr>
        <p:spPr>
          <a:xfrm>
            <a:off x="858384" y="594986"/>
            <a:ext cx="8536809" cy="1325563"/>
          </a:xfrm>
        </p:spPr>
        <p:txBody>
          <a:bodyPr/>
          <a:lstStyle/>
          <a:p>
            <a:r>
              <a:rPr lang="hu-HU" sz="4400" dirty="0">
                <a:solidFill>
                  <a:schemeClr val="accent1"/>
                </a:solidFill>
              </a:rPr>
              <a:t>Neptun – Moodle – E-mail</a:t>
            </a:r>
          </a:p>
        </p:txBody>
      </p:sp>
      <p:sp>
        <p:nvSpPr>
          <p:cNvPr id="3" name="Slide Number Placeholder 2">
            <a:extLst>
              <a:ext uri="{FF2B5EF4-FFF2-40B4-BE49-F238E27FC236}">
                <a16:creationId xmlns:a16="http://schemas.microsoft.com/office/drawing/2014/main" id="{DF8D10A4-6CFA-4DB6-A3D0-7164C4133AC8}"/>
              </a:ext>
            </a:extLst>
          </p:cNvPr>
          <p:cNvSpPr>
            <a:spLocks noGrp="1"/>
          </p:cNvSpPr>
          <p:nvPr>
            <p:ph type="sldNum" sz="quarter" idx="12"/>
          </p:nvPr>
        </p:nvSpPr>
        <p:spPr/>
        <p:txBody>
          <a:bodyPr/>
          <a:lstStyle/>
          <a:p>
            <a:fld id="{69D2A512-AA60-47C4-BE6B-F37A62EEFD42}" type="slidenum">
              <a:rPr lang="hu-HU" smtClean="0"/>
              <a:t>66</a:t>
            </a:fld>
            <a:endParaRPr lang="hu-HU" dirty="0"/>
          </a:p>
        </p:txBody>
      </p:sp>
      <p:pic>
        <p:nvPicPr>
          <p:cNvPr id="5" name="Picture 4">
            <a:extLst>
              <a:ext uri="{FF2B5EF4-FFF2-40B4-BE49-F238E27FC236}">
                <a16:creationId xmlns:a16="http://schemas.microsoft.com/office/drawing/2014/main" id="{93102BC3-6EAD-46FE-A854-A57AF4C704D2}"/>
              </a:ext>
            </a:extLst>
          </p:cNvPr>
          <p:cNvPicPr>
            <a:picLocks noChangeAspect="1"/>
          </p:cNvPicPr>
          <p:nvPr/>
        </p:nvPicPr>
        <p:blipFill>
          <a:blip r:embed="rId2"/>
          <a:stretch>
            <a:fillRect/>
          </a:stretch>
        </p:blipFill>
        <p:spPr>
          <a:xfrm>
            <a:off x="0" y="2913132"/>
            <a:ext cx="12192000" cy="1031735"/>
          </a:xfrm>
          <a:prstGeom prst="rect">
            <a:avLst/>
          </a:prstGeom>
        </p:spPr>
      </p:pic>
      <p:sp>
        <p:nvSpPr>
          <p:cNvPr id="6" name="Rectangle 5">
            <a:extLst>
              <a:ext uri="{FF2B5EF4-FFF2-40B4-BE49-F238E27FC236}">
                <a16:creationId xmlns:a16="http://schemas.microsoft.com/office/drawing/2014/main" id="{4BA761D4-8AA9-424D-A8E7-6A78FFAFA94E}"/>
              </a:ext>
            </a:extLst>
          </p:cNvPr>
          <p:cNvSpPr/>
          <p:nvPr/>
        </p:nvSpPr>
        <p:spPr>
          <a:xfrm>
            <a:off x="375781" y="5070529"/>
            <a:ext cx="11248372" cy="144049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pic>
        <p:nvPicPr>
          <p:cNvPr id="10" name="Picture 9">
            <a:extLst>
              <a:ext uri="{FF2B5EF4-FFF2-40B4-BE49-F238E27FC236}">
                <a16:creationId xmlns:a16="http://schemas.microsoft.com/office/drawing/2014/main" id="{27634F4C-5439-4119-9A9C-58F9939FFCAF}"/>
              </a:ext>
            </a:extLst>
          </p:cNvPr>
          <p:cNvPicPr>
            <a:picLocks noChangeAspect="1"/>
          </p:cNvPicPr>
          <p:nvPr/>
        </p:nvPicPr>
        <p:blipFill>
          <a:blip r:embed="rId3"/>
          <a:stretch>
            <a:fillRect/>
          </a:stretch>
        </p:blipFill>
        <p:spPr>
          <a:xfrm>
            <a:off x="478728" y="4514163"/>
            <a:ext cx="6770781" cy="1748851"/>
          </a:xfrm>
          <a:prstGeom prst="rect">
            <a:avLst/>
          </a:prstGeom>
        </p:spPr>
      </p:pic>
      <p:sp>
        <p:nvSpPr>
          <p:cNvPr id="12" name="TextBox 11">
            <a:extLst>
              <a:ext uri="{FF2B5EF4-FFF2-40B4-BE49-F238E27FC236}">
                <a16:creationId xmlns:a16="http://schemas.microsoft.com/office/drawing/2014/main" id="{2A511755-9B64-46A9-835F-44A7C37EB5FF}"/>
              </a:ext>
            </a:extLst>
          </p:cNvPr>
          <p:cNvSpPr txBox="1"/>
          <p:nvPr/>
        </p:nvSpPr>
        <p:spPr>
          <a:xfrm>
            <a:off x="1858988" y="1521333"/>
            <a:ext cx="7030056" cy="523220"/>
          </a:xfrm>
          <a:prstGeom prst="rect">
            <a:avLst/>
          </a:prstGeom>
          <a:noFill/>
        </p:spPr>
        <p:txBody>
          <a:bodyPr wrap="square">
            <a:spAutoFit/>
          </a:bodyPr>
          <a:lstStyle/>
          <a:p>
            <a:r>
              <a:rPr lang="hu-HU" sz="2800" dirty="0">
                <a:hlinkClick r:id="rId4"/>
              </a:rPr>
              <a:t>https://www.uni-corvinus.hu/?lang=en</a:t>
            </a:r>
            <a:r>
              <a:rPr lang="hu-HU" sz="2800" dirty="0"/>
              <a:t> </a:t>
            </a:r>
          </a:p>
        </p:txBody>
      </p:sp>
      <p:sp>
        <p:nvSpPr>
          <p:cNvPr id="13" name="TextBox 12">
            <a:extLst>
              <a:ext uri="{FF2B5EF4-FFF2-40B4-BE49-F238E27FC236}">
                <a16:creationId xmlns:a16="http://schemas.microsoft.com/office/drawing/2014/main" id="{69393A36-F7E5-4268-980D-0EA9D82A07AE}"/>
              </a:ext>
            </a:extLst>
          </p:cNvPr>
          <p:cNvSpPr txBox="1"/>
          <p:nvPr/>
        </p:nvSpPr>
        <p:spPr>
          <a:xfrm>
            <a:off x="858384" y="5921059"/>
            <a:ext cx="1734504" cy="646331"/>
          </a:xfrm>
          <a:prstGeom prst="rect">
            <a:avLst/>
          </a:prstGeom>
          <a:noFill/>
        </p:spPr>
        <p:txBody>
          <a:bodyPr wrap="square" rtlCol="0">
            <a:spAutoFit/>
          </a:bodyPr>
          <a:lstStyle/>
          <a:p>
            <a:r>
              <a:rPr lang="hu-HU" dirty="0"/>
              <a:t>Neptun for students</a:t>
            </a:r>
          </a:p>
        </p:txBody>
      </p:sp>
      <p:sp>
        <p:nvSpPr>
          <p:cNvPr id="15" name="TextBox 14">
            <a:extLst>
              <a:ext uri="{FF2B5EF4-FFF2-40B4-BE49-F238E27FC236}">
                <a16:creationId xmlns:a16="http://schemas.microsoft.com/office/drawing/2014/main" id="{CEA12C70-BB08-428C-B009-6C2F4BF1F7CC}"/>
              </a:ext>
            </a:extLst>
          </p:cNvPr>
          <p:cNvSpPr txBox="1"/>
          <p:nvPr/>
        </p:nvSpPr>
        <p:spPr>
          <a:xfrm>
            <a:off x="3300855" y="5988383"/>
            <a:ext cx="1734504" cy="369332"/>
          </a:xfrm>
          <a:prstGeom prst="rect">
            <a:avLst/>
          </a:prstGeom>
          <a:noFill/>
        </p:spPr>
        <p:txBody>
          <a:bodyPr wrap="square" rtlCol="0">
            <a:spAutoFit/>
          </a:bodyPr>
          <a:lstStyle/>
          <a:p>
            <a:r>
              <a:rPr lang="hu-HU" dirty="0"/>
              <a:t>Moodle</a:t>
            </a:r>
          </a:p>
        </p:txBody>
      </p:sp>
      <p:sp>
        <p:nvSpPr>
          <p:cNvPr id="17" name="TextBox 16">
            <a:extLst>
              <a:ext uri="{FF2B5EF4-FFF2-40B4-BE49-F238E27FC236}">
                <a16:creationId xmlns:a16="http://schemas.microsoft.com/office/drawing/2014/main" id="{43A8D52F-0C00-401C-85CB-5F0562E29C57}"/>
              </a:ext>
            </a:extLst>
          </p:cNvPr>
          <p:cNvSpPr txBox="1"/>
          <p:nvPr/>
        </p:nvSpPr>
        <p:spPr>
          <a:xfrm>
            <a:off x="4506764" y="5988383"/>
            <a:ext cx="1734504" cy="369332"/>
          </a:xfrm>
          <a:prstGeom prst="rect">
            <a:avLst/>
          </a:prstGeom>
          <a:noFill/>
        </p:spPr>
        <p:txBody>
          <a:bodyPr wrap="square" rtlCol="0">
            <a:spAutoFit/>
          </a:bodyPr>
          <a:lstStyle/>
          <a:p>
            <a:r>
              <a:rPr lang="hu-HU" dirty="0"/>
              <a:t>Library</a:t>
            </a:r>
          </a:p>
        </p:txBody>
      </p:sp>
      <p:sp>
        <p:nvSpPr>
          <p:cNvPr id="19" name="TextBox 18">
            <a:extLst>
              <a:ext uri="{FF2B5EF4-FFF2-40B4-BE49-F238E27FC236}">
                <a16:creationId xmlns:a16="http://schemas.microsoft.com/office/drawing/2014/main" id="{2A6DCDCB-92FC-4A1C-BB07-96824ACC3561}"/>
              </a:ext>
            </a:extLst>
          </p:cNvPr>
          <p:cNvSpPr txBox="1"/>
          <p:nvPr/>
        </p:nvSpPr>
        <p:spPr>
          <a:xfrm>
            <a:off x="5658960" y="5990421"/>
            <a:ext cx="1734504" cy="369332"/>
          </a:xfrm>
          <a:prstGeom prst="rect">
            <a:avLst/>
          </a:prstGeom>
          <a:noFill/>
        </p:spPr>
        <p:txBody>
          <a:bodyPr wrap="square" rtlCol="0">
            <a:spAutoFit/>
          </a:bodyPr>
          <a:lstStyle/>
          <a:p>
            <a:r>
              <a:rPr lang="hu-HU" dirty="0"/>
              <a:t>E-mails</a:t>
            </a:r>
          </a:p>
        </p:txBody>
      </p:sp>
      <p:cxnSp>
        <p:nvCxnSpPr>
          <p:cNvPr id="22" name="Straight Arrow Connector 21">
            <a:extLst>
              <a:ext uri="{FF2B5EF4-FFF2-40B4-BE49-F238E27FC236}">
                <a16:creationId xmlns:a16="http://schemas.microsoft.com/office/drawing/2014/main" id="{601E5319-43D3-4FF6-A12A-8C8C4850DA66}"/>
              </a:ext>
            </a:extLst>
          </p:cNvPr>
          <p:cNvCxnSpPr>
            <a:cxnSpLocks/>
          </p:cNvCxnSpPr>
          <p:nvPr/>
        </p:nvCxnSpPr>
        <p:spPr>
          <a:xfrm flipV="1">
            <a:off x="3765123" y="5719196"/>
            <a:ext cx="0" cy="2691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C0AA97C-BDE4-4E38-A32D-22EF73752329}"/>
              </a:ext>
            </a:extLst>
          </p:cNvPr>
          <p:cNvCxnSpPr>
            <a:cxnSpLocks/>
          </p:cNvCxnSpPr>
          <p:nvPr/>
        </p:nvCxnSpPr>
        <p:spPr>
          <a:xfrm flipV="1">
            <a:off x="4932132" y="5725754"/>
            <a:ext cx="0" cy="2626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DC1832E-0BE8-4FF4-AD89-5145B8258756}"/>
              </a:ext>
            </a:extLst>
          </p:cNvPr>
          <p:cNvCxnSpPr>
            <a:cxnSpLocks/>
          </p:cNvCxnSpPr>
          <p:nvPr/>
        </p:nvCxnSpPr>
        <p:spPr>
          <a:xfrm flipV="1">
            <a:off x="5999967" y="5725754"/>
            <a:ext cx="11491" cy="2626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BE05A8-5B82-414A-A769-5C9B39452756}"/>
              </a:ext>
            </a:extLst>
          </p:cNvPr>
          <p:cNvCxnSpPr>
            <a:cxnSpLocks/>
          </p:cNvCxnSpPr>
          <p:nvPr/>
        </p:nvCxnSpPr>
        <p:spPr>
          <a:xfrm flipV="1">
            <a:off x="1587681" y="5725754"/>
            <a:ext cx="0" cy="2691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626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65CA4A6-7317-4A97-BB42-391D7236B9C7}"/>
              </a:ext>
            </a:extLst>
          </p:cNvPr>
          <p:cNvSpPr>
            <a:spLocks noGrp="1"/>
          </p:cNvSpPr>
          <p:nvPr>
            <p:ph type="pic" sz="quarter" idx="12"/>
          </p:nvPr>
        </p:nvSpPr>
        <p:spPr>
          <a:xfrm>
            <a:off x="7306056" y="0"/>
            <a:ext cx="4885944" cy="6858000"/>
          </a:xfrm>
        </p:spPr>
      </p:sp>
      <p:sp>
        <p:nvSpPr>
          <p:cNvPr id="4" name="Title 3">
            <a:extLst>
              <a:ext uri="{FF2B5EF4-FFF2-40B4-BE49-F238E27FC236}">
                <a16:creationId xmlns:a16="http://schemas.microsoft.com/office/drawing/2014/main" id="{B5AF306B-73FD-4A75-9545-3BC8EC4EB90A}"/>
              </a:ext>
            </a:extLst>
          </p:cNvPr>
          <p:cNvSpPr>
            <a:spLocks noGrp="1"/>
          </p:cNvSpPr>
          <p:nvPr>
            <p:ph type="title"/>
          </p:nvPr>
        </p:nvSpPr>
        <p:spPr>
          <a:xfrm>
            <a:off x="582209" y="466701"/>
            <a:ext cx="5780161" cy="809158"/>
          </a:xfrm>
        </p:spPr>
        <p:txBody>
          <a:bodyPr/>
          <a:lstStyle/>
          <a:p>
            <a:r>
              <a:rPr lang="hu-HU" sz="4400" dirty="0">
                <a:solidFill>
                  <a:schemeClr val="accent1"/>
                </a:solidFill>
              </a:rPr>
              <a:t>Corvinus WIFI</a:t>
            </a:r>
          </a:p>
        </p:txBody>
      </p:sp>
      <p:sp>
        <p:nvSpPr>
          <p:cNvPr id="5" name="Text Placeholder 4">
            <a:extLst>
              <a:ext uri="{FF2B5EF4-FFF2-40B4-BE49-F238E27FC236}">
                <a16:creationId xmlns:a16="http://schemas.microsoft.com/office/drawing/2014/main" id="{2ADA9C0B-4FB0-4B59-9DA1-0C9D7659A98F}"/>
              </a:ext>
            </a:extLst>
          </p:cNvPr>
          <p:cNvSpPr>
            <a:spLocks noGrp="1"/>
          </p:cNvSpPr>
          <p:nvPr>
            <p:ph type="body" sz="quarter" idx="11"/>
          </p:nvPr>
        </p:nvSpPr>
        <p:spPr>
          <a:xfrm>
            <a:off x="256032" y="1399677"/>
            <a:ext cx="6931152" cy="4991622"/>
          </a:xfrm>
          <a:solidFill>
            <a:schemeClr val="accent2"/>
          </a:solidFill>
        </p:spPr>
        <p:txBody>
          <a:bodyPr/>
          <a:lstStyle/>
          <a:p>
            <a:pPr>
              <a:lnSpc>
                <a:spcPct val="160000"/>
              </a:lnSpc>
              <a:spcBef>
                <a:spcPts val="0"/>
              </a:spcBef>
            </a:pPr>
            <a:r>
              <a:rPr lang="hu-HU" altLang="hu-HU" sz="2000" b="1" i="1" dirty="0">
                <a:solidFill>
                  <a:schemeClr val="accent1">
                    <a:lumMod val="50000"/>
                  </a:schemeClr>
                </a:solidFill>
                <a:sym typeface="Wingdings" pitchFamily="2" charset="2"/>
              </a:rPr>
              <a:t>Cusman user name (Neptun code – lower case) &amp; </a:t>
            </a:r>
          </a:p>
          <a:p>
            <a:pPr>
              <a:lnSpc>
                <a:spcPct val="160000"/>
              </a:lnSpc>
              <a:spcBef>
                <a:spcPts val="0"/>
              </a:spcBef>
            </a:pPr>
            <a:r>
              <a:rPr lang="hu-HU" altLang="hu-HU" sz="2000" b="1" i="1" dirty="0">
                <a:solidFill>
                  <a:schemeClr val="accent1">
                    <a:lumMod val="50000"/>
                  </a:schemeClr>
                </a:solidFill>
                <a:sym typeface="Wingdings" pitchFamily="2" charset="2"/>
              </a:rPr>
              <a:t>Cusman password</a:t>
            </a:r>
          </a:p>
          <a:p>
            <a:pPr>
              <a:lnSpc>
                <a:spcPct val="160000"/>
              </a:lnSpc>
              <a:spcBef>
                <a:spcPts val="0"/>
              </a:spcBef>
            </a:pPr>
            <a:r>
              <a:rPr lang="hu-HU" altLang="hu-HU" b="1" i="1" dirty="0">
                <a:solidFill>
                  <a:schemeClr val="accent4">
                    <a:lumMod val="50000"/>
                  </a:schemeClr>
                </a:solidFill>
                <a:sym typeface="Wingdings" pitchFamily="2" charset="2"/>
              </a:rPr>
              <a:t>Look for - </a:t>
            </a:r>
            <a:r>
              <a:rPr lang="hu-HU" altLang="hu-HU" sz="3600" b="1" dirty="0">
                <a:solidFill>
                  <a:srgbClr val="C00000"/>
                </a:solidFill>
              </a:rPr>
              <a:t>Cornet-EAP</a:t>
            </a:r>
          </a:p>
          <a:p>
            <a:pPr>
              <a:lnSpc>
                <a:spcPct val="150000"/>
              </a:lnSpc>
              <a:spcBef>
                <a:spcPts val="0"/>
              </a:spcBef>
              <a:spcAft>
                <a:spcPts val="0"/>
              </a:spcAft>
            </a:pPr>
            <a:r>
              <a:rPr lang="hu-HU" altLang="hu-HU" sz="2000" b="1" i="1" dirty="0">
                <a:solidFill>
                  <a:srgbClr val="002060"/>
                </a:solidFill>
                <a:sym typeface="Wingdings" pitchFamily="2" charset="2"/>
              </a:rPr>
              <a:t>Any problems? </a:t>
            </a:r>
            <a:r>
              <a:rPr lang="hu-HU" altLang="hu-HU" sz="2000" b="1" dirty="0">
                <a:solidFill>
                  <a:srgbClr val="002060"/>
                </a:solidFill>
                <a:sym typeface="Wingdings" pitchFamily="2" charset="2"/>
              </a:rPr>
              <a:t>- </a:t>
            </a:r>
            <a:r>
              <a:rPr lang="hu-HU" altLang="hu-HU" sz="2000" dirty="0">
                <a:solidFill>
                  <a:srgbClr val="002060"/>
                </a:solidFill>
                <a:hlinkClick r:id="rId2"/>
              </a:rPr>
              <a:t>wifi.uni-corvinus.hu</a:t>
            </a:r>
            <a:endParaRPr lang="hu-HU" altLang="hu-HU" sz="2000" dirty="0">
              <a:solidFill>
                <a:srgbClr val="002060"/>
              </a:solidFill>
            </a:endParaRPr>
          </a:p>
          <a:p>
            <a:pPr>
              <a:lnSpc>
                <a:spcPct val="150000"/>
              </a:lnSpc>
              <a:spcBef>
                <a:spcPts val="0"/>
              </a:spcBef>
              <a:spcAft>
                <a:spcPts val="0"/>
              </a:spcAft>
            </a:pPr>
            <a:endParaRPr lang="hu-HU" altLang="hu-HU" sz="2000" b="1" dirty="0">
              <a:solidFill>
                <a:srgbClr val="002060"/>
              </a:solidFill>
            </a:endParaRPr>
          </a:p>
          <a:p>
            <a:pPr>
              <a:lnSpc>
                <a:spcPct val="100000"/>
              </a:lnSpc>
              <a:spcBef>
                <a:spcPts val="0"/>
              </a:spcBef>
              <a:spcAft>
                <a:spcPts val="0"/>
              </a:spcAft>
            </a:pPr>
            <a:r>
              <a:rPr lang="hu-HU" altLang="hu-HU" sz="2000" dirty="0">
                <a:solidFill>
                  <a:srgbClr val="002060"/>
                </a:solidFill>
              </a:rPr>
              <a:t>Wireless Technical support – </a:t>
            </a:r>
            <a:br>
              <a:rPr lang="hu-HU" altLang="hu-HU" sz="2000" dirty="0">
                <a:solidFill>
                  <a:srgbClr val="002060"/>
                </a:solidFill>
              </a:rPr>
            </a:br>
            <a:r>
              <a:rPr lang="hu-HU" altLang="hu-HU" sz="2000" dirty="0">
                <a:solidFill>
                  <a:srgbClr val="002060"/>
                </a:solidFill>
              </a:rPr>
              <a:t>Salthouse rooms #124, 125, 126</a:t>
            </a:r>
          </a:p>
          <a:p>
            <a:pPr>
              <a:lnSpc>
                <a:spcPct val="100000"/>
              </a:lnSpc>
              <a:spcBef>
                <a:spcPts val="0"/>
              </a:spcBef>
              <a:spcAft>
                <a:spcPts val="0"/>
              </a:spcAft>
            </a:pPr>
            <a:endParaRPr lang="hu-HU" altLang="hu-HU" sz="2000" dirty="0">
              <a:solidFill>
                <a:srgbClr val="002060"/>
              </a:solidFill>
            </a:endParaRPr>
          </a:p>
          <a:p>
            <a:pPr>
              <a:lnSpc>
                <a:spcPct val="150000"/>
              </a:lnSpc>
              <a:spcBef>
                <a:spcPts val="0"/>
              </a:spcBef>
              <a:spcAft>
                <a:spcPts val="0"/>
              </a:spcAft>
            </a:pPr>
            <a:r>
              <a:rPr lang="hu-HU" altLang="hu-HU" sz="2000" dirty="0">
                <a:solidFill>
                  <a:srgbClr val="002060"/>
                </a:solidFill>
              </a:rPr>
              <a:t>Monday-Thursday: 9.00-12.00pm / 1.00-4.00pm</a:t>
            </a:r>
          </a:p>
          <a:p>
            <a:pPr marL="285750" indent="-285750">
              <a:lnSpc>
                <a:spcPct val="150000"/>
              </a:lnSpc>
              <a:spcBef>
                <a:spcPts val="0"/>
              </a:spcBef>
              <a:spcAft>
                <a:spcPts val="0"/>
              </a:spcAft>
              <a:buFont typeface="Arial" panose="020B0604020202020204" pitchFamily="34" charset="0"/>
              <a:buChar char="•"/>
            </a:pPr>
            <a:endParaRPr lang="hu-HU" dirty="0"/>
          </a:p>
        </p:txBody>
      </p:sp>
      <p:pic>
        <p:nvPicPr>
          <p:cNvPr id="6" name="Kép 8">
            <a:extLst>
              <a:ext uri="{FF2B5EF4-FFF2-40B4-BE49-F238E27FC236}">
                <a16:creationId xmlns:a16="http://schemas.microsoft.com/office/drawing/2014/main" id="{122554FD-961A-4394-B11D-BDF156B63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
        <p:nvSpPr>
          <p:cNvPr id="7" name="Szövegdoboz 9">
            <a:extLst>
              <a:ext uri="{FF2B5EF4-FFF2-40B4-BE49-F238E27FC236}">
                <a16:creationId xmlns:a16="http://schemas.microsoft.com/office/drawing/2014/main" id="{BEFADFC7-851E-4B03-B887-B706318A3C53}"/>
              </a:ext>
            </a:extLst>
          </p:cNvPr>
          <p:cNvSpPr txBox="1"/>
          <p:nvPr/>
        </p:nvSpPr>
        <p:spPr>
          <a:xfrm>
            <a:off x="11301046" y="6021732"/>
            <a:ext cx="340092" cy="548005"/>
          </a:xfrm>
          <a:prstGeom prst="rect">
            <a:avLst/>
          </a:prstGeom>
          <a:noFill/>
        </p:spPr>
        <p:txBody>
          <a:bodyPr wrap="square" lIns="0" tIns="0" rIns="0" bIns="0" rtlCol="0" anchor="ctr">
            <a:noAutofit/>
          </a:bodyPr>
          <a:lstStyle/>
          <a:p>
            <a:pPr algn="r"/>
            <a:fld id="{95865688-847F-44E7-91FC-9A1A422756EC}" type="slidenum">
              <a:rPr lang="hu-HU" sz="1100" b="1" smtClean="0">
                <a:solidFill>
                  <a:srgbClr val="495999"/>
                </a:solidFill>
                <a:latin typeface="Muli ExtraBold" panose="00000900000000000000" pitchFamily="2" charset="-18"/>
              </a:rPr>
              <a:pPr algn="r"/>
              <a:t>67</a:t>
            </a:fld>
            <a:endParaRPr lang="hu-HU" sz="1100" b="1" dirty="0">
              <a:solidFill>
                <a:srgbClr val="495999"/>
              </a:solidFill>
              <a:latin typeface="Muli ExtraBold" panose="00000900000000000000" pitchFamily="2" charset="-18"/>
            </a:endParaRPr>
          </a:p>
        </p:txBody>
      </p:sp>
      <p:pic>
        <p:nvPicPr>
          <p:cNvPr id="9" name="Kép 8">
            <a:extLst>
              <a:ext uri="{FF2B5EF4-FFF2-40B4-BE49-F238E27FC236}">
                <a16:creationId xmlns:a16="http://schemas.microsoft.com/office/drawing/2014/main" id="{30306A7F-7F05-483E-B1CA-14F3EDE4F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212560" y="429561"/>
            <a:ext cx="557785" cy="585217"/>
          </a:xfrm>
          <a:prstGeom prst="rect">
            <a:avLst/>
          </a:prstGeom>
          <a:noFill/>
        </p:spPr>
      </p:pic>
    </p:spTree>
    <p:extLst>
      <p:ext uri="{BB962C8B-B14F-4D97-AF65-F5344CB8AC3E}">
        <p14:creationId xmlns:p14="http://schemas.microsoft.com/office/powerpoint/2010/main" val="4011864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Corvinus Support Services </a:t>
            </a:r>
          </a:p>
          <a:p>
            <a:pPr algn="ctr">
              <a:lnSpc>
                <a:spcPct val="120000"/>
              </a:lnSpc>
            </a:pPr>
            <a:r>
              <a:rPr lang="hu-HU" sz="4400" b="1" dirty="0"/>
              <a:t>for Students</a:t>
            </a:r>
            <a:endParaRPr lang="hu-HU" sz="1800" dirty="0">
              <a:latin typeface="+mn-lt"/>
            </a:endParaRPr>
          </a:p>
        </p:txBody>
      </p:sp>
    </p:spTree>
    <p:extLst>
      <p:ext uri="{BB962C8B-B14F-4D97-AF65-F5344CB8AC3E}">
        <p14:creationId xmlns:p14="http://schemas.microsoft.com/office/powerpoint/2010/main" val="2791249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2B061234-9D07-4BA7-926A-3ED034231209}"/>
              </a:ext>
            </a:extLst>
          </p:cNvPr>
          <p:cNvPicPr>
            <a:picLocks noChangeAspect="1"/>
          </p:cNvPicPr>
          <p:nvPr/>
        </p:nvPicPr>
        <p:blipFill rotWithShape="1">
          <a:blip r:embed="rId2"/>
          <a:srcRect t="17029" r="9091" b="16984"/>
          <a:stretch/>
        </p:blipFill>
        <p:spPr>
          <a:xfrm>
            <a:off x="3523488" y="10"/>
            <a:ext cx="8668512" cy="6857990"/>
          </a:xfrm>
          <a:prstGeom prst="rect">
            <a:avLst/>
          </a:prstGeom>
        </p:spPr>
      </p:pic>
      <p:sp>
        <p:nvSpPr>
          <p:cNvPr id="13" name="Cím 1">
            <a:extLst>
              <a:ext uri="{FF2B5EF4-FFF2-40B4-BE49-F238E27FC236}">
                <a16:creationId xmlns:a16="http://schemas.microsoft.com/office/drawing/2014/main" id="{F82EE839-F4C3-452B-9BE1-28113403008D}"/>
              </a:ext>
            </a:extLst>
          </p:cNvPr>
          <p:cNvSpPr txBox="1">
            <a:spLocks/>
          </p:cNvSpPr>
          <p:nvPr/>
        </p:nvSpPr>
        <p:spPr>
          <a:xfrm>
            <a:off x="1067234" y="2024257"/>
            <a:ext cx="7200786" cy="2795005"/>
          </a:xfrm>
          <a:prstGeom prst="rect">
            <a:avLst/>
          </a:prstGeom>
        </p:spPr>
        <p:txBody>
          <a:bodyPr vert="horz" lIns="91440" tIns="45720" rIns="91440" bIns="45720" rtlCol="0" anchor="b">
            <a:noAutofit/>
          </a:bodyPr>
          <a:lstStyle>
            <a:lvl1pPr algn="l" defTabSz="914400" rtl="0" eaLnBrk="1" latinLnBrk="0" hangingPunct="1">
              <a:lnSpc>
                <a:spcPts val="6800"/>
              </a:lnSpc>
              <a:spcBef>
                <a:spcPct val="0"/>
              </a:spcBef>
              <a:buNone/>
              <a:defRPr sz="5600" b="1" kern="1200" baseline="0">
                <a:solidFill>
                  <a:srgbClr val="FBCB4F"/>
                </a:solidFill>
                <a:latin typeface="Arial" panose="020B0604020202020204" pitchFamily="34" charset="0"/>
                <a:ea typeface="+mj-ea"/>
                <a:cs typeface="Arial" panose="020B0604020202020204" pitchFamily="34" charset="0"/>
              </a:defRPr>
            </a:lvl1pPr>
          </a:lstStyle>
          <a:p>
            <a:pPr>
              <a:lnSpc>
                <a:spcPct val="150000"/>
              </a:lnSpc>
            </a:pPr>
            <a:r>
              <a:rPr lang="hu-HU" sz="2400" dirty="0" err="1">
                <a:solidFill>
                  <a:schemeClr val="accent2"/>
                </a:solidFill>
                <a:latin typeface="+mj-lt"/>
                <a:cs typeface="+mj-cs"/>
              </a:rPr>
              <a:t>If</a:t>
            </a:r>
            <a:r>
              <a:rPr lang="hu-HU" sz="2400" dirty="0">
                <a:solidFill>
                  <a:schemeClr val="accent2"/>
                </a:solidFill>
                <a:latin typeface="+mj-lt"/>
                <a:cs typeface="+mj-cs"/>
              </a:rPr>
              <a:t> </a:t>
            </a:r>
            <a:r>
              <a:rPr lang="hu-HU" sz="2400" dirty="0" err="1">
                <a:solidFill>
                  <a:schemeClr val="accent2"/>
                </a:solidFill>
                <a:latin typeface="+mj-lt"/>
                <a:cs typeface="+mj-cs"/>
              </a:rPr>
              <a:t>you</a:t>
            </a:r>
            <a:r>
              <a:rPr lang="hu-HU" sz="2400" dirty="0">
                <a:solidFill>
                  <a:schemeClr val="accent2"/>
                </a:solidFill>
                <a:latin typeface="+mj-lt"/>
                <a:cs typeface="+mj-cs"/>
              </a:rPr>
              <a:t> </a:t>
            </a:r>
            <a:r>
              <a:rPr lang="hu-HU" sz="2400" dirty="0" err="1">
                <a:solidFill>
                  <a:schemeClr val="accent2"/>
                </a:solidFill>
                <a:latin typeface="+mj-lt"/>
                <a:cs typeface="+mj-cs"/>
              </a:rPr>
              <a:t>struggle</a:t>
            </a:r>
            <a:r>
              <a:rPr lang="hu-HU" sz="2400" dirty="0">
                <a:solidFill>
                  <a:schemeClr val="accent2"/>
                </a:solidFill>
                <a:latin typeface="+mj-lt"/>
                <a:cs typeface="+mj-cs"/>
              </a:rPr>
              <a:t> </a:t>
            </a:r>
            <a:r>
              <a:rPr lang="hu-HU" sz="2400" dirty="0" err="1">
                <a:solidFill>
                  <a:schemeClr val="accent2"/>
                </a:solidFill>
                <a:latin typeface="+mj-lt"/>
                <a:cs typeface="+mj-cs"/>
              </a:rPr>
              <a:t>with</a:t>
            </a:r>
            <a:r>
              <a:rPr lang="hu-HU" sz="2400" dirty="0">
                <a:solidFill>
                  <a:schemeClr val="accent2"/>
                </a:solidFill>
                <a:latin typeface="+mj-lt"/>
                <a:cs typeface="+mj-cs"/>
              </a:rPr>
              <a:t> </a:t>
            </a:r>
            <a:r>
              <a:rPr lang="hu-HU" sz="2400" dirty="0" err="1">
                <a:solidFill>
                  <a:schemeClr val="accent2"/>
                </a:solidFill>
                <a:latin typeface="+mj-lt"/>
                <a:cs typeface="+mj-cs"/>
              </a:rPr>
              <a:t>academic</a:t>
            </a:r>
            <a:r>
              <a:rPr lang="hu-HU" sz="2400" dirty="0">
                <a:solidFill>
                  <a:schemeClr val="accent2"/>
                </a:solidFill>
                <a:latin typeface="+mj-lt"/>
                <a:cs typeface="+mj-cs"/>
              </a:rPr>
              <a:t> </a:t>
            </a:r>
            <a:r>
              <a:rPr lang="hu-HU" sz="2400" dirty="0" err="1">
                <a:solidFill>
                  <a:schemeClr val="accent2"/>
                </a:solidFill>
                <a:latin typeface="+mj-lt"/>
                <a:cs typeface="+mj-cs"/>
              </a:rPr>
              <a:t>challenges</a:t>
            </a:r>
            <a:br>
              <a:rPr lang="hu-HU" sz="2400" dirty="0">
                <a:solidFill>
                  <a:schemeClr val="accent2"/>
                </a:solidFill>
                <a:latin typeface="+mj-lt"/>
                <a:cs typeface="+mj-cs"/>
              </a:rPr>
            </a:br>
            <a:r>
              <a:rPr lang="hu-HU" sz="2400" dirty="0" err="1">
                <a:solidFill>
                  <a:schemeClr val="accent2"/>
                </a:solidFill>
                <a:latin typeface="+mj-lt"/>
                <a:cs typeface="+mj-cs"/>
              </a:rPr>
              <a:t>If</a:t>
            </a:r>
            <a:r>
              <a:rPr lang="hu-HU" sz="2400" dirty="0">
                <a:solidFill>
                  <a:schemeClr val="accent2"/>
                </a:solidFill>
                <a:latin typeface="+mj-lt"/>
                <a:cs typeface="+mj-cs"/>
              </a:rPr>
              <a:t> </a:t>
            </a:r>
            <a:r>
              <a:rPr lang="hu-HU" sz="2400" dirty="0" err="1">
                <a:solidFill>
                  <a:schemeClr val="accent2"/>
                </a:solidFill>
                <a:latin typeface="+mj-lt"/>
                <a:cs typeface="+mj-cs"/>
              </a:rPr>
              <a:t>you</a:t>
            </a:r>
            <a:r>
              <a:rPr lang="hu-HU" sz="2400" dirty="0">
                <a:solidFill>
                  <a:schemeClr val="accent2"/>
                </a:solidFill>
                <a:latin typeface="+mj-lt"/>
                <a:cs typeface="+mj-cs"/>
              </a:rPr>
              <a:t> </a:t>
            </a:r>
            <a:r>
              <a:rPr lang="hu-HU" sz="2400" dirty="0" err="1">
                <a:solidFill>
                  <a:schemeClr val="accent2"/>
                </a:solidFill>
                <a:latin typeface="+mj-lt"/>
                <a:cs typeface="+mj-cs"/>
              </a:rPr>
              <a:t>have</a:t>
            </a:r>
            <a:r>
              <a:rPr lang="hu-HU" sz="2400" dirty="0">
                <a:solidFill>
                  <a:schemeClr val="accent2"/>
                </a:solidFill>
                <a:latin typeface="+mj-lt"/>
                <a:cs typeface="+mj-cs"/>
              </a:rPr>
              <a:t> </a:t>
            </a:r>
            <a:r>
              <a:rPr lang="hu-HU" sz="2400" dirty="0" err="1">
                <a:solidFill>
                  <a:schemeClr val="accent2"/>
                </a:solidFill>
                <a:latin typeface="+mj-lt"/>
                <a:cs typeface="+mj-cs"/>
              </a:rPr>
              <a:t>doubts</a:t>
            </a:r>
            <a:r>
              <a:rPr lang="hu-HU" sz="2400" dirty="0">
                <a:solidFill>
                  <a:schemeClr val="accent2"/>
                </a:solidFill>
                <a:latin typeface="+mj-lt"/>
                <a:cs typeface="+mj-cs"/>
              </a:rPr>
              <a:t> </a:t>
            </a:r>
            <a:r>
              <a:rPr lang="hu-HU" sz="2400" dirty="0" err="1">
                <a:solidFill>
                  <a:schemeClr val="accent2"/>
                </a:solidFill>
                <a:latin typeface="+mj-lt"/>
                <a:cs typeface="+mj-cs"/>
              </a:rPr>
              <a:t>about</a:t>
            </a:r>
            <a:r>
              <a:rPr lang="hu-HU" sz="2400" dirty="0">
                <a:solidFill>
                  <a:schemeClr val="accent2"/>
                </a:solidFill>
                <a:latin typeface="+mj-lt"/>
                <a:cs typeface="+mj-cs"/>
              </a:rPr>
              <a:t> </a:t>
            </a:r>
            <a:r>
              <a:rPr lang="hu-HU" sz="2400" dirty="0" err="1">
                <a:solidFill>
                  <a:schemeClr val="accent2"/>
                </a:solidFill>
                <a:latin typeface="+mj-lt"/>
                <a:cs typeface="+mj-cs"/>
              </a:rPr>
              <a:t>your</a:t>
            </a:r>
            <a:r>
              <a:rPr lang="hu-HU" sz="2400" dirty="0">
                <a:solidFill>
                  <a:schemeClr val="accent2"/>
                </a:solidFill>
                <a:latin typeface="+mj-lt"/>
                <a:cs typeface="+mj-cs"/>
              </a:rPr>
              <a:t> </a:t>
            </a:r>
            <a:r>
              <a:rPr lang="hu-HU" sz="2400" dirty="0" err="1">
                <a:solidFill>
                  <a:schemeClr val="accent2"/>
                </a:solidFill>
                <a:latin typeface="+mj-lt"/>
                <a:cs typeface="+mj-cs"/>
              </a:rPr>
              <a:t>career</a:t>
            </a:r>
            <a:r>
              <a:rPr lang="hu-HU" sz="2400" dirty="0">
                <a:solidFill>
                  <a:schemeClr val="accent2"/>
                </a:solidFill>
                <a:latin typeface="+mj-lt"/>
                <a:cs typeface="+mj-cs"/>
              </a:rPr>
              <a:t> </a:t>
            </a:r>
            <a:r>
              <a:rPr lang="hu-HU" sz="2400" dirty="0" err="1">
                <a:solidFill>
                  <a:schemeClr val="accent2"/>
                </a:solidFill>
                <a:latin typeface="+mj-lt"/>
                <a:cs typeface="+mj-cs"/>
              </a:rPr>
              <a:t>plans</a:t>
            </a:r>
            <a:r>
              <a:rPr lang="hu-HU" sz="2400" dirty="0">
                <a:solidFill>
                  <a:schemeClr val="accent2"/>
                </a:solidFill>
                <a:latin typeface="+mj-lt"/>
                <a:cs typeface="+mj-cs"/>
              </a:rPr>
              <a:t> and </a:t>
            </a:r>
            <a:r>
              <a:rPr lang="hu-HU" sz="2400" dirty="0" err="1">
                <a:solidFill>
                  <a:schemeClr val="accent2"/>
                </a:solidFill>
                <a:latin typeface="+mj-lt"/>
                <a:cs typeface="+mj-cs"/>
              </a:rPr>
              <a:t>skillset</a:t>
            </a:r>
            <a:br>
              <a:rPr lang="en-US" sz="2400" dirty="0">
                <a:solidFill>
                  <a:schemeClr val="accent2"/>
                </a:solidFill>
                <a:latin typeface="+mj-lt"/>
                <a:cs typeface="+mj-cs"/>
              </a:rPr>
            </a:br>
            <a:r>
              <a:rPr lang="hu-HU" sz="2400" dirty="0" err="1">
                <a:solidFill>
                  <a:schemeClr val="accent2"/>
                </a:solidFill>
                <a:latin typeface="+mj-lt"/>
                <a:cs typeface="+mj-cs"/>
              </a:rPr>
              <a:t>If</a:t>
            </a:r>
            <a:r>
              <a:rPr lang="hu-HU" sz="2400" dirty="0">
                <a:solidFill>
                  <a:schemeClr val="accent2"/>
                </a:solidFill>
                <a:latin typeface="+mj-lt"/>
                <a:cs typeface="+mj-cs"/>
              </a:rPr>
              <a:t> </a:t>
            </a:r>
            <a:r>
              <a:rPr lang="hu-HU" sz="2400" dirty="0" err="1">
                <a:solidFill>
                  <a:schemeClr val="accent2"/>
                </a:solidFill>
                <a:latin typeface="+mj-lt"/>
                <a:cs typeface="+mj-cs"/>
              </a:rPr>
              <a:t>you</a:t>
            </a:r>
            <a:r>
              <a:rPr lang="hu-HU" sz="2400" dirty="0">
                <a:solidFill>
                  <a:schemeClr val="accent2"/>
                </a:solidFill>
                <a:latin typeface="+mj-lt"/>
                <a:cs typeface="+mj-cs"/>
              </a:rPr>
              <a:t>  </a:t>
            </a:r>
            <a:r>
              <a:rPr lang="hu-HU" sz="2400" dirty="0" err="1">
                <a:solidFill>
                  <a:schemeClr val="accent2"/>
                </a:solidFill>
                <a:latin typeface="+mj-lt"/>
                <a:cs typeface="+mj-cs"/>
              </a:rPr>
              <a:t>feel</a:t>
            </a:r>
            <a:r>
              <a:rPr lang="hu-HU" sz="2400" dirty="0">
                <a:solidFill>
                  <a:schemeClr val="accent2"/>
                </a:solidFill>
                <a:latin typeface="+mj-lt"/>
                <a:cs typeface="+mj-cs"/>
              </a:rPr>
              <a:t> </a:t>
            </a:r>
            <a:r>
              <a:rPr lang="hu-HU" sz="2400" dirty="0" err="1">
                <a:solidFill>
                  <a:schemeClr val="accent2"/>
                </a:solidFill>
                <a:latin typeface="+mj-lt"/>
                <a:cs typeface="+mj-cs"/>
              </a:rPr>
              <a:t>concerned</a:t>
            </a:r>
            <a:r>
              <a:rPr lang="hu-HU" sz="2400" dirty="0">
                <a:solidFill>
                  <a:schemeClr val="accent2"/>
                </a:solidFill>
                <a:latin typeface="+mj-lt"/>
                <a:cs typeface="+mj-cs"/>
              </a:rPr>
              <a:t> </a:t>
            </a:r>
            <a:r>
              <a:rPr lang="hu-HU" sz="2400" dirty="0" err="1">
                <a:solidFill>
                  <a:schemeClr val="accent2"/>
                </a:solidFill>
                <a:latin typeface="+mj-lt"/>
                <a:cs typeface="+mj-cs"/>
              </a:rPr>
              <a:t>about</a:t>
            </a:r>
            <a:r>
              <a:rPr lang="hu-HU" sz="2400" dirty="0">
                <a:solidFill>
                  <a:schemeClr val="accent2"/>
                </a:solidFill>
                <a:latin typeface="+mj-lt"/>
                <a:cs typeface="+mj-cs"/>
              </a:rPr>
              <a:t> </a:t>
            </a:r>
            <a:r>
              <a:rPr lang="hu-HU" sz="2400" dirty="0" err="1">
                <a:solidFill>
                  <a:schemeClr val="accent2"/>
                </a:solidFill>
                <a:latin typeface="+mj-lt"/>
                <a:cs typeface="+mj-cs"/>
              </a:rPr>
              <a:t>university</a:t>
            </a:r>
            <a:r>
              <a:rPr lang="hu-HU" sz="2400" dirty="0">
                <a:solidFill>
                  <a:schemeClr val="accent2"/>
                </a:solidFill>
                <a:latin typeface="+mj-lt"/>
                <a:cs typeface="+mj-cs"/>
              </a:rPr>
              <a:t> </a:t>
            </a:r>
            <a:r>
              <a:rPr lang="hu-HU" sz="2400" dirty="0" err="1">
                <a:solidFill>
                  <a:schemeClr val="accent2"/>
                </a:solidFill>
                <a:latin typeface="+mj-lt"/>
                <a:cs typeface="+mj-cs"/>
              </a:rPr>
              <a:t>or</a:t>
            </a:r>
            <a:r>
              <a:rPr lang="hu-HU" sz="2400" dirty="0">
                <a:solidFill>
                  <a:schemeClr val="accent2"/>
                </a:solidFill>
                <a:latin typeface="+mj-lt"/>
                <a:cs typeface="+mj-cs"/>
              </a:rPr>
              <a:t> </a:t>
            </a:r>
            <a:r>
              <a:rPr lang="hu-HU" sz="2400" dirty="0" err="1">
                <a:solidFill>
                  <a:schemeClr val="accent2"/>
                </a:solidFill>
                <a:latin typeface="+mj-lt"/>
                <a:cs typeface="+mj-cs"/>
              </a:rPr>
              <a:t>personal</a:t>
            </a:r>
            <a:r>
              <a:rPr lang="hu-HU" sz="2400" dirty="0">
                <a:solidFill>
                  <a:schemeClr val="accent2"/>
                </a:solidFill>
                <a:latin typeface="+mj-lt"/>
                <a:cs typeface="+mj-cs"/>
              </a:rPr>
              <a:t> </a:t>
            </a:r>
            <a:r>
              <a:rPr lang="hu-HU" sz="2400" dirty="0" err="1">
                <a:solidFill>
                  <a:schemeClr val="accent2"/>
                </a:solidFill>
                <a:latin typeface="+mj-lt"/>
                <a:cs typeface="+mj-cs"/>
              </a:rPr>
              <a:t>matters</a:t>
            </a:r>
            <a:br>
              <a:rPr lang="hu-HU" sz="2400" dirty="0">
                <a:solidFill>
                  <a:schemeClr val="accent2"/>
                </a:solidFill>
                <a:latin typeface="+mj-lt"/>
                <a:cs typeface="+mj-cs"/>
              </a:rPr>
            </a:br>
            <a:r>
              <a:rPr lang="hu-HU" sz="2400" dirty="0" err="1">
                <a:solidFill>
                  <a:schemeClr val="accent2"/>
                </a:solidFill>
                <a:latin typeface="+mj-lt"/>
                <a:cs typeface="+mj-cs"/>
              </a:rPr>
              <a:t>If</a:t>
            </a:r>
            <a:r>
              <a:rPr lang="hu-HU" sz="2400" dirty="0">
                <a:solidFill>
                  <a:schemeClr val="accent2"/>
                </a:solidFill>
                <a:latin typeface="+mj-lt"/>
                <a:cs typeface="+mj-cs"/>
              </a:rPr>
              <a:t> </a:t>
            </a:r>
            <a:r>
              <a:rPr lang="hu-HU" sz="2400" dirty="0" err="1">
                <a:solidFill>
                  <a:schemeClr val="accent2"/>
                </a:solidFill>
                <a:latin typeface="+mj-lt"/>
                <a:cs typeface="+mj-cs"/>
              </a:rPr>
              <a:t>you</a:t>
            </a:r>
            <a:r>
              <a:rPr lang="hu-HU" sz="2400" dirty="0">
                <a:solidFill>
                  <a:schemeClr val="accent2"/>
                </a:solidFill>
                <a:latin typeface="+mj-lt"/>
                <a:cs typeface="+mj-cs"/>
              </a:rPr>
              <a:t> </a:t>
            </a:r>
            <a:r>
              <a:rPr lang="hu-HU" sz="2400" dirty="0" err="1">
                <a:solidFill>
                  <a:schemeClr val="accent2"/>
                </a:solidFill>
                <a:latin typeface="+mj-lt"/>
                <a:cs typeface="+mj-cs"/>
              </a:rPr>
              <a:t>have</a:t>
            </a:r>
            <a:r>
              <a:rPr lang="hu-HU" sz="2400" dirty="0">
                <a:solidFill>
                  <a:schemeClr val="accent2"/>
                </a:solidFill>
                <a:latin typeface="+mj-lt"/>
                <a:cs typeface="+mj-cs"/>
              </a:rPr>
              <a:t> </a:t>
            </a:r>
            <a:r>
              <a:rPr lang="hu-HU" sz="2400" dirty="0" err="1">
                <a:solidFill>
                  <a:schemeClr val="accent2"/>
                </a:solidFill>
                <a:latin typeface="+mj-lt"/>
                <a:cs typeface="+mj-cs"/>
              </a:rPr>
              <a:t>any</a:t>
            </a:r>
            <a:r>
              <a:rPr lang="hu-HU" sz="2400" dirty="0">
                <a:solidFill>
                  <a:schemeClr val="accent2"/>
                </a:solidFill>
                <a:latin typeface="+mj-lt"/>
                <a:cs typeface="+mj-cs"/>
              </a:rPr>
              <a:t> </a:t>
            </a:r>
            <a:r>
              <a:rPr lang="hu-HU" sz="2400" dirty="0" err="1">
                <a:solidFill>
                  <a:schemeClr val="accent2"/>
                </a:solidFill>
                <a:latin typeface="+mj-lt"/>
                <a:cs typeface="+mj-cs"/>
              </a:rPr>
              <a:t>special</a:t>
            </a:r>
            <a:r>
              <a:rPr lang="hu-HU" sz="2400" dirty="0">
                <a:solidFill>
                  <a:schemeClr val="accent2"/>
                </a:solidFill>
                <a:latin typeface="+mj-lt"/>
                <a:cs typeface="+mj-cs"/>
              </a:rPr>
              <a:t> </a:t>
            </a:r>
            <a:r>
              <a:rPr lang="hu-HU" sz="2400" dirty="0" err="1">
                <a:solidFill>
                  <a:schemeClr val="accent2"/>
                </a:solidFill>
                <a:latin typeface="+mj-lt"/>
                <a:cs typeface="+mj-cs"/>
              </a:rPr>
              <a:t>needs</a:t>
            </a:r>
            <a:r>
              <a:rPr lang="hu-HU" sz="2400" dirty="0">
                <a:solidFill>
                  <a:schemeClr val="accent2"/>
                </a:solidFill>
                <a:latin typeface="+mj-lt"/>
                <a:cs typeface="+mj-cs"/>
              </a:rPr>
              <a:t> </a:t>
            </a:r>
            <a:r>
              <a:rPr lang="hu-HU" sz="2400" dirty="0" err="1">
                <a:solidFill>
                  <a:schemeClr val="accent2"/>
                </a:solidFill>
                <a:latin typeface="+mj-lt"/>
                <a:cs typeface="+mj-cs"/>
              </a:rPr>
              <a:t>concerning</a:t>
            </a:r>
            <a:r>
              <a:rPr lang="hu-HU" sz="2400" dirty="0">
                <a:solidFill>
                  <a:schemeClr val="accent2"/>
                </a:solidFill>
                <a:latin typeface="+mj-lt"/>
                <a:cs typeface="+mj-cs"/>
              </a:rPr>
              <a:t> </a:t>
            </a:r>
            <a:r>
              <a:rPr lang="hu-HU" sz="2400" dirty="0" err="1">
                <a:solidFill>
                  <a:schemeClr val="accent2"/>
                </a:solidFill>
                <a:latin typeface="+mj-lt"/>
                <a:cs typeface="+mj-cs"/>
              </a:rPr>
              <a:t>your</a:t>
            </a:r>
            <a:r>
              <a:rPr lang="hu-HU" sz="2400" dirty="0">
                <a:solidFill>
                  <a:schemeClr val="accent2"/>
                </a:solidFill>
                <a:latin typeface="+mj-lt"/>
                <a:cs typeface="+mj-cs"/>
              </a:rPr>
              <a:t> </a:t>
            </a:r>
            <a:r>
              <a:rPr lang="hu-HU" sz="2400" dirty="0" err="1">
                <a:solidFill>
                  <a:schemeClr val="accent2"/>
                </a:solidFill>
                <a:latin typeface="+mj-lt"/>
                <a:cs typeface="+mj-cs"/>
              </a:rPr>
              <a:t>studies</a:t>
            </a:r>
            <a:endParaRPr lang="en-US" sz="2400" dirty="0">
              <a:solidFill>
                <a:schemeClr val="accent2"/>
              </a:solidFill>
              <a:latin typeface="+mj-lt"/>
              <a:cs typeface="+mj-cs"/>
            </a:endParaRPr>
          </a:p>
        </p:txBody>
      </p:sp>
      <p:pic>
        <p:nvPicPr>
          <p:cNvPr id="15" name="Ábra 14" descr="Útvesztő">
            <a:extLst>
              <a:ext uri="{FF2B5EF4-FFF2-40B4-BE49-F238E27FC236}">
                <a16:creationId xmlns:a16="http://schemas.microsoft.com/office/drawing/2014/main" id="{389AD714-26D4-4190-BD30-EB62919A68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63" y="1182614"/>
            <a:ext cx="448056" cy="448056"/>
          </a:xfrm>
          <a:prstGeom prst="rect">
            <a:avLst/>
          </a:prstGeom>
        </p:spPr>
      </p:pic>
      <p:pic>
        <p:nvPicPr>
          <p:cNvPr id="16" name="Ábra 15" descr="Útvesztő">
            <a:extLst>
              <a:ext uri="{FF2B5EF4-FFF2-40B4-BE49-F238E27FC236}">
                <a16:creationId xmlns:a16="http://schemas.microsoft.com/office/drawing/2014/main" id="{96C86B8C-7405-40DF-8E17-FE6A29FB52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3" y="1734590"/>
            <a:ext cx="448056" cy="448056"/>
          </a:xfrm>
          <a:prstGeom prst="rect">
            <a:avLst/>
          </a:prstGeom>
        </p:spPr>
      </p:pic>
      <p:pic>
        <p:nvPicPr>
          <p:cNvPr id="17" name="Ábra 16" descr="Útvesztő">
            <a:extLst>
              <a:ext uri="{FF2B5EF4-FFF2-40B4-BE49-F238E27FC236}">
                <a16:creationId xmlns:a16="http://schemas.microsoft.com/office/drawing/2014/main" id="{97336894-02D4-40FC-A803-33209DBF9A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3" y="2307154"/>
            <a:ext cx="448056" cy="448056"/>
          </a:xfrm>
          <a:prstGeom prst="rect">
            <a:avLst/>
          </a:prstGeom>
        </p:spPr>
      </p:pic>
      <p:pic>
        <p:nvPicPr>
          <p:cNvPr id="18" name="Ábra 17" descr="Útvesztő">
            <a:extLst>
              <a:ext uri="{FF2B5EF4-FFF2-40B4-BE49-F238E27FC236}">
                <a16:creationId xmlns:a16="http://schemas.microsoft.com/office/drawing/2014/main" id="{4AD0F57F-6EED-40D0-95AB-CE9D56E50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50" y="3401792"/>
            <a:ext cx="448056" cy="448056"/>
          </a:xfrm>
          <a:prstGeom prst="rect">
            <a:avLst/>
          </a:prstGeom>
        </p:spPr>
      </p:pic>
      <p:sp>
        <p:nvSpPr>
          <p:cNvPr id="24" name="Szövegdoboz 23">
            <a:extLst>
              <a:ext uri="{FF2B5EF4-FFF2-40B4-BE49-F238E27FC236}">
                <a16:creationId xmlns:a16="http://schemas.microsoft.com/office/drawing/2014/main" id="{9B116DA9-F2BC-4817-9977-892DFDF2BCCA}"/>
              </a:ext>
            </a:extLst>
          </p:cNvPr>
          <p:cNvSpPr txBox="1"/>
          <p:nvPr/>
        </p:nvSpPr>
        <p:spPr>
          <a:xfrm>
            <a:off x="5317009" y="5602200"/>
            <a:ext cx="7007974" cy="923330"/>
          </a:xfrm>
          <a:prstGeom prst="rect">
            <a:avLst/>
          </a:prstGeom>
          <a:noFill/>
        </p:spPr>
        <p:txBody>
          <a:bodyPr wrap="square" rtlCol="0">
            <a:spAutoFit/>
          </a:bodyPr>
          <a:lstStyle/>
          <a:p>
            <a:pPr algn="ctr"/>
            <a:r>
              <a:rPr lang="hu-HU" sz="5400" b="1" dirty="0" err="1">
                <a:solidFill>
                  <a:srgbClr val="FFFFFF"/>
                </a:solidFill>
              </a:rPr>
              <a:t>We</a:t>
            </a:r>
            <a:r>
              <a:rPr lang="hu-HU" sz="5400" b="1" dirty="0">
                <a:solidFill>
                  <a:srgbClr val="FFFFFF"/>
                </a:solidFill>
              </a:rPr>
              <a:t> </a:t>
            </a:r>
            <a:r>
              <a:rPr lang="hu-HU" sz="5400" b="1" dirty="0" err="1">
                <a:solidFill>
                  <a:srgbClr val="FFFFFF"/>
                </a:solidFill>
              </a:rPr>
              <a:t>are</a:t>
            </a:r>
            <a:r>
              <a:rPr lang="hu-HU" sz="5400" b="1" dirty="0">
                <a:solidFill>
                  <a:srgbClr val="FFFFFF"/>
                </a:solidFill>
              </a:rPr>
              <a:t> </a:t>
            </a:r>
            <a:r>
              <a:rPr lang="hu-HU" sz="5400" b="1" dirty="0" err="1">
                <a:solidFill>
                  <a:srgbClr val="FFFFFF"/>
                </a:solidFill>
              </a:rPr>
              <a:t>with</a:t>
            </a:r>
            <a:r>
              <a:rPr lang="hu-HU" sz="5400" b="1" dirty="0">
                <a:solidFill>
                  <a:srgbClr val="FFFFFF"/>
                </a:solidFill>
              </a:rPr>
              <a:t> </a:t>
            </a:r>
            <a:r>
              <a:rPr lang="hu-HU" sz="5400" b="1" dirty="0" err="1">
                <a:solidFill>
                  <a:srgbClr val="FFFFFF"/>
                </a:solidFill>
              </a:rPr>
              <a:t>you</a:t>
            </a:r>
            <a:endParaRPr lang="hu-HU" sz="5400" b="1" dirty="0">
              <a:solidFill>
                <a:srgbClr val="FFFFFF"/>
              </a:solidFill>
            </a:endParaRPr>
          </a:p>
        </p:txBody>
      </p:sp>
      <p:pic>
        <p:nvPicPr>
          <p:cNvPr id="6" name="Kép 5">
            <a:extLst>
              <a:ext uri="{FF2B5EF4-FFF2-40B4-BE49-F238E27FC236}">
                <a16:creationId xmlns:a16="http://schemas.microsoft.com/office/drawing/2014/main" id="{A927D92B-8AF5-415A-B584-E2E388522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23" y="4911973"/>
            <a:ext cx="1287623" cy="1669188"/>
          </a:xfrm>
          <a:prstGeom prst="rect">
            <a:avLst/>
          </a:prstGeom>
        </p:spPr>
      </p:pic>
    </p:spTree>
    <p:extLst>
      <p:ext uri="{BB962C8B-B14F-4D97-AF65-F5344CB8AC3E}">
        <p14:creationId xmlns:p14="http://schemas.microsoft.com/office/powerpoint/2010/main" val="87068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99588" y="15844"/>
            <a:ext cx="12191999" cy="6858000"/>
          </a:xfrm>
          <a:prstGeom prst="rect">
            <a:avLst/>
          </a:prstGeom>
          <a:solidFill>
            <a:srgbClr val="495999"/>
          </a:solidFill>
        </p:spPr>
        <p:txBody>
          <a:bodyPr anchor="ctr">
            <a:normAutofit/>
          </a:bodyPr>
          <a:lstStyle/>
          <a:p>
            <a:pPr algn="ctr">
              <a:lnSpc>
                <a:spcPct val="120000"/>
              </a:lnSpc>
            </a:pPr>
            <a:r>
              <a:rPr lang="hu-HU" sz="4400" b="1" dirty="0"/>
              <a:t>CORVINUS</a:t>
            </a:r>
            <a:endParaRPr lang="hu-HU" sz="1800" dirty="0">
              <a:latin typeface="+mn-lt"/>
            </a:endParaRPr>
          </a:p>
        </p:txBody>
      </p:sp>
    </p:spTree>
    <p:extLst>
      <p:ext uri="{BB962C8B-B14F-4D97-AF65-F5344CB8AC3E}">
        <p14:creationId xmlns:p14="http://schemas.microsoft.com/office/powerpoint/2010/main" val="3622735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a:extLst>
              <a:ext uri="{FF2B5EF4-FFF2-40B4-BE49-F238E27FC236}">
                <a16:creationId xmlns:a16="http://schemas.microsoft.com/office/drawing/2014/main" id="{9F7C42BF-64AD-40C0-BBD9-18D815744647}"/>
              </a:ext>
            </a:extLst>
          </p:cNvPr>
          <p:cNvSpPr txBox="1">
            <a:spLocks/>
          </p:cNvSpPr>
          <p:nvPr/>
        </p:nvSpPr>
        <p:spPr>
          <a:xfrm>
            <a:off x="671550" y="2694906"/>
            <a:ext cx="3976496" cy="663630"/>
          </a:xfrm>
          <a:prstGeom prst="rect">
            <a:avLst/>
          </a:prstGeom>
          <a:noFill/>
        </p:spPr>
        <p:txBody>
          <a:bodyPr vert="horz" lIns="91440" tIns="45720" rIns="91440" bIns="45720" rtlCol="0" anchor="b">
            <a:normAutofit/>
          </a:bodyPr>
          <a:lstStyle>
            <a:lvl1pPr algn="l" defTabSz="914400" rtl="0" eaLnBrk="1" latinLnBrk="0" hangingPunct="1">
              <a:lnSpc>
                <a:spcPts val="6800"/>
              </a:lnSpc>
              <a:spcBef>
                <a:spcPct val="0"/>
              </a:spcBef>
              <a:buNone/>
              <a:defRPr sz="5600" b="1" kern="1200" baseline="0">
                <a:solidFill>
                  <a:srgbClr val="FBCB4F"/>
                </a:solidFill>
                <a:latin typeface="Arial" panose="020B0604020202020204" pitchFamily="34" charset="0"/>
                <a:ea typeface="+mj-ea"/>
                <a:cs typeface="Arial" panose="020B0604020202020204" pitchFamily="34" charset="0"/>
              </a:defRPr>
            </a:lvl1pPr>
          </a:lstStyle>
          <a:p>
            <a:pPr>
              <a:lnSpc>
                <a:spcPct val="90000"/>
              </a:lnSpc>
            </a:pPr>
            <a:r>
              <a:rPr lang="hu-HU" sz="4000" dirty="0">
                <a:solidFill>
                  <a:schemeClr val="accent2"/>
                </a:solidFill>
                <a:latin typeface="+mj-lt"/>
                <a:cs typeface="+mj-cs"/>
              </a:rPr>
              <a:t>Disability</a:t>
            </a:r>
            <a:endParaRPr lang="en-US" sz="4000" dirty="0">
              <a:solidFill>
                <a:schemeClr val="accent2"/>
              </a:solidFill>
              <a:latin typeface="+mj-lt"/>
              <a:cs typeface="+mj-cs"/>
            </a:endParaRPr>
          </a:p>
        </p:txBody>
      </p:sp>
      <p:pic>
        <p:nvPicPr>
          <p:cNvPr id="4" name="Kép 3" descr="A képen rajz látható&#10;&#10;Automatikusan generált leírás">
            <a:extLst>
              <a:ext uri="{FF2B5EF4-FFF2-40B4-BE49-F238E27FC236}">
                <a16:creationId xmlns:a16="http://schemas.microsoft.com/office/drawing/2014/main" id="{960CDAD1-CB34-40DE-B2DC-AEB41FF04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348" y="1526393"/>
            <a:ext cx="3299183" cy="3605664"/>
          </a:xfrm>
          <a:prstGeom prst="rect">
            <a:avLst/>
          </a:prstGeom>
          <a:solidFill>
            <a:schemeClr val="accent2"/>
          </a:solidFill>
        </p:spPr>
      </p:pic>
      <p:sp>
        <p:nvSpPr>
          <p:cNvPr id="5" name="Cím 1">
            <a:extLst>
              <a:ext uri="{FF2B5EF4-FFF2-40B4-BE49-F238E27FC236}">
                <a16:creationId xmlns:a16="http://schemas.microsoft.com/office/drawing/2014/main" id="{57DC86DD-D04B-42B4-A1D2-B2E123AAD08F}"/>
              </a:ext>
            </a:extLst>
          </p:cNvPr>
          <p:cNvSpPr txBox="1">
            <a:spLocks/>
          </p:cNvSpPr>
          <p:nvPr/>
        </p:nvSpPr>
        <p:spPr>
          <a:xfrm>
            <a:off x="7017713" y="99935"/>
            <a:ext cx="4211862" cy="666677"/>
          </a:xfrm>
          <a:prstGeom prst="rect">
            <a:avLst/>
          </a:prstGeom>
        </p:spPr>
        <p:txBody>
          <a:bodyPr vert="horz" lIns="91440" tIns="45720" rIns="91440" bIns="45720" rtlCol="0" anchor="b">
            <a:normAutofit fontScale="90000"/>
          </a:bodyPr>
          <a:lstStyle>
            <a:lvl1pPr algn="l" defTabSz="914400" rtl="0" eaLnBrk="1" latinLnBrk="0" hangingPunct="1">
              <a:lnSpc>
                <a:spcPts val="6800"/>
              </a:lnSpc>
              <a:spcBef>
                <a:spcPct val="0"/>
              </a:spcBef>
              <a:buNone/>
              <a:defRPr sz="5600" b="1" kern="1200">
                <a:solidFill>
                  <a:srgbClr val="FFFFFF"/>
                </a:solidFill>
                <a:latin typeface="Arial" panose="020B0604020202020204" pitchFamily="34" charset="0"/>
                <a:ea typeface="+mj-ea"/>
                <a:cs typeface="Arial" panose="020B0604020202020204" pitchFamily="34" charset="0"/>
              </a:defRPr>
            </a:lvl1pPr>
          </a:lstStyle>
          <a:p>
            <a:pPr>
              <a:lnSpc>
                <a:spcPct val="90000"/>
              </a:lnSpc>
            </a:pPr>
            <a:r>
              <a:rPr lang="hu-HU" sz="4100" dirty="0" err="1">
                <a:solidFill>
                  <a:schemeClr val="accent2"/>
                </a:solidFill>
                <a:latin typeface="+mj-lt"/>
                <a:cs typeface="+mj-cs"/>
              </a:rPr>
              <a:t>Career</a:t>
            </a:r>
            <a:r>
              <a:rPr lang="hu-HU" sz="4100" dirty="0">
                <a:solidFill>
                  <a:schemeClr val="accent2"/>
                </a:solidFill>
                <a:latin typeface="+mj-lt"/>
                <a:cs typeface="+mj-cs"/>
              </a:rPr>
              <a:t> </a:t>
            </a:r>
            <a:r>
              <a:rPr lang="hu-HU" sz="4100" dirty="0" err="1">
                <a:solidFill>
                  <a:schemeClr val="accent2"/>
                </a:solidFill>
                <a:latin typeface="+mj-lt"/>
                <a:cs typeface="+mj-cs"/>
              </a:rPr>
              <a:t>Coaching</a:t>
            </a:r>
            <a:endParaRPr lang="en-US" sz="4000" dirty="0">
              <a:solidFill>
                <a:schemeClr val="accent2"/>
              </a:solidFill>
              <a:latin typeface="+mj-lt"/>
              <a:cs typeface="+mj-cs"/>
            </a:endParaRPr>
          </a:p>
        </p:txBody>
      </p:sp>
      <p:sp>
        <p:nvSpPr>
          <p:cNvPr id="6" name="Cím 1">
            <a:extLst>
              <a:ext uri="{FF2B5EF4-FFF2-40B4-BE49-F238E27FC236}">
                <a16:creationId xmlns:a16="http://schemas.microsoft.com/office/drawing/2014/main" id="{B2427C2D-1B30-44DC-BB09-51D579178698}"/>
              </a:ext>
            </a:extLst>
          </p:cNvPr>
          <p:cNvSpPr txBox="1">
            <a:spLocks/>
          </p:cNvSpPr>
          <p:nvPr/>
        </p:nvSpPr>
        <p:spPr>
          <a:xfrm>
            <a:off x="8133773" y="3547718"/>
            <a:ext cx="4804986" cy="731570"/>
          </a:xfrm>
          <a:prstGeom prst="rect">
            <a:avLst/>
          </a:prstGeom>
        </p:spPr>
        <p:txBody>
          <a:bodyPr vert="horz" lIns="91440" tIns="45720" rIns="91440" bIns="45720" rtlCol="0" anchor="b">
            <a:normAutofit fontScale="97500"/>
          </a:bodyPr>
          <a:lstStyle>
            <a:lvl1pPr algn="l" defTabSz="914400" rtl="0" eaLnBrk="1" latinLnBrk="0" hangingPunct="1">
              <a:lnSpc>
                <a:spcPts val="6800"/>
              </a:lnSpc>
              <a:spcBef>
                <a:spcPct val="0"/>
              </a:spcBef>
              <a:buNone/>
              <a:defRPr sz="5600" b="1" kern="1200">
                <a:solidFill>
                  <a:srgbClr val="FFFFFF"/>
                </a:solidFill>
                <a:latin typeface="Arial" panose="020B0604020202020204" pitchFamily="34" charset="0"/>
                <a:ea typeface="+mj-ea"/>
                <a:cs typeface="Arial" panose="020B0604020202020204" pitchFamily="34" charset="0"/>
              </a:defRPr>
            </a:lvl1pPr>
          </a:lstStyle>
          <a:p>
            <a:pPr>
              <a:lnSpc>
                <a:spcPct val="90000"/>
              </a:lnSpc>
            </a:pPr>
            <a:r>
              <a:rPr lang="hu-HU" sz="4000" dirty="0" err="1">
                <a:solidFill>
                  <a:schemeClr val="accent2"/>
                </a:solidFill>
                <a:latin typeface="+mj-lt"/>
                <a:cs typeface="+mj-cs"/>
              </a:rPr>
              <a:t>Mental</a:t>
            </a:r>
            <a:r>
              <a:rPr lang="hu-HU" sz="4000" dirty="0">
                <a:solidFill>
                  <a:schemeClr val="accent2"/>
                </a:solidFill>
                <a:latin typeface="+mj-lt"/>
                <a:cs typeface="+mj-cs"/>
              </a:rPr>
              <a:t> Health</a:t>
            </a:r>
            <a:endParaRPr lang="en-US" sz="4000" dirty="0">
              <a:solidFill>
                <a:schemeClr val="accent2"/>
              </a:solidFill>
              <a:latin typeface="+mj-lt"/>
              <a:cs typeface="+mj-cs"/>
            </a:endParaRPr>
          </a:p>
        </p:txBody>
      </p:sp>
      <p:sp>
        <p:nvSpPr>
          <p:cNvPr id="7" name="Cím 1">
            <a:extLst>
              <a:ext uri="{FF2B5EF4-FFF2-40B4-BE49-F238E27FC236}">
                <a16:creationId xmlns:a16="http://schemas.microsoft.com/office/drawing/2014/main" id="{30D04409-A7C4-4290-9D90-0196FCCE717C}"/>
              </a:ext>
            </a:extLst>
          </p:cNvPr>
          <p:cNvSpPr txBox="1">
            <a:spLocks/>
          </p:cNvSpPr>
          <p:nvPr/>
        </p:nvSpPr>
        <p:spPr>
          <a:xfrm>
            <a:off x="1345802" y="74165"/>
            <a:ext cx="4804986" cy="666677"/>
          </a:xfrm>
          <a:prstGeom prst="rect">
            <a:avLst/>
          </a:prstGeom>
        </p:spPr>
        <p:txBody>
          <a:bodyPr vert="horz" lIns="91440" tIns="45720" rIns="91440" bIns="45720" rtlCol="0" anchor="b">
            <a:normAutofit fontScale="90000"/>
          </a:bodyPr>
          <a:lstStyle>
            <a:lvl1pPr algn="l" defTabSz="914400" rtl="0" eaLnBrk="1" latinLnBrk="0" hangingPunct="1">
              <a:lnSpc>
                <a:spcPts val="6800"/>
              </a:lnSpc>
              <a:spcBef>
                <a:spcPct val="0"/>
              </a:spcBef>
              <a:buNone/>
              <a:defRPr sz="5600" b="1" kern="1200">
                <a:solidFill>
                  <a:srgbClr val="FFFFFF"/>
                </a:solidFill>
                <a:latin typeface="Arial" panose="020B0604020202020204" pitchFamily="34" charset="0"/>
                <a:ea typeface="+mj-ea"/>
                <a:cs typeface="Arial" panose="020B0604020202020204" pitchFamily="34" charset="0"/>
              </a:defRPr>
            </a:lvl1pPr>
          </a:lstStyle>
          <a:p>
            <a:pPr>
              <a:lnSpc>
                <a:spcPct val="90000"/>
              </a:lnSpc>
            </a:pPr>
            <a:r>
              <a:rPr lang="hu-HU" sz="4000" dirty="0" err="1">
                <a:solidFill>
                  <a:schemeClr val="accent2"/>
                </a:solidFill>
                <a:latin typeface="+mj-lt"/>
                <a:cs typeface="+mj-cs"/>
              </a:rPr>
              <a:t>Study</a:t>
            </a:r>
            <a:r>
              <a:rPr lang="hu-HU" sz="4000" dirty="0">
                <a:solidFill>
                  <a:schemeClr val="accent2"/>
                </a:solidFill>
                <a:latin typeface="+mj-lt"/>
                <a:cs typeface="+mj-cs"/>
              </a:rPr>
              <a:t> Management</a:t>
            </a:r>
            <a:endParaRPr lang="en-US" sz="4000" dirty="0">
              <a:solidFill>
                <a:schemeClr val="accent2"/>
              </a:solidFill>
              <a:latin typeface="+mj-lt"/>
              <a:cs typeface="+mj-cs"/>
            </a:endParaRPr>
          </a:p>
        </p:txBody>
      </p:sp>
      <p:sp>
        <p:nvSpPr>
          <p:cNvPr id="8" name="Cím 1">
            <a:extLst>
              <a:ext uri="{FF2B5EF4-FFF2-40B4-BE49-F238E27FC236}">
                <a16:creationId xmlns:a16="http://schemas.microsoft.com/office/drawing/2014/main" id="{47433897-9AC0-4AF7-8E34-64408F219E0F}"/>
              </a:ext>
            </a:extLst>
          </p:cNvPr>
          <p:cNvSpPr txBox="1">
            <a:spLocks/>
          </p:cNvSpPr>
          <p:nvPr/>
        </p:nvSpPr>
        <p:spPr>
          <a:xfrm>
            <a:off x="52973" y="4427647"/>
            <a:ext cx="3976496" cy="694029"/>
          </a:xfrm>
          <a:prstGeom prst="rect">
            <a:avLst/>
          </a:prstGeom>
        </p:spPr>
        <p:txBody>
          <a:bodyPr vert="horz" lIns="91440" tIns="45720" rIns="91440" bIns="45720" rtlCol="0" anchor="b">
            <a:normAutofit fontScale="97500"/>
          </a:bodyPr>
          <a:lstStyle>
            <a:lvl1pPr algn="l" defTabSz="914400" rtl="0" eaLnBrk="1" latinLnBrk="0" hangingPunct="1">
              <a:lnSpc>
                <a:spcPts val="6800"/>
              </a:lnSpc>
              <a:spcBef>
                <a:spcPct val="0"/>
              </a:spcBef>
              <a:buNone/>
              <a:defRPr sz="5600" b="1" kern="1200">
                <a:solidFill>
                  <a:srgbClr val="FFFFFF"/>
                </a:solidFill>
                <a:latin typeface="Arial" panose="020B0604020202020204" pitchFamily="34" charset="0"/>
                <a:ea typeface="+mj-ea"/>
                <a:cs typeface="Arial" panose="020B0604020202020204" pitchFamily="34" charset="0"/>
              </a:defRPr>
            </a:lvl1pPr>
          </a:lstStyle>
          <a:p>
            <a:pPr>
              <a:lnSpc>
                <a:spcPct val="90000"/>
              </a:lnSpc>
            </a:pPr>
            <a:r>
              <a:rPr lang="hu-HU" sz="4000" dirty="0" err="1">
                <a:solidFill>
                  <a:schemeClr val="accent2"/>
                </a:solidFill>
                <a:latin typeface="+mj-lt"/>
                <a:cs typeface="+mj-cs"/>
              </a:rPr>
              <a:t>NapKözi</a:t>
            </a:r>
            <a:endParaRPr lang="en-US" sz="4000" dirty="0">
              <a:solidFill>
                <a:schemeClr val="accent2"/>
              </a:solidFill>
              <a:latin typeface="+mj-lt"/>
              <a:cs typeface="+mj-cs"/>
            </a:endParaRPr>
          </a:p>
        </p:txBody>
      </p:sp>
      <p:sp>
        <p:nvSpPr>
          <p:cNvPr id="9" name="Szövegdoboz 8">
            <a:extLst>
              <a:ext uri="{FF2B5EF4-FFF2-40B4-BE49-F238E27FC236}">
                <a16:creationId xmlns:a16="http://schemas.microsoft.com/office/drawing/2014/main" id="{483A68AA-38A1-4F02-94D1-1EDA159DE320}"/>
              </a:ext>
            </a:extLst>
          </p:cNvPr>
          <p:cNvSpPr txBox="1"/>
          <p:nvPr/>
        </p:nvSpPr>
        <p:spPr>
          <a:xfrm>
            <a:off x="302130" y="1137302"/>
            <a:ext cx="3300906" cy="1477328"/>
          </a:xfrm>
          <a:prstGeom prst="rect">
            <a:avLst/>
          </a:prstGeom>
          <a:noFill/>
        </p:spPr>
        <p:txBody>
          <a:bodyPr wrap="square" rtlCol="0">
            <a:spAutoFit/>
          </a:bodyPr>
          <a:lstStyle/>
          <a:p>
            <a:pPr marL="285750" indent="-285750">
              <a:buFont typeface="Arial" panose="020B0604020202020204" pitchFamily="34" charset="0"/>
              <a:buChar char="•"/>
            </a:pPr>
            <a:r>
              <a:rPr lang="hu-HU" dirty="0" err="1">
                <a:solidFill>
                  <a:schemeClr val="accent2"/>
                </a:solidFill>
              </a:rPr>
              <a:t>Learning</a:t>
            </a:r>
            <a:r>
              <a:rPr lang="hu-HU" dirty="0">
                <a:solidFill>
                  <a:schemeClr val="accent2"/>
                </a:solidFill>
              </a:rPr>
              <a:t> </a:t>
            </a:r>
            <a:r>
              <a:rPr lang="hu-HU" dirty="0" err="1">
                <a:solidFill>
                  <a:schemeClr val="accent2"/>
                </a:solidFill>
              </a:rPr>
              <a:t>strategies</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Exam</a:t>
            </a:r>
            <a:r>
              <a:rPr lang="hu-HU" dirty="0">
                <a:solidFill>
                  <a:schemeClr val="accent2"/>
                </a:solidFill>
              </a:rPr>
              <a:t> </a:t>
            </a:r>
            <a:r>
              <a:rPr lang="hu-HU" dirty="0" err="1">
                <a:solidFill>
                  <a:schemeClr val="accent2"/>
                </a:solidFill>
              </a:rPr>
              <a:t>stress</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Presentation</a:t>
            </a:r>
            <a:r>
              <a:rPr lang="hu-HU" dirty="0">
                <a:solidFill>
                  <a:schemeClr val="accent2"/>
                </a:solidFill>
              </a:rPr>
              <a:t> </a:t>
            </a:r>
            <a:r>
              <a:rPr lang="hu-HU" dirty="0" err="1">
                <a:solidFill>
                  <a:schemeClr val="accent2"/>
                </a:solidFill>
              </a:rPr>
              <a:t>anxiety</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Thesis</a:t>
            </a:r>
            <a:r>
              <a:rPr lang="hu-HU" dirty="0">
                <a:solidFill>
                  <a:schemeClr val="accent2"/>
                </a:solidFill>
              </a:rPr>
              <a:t> </a:t>
            </a:r>
            <a:r>
              <a:rPr lang="hu-HU" dirty="0" err="1">
                <a:solidFill>
                  <a:schemeClr val="accent2"/>
                </a:solidFill>
              </a:rPr>
              <a:t>panic</a:t>
            </a:r>
            <a:endParaRPr lang="hu-HU" dirty="0">
              <a:solidFill>
                <a:schemeClr val="accent2"/>
              </a:solidFill>
            </a:endParaRPr>
          </a:p>
          <a:p>
            <a:pPr marL="285750" indent="-285750">
              <a:buFont typeface="Arial" panose="020B0604020202020204" pitchFamily="34" charset="0"/>
              <a:buChar char="•"/>
            </a:pPr>
            <a:r>
              <a:rPr lang="hu-HU" dirty="0">
                <a:solidFill>
                  <a:schemeClr val="accent2"/>
                </a:solidFill>
              </a:rPr>
              <a:t>Performance </a:t>
            </a:r>
            <a:r>
              <a:rPr lang="hu-HU" dirty="0" err="1">
                <a:solidFill>
                  <a:schemeClr val="accent2"/>
                </a:solidFill>
              </a:rPr>
              <a:t>anxiety</a:t>
            </a:r>
            <a:endParaRPr lang="hu-HU" dirty="0">
              <a:solidFill>
                <a:schemeClr val="accent2"/>
              </a:solidFill>
            </a:endParaRPr>
          </a:p>
        </p:txBody>
      </p:sp>
      <p:sp>
        <p:nvSpPr>
          <p:cNvPr id="10" name="Szövegdoboz 9">
            <a:extLst>
              <a:ext uri="{FF2B5EF4-FFF2-40B4-BE49-F238E27FC236}">
                <a16:creationId xmlns:a16="http://schemas.microsoft.com/office/drawing/2014/main" id="{989C42A1-56E4-4944-AA59-109492E74058}"/>
              </a:ext>
            </a:extLst>
          </p:cNvPr>
          <p:cNvSpPr txBox="1"/>
          <p:nvPr/>
        </p:nvSpPr>
        <p:spPr>
          <a:xfrm>
            <a:off x="8013970" y="872196"/>
            <a:ext cx="3986541"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hu-HU" dirty="0" err="1">
                <a:solidFill>
                  <a:schemeClr val="accent2"/>
                </a:solidFill>
              </a:rPr>
              <a:t>Career</a:t>
            </a:r>
            <a:r>
              <a:rPr lang="hu-HU" dirty="0">
                <a:solidFill>
                  <a:schemeClr val="accent2"/>
                </a:solidFill>
              </a:rPr>
              <a:t> </a:t>
            </a:r>
            <a:r>
              <a:rPr lang="hu-HU" dirty="0" err="1">
                <a:solidFill>
                  <a:schemeClr val="accent2"/>
                </a:solidFill>
              </a:rPr>
              <a:t>planning</a:t>
            </a:r>
            <a:endParaRPr lang="hu-HU" dirty="0">
              <a:solidFill>
                <a:schemeClr val="accent2"/>
              </a:solidFill>
            </a:endParaRPr>
          </a:p>
          <a:p>
            <a:pPr marL="285750" indent="-285750">
              <a:buFont typeface="Arial" panose="020B0604020202020204" pitchFamily="34" charset="0"/>
              <a:buChar char="•"/>
            </a:pPr>
            <a:r>
              <a:rPr lang="hu-HU" dirty="0">
                <a:solidFill>
                  <a:schemeClr val="accent2"/>
                </a:solidFill>
              </a:rPr>
              <a:t>Professional </a:t>
            </a:r>
            <a:r>
              <a:rPr lang="hu-HU" dirty="0" err="1">
                <a:solidFill>
                  <a:schemeClr val="accent2"/>
                </a:solidFill>
              </a:rPr>
              <a:t>goals</a:t>
            </a:r>
            <a:r>
              <a:rPr lang="hu-HU" dirty="0">
                <a:solidFill>
                  <a:schemeClr val="accent2"/>
                </a:solidFill>
              </a:rPr>
              <a:t> and </a:t>
            </a:r>
            <a:r>
              <a:rPr lang="hu-HU" dirty="0" err="1">
                <a:solidFill>
                  <a:schemeClr val="accent2"/>
                </a:solidFill>
              </a:rPr>
              <a:t>self-awareness</a:t>
            </a:r>
            <a:endParaRPr lang="en-US" dirty="0">
              <a:solidFill>
                <a:schemeClr val="accent2"/>
              </a:solidFill>
            </a:endParaRPr>
          </a:p>
          <a:p>
            <a:pPr marL="285750" indent="-285750">
              <a:buFont typeface="Arial" panose="020B0604020202020204" pitchFamily="34" charset="0"/>
              <a:buChar char="•"/>
            </a:pPr>
            <a:r>
              <a:rPr lang="hu-HU" dirty="0" err="1">
                <a:solidFill>
                  <a:schemeClr val="accent2"/>
                </a:solidFill>
              </a:rPr>
              <a:t>Study-work-private</a:t>
            </a:r>
            <a:r>
              <a:rPr lang="hu-HU" dirty="0">
                <a:solidFill>
                  <a:schemeClr val="accent2"/>
                </a:solidFill>
              </a:rPr>
              <a:t> life </a:t>
            </a:r>
            <a:r>
              <a:rPr lang="hu-HU" dirty="0" err="1">
                <a:solidFill>
                  <a:schemeClr val="accent2"/>
                </a:solidFill>
              </a:rPr>
              <a:t>balance</a:t>
            </a:r>
            <a:endParaRPr lang="hu-HU" dirty="0">
              <a:solidFill>
                <a:schemeClr val="accent2"/>
              </a:solidFill>
            </a:endParaRPr>
          </a:p>
          <a:p>
            <a:pPr marL="285750" indent="-285750">
              <a:buFont typeface="Arial" panose="020B0604020202020204" pitchFamily="34" charset="0"/>
              <a:buChar char="•"/>
            </a:pPr>
            <a:r>
              <a:rPr lang="en-US" dirty="0">
                <a:solidFill>
                  <a:schemeClr val="accent2"/>
                </a:solidFill>
              </a:rPr>
              <a:t>Soft </a:t>
            </a:r>
            <a:r>
              <a:rPr lang="hu-HU" dirty="0" err="1">
                <a:solidFill>
                  <a:schemeClr val="accent2"/>
                </a:solidFill>
              </a:rPr>
              <a:t>skills</a:t>
            </a:r>
            <a:endParaRPr lang="en-US" dirty="0">
              <a:solidFill>
                <a:schemeClr val="accent2"/>
              </a:solidFill>
            </a:endParaRPr>
          </a:p>
          <a:p>
            <a:pPr marL="285750" indent="-285750">
              <a:buFont typeface="Arial" panose="020B0604020202020204" pitchFamily="34" charset="0"/>
              <a:buChar char="•"/>
            </a:pPr>
            <a:r>
              <a:rPr lang="hu-HU" dirty="0">
                <a:solidFill>
                  <a:schemeClr val="accent2"/>
                </a:solidFill>
              </a:rPr>
              <a:t>CV and </a:t>
            </a:r>
            <a:r>
              <a:rPr lang="hu-HU" dirty="0" err="1">
                <a:solidFill>
                  <a:schemeClr val="accent2"/>
                </a:solidFill>
              </a:rPr>
              <a:t>interview</a:t>
            </a:r>
            <a:r>
              <a:rPr lang="hu-HU" dirty="0">
                <a:solidFill>
                  <a:schemeClr val="accent2"/>
                </a:solidFill>
              </a:rPr>
              <a:t> </a:t>
            </a:r>
            <a:r>
              <a:rPr lang="hu-HU" dirty="0" err="1">
                <a:solidFill>
                  <a:schemeClr val="accent2"/>
                </a:solidFill>
              </a:rPr>
              <a:t>training</a:t>
            </a:r>
            <a:endParaRPr lang="hu-HU" dirty="0" err="1">
              <a:solidFill>
                <a:schemeClr val="accent2"/>
              </a:solidFill>
              <a:cs typeface="Calibri"/>
            </a:endParaRPr>
          </a:p>
        </p:txBody>
      </p:sp>
      <p:sp>
        <p:nvSpPr>
          <p:cNvPr id="11" name="Szövegdoboz 10">
            <a:extLst>
              <a:ext uri="{FF2B5EF4-FFF2-40B4-BE49-F238E27FC236}">
                <a16:creationId xmlns:a16="http://schemas.microsoft.com/office/drawing/2014/main" id="{AE72AD99-D408-49C6-AB0C-C58C061BBA98}"/>
              </a:ext>
            </a:extLst>
          </p:cNvPr>
          <p:cNvSpPr txBox="1"/>
          <p:nvPr/>
        </p:nvSpPr>
        <p:spPr>
          <a:xfrm>
            <a:off x="8206755" y="4263928"/>
            <a:ext cx="3300906"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hu-HU" dirty="0" err="1">
                <a:solidFill>
                  <a:schemeClr val="accent2"/>
                </a:solidFill>
              </a:rPr>
              <a:t>Intercultural</a:t>
            </a:r>
            <a:r>
              <a:rPr lang="hu-HU" dirty="0">
                <a:solidFill>
                  <a:schemeClr val="accent2"/>
                </a:solidFill>
              </a:rPr>
              <a:t> </a:t>
            </a:r>
            <a:r>
              <a:rPr lang="hu-HU" dirty="0" err="1">
                <a:solidFill>
                  <a:schemeClr val="accent2"/>
                </a:solidFill>
              </a:rPr>
              <a:t>issues</a:t>
            </a:r>
          </a:p>
          <a:p>
            <a:pPr marL="285750" indent="-285750">
              <a:buFont typeface="Arial" panose="020B0604020202020204" pitchFamily="34" charset="0"/>
              <a:buChar char="•"/>
            </a:pPr>
            <a:r>
              <a:rPr lang="hu-HU" dirty="0" err="1">
                <a:solidFill>
                  <a:schemeClr val="accent2"/>
                </a:solidFill>
              </a:rPr>
              <a:t>Family</a:t>
            </a:r>
            <a:r>
              <a:rPr lang="hu-HU" dirty="0">
                <a:solidFill>
                  <a:schemeClr val="accent2"/>
                </a:solidFill>
              </a:rPr>
              <a:t> and </a:t>
            </a:r>
            <a:r>
              <a:rPr lang="hu-HU" dirty="0" err="1">
                <a:solidFill>
                  <a:schemeClr val="accent2"/>
                </a:solidFill>
              </a:rPr>
              <a:t>relationship</a:t>
            </a:r>
            <a:r>
              <a:rPr lang="hu-HU" dirty="0">
                <a:solidFill>
                  <a:schemeClr val="accent2"/>
                </a:solidFill>
              </a:rPr>
              <a:t> </a:t>
            </a:r>
            <a:r>
              <a:rPr lang="hu-HU" dirty="0" err="1">
                <a:solidFill>
                  <a:schemeClr val="accent2"/>
                </a:solidFill>
              </a:rPr>
              <a:t>conflicts</a:t>
            </a:r>
            <a:endParaRPr lang="hu-HU" dirty="0">
              <a:solidFill>
                <a:schemeClr val="accent2"/>
              </a:solidFill>
              <a:cs typeface="Calibri"/>
            </a:endParaRPr>
          </a:p>
          <a:p>
            <a:pPr marL="285750" indent="-285750">
              <a:buFont typeface="Arial" panose="020B0604020202020204" pitchFamily="34" charset="0"/>
              <a:buChar char="•"/>
            </a:pPr>
            <a:r>
              <a:rPr lang="hu-HU" dirty="0" err="1">
                <a:solidFill>
                  <a:schemeClr val="accent2"/>
                </a:solidFill>
              </a:rPr>
              <a:t>Anxiety</a:t>
            </a:r>
            <a:r>
              <a:rPr lang="hu-HU" dirty="0">
                <a:solidFill>
                  <a:schemeClr val="accent2"/>
                </a:solidFill>
              </a:rPr>
              <a:t>, </a:t>
            </a:r>
            <a:r>
              <a:rPr lang="hu-HU" dirty="0" err="1">
                <a:solidFill>
                  <a:schemeClr val="accent2"/>
                </a:solidFill>
              </a:rPr>
              <a:t>stress</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Unexpected</a:t>
            </a:r>
            <a:r>
              <a:rPr lang="hu-HU" dirty="0">
                <a:solidFill>
                  <a:schemeClr val="accent2"/>
                </a:solidFill>
              </a:rPr>
              <a:t> life </a:t>
            </a:r>
            <a:r>
              <a:rPr lang="hu-HU" dirty="0" err="1">
                <a:solidFill>
                  <a:schemeClr val="accent2"/>
                </a:solidFill>
              </a:rPr>
              <a:t>events</a:t>
            </a:r>
            <a:endParaRPr lang="hu-HU" dirty="0">
              <a:solidFill>
                <a:schemeClr val="accent2"/>
              </a:solidFill>
              <a:cs typeface="Calibri"/>
            </a:endParaRPr>
          </a:p>
          <a:p>
            <a:pPr marL="285750" indent="-285750">
              <a:buFont typeface="Arial" panose="020B0604020202020204" pitchFamily="34" charset="0"/>
              <a:buChar char="•"/>
            </a:pPr>
            <a:r>
              <a:rPr lang="hu-HU" dirty="0" err="1">
                <a:solidFill>
                  <a:schemeClr val="accent2"/>
                </a:solidFill>
              </a:rPr>
              <a:t>Loss</a:t>
            </a:r>
            <a:r>
              <a:rPr lang="hu-HU" dirty="0">
                <a:solidFill>
                  <a:schemeClr val="accent2"/>
                </a:solidFill>
              </a:rPr>
              <a:t>, </a:t>
            </a:r>
            <a:r>
              <a:rPr lang="hu-HU" dirty="0" err="1">
                <a:solidFill>
                  <a:schemeClr val="accent2"/>
                </a:solidFill>
              </a:rPr>
              <a:t>grief</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Identity</a:t>
            </a:r>
            <a:r>
              <a:rPr lang="hu-HU" dirty="0">
                <a:solidFill>
                  <a:schemeClr val="accent2"/>
                </a:solidFill>
              </a:rPr>
              <a:t> </a:t>
            </a:r>
            <a:r>
              <a:rPr lang="hu-HU" dirty="0" err="1">
                <a:solidFill>
                  <a:schemeClr val="accent2"/>
                </a:solidFill>
              </a:rPr>
              <a:t>questions</a:t>
            </a:r>
            <a:endParaRPr lang="hu-HU" dirty="0">
              <a:solidFill>
                <a:schemeClr val="accent2"/>
              </a:solidFill>
            </a:endParaRPr>
          </a:p>
          <a:p>
            <a:pPr marL="285750" indent="-285750">
              <a:buFont typeface="Arial" panose="020B0604020202020204" pitchFamily="34" charset="0"/>
              <a:buChar char="•"/>
            </a:pPr>
            <a:r>
              <a:rPr lang="hu-HU" dirty="0" err="1">
                <a:solidFill>
                  <a:schemeClr val="accent2"/>
                </a:solidFill>
              </a:rPr>
              <a:t>Crisis</a:t>
            </a:r>
            <a:endParaRPr lang="hu-HU" dirty="0">
              <a:solidFill>
                <a:schemeClr val="accent2"/>
              </a:solidFill>
              <a:cs typeface="Calibri"/>
            </a:endParaRPr>
          </a:p>
          <a:p>
            <a:endParaRPr lang="hu-HU" dirty="0"/>
          </a:p>
        </p:txBody>
      </p:sp>
      <p:sp>
        <p:nvSpPr>
          <p:cNvPr id="12" name="Szövegdoboz 11">
            <a:extLst>
              <a:ext uri="{FF2B5EF4-FFF2-40B4-BE49-F238E27FC236}">
                <a16:creationId xmlns:a16="http://schemas.microsoft.com/office/drawing/2014/main" id="{6DAC12A1-891B-4BCA-924C-B4060871E805}"/>
              </a:ext>
            </a:extLst>
          </p:cNvPr>
          <p:cNvSpPr txBox="1"/>
          <p:nvPr/>
        </p:nvSpPr>
        <p:spPr>
          <a:xfrm>
            <a:off x="835223" y="3452960"/>
            <a:ext cx="3422686"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hu-HU" dirty="0" err="1">
                <a:solidFill>
                  <a:schemeClr val="accent2"/>
                </a:solidFill>
              </a:rPr>
              <a:t>Support</a:t>
            </a:r>
            <a:r>
              <a:rPr lang="hu-HU" dirty="0">
                <a:solidFill>
                  <a:schemeClr val="accent2"/>
                </a:solidFill>
              </a:rPr>
              <a:t> </a:t>
            </a:r>
            <a:r>
              <a:rPr lang="hu-HU" dirty="0" err="1">
                <a:solidFill>
                  <a:schemeClr val="accent2"/>
                </a:solidFill>
              </a:rPr>
              <a:t>for</a:t>
            </a:r>
            <a:r>
              <a:rPr lang="hu-HU" dirty="0">
                <a:solidFill>
                  <a:schemeClr val="accent2"/>
                </a:solidFill>
              </a:rPr>
              <a:t> </a:t>
            </a:r>
            <a:r>
              <a:rPr lang="hu-HU" dirty="0" err="1">
                <a:solidFill>
                  <a:schemeClr val="accent2"/>
                </a:solidFill>
              </a:rPr>
              <a:t>students</a:t>
            </a:r>
            <a:r>
              <a:rPr lang="hu-HU" dirty="0">
                <a:solidFill>
                  <a:schemeClr val="accent2"/>
                </a:solidFill>
              </a:rPr>
              <a:t> </a:t>
            </a:r>
            <a:r>
              <a:rPr lang="hu-HU" dirty="0" err="1">
                <a:solidFill>
                  <a:schemeClr val="accent2"/>
                </a:solidFill>
              </a:rPr>
              <a:t>with</a:t>
            </a:r>
            <a:r>
              <a:rPr lang="hu-HU" dirty="0">
                <a:solidFill>
                  <a:schemeClr val="accent2"/>
                </a:solidFill>
              </a:rPr>
              <a:t> </a:t>
            </a:r>
            <a:r>
              <a:rPr lang="hu-HU" dirty="0" err="1">
                <a:solidFill>
                  <a:schemeClr val="accent2"/>
                </a:solidFill>
              </a:rPr>
              <a:t>special</a:t>
            </a:r>
            <a:r>
              <a:rPr lang="hu-HU" dirty="0">
                <a:solidFill>
                  <a:schemeClr val="accent2"/>
                </a:solidFill>
              </a:rPr>
              <a:t> </a:t>
            </a:r>
            <a:r>
              <a:rPr lang="hu-HU" dirty="0" err="1">
                <a:solidFill>
                  <a:schemeClr val="accent2"/>
                </a:solidFill>
              </a:rPr>
              <a:t>needs</a:t>
            </a:r>
            <a:endParaRPr lang="hu-HU" dirty="0">
              <a:solidFill>
                <a:schemeClr val="accent2"/>
              </a:solidFill>
            </a:endParaRPr>
          </a:p>
        </p:txBody>
      </p:sp>
      <p:sp>
        <p:nvSpPr>
          <p:cNvPr id="13" name="Szövegdoboz 12">
            <a:extLst>
              <a:ext uri="{FF2B5EF4-FFF2-40B4-BE49-F238E27FC236}">
                <a16:creationId xmlns:a16="http://schemas.microsoft.com/office/drawing/2014/main" id="{C661B6DB-5B3F-4DD7-A75A-C353CCCD864E}"/>
              </a:ext>
            </a:extLst>
          </p:cNvPr>
          <p:cNvSpPr txBox="1"/>
          <p:nvPr/>
        </p:nvSpPr>
        <p:spPr>
          <a:xfrm>
            <a:off x="51052" y="5132057"/>
            <a:ext cx="4236363"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hu-HU" dirty="0" err="1">
                <a:solidFill>
                  <a:schemeClr val="accent2"/>
                </a:solidFill>
              </a:rPr>
              <a:t>Well-being</a:t>
            </a:r>
            <a:r>
              <a:rPr lang="hu-HU" dirty="0">
                <a:solidFill>
                  <a:schemeClr val="accent2"/>
                </a:solidFill>
              </a:rPr>
              <a:t> </a:t>
            </a:r>
            <a:r>
              <a:rPr lang="hu-HU" dirty="0" err="1">
                <a:solidFill>
                  <a:schemeClr val="accent2"/>
                </a:solidFill>
              </a:rPr>
              <a:t>projects</a:t>
            </a:r>
            <a:endParaRPr lang="hu-HU" dirty="0">
              <a:solidFill>
                <a:schemeClr val="accent2"/>
              </a:solidFill>
            </a:endParaRPr>
          </a:p>
          <a:p>
            <a:pPr marL="285750" indent="-285750">
              <a:buFont typeface="Arial" panose="020B0604020202020204" pitchFamily="34" charset="0"/>
              <a:buChar char="•"/>
            </a:pPr>
            <a:r>
              <a:rPr lang="hu-HU" dirty="0">
                <a:solidFill>
                  <a:schemeClr val="accent2"/>
                </a:solidFill>
              </a:rPr>
              <a:t>Peer </a:t>
            </a:r>
            <a:r>
              <a:rPr lang="hu-HU" dirty="0" err="1">
                <a:solidFill>
                  <a:schemeClr val="accent2"/>
                </a:solidFill>
              </a:rPr>
              <a:t>mentors</a:t>
            </a:r>
            <a:endParaRPr lang="hu-HU" dirty="0">
              <a:solidFill>
                <a:schemeClr val="accent2"/>
              </a:solidFill>
              <a:cs typeface="Calibri" panose="020F0502020204030204"/>
            </a:endParaRPr>
          </a:p>
          <a:p>
            <a:pPr marL="285750" indent="-285750">
              <a:buFont typeface="Arial" panose="020B0604020202020204" pitchFamily="34" charset="0"/>
              <a:buChar char="•"/>
            </a:pPr>
            <a:r>
              <a:rPr lang="hu-HU" dirty="0" err="1">
                <a:solidFill>
                  <a:schemeClr val="accent2"/>
                </a:solidFill>
              </a:rPr>
              <a:t>Chill</a:t>
            </a:r>
            <a:r>
              <a:rPr lang="hu-HU" dirty="0">
                <a:solidFill>
                  <a:schemeClr val="accent2"/>
                </a:solidFill>
              </a:rPr>
              <a:t>-out </a:t>
            </a:r>
            <a:r>
              <a:rPr lang="hu-HU" dirty="0" err="1">
                <a:solidFill>
                  <a:schemeClr val="accent2"/>
                </a:solidFill>
              </a:rPr>
              <a:t>zone</a:t>
            </a:r>
            <a:endParaRPr lang="hu-HU" dirty="0">
              <a:solidFill>
                <a:schemeClr val="accent2"/>
              </a:solidFill>
            </a:endParaRPr>
          </a:p>
          <a:p>
            <a:endParaRPr lang="hu-HU" dirty="0"/>
          </a:p>
        </p:txBody>
      </p:sp>
      <p:pic>
        <p:nvPicPr>
          <p:cNvPr id="14" name="Ábra 13" descr="Akadály­mentesítés">
            <a:hlinkClick r:id="rId3"/>
            <a:extLst>
              <a:ext uri="{FF2B5EF4-FFF2-40B4-BE49-F238E27FC236}">
                <a16:creationId xmlns:a16="http://schemas.microsoft.com/office/drawing/2014/main" id="{9AC01970-18A8-43B6-9E87-D8EC51B7B4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25" y="3438812"/>
            <a:ext cx="929205" cy="929205"/>
          </a:xfrm>
          <a:prstGeom prst="rect">
            <a:avLst/>
          </a:prstGeom>
        </p:spPr>
      </p:pic>
      <p:pic>
        <p:nvPicPr>
          <p:cNvPr id="15" name="Ábra 14" descr="Könyvek">
            <a:hlinkClick r:id="rId6"/>
            <a:extLst>
              <a:ext uri="{FF2B5EF4-FFF2-40B4-BE49-F238E27FC236}">
                <a16:creationId xmlns:a16="http://schemas.microsoft.com/office/drawing/2014/main" id="{D6B639A5-1355-4280-949C-37D9B44CFC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5900" y="904893"/>
            <a:ext cx="914400" cy="914400"/>
          </a:xfrm>
          <a:prstGeom prst="rect">
            <a:avLst/>
          </a:prstGeom>
        </p:spPr>
      </p:pic>
      <p:pic>
        <p:nvPicPr>
          <p:cNvPr id="16" name="Ábra 15" descr="Alkalmazotti kitűző">
            <a:hlinkClick r:id="rId9"/>
            <a:extLst>
              <a:ext uri="{FF2B5EF4-FFF2-40B4-BE49-F238E27FC236}">
                <a16:creationId xmlns:a16="http://schemas.microsoft.com/office/drawing/2014/main" id="{F60D4F27-7FC3-4DF6-B739-C583F36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20749" y="2383660"/>
            <a:ext cx="914400" cy="914400"/>
          </a:xfrm>
          <a:prstGeom prst="rect">
            <a:avLst/>
          </a:prstGeom>
        </p:spPr>
      </p:pic>
      <p:pic>
        <p:nvPicPr>
          <p:cNvPr id="17" name="Ábra 2" descr="Jobb és bal agyfélteke">
            <a:hlinkClick r:id="rId12"/>
            <a:extLst>
              <a:ext uri="{FF2B5EF4-FFF2-40B4-BE49-F238E27FC236}">
                <a16:creationId xmlns:a16="http://schemas.microsoft.com/office/drawing/2014/main" id="{22EC4439-E23C-4B01-9681-4858F0C972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10272" y="5440684"/>
            <a:ext cx="1090239" cy="1090239"/>
          </a:xfrm>
          <a:prstGeom prst="rect">
            <a:avLst/>
          </a:prstGeom>
        </p:spPr>
      </p:pic>
      <p:sp>
        <p:nvSpPr>
          <p:cNvPr id="21" name="Szabadkézi sokszög: alakzat 20">
            <a:extLst>
              <a:ext uri="{FF2B5EF4-FFF2-40B4-BE49-F238E27FC236}">
                <a16:creationId xmlns:a16="http://schemas.microsoft.com/office/drawing/2014/main" id="{D9770C85-0F61-403C-AE78-870046C58F72}"/>
              </a:ext>
            </a:extLst>
          </p:cNvPr>
          <p:cNvSpPr/>
          <p:nvPr/>
        </p:nvSpPr>
        <p:spPr>
          <a:xfrm>
            <a:off x="4809744" y="493776"/>
            <a:ext cx="3346704" cy="2907792"/>
          </a:xfrm>
          <a:custGeom>
            <a:avLst/>
            <a:gdLst>
              <a:gd name="connsiteX0" fmla="*/ 0 w 3346704"/>
              <a:gd name="connsiteY0" fmla="*/ 2157984 h 2907792"/>
              <a:gd name="connsiteX1" fmla="*/ 109728 w 3346704"/>
              <a:gd name="connsiteY1" fmla="*/ 2176272 h 2907792"/>
              <a:gd name="connsiteX2" fmla="*/ 182880 w 3346704"/>
              <a:gd name="connsiteY2" fmla="*/ 2267712 h 2907792"/>
              <a:gd name="connsiteX3" fmla="*/ 219456 w 3346704"/>
              <a:gd name="connsiteY3" fmla="*/ 2322576 h 2907792"/>
              <a:gd name="connsiteX4" fmla="*/ 274320 w 3346704"/>
              <a:gd name="connsiteY4" fmla="*/ 2724912 h 2907792"/>
              <a:gd name="connsiteX5" fmla="*/ 329184 w 3346704"/>
              <a:gd name="connsiteY5" fmla="*/ 2743200 h 2907792"/>
              <a:gd name="connsiteX6" fmla="*/ 402336 w 3346704"/>
              <a:gd name="connsiteY6" fmla="*/ 2852928 h 2907792"/>
              <a:gd name="connsiteX7" fmla="*/ 438912 w 3346704"/>
              <a:gd name="connsiteY7" fmla="*/ 2907792 h 2907792"/>
              <a:gd name="connsiteX8" fmla="*/ 566928 w 3346704"/>
              <a:gd name="connsiteY8" fmla="*/ 2834640 h 2907792"/>
              <a:gd name="connsiteX9" fmla="*/ 640080 w 3346704"/>
              <a:gd name="connsiteY9" fmla="*/ 2816352 h 2907792"/>
              <a:gd name="connsiteX10" fmla="*/ 731520 w 3346704"/>
              <a:gd name="connsiteY10" fmla="*/ 2798064 h 2907792"/>
              <a:gd name="connsiteX11" fmla="*/ 786384 w 3346704"/>
              <a:gd name="connsiteY11" fmla="*/ 2779776 h 2907792"/>
              <a:gd name="connsiteX12" fmla="*/ 1042416 w 3346704"/>
              <a:gd name="connsiteY12" fmla="*/ 2761488 h 2907792"/>
              <a:gd name="connsiteX13" fmla="*/ 1152144 w 3346704"/>
              <a:gd name="connsiteY13" fmla="*/ 2724912 h 2907792"/>
              <a:gd name="connsiteX14" fmla="*/ 1170432 w 3346704"/>
              <a:gd name="connsiteY14" fmla="*/ 2670048 h 2907792"/>
              <a:gd name="connsiteX15" fmla="*/ 1188720 w 3346704"/>
              <a:gd name="connsiteY15" fmla="*/ 2212848 h 2907792"/>
              <a:gd name="connsiteX16" fmla="*/ 1261872 w 3346704"/>
              <a:gd name="connsiteY16" fmla="*/ 2194560 h 2907792"/>
              <a:gd name="connsiteX17" fmla="*/ 1316736 w 3346704"/>
              <a:gd name="connsiteY17" fmla="*/ 2176272 h 2907792"/>
              <a:gd name="connsiteX18" fmla="*/ 1499616 w 3346704"/>
              <a:gd name="connsiteY18" fmla="*/ 2231136 h 2907792"/>
              <a:gd name="connsiteX19" fmla="*/ 1572768 w 3346704"/>
              <a:gd name="connsiteY19" fmla="*/ 2468880 h 2907792"/>
              <a:gd name="connsiteX20" fmla="*/ 1847088 w 3346704"/>
              <a:gd name="connsiteY20" fmla="*/ 2450592 h 2907792"/>
              <a:gd name="connsiteX21" fmla="*/ 1828800 w 3346704"/>
              <a:gd name="connsiteY21" fmla="*/ 2395728 h 2907792"/>
              <a:gd name="connsiteX22" fmla="*/ 1883664 w 3346704"/>
              <a:gd name="connsiteY22" fmla="*/ 2194560 h 2907792"/>
              <a:gd name="connsiteX23" fmla="*/ 1938528 w 3346704"/>
              <a:gd name="connsiteY23" fmla="*/ 2176272 h 2907792"/>
              <a:gd name="connsiteX24" fmla="*/ 1993392 w 3346704"/>
              <a:gd name="connsiteY24" fmla="*/ 2139696 h 2907792"/>
              <a:gd name="connsiteX25" fmla="*/ 2048256 w 3346704"/>
              <a:gd name="connsiteY25" fmla="*/ 2176272 h 2907792"/>
              <a:gd name="connsiteX26" fmla="*/ 2377440 w 3346704"/>
              <a:gd name="connsiteY26" fmla="*/ 2176272 h 2907792"/>
              <a:gd name="connsiteX27" fmla="*/ 2432304 w 3346704"/>
              <a:gd name="connsiteY27" fmla="*/ 2121408 h 2907792"/>
              <a:gd name="connsiteX28" fmla="*/ 2432304 w 3346704"/>
              <a:gd name="connsiteY28" fmla="*/ 1956816 h 2907792"/>
              <a:gd name="connsiteX29" fmla="*/ 2414016 w 3346704"/>
              <a:gd name="connsiteY29" fmla="*/ 1901952 h 2907792"/>
              <a:gd name="connsiteX30" fmla="*/ 2286000 w 3346704"/>
              <a:gd name="connsiteY30" fmla="*/ 1792224 h 2907792"/>
              <a:gd name="connsiteX31" fmla="*/ 1865376 w 3346704"/>
              <a:gd name="connsiteY31" fmla="*/ 1828800 h 2907792"/>
              <a:gd name="connsiteX32" fmla="*/ 1810512 w 3346704"/>
              <a:gd name="connsiteY32" fmla="*/ 1773936 h 2907792"/>
              <a:gd name="connsiteX33" fmla="*/ 1810512 w 3346704"/>
              <a:gd name="connsiteY33" fmla="*/ 1645920 h 2907792"/>
              <a:gd name="connsiteX34" fmla="*/ 1828800 w 3346704"/>
              <a:gd name="connsiteY34" fmla="*/ 1517904 h 2907792"/>
              <a:gd name="connsiteX35" fmla="*/ 1938528 w 3346704"/>
              <a:gd name="connsiteY35" fmla="*/ 1536192 h 2907792"/>
              <a:gd name="connsiteX36" fmla="*/ 1993392 w 3346704"/>
              <a:gd name="connsiteY36" fmla="*/ 1554480 h 2907792"/>
              <a:gd name="connsiteX37" fmla="*/ 2103120 w 3346704"/>
              <a:gd name="connsiteY37" fmla="*/ 1536192 h 2907792"/>
              <a:gd name="connsiteX38" fmla="*/ 2157984 w 3346704"/>
              <a:gd name="connsiteY38" fmla="*/ 1243584 h 2907792"/>
              <a:gd name="connsiteX39" fmla="*/ 2212848 w 3346704"/>
              <a:gd name="connsiteY39" fmla="*/ 1207008 h 2907792"/>
              <a:gd name="connsiteX40" fmla="*/ 2395728 w 3346704"/>
              <a:gd name="connsiteY40" fmla="*/ 1225296 h 2907792"/>
              <a:gd name="connsiteX41" fmla="*/ 2432304 w 3346704"/>
              <a:gd name="connsiteY41" fmla="*/ 1335024 h 2907792"/>
              <a:gd name="connsiteX42" fmla="*/ 2468880 w 3346704"/>
              <a:gd name="connsiteY42" fmla="*/ 1408176 h 2907792"/>
              <a:gd name="connsiteX43" fmla="*/ 2487168 w 3346704"/>
              <a:gd name="connsiteY43" fmla="*/ 1463040 h 2907792"/>
              <a:gd name="connsiteX44" fmla="*/ 2670048 w 3346704"/>
              <a:gd name="connsiteY44" fmla="*/ 1517904 h 2907792"/>
              <a:gd name="connsiteX45" fmla="*/ 2743200 w 3346704"/>
              <a:gd name="connsiteY45" fmla="*/ 1499616 h 2907792"/>
              <a:gd name="connsiteX46" fmla="*/ 2761488 w 3346704"/>
              <a:gd name="connsiteY46" fmla="*/ 1444752 h 2907792"/>
              <a:gd name="connsiteX47" fmla="*/ 2779776 w 3346704"/>
              <a:gd name="connsiteY47" fmla="*/ 1133856 h 2907792"/>
              <a:gd name="connsiteX48" fmla="*/ 2852928 w 3346704"/>
              <a:gd name="connsiteY48" fmla="*/ 969264 h 2907792"/>
              <a:gd name="connsiteX49" fmla="*/ 2926080 w 3346704"/>
              <a:gd name="connsiteY49" fmla="*/ 932688 h 2907792"/>
              <a:gd name="connsiteX50" fmla="*/ 3017520 w 3346704"/>
              <a:gd name="connsiteY50" fmla="*/ 822960 h 2907792"/>
              <a:gd name="connsiteX51" fmla="*/ 3054096 w 3346704"/>
              <a:gd name="connsiteY51" fmla="*/ 768096 h 2907792"/>
              <a:gd name="connsiteX52" fmla="*/ 3163824 w 3346704"/>
              <a:gd name="connsiteY52" fmla="*/ 676656 h 2907792"/>
              <a:gd name="connsiteX53" fmla="*/ 3236976 w 3346704"/>
              <a:gd name="connsiteY53" fmla="*/ 566928 h 2907792"/>
              <a:gd name="connsiteX54" fmla="*/ 3255264 w 3346704"/>
              <a:gd name="connsiteY54" fmla="*/ 512064 h 2907792"/>
              <a:gd name="connsiteX55" fmla="*/ 3273552 w 3346704"/>
              <a:gd name="connsiteY55" fmla="*/ 438912 h 2907792"/>
              <a:gd name="connsiteX56" fmla="*/ 3310128 w 3346704"/>
              <a:gd name="connsiteY56" fmla="*/ 365760 h 2907792"/>
              <a:gd name="connsiteX57" fmla="*/ 3328416 w 3346704"/>
              <a:gd name="connsiteY57" fmla="*/ 237744 h 2907792"/>
              <a:gd name="connsiteX58" fmla="*/ 3346704 w 3346704"/>
              <a:gd name="connsiteY58" fmla="*/ 0 h 290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46704" h="2907792">
                <a:moveTo>
                  <a:pt x="0" y="2157984"/>
                </a:moveTo>
                <a:cubicBezTo>
                  <a:pt x="36576" y="2164080"/>
                  <a:pt x="74550" y="2164546"/>
                  <a:pt x="109728" y="2176272"/>
                </a:cubicBezTo>
                <a:cubicBezTo>
                  <a:pt x="183717" y="2200935"/>
                  <a:pt x="154936" y="2211823"/>
                  <a:pt x="182880" y="2267712"/>
                </a:cubicBezTo>
                <a:cubicBezTo>
                  <a:pt x="192710" y="2287371"/>
                  <a:pt x="207264" y="2304288"/>
                  <a:pt x="219456" y="2322576"/>
                </a:cubicBezTo>
                <a:cubicBezTo>
                  <a:pt x="222615" y="2369965"/>
                  <a:pt x="221324" y="2640118"/>
                  <a:pt x="274320" y="2724912"/>
                </a:cubicBezTo>
                <a:cubicBezTo>
                  <a:pt x="284537" y="2741259"/>
                  <a:pt x="310896" y="2737104"/>
                  <a:pt x="329184" y="2743200"/>
                </a:cubicBezTo>
                <a:lnTo>
                  <a:pt x="402336" y="2852928"/>
                </a:lnTo>
                <a:lnTo>
                  <a:pt x="438912" y="2907792"/>
                </a:lnTo>
                <a:cubicBezTo>
                  <a:pt x="687816" y="2858011"/>
                  <a:pt x="417006" y="2934588"/>
                  <a:pt x="566928" y="2834640"/>
                </a:cubicBezTo>
                <a:cubicBezTo>
                  <a:pt x="587841" y="2820698"/>
                  <a:pt x="615544" y="2821804"/>
                  <a:pt x="640080" y="2816352"/>
                </a:cubicBezTo>
                <a:cubicBezTo>
                  <a:pt x="670423" y="2809609"/>
                  <a:pt x="701364" y="2805603"/>
                  <a:pt x="731520" y="2798064"/>
                </a:cubicBezTo>
                <a:cubicBezTo>
                  <a:pt x="750222" y="2793389"/>
                  <a:pt x="767239" y="2782028"/>
                  <a:pt x="786384" y="2779776"/>
                </a:cubicBezTo>
                <a:cubicBezTo>
                  <a:pt x="871359" y="2769779"/>
                  <a:pt x="957072" y="2767584"/>
                  <a:pt x="1042416" y="2761488"/>
                </a:cubicBezTo>
                <a:cubicBezTo>
                  <a:pt x="1078992" y="2749296"/>
                  <a:pt x="1120771" y="2747321"/>
                  <a:pt x="1152144" y="2724912"/>
                </a:cubicBezTo>
                <a:cubicBezTo>
                  <a:pt x="1167831" y="2713707"/>
                  <a:pt x="1169059" y="2689276"/>
                  <a:pt x="1170432" y="2670048"/>
                </a:cubicBezTo>
                <a:cubicBezTo>
                  <a:pt x="1181299" y="2517914"/>
                  <a:pt x="1159917" y="2362625"/>
                  <a:pt x="1188720" y="2212848"/>
                </a:cubicBezTo>
                <a:cubicBezTo>
                  <a:pt x="1193467" y="2188166"/>
                  <a:pt x="1237705" y="2201465"/>
                  <a:pt x="1261872" y="2194560"/>
                </a:cubicBezTo>
                <a:cubicBezTo>
                  <a:pt x="1280408" y="2189264"/>
                  <a:pt x="1298448" y="2182368"/>
                  <a:pt x="1316736" y="2176272"/>
                </a:cubicBezTo>
                <a:cubicBezTo>
                  <a:pt x="1318572" y="2176534"/>
                  <a:pt x="1484321" y="2181426"/>
                  <a:pt x="1499616" y="2231136"/>
                </a:cubicBezTo>
                <a:cubicBezTo>
                  <a:pt x="1580728" y="2494749"/>
                  <a:pt x="1442022" y="2381716"/>
                  <a:pt x="1572768" y="2468880"/>
                </a:cubicBezTo>
                <a:cubicBezTo>
                  <a:pt x="1664208" y="2462784"/>
                  <a:pt x="1758971" y="2475768"/>
                  <a:pt x="1847088" y="2450592"/>
                </a:cubicBezTo>
                <a:cubicBezTo>
                  <a:pt x="1865624" y="2445296"/>
                  <a:pt x="1826074" y="2414811"/>
                  <a:pt x="1828800" y="2395728"/>
                </a:cubicBezTo>
                <a:cubicBezTo>
                  <a:pt x="1838630" y="2326921"/>
                  <a:pt x="1852580" y="2256727"/>
                  <a:pt x="1883664" y="2194560"/>
                </a:cubicBezTo>
                <a:cubicBezTo>
                  <a:pt x="1892285" y="2177318"/>
                  <a:pt x="1921286" y="2184893"/>
                  <a:pt x="1938528" y="2176272"/>
                </a:cubicBezTo>
                <a:cubicBezTo>
                  <a:pt x="1958187" y="2166442"/>
                  <a:pt x="1975104" y="2151888"/>
                  <a:pt x="1993392" y="2139696"/>
                </a:cubicBezTo>
                <a:cubicBezTo>
                  <a:pt x="2011680" y="2151888"/>
                  <a:pt x="2028597" y="2166442"/>
                  <a:pt x="2048256" y="2176272"/>
                </a:cubicBezTo>
                <a:cubicBezTo>
                  <a:pt x="2148353" y="2226321"/>
                  <a:pt x="2282159" y="2182624"/>
                  <a:pt x="2377440" y="2176272"/>
                </a:cubicBezTo>
                <a:cubicBezTo>
                  <a:pt x="2395728" y="2157984"/>
                  <a:pt x="2417958" y="2142927"/>
                  <a:pt x="2432304" y="2121408"/>
                </a:cubicBezTo>
                <a:cubicBezTo>
                  <a:pt x="2467033" y="2069315"/>
                  <a:pt x="2444692" y="2012563"/>
                  <a:pt x="2432304" y="1956816"/>
                </a:cubicBezTo>
                <a:cubicBezTo>
                  <a:pt x="2428122" y="1937998"/>
                  <a:pt x="2424709" y="1917992"/>
                  <a:pt x="2414016" y="1901952"/>
                </a:cubicBezTo>
                <a:cubicBezTo>
                  <a:pt x="2388544" y="1863744"/>
                  <a:pt x="2319804" y="1817577"/>
                  <a:pt x="2286000" y="1792224"/>
                </a:cubicBezTo>
                <a:cubicBezTo>
                  <a:pt x="1951025" y="1855032"/>
                  <a:pt x="2091630" y="1861122"/>
                  <a:pt x="1865376" y="1828800"/>
                </a:cubicBezTo>
                <a:cubicBezTo>
                  <a:pt x="1847088" y="1810512"/>
                  <a:pt x="1824858" y="1795455"/>
                  <a:pt x="1810512" y="1773936"/>
                </a:cubicBezTo>
                <a:cubicBezTo>
                  <a:pt x="1774880" y="1720488"/>
                  <a:pt x="1799800" y="1704838"/>
                  <a:pt x="1810512" y="1645920"/>
                </a:cubicBezTo>
                <a:cubicBezTo>
                  <a:pt x="1818223" y="1603510"/>
                  <a:pt x="1822704" y="1560576"/>
                  <a:pt x="1828800" y="1517904"/>
                </a:cubicBezTo>
                <a:cubicBezTo>
                  <a:pt x="1865376" y="1524000"/>
                  <a:pt x="1902330" y="1528148"/>
                  <a:pt x="1938528" y="1536192"/>
                </a:cubicBezTo>
                <a:cubicBezTo>
                  <a:pt x="1957346" y="1540374"/>
                  <a:pt x="1974115" y="1554480"/>
                  <a:pt x="1993392" y="1554480"/>
                </a:cubicBezTo>
                <a:cubicBezTo>
                  <a:pt x="2030473" y="1554480"/>
                  <a:pt x="2066544" y="1542288"/>
                  <a:pt x="2103120" y="1536192"/>
                </a:cubicBezTo>
                <a:cubicBezTo>
                  <a:pt x="2110940" y="1434538"/>
                  <a:pt x="2080680" y="1320888"/>
                  <a:pt x="2157984" y="1243584"/>
                </a:cubicBezTo>
                <a:cubicBezTo>
                  <a:pt x="2173526" y="1228042"/>
                  <a:pt x="2194560" y="1219200"/>
                  <a:pt x="2212848" y="1207008"/>
                </a:cubicBezTo>
                <a:lnTo>
                  <a:pt x="2395728" y="1225296"/>
                </a:lnTo>
                <a:cubicBezTo>
                  <a:pt x="2429031" y="1244722"/>
                  <a:pt x="2415062" y="1300540"/>
                  <a:pt x="2432304" y="1335024"/>
                </a:cubicBezTo>
                <a:cubicBezTo>
                  <a:pt x="2444496" y="1359408"/>
                  <a:pt x="2458141" y="1383118"/>
                  <a:pt x="2468880" y="1408176"/>
                </a:cubicBezTo>
                <a:cubicBezTo>
                  <a:pt x="2476474" y="1425895"/>
                  <a:pt x="2475126" y="1447987"/>
                  <a:pt x="2487168" y="1463040"/>
                </a:cubicBezTo>
                <a:cubicBezTo>
                  <a:pt x="2530094" y="1516697"/>
                  <a:pt x="2614024" y="1509901"/>
                  <a:pt x="2670048" y="1517904"/>
                </a:cubicBezTo>
                <a:cubicBezTo>
                  <a:pt x="2694432" y="1511808"/>
                  <a:pt x="2723573" y="1515317"/>
                  <a:pt x="2743200" y="1499616"/>
                </a:cubicBezTo>
                <a:cubicBezTo>
                  <a:pt x="2758253" y="1487574"/>
                  <a:pt x="2759570" y="1463934"/>
                  <a:pt x="2761488" y="1444752"/>
                </a:cubicBezTo>
                <a:cubicBezTo>
                  <a:pt x="2771818" y="1341456"/>
                  <a:pt x="2766349" y="1236795"/>
                  <a:pt x="2779776" y="1133856"/>
                </a:cubicBezTo>
                <a:cubicBezTo>
                  <a:pt x="2783658" y="1104095"/>
                  <a:pt x="2817567" y="998732"/>
                  <a:pt x="2852928" y="969264"/>
                </a:cubicBezTo>
                <a:cubicBezTo>
                  <a:pt x="2873871" y="951811"/>
                  <a:pt x="2901696" y="944880"/>
                  <a:pt x="2926080" y="932688"/>
                </a:cubicBezTo>
                <a:cubicBezTo>
                  <a:pt x="3016891" y="796471"/>
                  <a:pt x="2900177" y="963772"/>
                  <a:pt x="3017520" y="822960"/>
                </a:cubicBezTo>
                <a:cubicBezTo>
                  <a:pt x="3031591" y="806075"/>
                  <a:pt x="3038554" y="783638"/>
                  <a:pt x="3054096" y="768096"/>
                </a:cubicBezTo>
                <a:cubicBezTo>
                  <a:pt x="3159760" y="662432"/>
                  <a:pt x="3058964" y="811476"/>
                  <a:pt x="3163824" y="676656"/>
                </a:cubicBezTo>
                <a:cubicBezTo>
                  <a:pt x="3190812" y="641957"/>
                  <a:pt x="3223075" y="608631"/>
                  <a:pt x="3236976" y="566928"/>
                </a:cubicBezTo>
                <a:cubicBezTo>
                  <a:pt x="3243072" y="548640"/>
                  <a:pt x="3249968" y="530600"/>
                  <a:pt x="3255264" y="512064"/>
                </a:cubicBezTo>
                <a:cubicBezTo>
                  <a:pt x="3262169" y="487897"/>
                  <a:pt x="3264727" y="462446"/>
                  <a:pt x="3273552" y="438912"/>
                </a:cubicBezTo>
                <a:cubicBezTo>
                  <a:pt x="3283124" y="413386"/>
                  <a:pt x="3297936" y="390144"/>
                  <a:pt x="3310128" y="365760"/>
                </a:cubicBezTo>
                <a:cubicBezTo>
                  <a:pt x="3316224" y="323088"/>
                  <a:pt x="3324127" y="280635"/>
                  <a:pt x="3328416" y="237744"/>
                </a:cubicBezTo>
                <a:cubicBezTo>
                  <a:pt x="3336325" y="158656"/>
                  <a:pt x="3346704" y="0"/>
                  <a:pt x="334670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hu-HU"/>
          </a:p>
        </p:txBody>
      </p:sp>
      <p:pic>
        <p:nvPicPr>
          <p:cNvPr id="23" name="Ábra 22" descr="Csoportos siker">
            <a:hlinkClick r:id="rId15"/>
            <a:extLst>
              <a:ext uri="{FF2B5EF4-FFF2-40B4-BE49-F238E27FC236}">
                <a16:creationId xmlns:a16="http://schemas.microsoft.com/office/drawing/2014/main" id="{E1B8D3FB-4B86-47B1-997B-C6A5BA9503B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33895" y="4361101"/>
            <a:ext cx="914400" cy="914400"/>
          </a:xfrm>
          <a:prstGeom prst="rect">
            <a:avLst/>
          </a:prstGeom>
        </p:spPr>
      </p:pic>
      <p:sp>
        <p:nvSpPr>
          <p:cNvPr id="19" name="Rectangle 18">
            <a:extLst>
              <a:ext uri="{FF2B5EF4-FFF2-40B4-BE49-F238E27FC236}">
                <a16:creationId xmlns:a16="http://schemas.microsoft.com/office/drawing/2014/main" id="{EE2B8B52-2FDF-4B26-86BF-95EEEEFE4AAB}"/>
              </a:ext>
            </a:extLst>
          </p:cNvPr>
          <p:cNvSpPr/>
          <p:nvPr/>
        </p:nvSpPr>
        <p:spPr>
          <a:xfrm>
            <a:off x="509852" y="6141538"/>
            <a:ext cx="3976496" cy="389385"/>
          </a:xfrm>
          <a:prstGeom prst="rect">
            <a:avLst/>
          </a:prstGeom>
          <a:solidFill>
            <a:srgbClr val="002E65"/>
          </a:solidFill>
          <a:ln>
            <a:solidFill>
              <a:srgbClr val="00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31033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2B061234-9D07-4BA7-926A-3ED034231209}"/>
              </a:ext>
            </a:extLst>
          </p:cNvPr>
          <p:cNvPicPr>
            <a:picLocks noChangeAspect="1"/>
          </p:cNvPicPr>
          <p:nvPr/>
        </p:nvPicPr>
        <p:blipFill rotWithShape="1">
          <a:blip r:embed="rId2"/>
          <a:srcRect t="17029" r="9091" b="16984"/>
          <a:stretch/>
        </p:blipFill>
        <p:spPr>
          <a:xfrm>
            <a:off x="3523488" y="10"/>
            <a:ext cx="8668512" cy="6857990"/>
          </a:xfrm>
          <a:prstGeom prst="rect">
            <a:avLst/>
          </a:prstGeom>
        </p:spPr>
      </p:pic>
      <p:sp>
        <p:nvSpPr>
          <p:cNvPr id="13" name="Cím 1">
            <a:extLst>
              <a:ext uri="{FF2B5EF4-FFF2-40B4-BE49-F238E27FC236}">
                <a16:creationId xmlns:a16="http://schemas.microsoft.com/office/drawing/2014/main" id="{F82EE839-F4C3-452B-9BE1-28113403008D}"/>
              </a:ext>
            </a:extLst>
          </p:cNvPr>
          <p:cNvSpPr txBox="1">
            <a:spLocks/>
          </p:cNvSpPr>
          <p:nvPr/>
        </p:nvSpPr>
        <p:spPr>
          <a:xfrm>
            <a:off x="364579" y="1001935"/>
            <a:ext cx="8973912" cy="3793220"/>
          </a:xfrm>
          <a:prstGeom prst="rect">
            <a:avLst/>
          </a:prstGeom>
        </p:spPr>
        <p:txBody>
          <a:bodyPr vert="horz" lIns="91440" tIns="45720" rIns="91440" bIns="45720" rtlCol="0" anchor="b">
            <a:noAutofit/>
          </a:bodyPr>
          <a:lstStyle>
            <a:lvl1pPr algn="l" defTabSz="914400" rtl="0" eaLnBrk="1" latinLnBrk="0" hangingPunct="1">
              <a:lnSpc>
                <a:spcPts val="6800"/>
              </a:lnSpc>
              <a:spcBef>
                <a:spcPct val="0"/>
              </a:spcBef>
              <a:buNone/>
              <a:defRPr sz="5600" b="1" kern="1200" baseline="0">
                <a:solidFill>
                  <a:srgbClr val="FBCB4F"/>
                </a:solidFill>
                <a:latin typeface="Arial" panose="020B0604020202020204" pitchFamily="34" charset="0"/>
                <a:ea typeface="+mj-ea"/>
                <a:cs typeface="Arial" panose="020B0604020202020204" pitchFamily="34" charset="0"/>
              </a:defRPr>
            </a:lvl1pPr>
          </a:lstStyle>
          <a:p>
            <a:pPr>
              <a:lnSpc>
                <a:spcPct val="100000"/>
              </a:lnSpc>
            </a:pPr>
            <a:r>
              <a:rPr lang="hu-HU" sz="4800" dirty="0" err="1">
                <a:solidFill>
                  <a:schemeClr val="accent2"/>
                </a:solidFill>
                <a:latin typeface="Arial"/>
                <a:cs typeface="Arial"/>
              </a:rPr>
              <a:t>Contact</a:t>
            </a:r>
            <a:r>
              <a:rPr lang="hu-HU" sz="4800" dirty="0">
                <a:solidFill>
                  <a:schemeClr val="accent2"/>
                </a:solidFill>
                <a:latin typeface="Arial"/>
                <a:cs typeface="Arial"/>
              </a:rPr>
              <a:t> </a:t>
            </a:r>
            <a:r>
              <a:rPr lang="hu-HU" sz="4800" dirty="0" err="1">
                <a:solidFill>
                  <a:schemeClr val="accent2"/>
                </a:solidFill>
                <a:latin typeface="Arial"/>
                <a:cs typeface="Arial"/>
              </a:rPr>
              <a:t>the</a:t>
            </a:r>
            <a:r>
              <a:rPr lang="hu-HU" sz="4800" dirty="0">
                <a:solidFill>
                  <a:schemeClr val="accent2"/>
                </a:solidFill>
                <a:latin typeface="Arial"/>
                <a:cs typeface="Arial"/>
              </a:rPr>
              <a:t> CUB</a:t>
            </a:r>
            <a:endParaRPr lang="hu-HU" sz="2000" dirty="0">
              <a:solidFill>
                <a:schemeClr val="accent2"/>
              </a:solidFill>
            </a:endParaRPr>
          </a:p>
          <a:p>
            <a:pPr>
              <a:lnSpc>
                <a:spcPct val="100000"/>
              </a:lnSpc>
            </a:pPr>
            <a:r>
              <a:rPr lang="hu-HU" sz="4800" dirty="0">
                <a:solidFill>
                  <a:schemeClr val="accent2"/>
                </a:solidFill>
                <a:latin typeface="Arial"/>
                <a:cs typeface="Arial"/>
              </a:rPr>
              <a:t>Student Support Team</a:t>
            </a:r>
            <a:br>
              <a:rPr lang="hu-HU" sz="2000" dirty="0"/>
            </a:br>
            <a:endParaRPr lang="hu-HU" sz="2000" dirty="0">
              <a:solidFill>
                <a:schemeClr val="tx1"/>
              </a:solidFill>
            </a:endParaRPr>
          </a:p>
          <a:p>
            <a:pPr>
              <a:lnSpc>
                <a:spcPct val="150000"/>
              </a:lnSpc>
            </a:pPr>
            <a:endParaRPr lang="hu-HU" sz="2000" dirty="0">
              <a:solidFill>
                <a:schemeClr val="tx1"/>
              </a:solidFill>
            </a:endParaRPr>
          </a:p>
          <a:p>
            <a:pPr>
              <a:lnSpc>
                <a:spcPct val="150000"/>
              </a:lnSpc>
            </a:pPr>
            <a:endParaRPr lang="hu-HU" sz="2000" dirty="0">
              <a:solidFill>
                <a:schemeClr val="tx1"/>
              </a:solidFill>
            </a:endParaRPr>
          </a:p>
        </p:txBody>
      </p:sp>
      <p:sp>
        <p:nvSpPr>
          <p:cNvPr id="24" name="Szövegdoboz 23">
            <a:extLst>
              <a:ext uri="{FF2B5EF4-FFF2-40B4-BE49-F238E27FC236}">
                <a16:creationId xmlns:a16="http://schemas.microsoft.com/office/drawing/2014/main" id="{9B116DA9-F2BC-4817-9977-892DFDF2BCCA}"/>
              </a:ext>
            </a:extLst>
          </p:cNvPr>
          <p:cNvSpPr txBox="1"/>
          <p:nvPr/>
        </p:nvSpPr>
        <p:spPr>
          <a:xfrm>
            <a:off x="5317009" y="5602200"/>
            <a:ext cx="7007974" cy="923330"/>
          </a:xfrm>
          <a:prstGeom prst="rect">
            <a:avLst/>
          </a:prstGeom>
          <a:noFill/>
        </p:spPr>
        <p:txBody>
          <a:bodyPr wrap="square" rtlCol="0">
            <a:spAutoFit/>
          </a:bodyPr>
          <a:lstStyle/>
          <a:p>
            <a:pPr algn="ctr"/>
            <a:r>
              <a:rPr lang="hu-HU" sz="5400" b="1" dirty="0" err="1">
                <a:solidFill>
                  <a:srgbClr val="FFFFFF"/>
                </a:solidFill>
              </a:rPr>
              <a:t>We</a:t>
            </a:r>
            <a:r>
              <a:rPr lang="hu-HU" sz="5400" b="1" dirty="0">
                <a:solidFill>
                  <a:srgbClr val="FFFFFF"/>
                </a:solidFill>
              </a:rPr>
              <a:t> </a:t>
            </a:r>
            <a:r>
              <a:rPr lang="hu-HU" sz="5400" b="1" dirty="0" err="1">
                <a:solidFill>
                  <a:srgbClr val="FFFFFF"/>
                </a:solidFill>
              </a:rPr>
              <a:t>are</a:t>
            </a:r>
            <a:r>
              <a:rPr lang="hu-HU" sz="5400" b="1" dirty="0">
                <a:solidFill>
                  <a:srgbClr val="FFFFFF"/>
                </a:solidFill>
              </a:rPr>
              <a:t> </a:t>
            </a:r>
            <a:r>
              <a:rPr lang="hu-HU" sz="5400" b="1" dirty="0" err="1">
                <a:solidFill>
                  <a:srgbClr val="FFFFFF"/>
                </a:solidFill>
              </a:rPr>
              <a:t>with</a:t>
            </a:r>
            <a:r>
              <a:rPr lang="hu-HU" sz="5400" b="1" dirty="0">
                <a:solidFill>
                  <a:srgbClr val="FFFFFF"/>
                </a:solidFill>
              </a:rPr>
              <a:t> </a:t>
            </a:r>
            <a:r>
              <a:rPr lang="hu-HU" sz="5400" b="1" dirty="0" err="1">
                <a:solidFill>
                  <a:srgbClr val="FFFFFF"/>
                </a:solidFill>
              </a:rPr>
              <a:t>you</a:t>
            </a:r>
            <a:endParaRPr lang="hu-HU" sz="5400" b="1" dirty="0">
              <a:solidFill>
                <a:srgbClr val="FFFFFF"/>
              </a:solidFill>
            </a:endParaRPr>
          </a:p>
        </p:txBody>
      </p:sp>
      <p:pic>
        <p:nvPicPr>
          <p:cNvPr id="26" name="Ábra 25" descr="E-mail">
            <a:hlinkClick r:id="rId3"/>
            <a:extLst>
              <a:ext uri="{FF2B5EF4-FFF2-40B4-BE49-F238E27FC236}">
                <a16:creationId xmlns:a16="http://schemas.microsoft.com/office/drawing/2014/main" id="{45214A08-8AF7-4FB5-AA8C-3BB541F410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545" y="3621320"/>
            <a:ext cx="704088" cy="704088"/>
          </a:xfrm>
          <a:prstGeom prst="rect">
            <a:avLst/>
          </a:prstGeom>
        </p:spPr>
      </p:pic>
      <p:pic>
        <p:nvPicPr>
          <p:cNvPr id="27" name="Ábra 26" descr="Világ">
            <a:hlinkClick r:id="rId6"/>
            <a:extLst>
              <a:ext uri="{FF2B5EF4-FFF2-40B4-BE49-F238E27FC236}">
                <a16:creationId xmlns:a16="http://schemas.microsoft.com/office/drawing/2014/main" id="{C56D6070-EB2F-4D6F-85FE-E1DACA6EA0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0614" y="3649272"/>
            <a:ext cx="704088" cy="704088"/>
          </a:xfrm>
          <a:prstGeom prst="rect">
            <a:avLst/>
          </a:prstGeom>
        </p:spPr>
      </p:pic>
      <p:pic>
        <p:nvPicPr>
          <p:cNvPr id="10" name="Kép 9" descr="A képen óra, rajz, tányér látható&#10;&#10;Automatikusan generált leírás">
            <a:hlinkClick r:id="rId9"/>
            <a:extLst>
              <a:ext uri="{FF2B5EF4-FFF2-40B4-BE49-F238E27FC236}">
                <a16:creationId xmlns:a16="http://schemas.microsoft.com/office/drawing/2014/main" id="{53E1F2A5-767D-4D3E-9FF3-7E5A3059EB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792" t="11413" r="20086" b="19887"/>
          <a:stretch/>
        </p:blipFill>
        <p:spPr>
          <a:xfrm>
            <a:off x="2307082" y="3730259"/>
            <a:ext cx="617289" cy="595149"/>
          </a:xfrm>
          <a:prstGeom prst="rect">
            <a:avLst/>
          </a:prstGeom>
        </p:spPr>
      </p:pic>
      <p:sp>
        <p:nvSpPr>
          <p:cNvPr id="14" name="Szövegdoboz 13">
            <a:extLst>
              <a:ext uri="{FF2B5EF4-FFF2-40B4-BE49-F238E27FC236}">
                <a16:creationId xmlns:a16="http://schemas.microsoft.com/office/drawing/2014/main" id="{3D94E73C-C8C9-415C-B458-D9509ACC0301}"/>
              </a:ext>
            </a:extLst>
          </p:cNvPr>
          <p:cNvSpPr txBox="1"/>
          <p:nvPr/>
        </p:nvSpPr>
        <p:spPr>
          <a:xfrm>
            <a:off x="143857" y="5400927"/>
            <a:ext cx="5561028" cy="662938"/>
          </a:xfrm>
          <a:prstGeom prst="rect">
            <a:avLst/>
          </a:prstGeom>
          <a:solidFill>
            <a:srgbClr val="002E65"/>
          </a:solidFill>
        </p:spPr>
        <p:txBody>
          <a:bodyPr wrap="square" rtlCol="0">
            <a:spAutoFit/>
          </a:bodyPr>
          <a:lstStyle/>
          <a:p>
            <a:pPr>
              <a:lnSpc>
                <a:spcPct val="150000"/>
              </a:lnSpc>
            </a:pPr>
            <a:r>
              <a:rPr lang="hu-HU" sz="2800" dirty="0">
                <a:solidFill>
                  <a:schemeClr val="accent2"/>
                </a:solidFill>
              </a:rPr>
              <a:t>studentsupport@uni-corvinus.hu</a:t>
            </a:r>
            <a:endParaRPr lang="en-US" sz="6000" dirty="0">
              <a:solidFill>
                <a:schemeClr val="accent2"/>
              </a:solidFill>
            </a:endParaRPr>
          </a:p>
        </p:txBody>
      </p:sp>
    </p:spTree>
    <p:extLst>
      <p:ext uri="{BB962C8B-B14F-4D97-AF65-F5344CB8AC3E}">
        <p14:creationId xmlns:p14="http://schemas.microsoft.com/office/powerpoint/2010/main" val="1035781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467360" y="1279229"/>
            <a:ext cx="11257279" cy="1446550"/>
          </a:xfrm>
          <a:prstGeom prst="rect">
            <a:avLst/>
          </a:prstGeom>
          <a:noFill/>
        </p:spPr>
        <p:txBody>
          <a:bodyPr wrap="square" rtlCol="0">
            <a:spAutoFit/>
          </a:bodyPr>
          <a:lstStyle/>
          <a:p>
            <a:pPr algn="ctr"/>
            <a:r>
              <a:rPr lang="hu-HU" sz="4400" b="1" dirty="0">
                <a:solidFill>
                  <a:schemeClr val="lt1"/>
                </a:solidFill>
                <a:ea typeface="Calibri"/>
                <a:cs typeface="Calibri"/>
                <a:sym typeface="Calibri"/>
              </a:rPr>
              <a:t>Stipendium Hungaricum Mentor Network</a:t>
            </a:r>
            <a:br>
              <a:rPr lang="hu-HU" sz="4400" b="1" dirty="0">
                <a:solidFill>
                  <a:schemeClr val="lt1"/>
                </a:solidFill>
                <a:ea typeface="Calibri"/>
                <a:cs typeface="Calibri"/>
                <a:sym typeface="Calibri"/>
              </a:rPr>
            </a:br>
            <a:endParaRPr lang="hu-HU" sz="4400" b="1" dirty="0">
              <a:solidFill>
                <a:schemeClr val="bg1"/>
              </a:solidFill>
              <a:latin typeface="Nexa XBold" panose="02000000000000000000" pitchFamily="2" charset="0"/>
            </a:endParaRP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3593108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375920" y="425789"/>
            <a:ext cx="11257279" cy="769441"/>
          </a:xfrm>
          <a:prstGeom prst="rect">
            <a:avLst/>
          </a:prstGeom>
          <a:noFill/>
        </p:spPr>
        <p:txBody>
          <a:bodyPr wrap="square" rtlCol="0">
            <a:spAutoFit/>
          </a:bodyPr>
          <a:lstStyle/>
          <a:p>
            <a:pPr algn="ctr"/>
            <a:r>
              <a:rPr lang="hu-HU" sz="4400" b="1" dirty="0" err="1">
                <a:solidFill>
                  <a:schemeClr val="bg1"/>
                </a:solidFill>
                <a:latin typeface="Nexa XBold" panose="02000000000000000000" pitchFamily="2" charset="0"/>
              </a:rPr>
              <a:t>What</a:t>
            </a:r>
            <a:r>
              <a:rPr lang="hu-HU" sz="4400" b="1" dirty="0">
                <a:solidFill>
                  <a:schemeClr val="bg1"/>
                </a:solidFill>
                <a:latin typeface="Nexa XBold" panose="02000000000000000000" pitchFamily="2" charset="0"/>
              </a:rPr>
              <a:t> is „HÖOK” ?</a:t>
            </a:r>
          </a:p>
        </p:txBody>
      </p:sp>
      <p:sp>
        <p:nvSpPr>
          <p:cNvPr id="7" name="Szövegdoboz 6">
            <a:extLst>
              <a:ext uri="{FF2B5EF4-FFF2-40B4-BE49-F238E27FC236}">
                <a16:creationId xmlns:a16="http://schemas.microsoft.com/office/drawing/2014/main" id="{80134BD7-39F2-6E46-A333-DFB757D9A320}"/>
              </a:ext>
            </a:extLst>
          </p:cNvPr>
          <p:cNvSpPr txBox="1"/>
          <p:nvPr/>
        </p:nvSpPr>
        <p:spPr>
          <a:xfrm>
            <a:off x="792480" y="2521769"/>
            <a:ext cx="10607040" cy="2246769"/>
          </a:xfrm>
          <a:prstGeom prst="rect">
            <a:avLst/>
          </a:prstGeom>
          <a:noFill/>
        </p:spPr>
        <p:txBody>
          <a:bodyPr wrap="square" rtlCol="0">
            <a:spAutoFit/>
          </a:bodyPr>
          <a:lstStyle/>
          <a:p>
            <a:pPr marL="457200" indent="-457200">
              <a:buFont typeface="Arial" panose="020B0604020202020204" pitchFamily="34" charset="0"/>
              <a:buChar char="•"/>
            </a:pPr>
            <a:r>
              <a:rPr lang="hu-HU" sz="2800" b="1" dirty="0">
                <a:solidFill>
                  <a:schemeClr val="bg1"/>
                </a:solidFill>
                <a:latin typeface="Nexa Book" panose="02000000000000000000" pitchFamily="2" charset="0"/>
              </a:rPr>
              <a:t>National Union of </a:t>
            </a:r>
            <a:r>
              <a:rPr lang="hu-HU" sz="2800" b="1" dirty="0" err="1">
                <a:solidFill>
                  <a:schemeClr val="bg1"/>
                </a:solidFill>
                <a:latin typeface="Nexa Book" panose="02000000000000000000" pitchFamily="2" charset="0"/>
              </a:rPr>
              <a:t>Students</a:t>
            </a:r>
            <a:r>
              <a:rPr lang="hu-HU" sz="2800" b="1" dirty="0">
                <a:solidFill>
                  <a:schemeClr val="bg1"/>
                </a:solidFill>
                <a:latin typeface="Nexa Book" panose="02000000000000000000" pitchFamily="2" charset="0"/>
              </a:rPr>
              <a:t> in Hungary</a:t>
            </a:r>
          </a:p>
          <a:p>
            <a:pPr marL="457200" indent="-457200">
              <a:buFont typeface="Arial" panose="020B0604020202020204" pitchFamily="34" charset="0"/>
              <a:buChar char="•"/>
            </a:pPr>
            <a:r>
              <a:rPr lang="hu-HU" sz="2800" b="1" dirty="0" err="1">
                <a:solidFill>
                  <a:schemeClr val="bg1"/>
                </a:solidFill>
                <a:latin typeface="Nexa Book" panose="02000000000000000000" pitchFamily="2" charset="0"/>
              </a:rPr>
              <a:t>Students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representation</a:t>
            </a:r>
            <a:endParaRPr lang="hu-HU" sz="28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800" b="1" dirty="0" err="1">
                <a:solidFill>
                  <a:schemeClr val="bg1"/>
                </a:solidFill>
                <a:latin typeface="Nexa Book" panose="02000000000000000000" pitchFamily="2" charset="0"/>
              </a:rPr>
              <a:t>Brings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solutions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to</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problems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that</a:t>
            </a:r>
            <a:r>
              <a:rPr lang="hu-HU" sz="2800" b="1" dirty="0">
                <a:solidFill>
                  <a:schemeClr val="bg1"/>
                </a:solidFill>
                <a:latin typeface="Nexa Book" panose="02000000000000000000" pitchFamily="2" charset="0"/>
              </a:rPr>
              <a:t> go </a:t>
            </a:r>
            <a:r>
              <a:rPr lang="hu-HU" sz="2800" b="1" dirty="0" err="1">
                <a:solidFill>
                  <a:schemeClr val="bg1"/>
                </a:solidFill>
                <a:latin typeface="Nexa Book" panose="02000000000000000000" pitchFamily="2" charset="0"/>
              </a:rPr>
              <a:t>beyond</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universities</a:t>
            </a:r>
            <a:r>
              <a:rPr lang="hu-HU" sz="2800" b="1" dirty="0">
                <a:solidFill>
                  <a:schemeClr val="bg1"/>
                </a:solidFill>
                <a:latin typeface="Nexa Book" panose="02000000000000000000" pitchFamily="2" charset="0"/>
              </a:rPr>
              <a:t>’ decision-</a:t>
            </a:r>
            <a:r>
              <a:rPr lang="hu-HU" sz="2800" b="1" dirty="0" err="1">
                <a:solidFill>
                  <a:schemeClr val="bg1"/>
                </a:solidFill>
                <a:latin typeface="Nexa Book" panose="02000000000000000000" pitchFamily="2" charset="0"/>
              </a:rPr>
              <a:t>making</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offices</a:t>
            </a:r>
            <a:endParaRPr lang="hu-HU" sz="28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800" b="1" dirty="0" err="1">
                <a:solidFill>
                  <a:schemeClr val="bg1"/>
                </a:solidFill>
                <a:latin typeface="Nexa Book" panose="02000000000000000000" pitchFamily="2" charset="0"/>
              </a:rPr>
              <a:t>Each</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university</a:t>
            </a:r>
            <a:r>
              <a:rPr lang="hu-HU" sz="2800" b="1" dirty="0">
                <a:solidFill>
                  <a:schemeClr val="bg1"/>
                </a:solidFill>
                <a:latin typeface="Nexa Book" panose="02000000000000000000" pitchFamily="2" charset="0"/>
              </a:rPr>
              <a:t> and </a:t>
            </a:r>
            <a:r>
              <a:rPr lang="hu-HU" sz="2800" b="1" dirty="0" err="1">
                <a:solidFill>
                  <a:schemeClr val="bg1"/>
                </a:solidFill>
                <a:latin typeface="Nexa Book" panose="02000000000000000000" pitchFamily="2" charset="0"/>
              </a:rPr>
              <a:t>each</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student</a:t>
            </a:r>
            <a:r>
              <a:rPr lang="hu-HU" sz="2800" b="1" dirty="0">
                <a:solidFill>
                  <a:schemeClr val="bg1"/>
                </a:solidFill>
                <a:latin typeface="Nexa Book" panose="02000000000000000000" pitchFamily="2" charset="0"/>
              </a:rPr>
              <a:t> in Hungary is a </a:t>
            </a:r>
            <a:r>
              <a:rPr lang="hu-HU" sz="2800" b="1" dirty="0" err="1">
                <a:solidFill>
                  <a:schemeClr val="bg1"/>
                </a:solidFill>
                <a:latin typeface="Nexa Book" panose="02000000000000000000" pitchFamily="2" charset="0"/>
              </a:rPr>
              <a:t>member</a:t>
            </a:r>
            <a:r>
              <a:rPr lang="hu-HU" sz="2800" b="1" dirty="0">
                <a:solidFill>
                  <a:schemeClr val="bg1"/>
                </a:solidFill>
                <a:latin typeface="Nexa Book" panose="02000000000000000000" pitchFamily="2" charset="0"/>
              </a:rPr>
              <a:t> of HÖOK</a:t>
            </a: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747422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375920" y="425789"/>
            <a:ext cx="11257279" cy="1446550"/>
          </a:xfrm>
          <a:prstGeom prst="rect">
            <a:avLst/>
          </a:prstGeom>
          <a:noFill/>
        </p:spPr>
        <p:txBody>
          <a:bodyPr wrap="square" rtlCol="0">
            <a:spAutoFit/>
          </a:bodyPr>
          <a:lstStyle/>
          <a:p>
            <a:pPr algn="ctr"/>
            <a:r>
              <a:rPr lang="hu-HU" sz="4400" b="1" dirty="0" err="1">
                <a:solidFill>
                  <a:schemeClr val="bg1"/>
                </a:solidFill>
                <a:latin typeface="Nexa XBold" panose="02000000000000000000" pitchFamily="2" charset="0"/>
              </a:rPr>
              <a:t>What</a:t>
            </a:r>
            <a:r>
              <a:rPr lang="hu-HU" sz="4400" b="1" dirty="0">
                <a:solidFill>
                  <a:schemeClr val="bg1"/>
                </a:solidFill>
                <a:latin typeface="Nexa XBold" panose="02000000000000000000" pitchFamily="2" charset="0"/>
              </a:rPr>
              <a:t> is </a:t>
            </a:r>
            <a:r>
              <a:rPr lang="hu-HU" sz="4400" b="1" dirty="0" err="1">
                <a:solidFill>
                  <a:schemeClr val="bg1"/>
                </a:solidFill>
                <a:latin typeface="Nexa XBold" panose="02000000000000000000" pitchFamily="2" charset="0"/>
              </a:rPr>
              <a:t>the</a:t>
            </a:r>
            <a:r>
              <a:rPr lang="hu-HU" sz="4400" b="1" dirty="0">
                <a:solidFill>
                  <a:schemeClr val="bg1"/>
                </a:solidFill>
                <a:latin typeface="Nexa XBold" panose="02000000000000000000" pitchFamily="2" charset="0"/>
              </a:rPr>
              <a:t> Stipendium Hungaricum Mentor Network?</a:t>
            </a:r>
          </a:p>
        </p:txBody>
      </p:sp>
      <p:sp>
        <p:nvSpPr>
          <p:cNvPr id="7" name="Szövegdoboz 6">
            <a:extLst>
              <a:ext uri="{FF2B5EF4-FFF2-40B4-BE49-F238E27FC236}">
                <a16:creationId xmlns:a16="http://schemas.microsoft.com/office/drawing/2014/main" id="{80134BD7-39F2-6E46-A333-DFB757D9A320}"/>
              </a:ext>
            </a:extLst>
          </p:cNvPr>
          <p:cNvSpPr txBox="1"/>
          <p:nvPr/>
        </p:nvSpPr>
        <p:spPr>
          <a:xfrm>
            <a:off x="701039" y="2050148"/>
            <a:ext cx="10607040" cy="2893100"/>
          </a:xfrm>
          <a:prstGeom prst="rect">
            <a:avLst/>
          </a:prstGeom>
          <a:noFill/>
        </p:spPr>
        <p:txBody>
          <a:bodyPr wrap="square" rtlCol="0">
            <a:spAutoFit/>
          </a:bodyPr>
          <a:lstStyle/>
          <a:p>
            <a:pPr marL="457200" indent="-457200">
              <a:buFont typeface="Arial" panose="020B0604020202020204" pitchFamily="34" charset="0"/>
              <a:buChar char="•"/>
            </a:pPr>
            <a:r>
              <a:rPr lang="hu-HU" sz="2600" b="1" dirty="0">
                <a:solidFill>
                  <a:schemeClr val="bg1"/>
                </a:solidFill>
                <a:latin typeface="Nexa Book" panose="02000000000000000000" pitchFamily="2" charset="0"/>
              </a:rPr>
              <a:t>A </a:t>
            </a:r>
            <a:r>
              <a:rPr lang="hu-HU" sz="2600" b="1" dirty="0" err="1">
                <a:solidFill>
                  <a:schemeClr val="bg1"/>
                </a:solidFill>
                <a:latin typeface="Nexa Book" panose="02000000000000000000" pitchFamily="2" charset="0"/>
              </a:rPr>
              <a:t>network</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to</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help</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cultural</a:t>
            </a:r>
            <a:r>
              <a:rPr lang="hu-HU" sz="2600" b="1" dirty="0">
                <a:solidFill>
                  <a:schemeClr val="bg1"/>
                </a:solidFill>
                <a:latin typeface="Nexa Book" panose="02000000000000000000" pitchFamily="2" charset="0"/>
              </a:rPr>
              <a:t> and </a:t>
            </a:r>
            <a:r>
              <a:rPr lang="hu-HU" sz="2600" b="1" dirty="0" err="1">
                <a:solidFill>
                  <a:schemeClr val="bg1"/>
                </a:solidFill>
                <a:latin typeface="Nexa Book" panose="02000000000000000000" pitchFamily="2" charset="0"/>
              </a:rPr>
              <a:t>educational</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integration</a:t>
            </a:r>
            <a:r>
              <a:rPr lang="hu-HU" sz="2600" b="1" dirty="0">
                <a:solidFill>
                  <a:schemeClr val="bg1"/>
                </a:solidFill>
                <a:latin typeface="Nexa Book" panose="02000000000000000000" pitchFamily="2" charset="0"/>
              </a:rPr>
              <a:t> of </a:t>
            </a:r>
            <a:r>
              <a:rPr lang="hu-HU" sz="2600" b="1" dirty="0" err="1">
                <a:solidFill>
                  <a:schemeClr val="bg1"/>
                </a:solidFill>
                <a:latin typeface="Nexa Book" panose="02000000000000000000" pitchFamily="2" charset="0"/>
              </a:rPr>
              <a:t>students</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coming</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to</a:t>
            </a:r>
            <a:r>
              <a:rPr lang="hu-HU" sz="2600" b="1" dirty="0">
                <a:solidFill>
                  <a:schemeClr val="bg1"/>
                </a:solidFill>
                <a:latin typeface="Nexa Book" panose="02000000000000000000" pitchFamily="2" charset="0"/>
              </a:rPr>
              <a:t> Hungary </a:t>
            </a:r>
            <a:r>
              <a:rPr lang="hu-HU" sz="2600" b="1" dirty="0" err="1">
                <a:solidFill>
                  <a:schemeClr val="bg1"/>
                </a:solidFill>
                <a:latin typeface="Nexa Book" panose="02000000000000000000" pitchFamily="2" charset="0"/>
              </a:rPr>
              <a:t>with</a:t>
            </a:r>
            <a:r>
              <a:rPr lang="hu-HU" sz="2600" b="1" dirty="0">
                <a:solidFill>
                  <a:schemeClr val="bg1"/>
                </a:solidFill>
                <a:latin typeface="Nexa Book" panose="02000000000000000000" pitchFamily="2" charset="0"/>
              </a:rPr>
              <a:t> Stipendium Hungaricum </a:t>
            </a:r>
            <a:r>
              <a:rPr lang="hu-HU" sz="2600" b="1" dirty="0" err="1">
                <a:solidFill>
                  <a:schemeClr val="bg1"/>
                </a:solidFill>
                <a:latin typeface="Nexa Book" panose="02000000000000000000" pitchFamily="2" charset="0"/>
              </a:rPr>
              <a:t>scholarship</a:t>
            </a:r>
            <a:endParaRPr lang="hu-HU" sz="26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600" b="1" dirty="0" err="1">
                <a:solidFill>
                  <a:schemeClr val="bg1"/>
                </a:solidFill>
                <a:latin typeface="Nexa Book" panose="02000000000000000000" pitchFamily="2" charset="0"/>
              </a:rPr>
              <a:t>Was</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created</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thanks</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to</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negotiations</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between</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National Union of </a:t>
            </a:r>
            <a:r>
              <a:rPr lang="hu-HU" sz="2600" b="1" dirty="0" err="1">
                <a:solidFill>
                  <a:schemeClr val="bg1"/>
                </a:solidFill>
                <a:latin typeface="Nexa Book" panose="02000000000000000000" pitchFamily="2" charset="0"/>
              </a:rPr>
              <a:t>Students</a:t>
            </a:r>
            <a:r>
              <a:rPr lang="hu-HU" sz="2600" b="1" dirty="0">
                <a:solidFill>
                  <a:schemeClr val="bg1"/>
                </a:solidFill>
                <a:latin typeface="Nexa Book" panose="02000000000000000000" pitchFamily="2" charset="0"/>
              </a:rPr>
              <a:t> in Hungary and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Ministry</a:t>
            </a:r>
            <a:r>
              <a:rPr lang="hu-HU" sz="2600" b="1" dirty="0">
                <a:solidFill>
                  <a:schemeClr val="bg1"/>
                </a:solidFill>
                <a:latin typeface="Nexa Book" panose="02000000000000000000" pitchFamily="2" charset="0"/>
              </a:rPr>
              <a:t> of Human </a:t>
            </a:r>
            <a:r>
              <a:rPr lang="hu-HU" sz="2600" b="1" dirty="0" err="1">
                <a:solidFill>
                  <a:schemeClr val="bg1"/>
                </a:solidFill>
                <a:latin typeface="Nexa Book" panose="02000000000000000000" pitchFamily="2" charset="0"/>
              </a:rPr>
              <a:t>Capacities</a:t>
            </a:r>
            <a:endParaRPr lang="hu-HU" sz="26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600" b="1" dirty="0">
                <a:solidFill>
                  <a:schemeClr val="bg1"/>
                </a:solidFill>
                <a:latin typeface="Nexa Book" panose="02000000000000000000" pitchFamily="2" charset="0"/>
              </a:rPr>
              <a:t>Greatest project of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National Union of </a:t>
            </a:r>
            <a:r>
              <a:rPr lang="hu-HU" sz="2600" b="1" dirty="0" err="1">
                <a:solidFill>
                  <a:schemeClr val="bg1"/>
                </a:solidFill>
                <a:latin typeface="Nexa Book" panose="02000000000000000000" pitchFamily="2" charset="0"/>
              </a:rPr>
              <a:t>Students</a:t>
            </a:r>
            <a:r>
              <a:rPr lang="hu-HU" sz="2600" b="1" dirty="0">
                <a:solidFill>
                  <a:schemeClr val="bg1"/>
                </a:solidFill>
                <a:latin typeface="Nexa Book" panose="02000000000000000000" pitchFamily="2" charset="0"/>
              </a:rPr>
              <a:t> in Hungary, </a:t>
            </a:r>
            <a:r>
              <a:rPr lang="hu-HU" sz="2600" b="1" dirty="0" err="1">
                <a:solidFill>
                  <a:schemeClr val="bg1"/>
                </a:solidFill>
                <a:latin typeface="Nexa Book" panose="02000000000000000000" pitchFamily="2" charset="0"/>
              </a:rPr>
              <a:t>with</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most </a:t>
            </a:r>
            <a:r>
              <a:rPr lang="hu-HU" sz="2600" b="1" dirty="0" err="1">
                <a:solidFill>
                  <a:schemeClr val="bg1"/>
                </a:solidFill>
                <a:latin typeface="Nexa Book" panose="02000000000000000000" pitchFamily="2" charset="0"/>
              </a:rPr>
              <a:t>significant</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priority</a:t>
            </a:r>
            <a:endParaRPr lang="hu-HU" sz="26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600" b="1" dirty="0" err="1">
                <a:solidFill>
                  <a:schemeClr val="bg1"/>
                </a:solidFill>
                <a:latin typeface="Nexa Book" panose="02000000000000000000" pitchFamily="2" charset="0"/>
              </a:rPr>
              <a:t>Supported</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by</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the</a:t>
            </a:r>
            <a:r>
              <a:rPr lang="hu-HU" sz="2600" b="1" dirty="0">
                <a:solidFill>
                  <a:schemeClr val="bg1"/>
                </a:solidFill>
                <a:latin typeface="Nexa Book" panose="02000000000000000000" pitchFamily="2" charset="0"/>
              </a:rPr>
              <a:t> </a:t>
            </a:r>
            <a:r>
              <a:rPr lang="hu-HU" sz="2600" b="1" dirty="0" err="1">
                <a:solidFill>
                  <a:schemeClr val="bg1"/>
                </a:solidFill>
                <a:latin typeface="Nexa Book" panose="02000000000000000000" pitchFamily="2" charset="0"/>
              </a:rPr>
              <a:t>Ministry</a:t>
            </a:r>
            <a:r>
              <a:rPr lang="hu-HU" sz="2600" b="1" dirty="0">
                <a:solidFill>
                  <a:schemeClr val="bg1"/>
                </a:solidFill>
                <a:latin typeface="Nexa Book" panose="02000000000000000000" pitchFamily="2" charset="0"/>
              </a:rPr>
              <a:t> of Human </a:t>
            </a:r>
            <a:r>
              <a:rPr lang="hu-HU" sz="2600" b="1" dirty="0" err="1">
                <a:solidFill>
                  <a:schemeClr val="bg1"/>
                </a:solidFill>
                <a:latin typeface="Nexa Book" panose="02000000000000000000" pitchFamily="2" charset="0"/>
              </a:rPr>
              <a:t>Capacities</a:t>
            </a:r>
            <a:endParaRPr lang="hu-HU" sz="2600" b="1" dirty="0">
              <a:solidFill>
                <a:schemeClr val="bg1"/>
              </a:solidFill>
              <a:latin typeface="Nexa Book" panose="02000000000000000000" pitchFamily="2" charset="0"/>
            </a:endParaRP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1644047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10160" y="-24440"/>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284480" y="374428"/>
            <a:ext cx="11257279" cy="2123658"/>
          </a:xfrm>
          <a:prstGeom prst="rect">
            <a:avLst/>
          </a:prstGeom>
          <a:noFill/>
        </p:spPr>
        <p:txBody>
          <a:bodyPr wrap="square" rtlCol="0">
            <a:spAutoFit/>
          </a:bodyPr>
          <a:lstStyle/>
          <a:p>
            <a:pPr algn="ctr"/>
            <a:r>
              <a:rPr lang="hu-HU" sz="4400" b="1" dirty="0" err="1">
                <a:solidFill>
                  <a:schemeClr val="bg1"/>
                </a:solidFill>
                <a:latin typeface="Nexa XBold" panose="02000000000000000000" pitchFamily="2" charset="0"/>
              </a:rPr>
              <a:t>Aims</a:t>
            </a:r>
            <a:r>
              <a:rPr lang="hu-HU" sz="4400" b="1" dirty="0">
                <a:solidFill>
                  <a:schemeClr val="bg1"/>
                </a:solidFill>
                <a:latin typeface="Nexa XBold" panose="02000000000000000000" pitchFamily="2" charset="0"/>
              </a:rPr>
              <a:t> of </a:t>
            </a:r>
            <a:r>
              <a:rPr lang="hu-HU" sz="4400" b="1" dirty="0" err="1">
                <a:solidFill>
                  <a:schemeClr val="bg1"/>
                </a:solidFill>
                <a:latin typeface="Nexa XBold" panose="02000000000000000000" pitchFamily="2" charset="0"/>
              </a:rPr>
              <a:t>the</a:t>
            </a:r>
            <a:r>
              <a:rPr lang="hu-HU" sz="4400" b="1" dirty="0">
                <a:solidFill>
                  <a:schemeClr val="bg1"/>
                </a:solidFill>
                <a:latin typeface="Nexa XBold" panose="02000000000000000000" pitchFamily="2" charset="0"/>
              </a:rPr>
              <a:t> Stipendium Hungaricum Mentor Network</a:t>
            </a:r>
          </a:p>
          <a:p>
            <a:pPr algn="ctr"/>
            <a:endParaRPr lang="hu-HU" sz="4400" b="1" dirty="0">
              <a:solidFill>
                <a:schemeClr val="bg1"/>
              </a:solidFill>
              <a:latin typeface="Nexa XBold" panose="02000000000000000000" pitchFamily="2" charset="0"/>
            </a:endParaRPr>
          </a:p>
        </p:txBody>
      </p:sp>
      <p:sp>
        <p:nvSpPr>
          <p:cNvPr id="7" name="Szövegdoboz 6">
            <a:extLst>
              <a:ext uri="{FF2B5EF4-FFF2-40B4-BE49-F238E27FC236}">
                <a16:creationId xmlns:a16="http://schemas.microsoft.com/office/drawing/2014/main" id="{80134BD7-39F2-6E46-A333-DFB757D9A320}"/>
              </a:ext>
            </a:extLst>
          </p:cNvPr>
          <p:cNvSpPr txBox="1"/>
          <p:nvPr/>
        </p:nvSpPr>
        <p:spPr>
          <a:xfrm>
            <a:off x="609600" y="2420521"/>
            <a:ext cx="11866880" cy="2677656"/>
          </a:xfrm>
          <a:prstGeom prst="rect">
            <a:avLst/>
          </a:prstGeom>
          <a:noFill/>
        </p:spPr>
        <p:txBody>
          <a:bodyPr wrap="square" rtlCol="0">
            <a:spAutoFit/>
          </a:bodyPr>
          <a:lstStyle/>
          <a:p>
            <a:pPr marL="457200" indent="-457200">
              <a:buFont typeface="Arial" panose="020B0604020202020204" pitchFamily="34" charset="0"/>
              <a:buChar char="•"/>
            </a:pPr>
            <a:r>
              <a:rPr lang="hu-HU" sz="2800" b="1" dirty="0">
                <a:solidFill>
                  <a:schemeClr val="bg1"/>
                </a:solidFill>
                <a:latin typeface="Nexa Book" panose="02000000000000000000" pitchFamily="2" charset="0"/>
              </a:rPr>
              <a:t>Peer </a:t>
            </a:r>
            <a:r>
              <a:rPr lang="hu-HU" sz="2800" b="1" dirty="0" err="1">
                <a:solidFill>
                  <a:schemeClr val="bg1"/>
                </a:solidFill>
                <a:latin typeface="Nexa Book" panose="02000000000000000000" pitchFamily="2" charset="0"/>
              </a:rPr>
              <a:t>assistance</a:t>
            </a:r>
            <a:endParaRPr lang="hu-HU" sz="28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800" b="1" dirty="0" err="1">
                <a:solidFill>
                  <a:schemeClr val="bg1"/>
                </a:solidFill>
                <a:latin typeface="Nexa Book" panose="02000000000000000000" pitchFamily="2" charset="0"/>
              </a:rPr>
              <a:t>Help</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integration</a:t>
            </a:r>
            <a:r>
              <a:rPr lang="hu-HU" sz="2800" b="1" dirty="0">
                <a:solidFill>
                  <a:schemeClr val="bg1"/>
                </a:solidFill>
                <a:latin typeface="Nexa Book" panose="02000000000000000000" pitchFamily="2" charset="0"/>
              </a:rPr>
              <a:t> of </a:t>
            </a:r>
            <a:r>
              <a:rPr lang="hu-HU" sz="2800" b="1" dirty="0" err="1">
                <a:solidFill>
                  <a:schemeClr val="bg1"/>
                </a:solidFill>
                <a:latin typeface="Nexa Book" panose="02000000000000000000" pitchFamily="2" charset="0"/>
              </a:rPr>
              <a:t>foreign</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students</a:t>
            </a:r>
            <a:endParaRPr lang="hu-HU" sz="28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800" b="1" dirty="0">
                <a:solidFill>
                  <a:schemeClr val="bg1"/>
                </a:solidFill>
                <a:latin typeface="Nexa Book" panose="02000000000000000000" pitchFamily="2" charset="0"/>
              </a:rPr>
              <a:t>Show </a:t>
            </a:r>
            <a:r>
              <a:rPr lang="hu-HU" sz="2800" b="1" dirty="0" err="1">
                <a:solidFill>
                  <a:schemeClr val="bg1"/>
                </a:solidFill>
                <a:latin typeface="Nexa Book" panose="02000000000000000000" pitchFamily="2" charset="0"/>
              </a:rPr>
              <a:t>Hungary’s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geographical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historical</a:t>
            </a:r>
            <a:r>
              <a:rPr lang="hu-HU" sz="2800" b="1" dirty="0">
                <a:solidFill>
                  <a:schemeClr val="bg1"/>
                </a:solidFill>
                <a:latin typeface="Nexa Book" panose="02000000000000000000" pitchFamily="2" charset="0"/>
              </a:rPr>
              <a:t> and </a:t>
            </a:r>
            <a:r>
              <a:rPr lang="hu-HU" sz="2800" b="1" dirty="0" err="1">
                <a:solidFill>
                  <a:schemeClr val="bg1"/>
                </a:solidFill>
                <a:latin typeface="Nexa Book" panose="02000000000000000000" pitchFamily="2" charset="0"/>
              </a:rPr>
              <a:t>cultural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values</a:t>
            </a:r>
            <a:endParaRPr lang="hu-HU" sz="2800" b="1" dirty="0">
              <a:solidFill>
                <a:schemeClr val="bg1"/>
              </a:solidFill>
              <a:latin typeface="Nexa Book" panose="02000000000000000000" pitchFamily="2" charset="0"/>
            </a:endParaRPr>
          </a:p>
          <a:p>
            <a:pPr marL="457200" indent="-457200">
              <a:buFont typeface="Arial" panose="020B0604020202020204" pitchFamily="34" charset="0"/>
              <a:buChar char="•"/>
            </a:pPr>
            <a:r>
              <a:rPr lang="hu-HU" sz="2800" b="1" dirty="0" err="1">
                <a:solidFill>
                  <a:schemeClr val="bg1"/>
                </a:solidFill>
                <a:latin typeface="Nexa Book" panose="02000000000000000000" pitchFamily="2" charset="0"/>
              </a:rPr>
              <a:t>Promote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political</a:t>
            </a:r>
            <a:r>
              <a:rPr lang="hu-HU" sz="2800" b="1" dirty="0">
                <a:solidFill>
                  <a:schemeClr val="bg1"/>
                </a:solidFill>
                <a:latin typeface="Nexa Book" panose="02000000000000000000" pitchFamily="2" charset="0"/>
              </a:rPr>
              <a:t> and </a:t>
            </a:r>
            <a:r>
              <a:rPr lang="hu-HU" sz="2800" b="1" dirty="0" err="1">
                <a:solidFill>
                  <a:schemeClr val="bg1"/>
                </a:solidFill>
                <a:latin typeface="Nexa Book" panose="02000000000000000000" pitchFamily="2" charset="0"/>
              </a:rPr>
              <a:t>educational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aims</a:t>
            </a:r>
            <a:r>
              <a:rPr lang="hu-HU" sz="2800" b="1" dirty="0">
                <a:solidFill>
                  <a:schemeClr val="bg1"/>
                </a:solidFill>
                <a:latin typeface="Nexa Book" panose="02000000000000000000" pitchFamily="2" charset="0"/>
              </a:rPr>
              <a:t> of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Ministry</a:t>
            </a:r>
            <a:r>
              <a:rPr lang="hu-HU" sz="2800" b="1" dirty="0">
                <a:solidFill>
                  <a:schemeClr val="bg1"/>
                </a:solidFill>
                <a:latin typeface="Nexa Book" panose="02000000000000000000" pitchFamily="2" charset="0"/>
              </a:rPr>
              <a:t> of Human </a:t>
            </a:r>
            <a:r>
              <a:rPr lang="hu-HU" sz="2800" b="1" dirty="0" err="1">
                <a:solidFill>
                  <a:schemeClr val="bg1"/>
                </a:solidFill>
                <a:latin typeface="Nexa Book" panose="02000000000000000000" pitchFamily="2" charset="0"/>
              </a:rPr>
              <a:t>Capacities</a:t>
            </a:r>
            <a:endParaRPr lang="hu-HU" sz="2800" b="1" dirty="0">
              <a:solidFill>
                <a:schemeClr val="bg1"/>
              </a:solidFill>
              <a:latin typeface="Nexa Book" panose="02000000000000000000" pitchFamily="2" charset="0"/>
            </a:endParaRPr>
          </a:p>
          <a:p>
            <a:endParaRPr lang="hu-HU" sz="2800" b="1" dirty="0">
              <a:solidFill>
                <a:schemeClr val="bg1"/>
              </a:solidFill>
              <a:latin typeface="Nexa Book" panose="02000000000000000000" pitchFamily="2" charset="0"/>
            </a:endParaRP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2705474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375920" y="425789"/>
            <a:ext cx="11257279" cy="769441"/>
          </a:xfrm>
          <a:prstGeom prst="rect">
            <a:avLst/>
          </a:prstGeom>
          <a:noFill/>
        </p:spPr>
        <p:txBody>
          <a:bodyPr wrap="square" rtlCol="0">
            <a:spAutoFit/>
          </a:bodyPr>
          <a:lstStyle/>
          <a:p>
            <a:pPr algn="ctr"/>
            <a:r>
              <a:rPr lang="hu-HU" sz="4400" b="1" dirty="0" err="1">
                <a:solidFill>
                  <a:schemeClr val="bg1"/>
                </a:solidFill>
                <a:latin typeface="Nexa XBold" panose="02000000000000000000" pitchFamily="2" charset="0"/>
              </a:rPr>
              <a:t>Sturcture</a:t>
            </a:r>
            <a:r>
              <a:rPr lang="hu-HU" sz="4400" b="1" dirty="0">
                <a:solidFill>
                  <a:schemeClr val="bg1"/>
                </a:solidFill>
                <a:latin typeface="Nexa XBold" panose="02000000000000000000" pitchFamily="2" charset="0"/>
              </a:rPr>
              <a:t> of </a:t>
            </a:r>
            <a:r>
              <a:rPr lang="hu-HU" sz="4400" b="1" dirty="0" err="1">
                <a:solidFill>
                  <a:schemeClr val="bg1"/>
                </a:solidFill>
                <a:latin typeface="Nexa XBold" panose="02000000000000000000" pitchFamily="2" charset="0"/>
              </a:rPr>
              <a:t>the</a:t>
            </a:r>
            <a:r>
              <a:rPr lang="hu-HU" sz="4400" b="1" dirty="0">
                <a:solidFill>
                  <a:schemeClr val="bg1"/>
                </a:solidFill>
                <a:latin typeface="Nexa XBold" panose="02000000000000000000" pitchFamily="2" charset="0"/>
              </a:rPr>
              <a:t> Network</a:t>
            </a:r>
          </a:p>
        </p:txBody>
      </p:sp>
      <p:sp>
        <p:nvSpPr>
          <p:cNvPr id="7" name="Szövegdoboz 6">
            <a:extLst>
              <a:ext uri="{FF2B5EF4-FFF2-40B4-BE49-F238E27FC236}">
                <a16:creationId xmlns:a16="http://schemas.microsoft.com/office/drawing/2014/main" id="{80134BD7-39F2-6E46-A333-DFB757D9A320}"/>
              </a:ext>
            </a:extLst>
          </p:cNvPr>
          <p:cNvSpPr txBox="1"/>
          <p:nvPr/>
        </p:nvSpPr>
        <p:spPr>
          <a:xfrm>
            <a:off x="792480" y="2521769"/>
            <a:ext cx="10607040" cy="1815882"/>
          </a:xfrm>
          <a:prstGeom prst="rect">
            <a:avLst/>
          </a:prstGeom>
          <a:noFill/>
        </p:spPr>
        <p:txBody>
          <a:bodyPr wrap="square" rtlCol="0">
            <a:spAutoFit/>
          </a:bodyPr>
          <a:lstStyle/>
          <a:p>
            <a:pPr marL="514350" indent="-514350">
              <a:buAutoNum type="arabicPeriod"/>
            </a:pPr>
            <a:r>
              <a:rPr lang="hu-HU" sz="2800" b="1" dirty="0">
                <a:solidFill>
                  <a:schemeClr val="bg1"/>
                </a:solidFill>
                <a:latin typeface="Nexa Book" panose="02000000000000000000" pitchFamily="2" charset="0"/>
              </a:rPr>
              <a:t>Management</a:t>
            </a:r>
          </a:p>
          <a:p>
            <a:pPr marL="514350" indent="-514350">
              <a:buAutoNum type="arabicPeriod"/>
            </a:pPr>
            <a:r>
              <a:rPr lang="hu-HU" sz="2800" b="1" dirty="0" err="1">
                <a:solidFill>
                  <a:schemeClr val="bg1"/>
                </a:solidFill>
                <a:latin typeface="Nexa Book" panose="02000000000000000000" pitchFamily="2" charset="0"/>
              </a:rPr>
              <a:t>Institutional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leading</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mentors</a:t>
            </a:r>
            <a:endParaRPr lang="hu-HU" sz="2800" b="1" dirty="0">
              <a:solidFill>
                <a:schemeClr val="bg1"/>
              </a:solidFill>
              <a:latin typeface="Nexa Book" panose="02000000000000000000" pitchFamily="2" charset="0"/>
            </a:endParaRPr>
          </a:p>
          <a:p>
            <a:pPr marL="514350" indent="-514350">
              <a:buAutoNum type="arabicPeriod"/>
            </a:pPr>
            <a:r>
              <a:rPr lang="hu-HU" sz="2800" b="1" dirty="0" err="1">
                <a:solidFill>
                  <a:schemeClr val="bg1"/>
                </a:solidFill>
                <a:latin typeface="Nexa Book" panose="02000000000000000000" pitchFamily="2" charset="0"/>
              </a:rPr>
              <a:t>Senior</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mentors</a:t>
            </a:r>
            <a:endParaRPr lang="hu-HU" sz="2800" b="1" dirty="0">
              <a:solidFill>
                <a:schemeClr val="bg1"/>
              </a:solidFill>
              <a:latin typeface="Nexa Book" panose="02000000000000000000" pitchFamily="2" charset="0"/>
            </a:endParaRPr>
          </a:p>
          <a:p>
            <a:pPr marL="514350" indent="-514350">
              <a:buAutoNum type="arabicPeriod"/>
            </a:pPr>
            <a:r>
              <a:rPr lang="hu-HU" sz="2800" b="1" dirty="0" err="1">
                <a:solidFill>
                  <a:schemeClr val="bg1"/>
                </a:solidFill>
                <a:latin typeface="Nexa Book" panose="02000000000000000000" pitchFamily="2" charset="0"/>
              </a:rPr>
              <a:t>Mentors</a:t>
            </a:r>
            <a:endParaRPr lang="hu-HU" sz="2800" b="1" dirty="0">
              <a:solidFill>
                <a:schemeClr val="bg1"/>
              </a:solidFill>
              <a:latin typeface="Nexa Book" panose="02000000000000000000" pitchFamily="2" charset="0"/>
            </a:endParaRP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1709670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375920" y="425789"/>
            <a:ext cx="11257279" cy="769441"/>
          </a:xfrm>
          <a:prstGeom prst="rect">
            <a:avLst/>
          </a:prstGeom>
          <a:noFill/>
        </p:spPr>
        <p:txBody>
          <a:bodyPr wrap="square" rtlCol="0">
            <a:spAutoFit/>
          </a:bodyPr>
          <a:lstStyle/>
          <a:p>
            <a:pPr algn="ctr"/>
            <a:r>
              <a:rPr lang="hu-HU" sz="4400" b="1" dirty="0" err="1">
                <a:solidFill>
                  <a:schemeClr val="bg1"/>
                </a:solidFill>
                <a:latin typeface="Nexa XBold" panose="02000000000000000000" pitchFamily="2" charset="0"/>
              </a:rPr>
              <a:t>Tasks</a:t>
            </a:r>
            <a:r>
              <a:rPr lang="hu-HU" sz="4400" b="1" dirty="0">
                <a:solidFill>
                  <a:schemeClr val="bg1"/>
                </a:solidFill>
                <a:latin typeface="Nexa XBold" panose="02000000000000000000" pitchFamily="2" charset="0"/>
              </a:rPr>
              <a:t> of </a:t>
            </a:r>
            <a:r>
              <a:rPr lang="hu-HU" sz="4400" b="1" dirty="0" err="1">
                <a:solidFill>
                  <a:schemeClr val="bg1"/>
                </a:solidFill>
                <a:latin typeface="Nexa XBold" panose="02000000000000000000" pitchFamily="2" charset="0"/>
              </a:rPr>
              <a:t>the</a:t>
            </a:r>
            <a:r>
              <a:rPr lang="hu-HU" sz="4400" b="1" dirty="0">
                <a:solidFill>
                  <a:schemeClr val="bg1"/>
                </a:solidFill>
                <a:latin typeface="Nexa XBold" panose="02000000000000000000" pitchFamily="2" charset="0"/>
              </a:rPr>
              <a:t> </a:t>
            </a:r>
            <a:r>
              <a:rPr lang="hu-HU" sz="4400" b="1" dirty="0" err="1">
                <a:solidFill>
                  <a:schemeClr val="bg1"/>
                </a:solidFill>
                <a:latin typeface="Nexa XBold" panose="02000000000000000000" pitchFamily="2" charset="0"/>
              </a:rPr>
              <a:t>Mentors</a:t>
            </a:r>
            <a:endParaRPr lang="hu-HU" sz="4400" b="1" dirty="0">
              <a:solidFill>
                <a:schemeClr val="bg1"/>
              </a:solidFill>
              <a:latin typeface="Nexa XBold" panose="02000000000000000000" pitchFamily="2" charset="0"/>
            </a:endParaRPr>
          </a:p>
        </p:txBody>
      </p:sp>
      <p:sp>
        <p:nvSpPr>
          <p:cNvPr id="7" name="Szövegdoboz 6">
            <a:extLst>
              <a:ext uri="{FF2B5EF4-FFF2-40B4-BE49-F238E27FC236}">
                <a16:creationId xmlns:a16="http://schemas.microsoft.com/office/drawing/2014/main" id="{80134BD7-39F2-6E46-A333-DFB757D9A320}"/>
              </a:ext>
            </a:extLst>
          </p:cNvPr>
          <p:cNvSpPr txBox="1"/>
          <p:nvPr/>
        </p:nvSpPr>
        <p:spPr>
          <a:xfrm>
            <a:off x="863600" y="1810569"/>
            <a:ext cx="10607040" cy="3970318"/>
          </a:xfrm>
          <a:prstGeom prst="rect">
            <a:avLst/>
          </a:prstGeom>
          <a:noFill/>
        </p:spPr>
        <p:txBody>
          <a:bodyPr wrap="square" rtlCol="0">
            <a:spAutoFit/>
          </a:bodyPr>
          <a:lstStyle/>
          <a:p>
            <a:pPr marL="514350" indent="-514350">
              <a:buFont typeface="Arial" panose="020B0604020202020204" pitchFamily="34" charset="0"/>
              <a:buChar char="•"/>
            </a:pPr>
            <a:r>
              <a:rPr lang="hu-HU" sz="2800" b="1" dirty="0" err="1">
                <a:solidFill>
                  <a:schemeClr val="bg1"/>
                </a:solidFill>
                <a:latin typeface="Nexa Book" panose="02000000000000000000" pitchFamily="2" charset="0"/>
              </a:rPr>
              <a:t>Help</a:t>
            </a:r>
            <a:r>
              <a:rPr lang="hu-HU" sz="2800" b="1" dirty="0">
                <a:solidFill>
                  <a:schemeClr val="bg1"/>
                </a:solidFill>
                <a:latin typeface="Nexa Book" panose="02000000000000000000" pitchFamily="2" charset="0"/>
              </a:rPr>
              <a:t> in </a:t>
            </a:r>
            <a:r>
              <a:rPr lang="hu-HU" sz="2800" b="1" dirty="0" err="1">
                <a:solidFill>
                  <a:schemeClr val="bg1"/>
                </a:solidFill>
                <a:latin typeface="Nexa Book" panose="02000000000000000000" pitchFamily="2" charset="0"/>
              </a:rPr>
              <a:t>administrative</a:t>
            </a:r>
            <a:r>
              <a:rPr lang="hu-HU" sz="2800" b="1" dirty="0">
                <a:solidFill>
                  <a:schemeClr val="bg1"/>
                </a:solidFill>
                <a:latin typeface="Nexa Book" panose="02000000000000000000" pitchFamily="2" charset="0"/>
              </a:rPr>
              <a:t> and </a:t>
            </a:r>
            <a:r>
              <a:rPr lang="hu-HU" sz="2800" b="1" dirty="0" err="1">
                <a:solidFill>
                  <a:schemeClr val="bg1"/>
                </a:solidFill>
                <a:latin typeface="Nexa Book" panose="02000000000000000000" pitchFamily="2" charset="0"/>
              </a:rPr>
              <a:t>official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procedures</a:t>
            </a:r>
            <a:endParaRPr lang="hu-HU" sz="2800" b="1" dirty="0">
              <a:solidFill>
                <a:schemeClr val="bg1"/>
              </a:solidFill>
              <a:latin typeface="Nexa Book" panose="02000000000000000000" pitchFamily="2" charset="0"/>
            </a:endParaRPr>
          </a:p>
          <a:p>
            <a:pPr marL="514350" indent="-514350">
              <a:buFont typeface="Arial" panose="020B0604020202020204" pitchFamily="34" charset="0"/>
              <a:buChar char="•"/>
            </a:pPr>
            <a:r>
              <a:rPr lang="hu-HU" sz="2800" b="1" dirty="0" err="1">
                <a:solidFill>
                  <a:schemeClr val="bg1"/>
                </a:solidFill>
                <a:latin typeface="Nexa Book" panose="02000000000000000000" pitchFamily="2" charset="0"/>
              </a:rPr>
              <a:t>Assist</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mentees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to</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overcome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their</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educational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problems</a:t>
            </a:r>
            <a:r>
              <a:rPr lang="hu-HU" sz="2800" b="1" dirty="0">
                <a:solidFill>
                  <a:schemeClr val="bg1"/>
                </a:solidFill>
                <a:latin typeface="Nexa Book" panose="02000000000000000000" pitchFamily="2" charset="0"/>
              </a:rPr>
              <a:t> and </a:t>
            </a:r>
            <a:r>
              <a:rPr lang="hu-HU" sz="2800" b="1" dirty="0" err="1">
                <a:solidFill>
                  <a:schemeClr val="bg1"/>
                </a:solidFill>
                <a:latin typeface="Nexa Book" panose="02000000000000000000" pitchFamily="2" charset="0"/>
              </a:rPr>
              <a:t>challanges</a:t>
            </a:r>
            <a:endParaRPr lang="hu-HU" sz="2800" b="1" dirty="0">
              <a:solidFill>
                <a:schemeClr val="bg1"/>
              </a:solidFill>
              <a:latin typeface="Nexa Book" panose="02000000000000000000" pitchFamily="2" charset="0"/>
            </a:endParaRPr>
          </a:p>
          <a:p>
            <a:pPr marL="514350" indent="-514350">
              <a:buFont typeface="Arial" panose="020B0604020202020204" pitchFamily="34" charset="0"/>
              <a:buChar char="•"/>
            </a:pPr>
            <a:r>
              <a:rPr lang="hu-HU" sz="2800" b="1" dirty="0" err="1">
                <a:solidFill>
                  <a:schemeClr val="bg1"/>
                </a:solidFill>
                <a:latin typeface="Nexa Book" panose="02000000000000000000" pitchFamily="2" charset="0"/>
              </a:rPr>
              <a:t>Stay</a:t>
            </a:r>
            <a:r>
              <a:rPr lang="hu-HU" sz="2800" b="1" dirty="0">
                <a:solidFill>
                  <a:schemeClr val="bg1"/>
                </a:solidFill>
                <a:latin typeface="Nexa Book" panose="02000000000000000000" pitchFamily="2" charset="0"/>
              </a:rPr>
              <a:t> in </a:t>
            </a:r>
            <a:r>
              <a:rPr lang="hu-HU" sz="2800" b="1" dirty="0" err="1">
                <a:solidFill>
                  <a:schemeClr val="bg1"/>
                </a:solidFill>
                <a:latin typeface="Nexa Book" panose="02000000000000000000" pitchFamily="2" charset="0"/>
              </a:rPr>
              <a:t>touch</a:t>
            </a:r>
            <a:endParaRPr lang="hu-HU" sz="2800" b="1" dirty="0">
              <a:solidFill>
                <a:schemeClr val="bg1"/>
              </a:solidFill>
              <a:latin typeface="Nexa Book" panose="02000000000000000000" pitchFamily="2" charset="0"/>
            </a:endParaRPr>
          </a:p>
          <a:p>
            <a:pPr marL="514350" indent="-514350">
              <a:buFont typeface="Arial" panose="020B0604020202020204" pitchFamily="34" charset="0"/>
              <a:buChar char="•"/>
            </a:pPr>
            <a:r>
              <a:rPr lang="hu-HU" sz="2800" b="1" dirty="0" err="1">
                <a:solidFill>
                  <a:schemeClr val="bg1"/>
                </a:solidFill>
                <a:latin typeface="Nexa Book" panose="02000000000000000000" pitchFamily="2" charset="0"/>
              </a:rPr>
              <a:t>Help</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with</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public</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transportation</a:t>
            </a:r>
            <a:endParaRPr lang="hu-HU" sz="2800" b="1" dirty="0">
              <a:solidFill>
                <a:schemeClr val="bg1"/>
              </a:solidFill>
              <a:latin typeface="Nexa Book" panose="02000000000000000000" pitchFamily="2" charset="0"/>
            </a:endParaRPr>
          </a:p>
          <a:p>
            <a:pPr marL="514350" indent="-514350">
              <a:buFont typeface="Arial" panose="020B0604020202020204" pitchFamily="34" charset="0"/>
              <a:buChar char="•"/>
            </a:pPr>
            <a:r>
              <a:rPr lang="hu-HU" sz="2800" b="1" dirty="0" err="1">
                <a:solidFill>
                  <a:schemeClr val="bg1"/>
                </a:solidFill>
                <a:latin typeface="Nexa Book" panose="02000000000000000000" pitchFamily="2" charset="0"/>
              </a:rPr>
              <a:t>Motivate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mentees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to</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participate</a:t>
            </a:r>
            <a:r>
              <a:rPr lang="hu-HU" sz="2800" b="1" dirty="0">
                <a:solidFill>
                  <a:schemeClr val="bg1"/>
                </a:solidFill>
                <a:latin typeface="Nexa Book" panose="02000000000000000000" pitchFamily="2" charset="0"/>
              </a:rPr>
              <a:t> in </a:t>
            </a:r>
            <a:r>
              <a:rPr lang="hu-HU" sz="2800" b="1" dirty="0" err="1">
                <a:solidFill>
                  <a:schemeClr val="bg1"/>
                </a:solidFill>
                <a:latin typeface="Nexa Book" panose="02000000000000000000" pitchFamily="2" charset="0"/>
              </a:rPr>
              <a:t>cultural</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programmes</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organised</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by</a:t>
            </a:r>
            <a:r>
              <a:rPr lang="hu-HU" sz="2800" b="1" dirty="0">
                <a:solidFill>
                  <a:schemeClr val="bg1"/>
                </a:solidFill>
                <a:latin typeface="Nexa Book" panose="02000000000000000000" pitchFamily="2" charset="0"/>
              </a:rPr>
              <a:t> </a:t>
            </a:r>
            <a:r>
              <a:rPr lang="hu-HU" sz="2800" b="1" dirty="0" err="1">
                <a:solidFill>
                  <a:schemeClr val="bg1"/>
                </a:solidFill>
                <a:latin typeface="Nexa Book" panose="02000000000000000000" pitchFamily="2" charset="0"/>
              </a:rPr>
              <a:t>the</a:t>
            </a:r>
            <a:r>
              <a:rPr lang="hu-HU" sz="2800" b="1" dirty="0">
                <a:solidFill>
                  <a:schemeClr val="bg1"/>
                </a:solidFill>
                <a:latin typeface="Nexa Book" panose="02000000000000000000" pitchFamily="2" charset="0"/>
              </a:rPr>
              <a:t> Network</a:t>
            </a:r>
          </a:p>
          <a:p>
            <a:pPr marL="514350" indent="-514350">
              <a:buFont typeface="Arial" panose="020B0604020202020204" pitchFamily="34" charset="0"/>
              <a:buChar char="•"/>
            </a:pPr>
            <a:endParaRPr lang="hu-HU" sz="2800" b="1" dirty="0">
              <a:solidFill>
                <a:schemeClr val="bg1"/>
              </a:solidFill>
              <a:latin typeface="Nexa Book" panose="02000000000000000000" pitchFamily="2" charset="0"/>
            </a:endParaRPr>
          </a:p>
          <a:p>
            <a:pPr marL="514350" indent="-514350">
              <a:buFont typeface="Arial" panose="020B0604020202020204" pitchFamily="34" charset="0"/>
              <a:buChar char="•"/>
            </a:pPr>
            <a:endParaRPr lang="hu-HU" sz="2800" b="1" dirty="0">
              <a:solidFill>
                <a:schemeClr val="bg1"/>
              </a:solidFill>
              <a:latin typeface="Nexa Book" panose="02000000000000000000" pitchFamily="2" charset="0"/>
            </a:endParaRPr>
          </a:p>
        </p:txBody>
      </p:sp>
      <p:pic>
        <p:nvPicPr>
          <p:cNvPr id="11" name="Kép 10">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1193407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AEEB8FBC-3622-C846-BF5F-9D8144361929}"/>
              </a:ext>
            </a:extLst>
          </p:cNvPr>
          <p:cNvPicPr>
            <a:picLocks noChangeAspect="1"/>
          </p:cNvPicPr>
          <p:nvPr/>
        </p:nvPicPr>
        <p:blipFill>
          <a:blip r:embed="rId2"/>
          <a:stretch>
            <a:fillRect/>
          </a:stretch>
        </p:blipFill>
        <p:spPr>
          <a:xfrm>
            <a:off x="0" y="1673"/>
            <a:ext cx="12192000" cy="6854653"/>
          </a:xfrm>
          <a:prstGeom prst="rect">
            <a:avLst/>
          </a:prstGeom>
        </p:spPr>
      </p:pic>
      <p:sp>
        <p:nvSpPr>
          <p:cNvPr id="6" name="Szövegdoboz 5">
            <a:extLst>
              <a:ext uri="{FF2B5EF4-FFF2-40B4-BE49-F238E27FC236}">
                <a16:creationId xmlns:a16="http://schemas.microsoft.com/office/drawing/2014/main" id="{FCC6291F-8966-8244-B83E-043D3F201C87}"/>
              </a:ext>
            </a:extLst>
          </p:cNvPr>
          <p:cNvSpPr txBox="1"/>
          <p:nvPr/>
        </p:nvSpPr>
        <p:spPr>
          <a:xfrm>
            <a:off x="375920" y="346851"/>
            <a:ext cx="11257279" cy="769441"/>
          </a:xfrm>
          <a:prstGeom prst="rect">
            <a:avLst/>
          </a:prstGeom>
          <a:noFill/>
        </p:spPr>
        <p:txBody>
          <a:bodyPr wrap="square" rtlCol="0">
            <a:spAutoFit/>
          </a:bodyPr>
          <a:lstStyle/>
          <a:p>
            <a:pPr algn="ctr"/>
            <a:r>
              <a:rPr lang="hu-HU" sz="4400" b="1" dirty="0">
                <a:solidFill>
                  <a:schemeClr val="bg1"/>
                </a:solidFill>
                <a:latin typeface="Nexa XBold" panose="02000000000000000000" pitchFamily="2" charset="0"/>
              </a:rPr>
              <a:t>shmentor.hu</a:t>
            </a:r>
          </a:p>
        </p:txBody>
      </p:sp>
      <p:sp>
        <p:nvSpPr>
          <p:cNvPr id="7" name="Szövegdoboz 6">
            <a:extLst>
              <a:ext uri="{FF2B5EF4-FFF2-40B4-BE49-F238E27FC236}">
                <a16:creationId xmlns:a16="http://schemas.microsoft.com/office/drawing/2014/main" id="{80134BD7-39F2-6E46-A333-DFB757D9A320}"/>
              </a:ext>
            </a:extLst>
          </p:cNvPr>
          <p:cNvSpPr txBox="1"/>
          <p:nvPr/>
        </p:nvSpPr>
        <p:spPr>
          <a:xfrm>
            <a:off x="934720" y="1598627"/>
            <a:ext cx="10607040" cy="3908762"/>
          </a:xfrm>
          <a:prstGeom prst="rect">
            <a:avLst/>
          </a:prstGeom>
          <a:noFill/>
        </p:spPr>
        <p:txBody>
          <a:bodyPr wrap="square" rtlCol="0">
            <a:spAutoFit/>
          </a:bodyPr>
          <a:lstStyle/>
          <a:p>
            <a:pPr marL="457200" indent="-457200">
              <a:buFont typeface="Arial" panose="020B0604020202020204" pitchFamily="34" charset="0"/>
              <a:buChar char="•"/>
            </a:pPr>
            <a:r>
              <a:rPr lang="hu-HU" sz="3200" b="1" dirty="0">
                <a:solidFill>
                  <a:schemeClr val="bg1"/>
                </a:solidFill>
                <a:latin typeface="Nexa Book" panose="02000000000000000000" pitchFamily="2" charset="0"/>
              </a:rPr>
              <a:t>www. shmentor.hu</a:t>
            </a:r>
          </a:p>
          <a:p>
            <a:pPr marL="457200" indent="-457200">
              <a:buFont typeface="Arial" panose="020B0604020202020204" pitchFamily="34" charset="0"/>
              <a:buChar char="•"/>
            </a:pPr>
            <a:r>
              <a:rPr lang="hu-HU" sz="3200" b="1" dirty="0">
                <a:solidFill>
                  <a:schemeClr val="bg1"/>
                </a:solidFill>
                <a:latin typeface="Nexa Book" panose="02000000000000000000" pitchFamily="2" charset="0"/>
              </a:rPr>
              <a:t>Online </a:t>
            </a:r>
            <a:r>
              <a:rPr lang="hu-HU" sz="3200" b="1" dirty="0" err="1">
                <a:solidFill>
                  <a:schemeClr val="bg1"/>
                </a:solidFill>
                <a:latin typeface="Nexa Book" panose="02000000000000000000" pitchFamily="2" charset="0"/>
              </a:rPr>
              <a:t>surface</a:t>
            </a:r>
            <a:r>
              <a:rPr lang="hu-HU" sz="3200" b="1" dirty="0">
                <a:solidFill>
                  <a:schemeClr val="bg1"/>
                </a:solidFill>
                <a:latin typeface="Nexa Book" panose="02000000000000000000" pitchFamily="2" charset="0"/>
              </a:rPr>
              <a:t> </a:t>
            </a:r>
            <a:r>
              <a:rPr lang="hu-HU" sz="3200" b="1" dirty="0" err="1">
                <a:solidFill>
                  <a:schemeClr val="bg1"/>
                </a:solidFill>
                <a:latin typeface="Nexa Book" panose="02000000000000000000" pitchFamily="2" charset="0"/>
              </a:rPr>
              <a:t>used</a:t>
            </a:r>
            <a:r>
              <a:rPr lang="hu-HU" sz="3200" b="1" dirty="0">
                <a:solidFill>
                  <a:schemeClr val="bg1"/>
                </a:solidFill>
                <a:latin typeface="Nexa Book" panose="02000000000000000000" pitchFamily="2" charset="0"/>
              </a:rPr>
              <a:t> for: </a:t>
            </a:r>
          </a:p>
          <a:p>
            <a:pPr marL="914400" lvl="1" indent="-457200">
              <a:buFont typeface="Arial" panose="020B0604020202020204" pitchFamily="34" charset="0"/>
              <a:buChar char="•"/>
            </a:pPr>
            <a:r>
              <a:rPr lang="hu-HU" sz="3200" b="1" dirty="0" err="1">
                <a:solidFill>
                  <a:schemeClr val="bg1"/>
                </a:solidFill>
                <a:latin typeface="Nexa Book" panose="02000000000000000000" pitchFamily="2" charset="0"/>
              </a:rPr>
              <a:t>registering</a:t>
            </a:r>
            <a:r>
              <a:rPr lang="hu-HU" sz="3200" b="1" dirty="0">
                <a:solidFill>
                  <a:schemeClr val="bg1"/>
                </a:solidFill>
                <a:latin typeface="Nexa Book" panose="02000000000000000000" pitchFamily="2" charset="0"/>
              </a:rPr>
              <a:t> to the </a:t>
            </a:r>
            <a:r>
              <a:rPr lang="hu-HU" sz="3200" b="1" dirty="0" err="1">
                <a:solidFill>
                  <a:schemeClr val="bg1"/>
                </a:solidFill>
                <a:latin typeface="Nexa Book" panose="02000000000000000000" pitchFamily="2" charset="0"/>
              </a:rPr>
              <a:t>network</a:t>
            </a:r>
            <a:endParaRPr lang="hu-HU" sz="3200" b="1" dirty="0">
              <a:solidFill>
                <a:schemeClr val="bg1"/>
              </a:solidFill>
              <a:latin typeface="Nexa Book" panose="02000000000000000000" pitchFamily="2" charset="0"/>
            </a:endParaRPr>
          </a:p>
          <a:p>
            <a:pPr marL="914400" lvl="1" indent="-457200">
              <a:buFont typeface="Arial" panose="020B0604020202020204" pitchFamily="34" charset="0"/>
              <a:buChar char="•"/>
            </a:pPr>
            <a:r>
              <a:rPr lang="hu-HU" sz="3200" b="1" dirty="0" err="1">
                <a:solidFill>
                  <a:schemeClr val="bg1"/>
                </a:solidFill>
                <a:latin typeface="Nexa Book" panose="02000000000000000000" pitchFamily="2" charset="0"/>
              </a:rPr>
              <a:t>choosing</a:t>
            </a:r>
            <a:r>
              <a:rPr lang="hu-HU" sz="3200" b="1" dirty="0">
                <a:solidFill>
                  <a:schemeClr val="bg1"/>
                </a:solidFill>
                <a:latin typeface="Nexa Book" panose="02000000000000000000" pitchFamily="2" charset="0"/>
              </a:rPr>
              <a:t> </a:t>
            </a:r>
            <a:r>
              <a:rPr lang="hu-HU" sz="3200" b="1" dirty="0" err="1">
                <a:solidFill>
                  <a:schemeClr val="bg1"/>
                </a:solidFill>
                <a:latin typeface="Nexa Book" panose="02000000000000000000" pitchFamily="2" charset="0"/>
              </a:rPr>
              <a:t>mentors</a:t>
            </a:r>
            <a:endParaRPr lang="hu-HU" sz="3200" b="1" dirty="0">
              <a:solidFill>
                <a:schemeClr val="bg1"/>
              </a:solidFill>
              <a:latin typeface="Nexa Book" panose="02000000000000000000" pitchFamily="2" charset="0"/>
            </a:endParaRPr>
          </a:p>
          <a:p>
            <a:pPr marL="342900" indent="-342900">
              <a:buFont typeface="Arial" panose="020B0604020202020204" pitchFamily="34" charset="0"/>
              <a:buChar char="•"/>
            </a:pPr>
            <a:r>
              <a:rPr lang="hu-HU" sz="3200" b="1" dirty="0">
                <a:solidFill>
                  <a:schemeClr val="bg1"/>
                </a:solidFill>
                <a:latin typeface="Nexa Book" panose="02000000000000000000" pitchFamily="2" charset="0"/>
              </a:rPr>
              <a:t>monitoring the </a:t>
            </a:r>
            <a:r>
              <a:rPr lang="hu-HU" sz="3200" b="1" dirty="0" err="1">
                <a:solidFill>
                  <a:schemeClr val="bg1"/>
                </a:solidFill>
                <a:latin typeface="Nexa Book" panose="02000000000000000000" pitchFamily="2" charset="0"/>
              </a:rPr>
              <a:t>mentors</a:t>
            </a:r>
            <a:r>
              <a:rPr lang="hu-HU" sz="3200" b="1" dirty="0">
                <a:solidFill>
                  <a:schemeClr val="bg1"/>
                </a:solidFill>
                <a:latin typeface="Nexa Book" panose="02000000000000000000" pitchFamily="2" charset="0"/>
              </a:rPr>
              <a:t>’ </a:t>
            </a:r>
            <a:r>
              <a:rPr lang="hu-HU" sz="3200" b="1" dirty="0" err="1">
                <a:solidFill>
                  <a:schemeClr val="bg1"/>
                </a:solidFill>
                <a:latin typeface="Nexa Book" panose="02000000000000000000" pitchFamily="2" charset="0"/>
              </a:rPr>
              <a:t>work</a:t>
            </a:r>
            <a:endParaRPr lang="hu-HU" sz="3200" b="1" dirty="0">
              <a:solidFill>
                <a:schemeClr val="bg1"/>
              </a:solidFill>
              <a:latin typeface="Nexa Book" panose="02000000000000000000" pitchFamily="2" charset="0"/>
            </a:endParaRPr>
          </a:p>
          <a:p>
            <a:pPr marL="800100" lvl="1" indent="-342900">
              <a:buFont typeface="Arial" panose="020B0604020202020204" pitchFamily="34" charset="0"/>
              <a:buChar char="•"/>
            </a:pPr>
            <a:r>
              <a:rPr lang="hu-HU" sz="3200" b="1" dirty="0" err="1">
                <a:solidFill>
                  <a:schemeClr val="bg1"/>
                </a:solidFill>
                <a:latin typeface="Nexa Book" panose="02000000000000000000" pitchFamily="2" charset="0"/>
              </a:rPr>
              <a:t>registering</a:t>
            </a:r>
            <a:r>
              <a:rPr lang="hu-HU" sz="3200" b="1" dirty="0">
                <a:solidFill>
                  <a:schemeClr val="bg1"/>
                </a:solidFill>
                <a:latin typeface="Nexa Book" panose="02000000000000000000" pitchFamily="2" charset="0"/>
              </a:rPr>
              <a:t> to </a:t>
            </a:r>
            <a:r>
              <a:rPr lang="hu-HU" sz="3200" b="1" dirty="0" err="1">
                <a:solidFill>
                  <a:schemeClr val="bg1"/>
                </a:solidFill>
                <a:latin typeface="Nexa Book" panose="02000000000000000000" pitchFamily="2" charset="0"/>
              </a:rPr>
              <a:t>cultural</a:t>
            </a:r>
            <a:r>
              <a:rPr lang="hu-HU" sz="3200" b="1" dirty="0">
                <a:solidFill>
                  <a:schemeClr val="bg1"/>
                </a:solidFill>
                <a:latin typeface="Nexa Book" panose="02000000000000000000" pitchFamily="2" charset="0"/>
              </a:rPr>
              <a:t> </a:t>
            </a:r>
            <a:r>
              <a:rPr lang="hu-HU" sz="3200" b="1" dirty="0" err="1">
                <a:solidFill>
                  <a:schemeClr val="bg1"/>
                </a:solidFill>
                <a:latin typeface="Nexa Book" panose="02000000000000000000" pitchFamily="2" charset="0"/>
              </a:rPr>
              <a:t>programmes</a:t>
            </a:r>
            <a:endParaRPr lang="hu-HU" sz="3200" b="1" dirty="0">
              <a:solidFill>
                <a:schemeClr val="bg1"/>
              </a:solidFill>
              <a:latin typeface="Nexa Book" panose="02000000000000000000" pitchFamily="2" charset="0"/>
            </a:endParaRPr>
          </a:p>
          <a:p>
            <a:pPr marL="800100" lvl="1" indent="-342900">
              <a:buFont typeface="Arial" panose="020B0604020202020204" pitchFamily="34" charset="0"/>
              <a:buChar char="•"/>
            </a:pPr>
            <a:r>
              <a:rPr lang="hu-HU" sz="3200" b="1" dirty="0" err="1">
                <a:solidFill>
                  <a:schemeClr val="bg1"/>
                </a:solidFill>
                <a:latin typeface="Nexa Book" panose="02000000000000000000" pitchFamily="2" charset="0"/>
              </a:rPr>
              <a:t>communication</a:t>
            </a:r>
            <a:endParaRPr lang="hu-HU" sz="3200" b="1" dirty="0">
              <a:solidFill>
                <a:schemeClr val="bg1"/>
              </a:solidFill>
              <a:latin typeface="Nexa Book" panose="02000000000000000000" pitchFamily="2" charset="0"/>
            </a:endParaRPr>
          </a:p>
          <a:p>
            <a:r>
              <a:rPr lang="hu-HU" sz="2400" b="1" dirty="0">
                <a:solidFill>
                  <a:schemeClr val="bg1"/>
                </a:solidFill>
                <a:latin typeface="Nexa Book" panose="02000000000000000000" pitchFamily="2" charset="0"/>
              </a:rPr>
              <a:t>				     </a:t>
            </a:r>
            <a:endParaRPr lang="hu-HU" sz="2800" b="1" dirty="0">
              <a:solidFill>
                <a:schemeClr val="bg1"/>
              </a:solidFill>
              <a:latin typeface="Nexa Book" panose="02000000000000000000" pitchFamily="2" charset="0"/>
            </a:endParaRPr>
          </a:p>
        </p:txBody>
      </p:sp>
      <p:pic>
        <p:nvPicPr>
          <p:cNvPr id="8" name="Kép 7">
            <a:extLst>
              <a:ext uri="{FF2B5EF4-FFF2-40B4-BE49-F238E27FC236}">
                <a16:creationId xmlns:a16="http://schemas.microsoft.com/office/drawing/2014/main" id="{F8DADD9F-ADFC-D249-9F79-A85722878203}"/>
              </a:ext>
            </a:extLst>
          </p:cNvPr>
          <p:cNvPicPr>
            <a:picLocks noChangeAspect="1"/>
          </p:cNvPicPr>
          <p:nvPr/>
        </p:nvPicPr>
        <p:blipFill>
          <a:blip r:embed="rId3"/>
          <a:stretch>
            <a:fillRect/>
          </a:stretch>
        </p:blipFill>
        <p:spPr>
          <a:xfrm>
            <a:off x="-467862" y="5020611"/>
            <a:ext cx="4492359" cy="2242218"/>
          </a:xfrm>
          <a:prstGeom prst="rect">
            <a:avLst/>
          </a:prstGeom>
        </p:spPr>
      </p:pic>
    </p:spTree>
    <p:extLst>
      <p:ext uri="{BB962C8B-B14F-4D97-AF65-F5344CB8AC3E}">
        <p14:creationId xmlns:p14="http://schemas.microsoft.com/office/powerpoint/2010/main" val="420226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Safety – Practical advice</a:t>
            </a:r>
            <a:endParaRPr lang="hu-HU" sz="1800" dirty="0">
              <a:latin typeface="+mn-lt"/>
            </a:endParaRPr>
          </a:p>
        </p:txBody>
      </p:sp>
    </p:spTree>
    <p:extLst>
      <p:ext uri="{BB962C8B-B14F-4D97-AF65-F5344CB8AC3E}">
        <p14:creationId xmlns:p14="http://schemas.microsoft.com/office/powerpoint/2010/main" val="283084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86829" y="500061"/>
            <a:ext cx="8536809" cy="1325563"/>
          </a:xfrm>
        </p:spPr>
        <p:txBody>
          <a:bodyPr/>
          <a:lstStyle/>
          <a:p>
            <a:r>
              <a:rPr lang="hu-HU" dirty="0">
                <a:latin typeface="+mj-lt"/>
              </a:rPr>
              <a:t>CORVINUS UNIVERSITY – A BRIEF HISTORY</a:t>
            </a:r>
          </a:p>
        </p:txBody>
      </p:sp>
      <p:sp>
        <p:nvSpPr>
          <p:cNvPr id="3" name="Tartalom helye 2"/>
          <p:cNvSpPr>
            <a:spLocks noGrp="1"/>
          </p:cNvSpPr>
          <p:nvPr>
            <p:ph idx="1"/>
          </p:nvPr>
        </p:nvSpPr>
        <p:spPr>
          <a:xfrm>
            <a:off x="786829" y="1825625"/>
            <a:ext cx="4805449" cy="4351338"/>
          </a:xfrm>
          <a:solidFill>
            <a:schemeClr val="accent2"/>
          </a:solidFill>
        </p:spPr>
        <p:txBody>
          <a:bodyPr>
            <a:normAutofit fontScale="77500" lnSpcReduction="20000"/>
          </a:bodyPr>
          <a:lstStyle/>
          <a:p>
            <a:pPr>
              <a:spcAft>
                <a:spcPts val="1200"/>
              </a:spcAft>
            </a:pPr>
            <a:r>
              <a:rPr lang="hu-HU" sz="2600" b="1" dirty="0">
                <a:solidFill>
                  <a:schemeClr val="accent1"/>
                </a:solidFill>
                <a:latin typeface="+mn-lt"/>
              </a:rPr>
              <a:t>1920</a:t>
            </a:r>
            <a:r>
              <a:rPr lang="hu-HU" sz="2600" dirty="0">
                <a:solidFill>
                  <a:schemeClr val="accent1"/>
                </a:solidFill>
                <a:latin typeface="+mn-lt"/>
              </a:rPr>
              <a:t> – </a:t>
            </a:r>
            <a:r>
              <a:rPr lang="hu-HU" sz="2600" dirty="0" err="1">
                <a:solidFill>
                  <a:schemeClr val="accent1"/>
                </a:solidFill>
                <a:latin typeface="+mn-lt"/>
              </a:rPr>
              <a:t>the</a:t>
            </a:r>
            <a:r>
              <a:rPr lang="hu-HU" sz="2600" dirty="0">
                <a:solidFill>
                  <a:schemeClr val="accent1"/>
                </a:solidFill>
                <a:latin typeface="+mn-lt"/>
              </a:rPr>
              <a:t> </a:t>
            </a:r>
            <a:r>
              <a:rPr lang="hu-HU" sz="2600" dirty="0" err="1">
                <a:solidFill>
                  <a:schemeClr val="accent1"/>
                </a:solidFill>
                <a:latin typeface="+mn-lt"/>
              </a:rPr>
              <a:t>very</a:t>
            </a:r>
            <a:r>
              <a:rPr lang="hu-HU" sz="2600" dirty="0">
                <a:solidFill>
                  <a:schemeClr val="accent1"/>
                </a:solidFill>
                <a:latin typeface="+mn-lt"/>
              </a:rPr>
              <a:t> </a:t>
            </a:r>
            <a:r>
              <a:rPr lang="hu-HU" sz="2600" dirty="0" err="1">
                <a:solidFill>
                  <a:schemeClr val="accent1"/>
                </a:solidFill>
                <a:latin typeface="+mn-lt"/>
              </a:rPr>
              <a:t>first</a:t>
            </a:r>
            <a:r>
              <a:rPr lang="hu-HU" sz="2600" dirty="0">
                <a:solidFill>
                  <a:schemeClr val="accent1"/>
                </a:solidFill>
                <a:latin typeface="+mn-lt"/>
              </a:rPr>
              <a:t> </a:t>
            </a:r>
            <a:r>
              <a:rPr lang="hu-HU" sz="2600" b="1" dirty="0" err="1">
                <a:solidFill>
                  <a:schemeClr val="accent1"/>
                </a:solidFill>
                <a:latin typeface="+mn-lt"/>
              </a:rPr>
              <a:t>Faculty</a:t>
            </a:r>
            <a:r>
              <a:rPr lang="hu-HU" sz="2600" b="1" dirty="0">
                <a:solidFill>
                  <a:schemeClr val="accent1"/>
                </a:solidFill>
                <a:latin typeface="+mn-lt"/>
              </a:rPr>
              <a:t> of </a:t>
            </a:r>
            <a:r>
              <a:rPr lang="hu-HU" sz="2600" b="1" dirty="0" err="1">
                <a:solidFill>
                  <a:schemeClr val="accent1"/>
                </a:solidFill>
                <a:latin typeface="+mn-lt"/>
              </a:rPr>
              <a:t>Economics</a:t>
            </a:r>
            <a:r>
              <a:rPr lang="hu-HU" sz="2600" b="1" dirty="0">
                <a:solidFill>
                  <a:schemeClr val="accent1"/>
                </a:solidFill>
                <a:latin typeface="+mn-lt"/>
              </a:rPr>
              <a:t> </a:t>
            </a:r>
            <a:r>
              <a:rPr lang="hu-HU" sz="2600" dirty="0">
                <a:solidFill>
                  <a:schemeClr val="accent1"/>
                </a:solidFill>
                <a:latin typeface="+mn-lt"/>
              </a:rPr>
              <a:t>in Hungary is </a:t>
            </a:r>
            <a:r>
              <a:rPr lang="hu-HU" sz="2600" dirty="0" err="1">
                <a:solidFill>
                  <a:schemeClr val="accent1"/>
                </a:solidFill>
                <a:latin typeface="+mn-lt"/>
              </a:rPr>
              <a:t>set</a:t>
            </a:r>
            <a:r>
              <a:rPr lang="hu-HU" sz="2600" dirty="0">
                <a:solidFill>
                  <a:schemeClr val="accent1"/>
                </a:solidFill>
                <a:latin typeface="+mn-lt"/>
              </a:rPr>
              <a:t> </a:t>
            </a:r>
            <a:r>
              <a:rPr lang="hu-HU" sz="2600" dirty="0" err="1">
                <a:solidFill>
                  <a:schemeClr val="accent1"/>
                </a:solidFill>
                <a:latin typeface="+mn-lt"/>
              </a:rPr>
              <a:t>up</a:t>
            </a:r>
            <a:r>
              <a:rPr lang="hu-HU" sz="2600" dirty="0">
                <a:solidFill>
                  <a:schemeClr val="accent1"/>
                </a:solidFill>
                <a:latin typeface="+mn-lt"/>
              </a:rPr>
              <a:t> </a:t>
            </a:r>
            <a:r>
              <a:rPr lang="hu-HU" sz="2600" dirty="0" err="1">
                <a:solidFill>
                  <a:schemeClr val="accent1"/>
                </a:solidFill>
                <a:latin typeface="+mn-lt"/>
              </a:rPr>
              <a:t>in</a:t>
            </a:r>
            <a:r>
              <a:rPr lang="hu-HU" sz="2600" dirty="0">
                <a:solidFill>
                  <a:schemeClr val="accent1"/>
                </a:solidFill>
                <a:latin typeface="+mn-lt"/>
              </a:rPr>
              <a:t> </a:t>
            </a:r>
            <a:r>
              <a:rPr lang="hu-HU" sz="2600" dirty="0" err="1">
                <a:solidFill>
                  <a:schemeClr val="accent1"/>
                </a:solidFill>
                <a:latin typeface="+mn-lt"/>
              </a:rPr>
              <a:t>the</a:t>
            </a:r>
            <a:r>
              <a:rPr lang="hu-HU" sz="2600" dirty="0">
                <a:solidFill>
                  <a:schemeClr val="accent1"/>
                </a:solidFill>
                <a:latin typeface="+mn-lt"/>
              </a:rPr>
              <a:t> József Nádor Royal </a:t>
            </a:r>
            <a:r>
              <a:rPr lang="hu-HU" sz="2600" dirty="0" err="1">
                <a:solidFill>
                  <a:schemeClr val="accent1"/>
                </a:solidFill>
                <a:latin typeface="+mn-lt"/>
              </a:rPr>
              <a:t>Hungarian</a:t>
            </a:r>
            <a:r>
              <a:rPr lang="hu-HU" sz="2600" dirty="0">
                <a:solidFill>
                  <a:schemeClr val="accent1"/>
                </a:solidFill>
                <a:latin typeface="+mn-lt"/>
              </a:rPr>
              <a:t> University</a:t>
            </a:r>
          </a:p>
          <a:p>
            <a:pPr>
              <a:spcAft>
                <a:spcPts val="1200"/>
              </a:spcAft>
            </a:pPr>
            <a:r>
              <a:rPr lang="hu-HU" sz="2600" b="1" dirty="0">
                <a:solidFill>
                  <a:schemeClr val="accent1"/>
                </a:solidFill>
                <a:latin typeface="+mn-lt"/>
              </a:rPr>
              <a:t>1948</a:t>
            </a:r>
            <a:r>
              <a:rPr lang="hu-HU" sz="2600" dirty="0">
                <a:solidFill>
                  <a:schemeClr val="accent1"/>
                </a:solidFill>
                <a:latin typeface="+mn-lt"/>
              </a:rPr>
              <a:t> – </a:t>
            </a:r>
            <a:r>
              <a:rPr lang="hu-HU" sz="2600" dirty="0" err="1">
                <a:solidFill>
                  <a:schemeClr val="accent1"/>
                </a:solidFill>
                <a:latin typeface="+mn-lt"/>
              </a:rPr>
              <a:t>the</a:t>
            </a:r>
            <a:r>
              <a:rPr lang="hu-HU" sz="2600" dirty="0">
                <a:solidFill>
                  <a:schemeClr val="accent1"/>
                </a:solidFill>
                <a:latin typeface="+mn-lt"/>
              </a:rPr>
              <a:t> </a:t>
            </a:r>
            <a:r>
              <a:rPr lang="hu-HU" sz="2600" b="1" dirty="0" err="1">
                <a:solidFill>
                  <a:schemeClr val="accent1"/>
                </a:solidFill>
                <a:latin typeface="+mn-lt"/>
              </a:rPr>
              <a:t>Hungarian</a:t>
            </a:r>
            <a:r>
              <a:rPr lang="hu-HU" sz="2600" b="1" dirty="0">
                <a:solidFill>
                  <a:schemeClr val="accent1"/>
                </a:solidFill>
                <a:latin typeface="+mn-lt"/>
              </a:rPr>
              <a:t> University of </a:t>
            </a:r>
            <a:r>
              <a:rPr lang="hu-HU" sz="2600" b="1" dirty="0" err="1">
                <a:solidFill>
                  <a:schemeClr val="accent1"/>
                </a:solidFill>
                <a:latin typeface="+mn-lt"/>
              </a:rPr>
              <a:t>Economic</a:t>
            </a:r>
            <a:r>
              <a:rPr lang="hu-HU" sz="2600" b="1" dirty="0">
                <a:solidFill>
                  <a:schemeClr val="accent1"/>
                </a:solidFill>
                <a:latin typeface="+mn-lt"/>
              </a:rPr>
              <a:t> </a:t>
            </a:r>
            <a:r>
              <a:rPr lang="hu-HU" sz="2600" b="1" dirty="0" err="1">
                <a:solidFill>
                  <a:schemeClr val="accent1"/>
                </a:solidFill>
                <a:latin typeface="+mn-lt"/>
              </a:rPr>
              <a:t>Sciences</a:t>
            </a:r>
            <a:r>
              <a:rPr lang="hu-HU" sz="2600" dirty="0">
                <a:solidFill>
                  <a:schemeClr val="accent1"/>
                </a:solidFill>
                <a:latin typeface="+mn-lt"/>
              </a:rPr>
              <a:t> is </a:t>
            </a:r>
            <a:r>
              <a:rPr lang="hu-HU" sz="2600" dirty="0" err="1">
                <a:solidFill>
                  <a:schemeClr val="accent1"/>
                </a:solidFill>
                <a:latin typeface="+mn-lt"/>
              </a:rPr>
              <a:t>established</a:t>
            </a:r>
            <a:endParaRPr lang="hu-HU" sz="2600" dirty="0">
              <a:solidFill>
                <a:schemeClr val="accent1"/>
              </a:solidFill>
              <a:latin typeface="+mn-lt"/>
            </a:endParaRPr>
          </a:p>
          <a:p>
            <a:pPr>
              <a:spcAft>
                <a:spcPts val="1200"/>
              </a:spcAft>
            </a:pPr>
            <a:r>
              <a:rPr lang="hu-HU" sz="2600" b="1" dirty="0">
                <a:solidFill>
                  <a:schemeClr val="accent1"/>
                </a:solidFill>
                <a:latin typeface="+mn-lt"/>
              </a:rPr>
              <a:t>1953 </a:t>
            </a:r>
            <a:r>
              <a:rPr lang="hu-HU" sz="2600" dirty="0">
                <a:solidFill>
                  <a:schemeClr val="accent1"/>
                </a:solidFill>
                <a:latin typeface="+mn-lt"/>
              </a:rPr>
              <a:t>– </a:t>
            </a:r>
            <a:r>
              <a:rPr lang="hu-HU" sz="2600" b="1" dirty="0">
                <a:solidFill>
                  <a:schemeClr val="accent1"/>
                </a:solidFill>
                <a:latin typeface="+mn-lt"/>
              </a:rPr>
              <a:t>Karl Marx University of </a:t>
            </a:r>
            <a:r>
              <a:rPr lang="hu-HU" sz="2600" b="1" dirty="0" err="1">
                <a:solidFill>
                  <a:schemeClr val="accent1"/>
                </a:solidFill>
                <a:latin typeface="+mn-lt"/>
              </a:rPr>
              <a:t>Economic</a:t>
            </a:r>
            <a:r>
              <a:rPr lang="hu-HU" sz="2600" b="1" dirty="0">
                <a:solidFill>
                  <a:schemeClr val="accent1"/>
                </a:solidFill>
                <a:latin typeface="+mn-lt"/>
              </a:rPr>
              <a:t> </a:t>
            </a:r>
            <a:r>
              <a:rPr lang="hu-HU" sz="2600" b="1" dirty="0" err="1">
                <a:solidFill>
                  <a:schemeClr val="accent1"/>
                </a:solidFill>
                <a:latin typeface="+mn-lt"/>
              </a:rPr>
              <a:t>Sciences</a:t>
            </a:r>
            <a:r>
              <a:rPr lang="hu-HU" sz="2600" dirty="0">
                <a:solidFill>
                  <a:schemeClr val="accent1"/>
                </a:solidFill>
                <a:latin typeface="+mn-lt"/>
              </a:rPr>
              <a:t> (Karl </a:t>
            </a:r>
            <a:r>
              <a:rPr lang="hu-HU" sz="2600" dirty="0" err="1">
                <a:solidFill>
                  <a:schemeClr val="accent1"/>
                </a:solidFill>
                <a:latin typeface="+mn-lt"/>
              </a:rPr>
              <a:t>Marx’s</a:t>
            </a:r>
            <a:r>
              <a:rPr lang="hu-HU" sz="2600" dirty="0">
                <a:solidFill>
                  <a:schemeClr val="accent1"/>
                </a:solidFill>
                <a:latin typeface="+mn-lt"/>
              </a:rPr>
              <a:t> </a:t>
            </a:r>
            <a:r>
              <a:rPr lang="en-US" sz="2600" dirty="0">
                <a:solidFill>
                  <a:schemeClr val="accent1"/>
                </a:solidFill>
                <a:latin typeface="+mn-lt"/>
              </a:rPr>
              <a:t>work in economics laid the basis for much of the current understanding of labor and its relation to </a:t>
            </a:r>
            <a:r>
              <a:rPr lang="en-US" sz="2600" dirty="0">
                <a:solidFill>
                  <a:schemeClr val="accent1"/>
                </a:solidFill>
                <a:latin typeface="+mn-lt"/>
                <a:hlinkClick r:id="rId2" tooltip="Capital (economics)">
                  <a:extLst>
                    <a:ext uri="{A12FA001-AC4F-418D-AE19-62706E023703}">
                      <ahyp:hlinkClr xmlns:ahyp="http://schemas.microsoft.com/office/drawing/2018/hyperlinkcolor" val="tx"/>
                    </a:ext>
                  </a:extLst>
                </a:hlinkClick>
              </a:rPr>
              <a:t>capital</a:t>
            </a:r>
            <a:r>
              <a:rPr lang="en-US" sz="2600" dirty="0">
                <a:solidFill>
                  <a:schemeClr val="accent1"/>
                </a:solidFill>
                <a:latin typeface="+mn-lt"/>
              </a:rPr>
              <a:t>, and subsequent economic thought.</a:t>
            </a:r>
            <a:r>
              <a:rPr lang="hu-HU" sz="2600" dirty="0">
                <a:solidFill>
                  <a:schemeClr val="accent1"/>
                </a:solidFill>
                <a:latin typeface="+mn-lt"/>
              </a:rPr>
              <a:t>)</a:t>
            </a:r>
          </a:p>
          <a:p>
            <a:endParaRPr lang="hu-HU" dirty="0"/>
          </a:p>
        </p:txBody>
      </p:sp>
      <p:sp>
        <p:nvSpPr>
          <p:cNvPr id="4" name="Tartalom helye 2"/>
          <p:cNvSpPr txBox="1">
            <a:spLocks/>
          </p:cNvSpPr>
          <p:nvPr/>
        </p:nvSpPr>
        <p:spPr>
          <a:xfrm>
            <a:off x="6447154" y="1755791"/>
            <a:ext cx="4805449" cy="4940935"/>
          </a:xfrm>
          <a:prstGeom prst="rect">
            <a:avLst/>
          </a:prstGeom>
          <a:solidFill>
            <a:schemeClr val="accent2"/>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hu-HU" sz="8000" b="1" dirty="0">
                <a:solidFill>
                  <a:srgbClr val="C00000"/>
                </a:solidFill>
                <a:latin typeface="+mn-lt"/>
              </a:rPr>
              <a:t>1991-2004</a:t>
            </a:r>
            <a:r>
              <a:rPr lang="hu-HU" sz="8000" dirty="0">
                <a:latin typeface="+mn-lt"/>
              </a:rPr>
              <a:t> – </a:t>
            </a:r>
            <a:r>
              <a:rPr lang="hu-HU" sz="8000" dirty="0" err="1">
                <a:latin typeface="+mn-lt"/>
              </a:rPr>
              <a:t>number</a:t>
            </a:r>
            <a:r>
              <a:rPr lang="hu-HU" sz="8000" dirty="0">
                <a:latin typeface="+mn-lt"/>
              </a:rPr>
              <a:t> of </a:t>
            </a:r>
            <a:r>
              <a:rPr lang="hu-HU" sz="8000" dirty="0" err="1">
                <a:latin typeface="+mn-lt"/>
              </a:rPr>
              <a:t>changes</a:t>
            </a:r>
            <a:r>
              <a:rPr lang="hu-HU" sz="8000" dirty="0">
                <a:latin typeface="+mn-lt"/>
              </a:rPr>
              <a:t> in </a:t>
            </a:r>
            <a:r>
              <a:rPr lang="hu-HU" sz="8000" dirty="0" err="1">
                <a:latin typeface="+mn-lt"/>
              </a:rPr>
              <a:t>the</a:t>
            </a:r>
            <a:r>
              <a:rPr lang="hu-HU" sz="8000" dirty="0">
                <a:latin typeface="+mn-lt"/>
              </a:rPr>
              <a:t> </a:t>
            </a:r>
            <a:r>
              <a:rPr lang="hu-HU" sz="8000" dirty="0" err="1">
                <a:latin typeface="+mn-lt"/>
              </a:rPr>
              <a:t>university’s</a:t>
            </a:r>
            <a:r>
              <a:rPr lang="hu-HU" sz="8000" dirty="0">
                <a:latin typeface="+mn-lt"/>
              </a:rPr>
              <a:t> </a:t>
            </a:r>
            <a:r>
              <a:rPr lang="hu-HU" sz="8000" dirty="0" err="1">
                <a:latin typeface="+mn-lt"/>
              </a:rPr>
              <a:t>name</a:t>
            </a:r>
            <a:r>
              <a:rPr lang="hu-HU" sz="8000" dirty="0">
                <a:latin typeface="+mn-lt"/>
              </a:rPr>
              <a:t> (</a:t>
            </a:r>
            <a:r>
              <a:rPr lang="hu-HU" sz="8000" dirty="0" err="1">
                <a:latin typeface="+mn-lt"/>
              </a:rPr>
              <a:t>structural</a:t>
            </a:r>
            <a:r>
              <a:rPr lang="hu-HU" sz="8000" dirty="0">
                <a:latin typeface="+mn-lt"/>
              </a:rPr>
              <a:t> </a:t>
            </a:r>
            <a:r>
              <a:rPr lang="hu-HU" sz="8000" dirty="0" err="1">
                <a:latin typeface="+mn-lt"/>
              </a:rPr>
              <a:t>changes</a:t>
            </a:r>
            <a:r>
              <a:rPr lang="hu-HU" sz="8000" dirty="0">
                <a:latin typeface="+mn-lt"/>
              </a:rPr>
              <a:t>)</a:t>
            </a:r>
          </a:p>
          <a:p>
            <a:pPr>
              <a:lnSpc>
                <a:spcPct val="120000"/>
              </a:lnSpc>
              <a:spcAft>
                <a:spcPts val="1200"/>
              </a:spcAft>
            </a:pPr>
            <a:r>
              <a:rPr lang="hu-HU" sz="8000" b="1" dirty="0">
                <a:solidFill>
                  <a:srgbClr val="C00000"/>
                </a:solidFill>
                <a:latin typeface="+mn-lt"/>
              </a:rPr>
              <a:t>2004 </a:t>
            </a:r>
            <a:r>
              <a:rPr lang="hu-HU" sz="8000" dirty="0">
                <a:latin typeface="+mn-lt"/>
              </a:rPr>
              <a:t>– </a:t>
            </a:r>
            <a:r>
              <a:rPr lang="hu-HU" sz="8000" dirty="0" err="1">
                <a:latin typeface="+mn-lt"/>
              </a:rPr>
              <a:t>university</a:t>
            </a:r>
            <a:r>
              <a:rPr lang="hu-HU" sz="8000" dirty="0">
                <a:latin typeface="+mn-lt"/>
              </a:rPr>
              <a:t> </a:t>
            </a:r>
            <a:r>
              <a:rPr lang="hu-HU" sz="8000" dirty="0" err="1">
                <a:latin typeface="+mn-lt"/>
              </a:rPr>
              <a:t>receives</a:t>
            </a:r>
            <a:r>
              <a:rPr lang="hu-HU" sz="8000" dirty="0">
                <a:latin typeface="+mn-lt"/>
              </a:rPr>
              <a:t> </a:t>
            </a:r>
            <a:r>
              <a:rPr lang="hu-HU" sz="8000" dirty="0" err="1">
                <a:latin typeface="+mn-lt"/>
              </a:rPr>
              <a:t>its</a:t>
            </a:r>
            <a:r>
              <a:rPr lang="hu-HU" sz="8000" dirty="0">
                <a:latin typeface="+mn-lt"/>
              </a:rPr>
              <a:t> </a:t>
            </a:r>
            <a:r>
              <a:rPr lang="hu-HU" sz="8000" dirty="0" err="1">
                <a:latin typeface="+mn-lt"/>
              </a:rPr>
              <a:t>current</a:t>
            </a:r>
            <a:r>
              <a:rPr lang="hu-HU" sz="8000" dirty="0">
                <a:latin typeface="+mn-lt"/>
              </a:rPr>
              <a:t> </a:t>
            </a:r>
            <a:r>
              <a:rPr lang="hu-HU" sz="8000" dirty="0" err="1">
                <a:latin typeface="+mn-lt"/>
              </a:rPr>
              <a:t>name</a:t>
            </a:r>
            <a:r>
              <a:rPr lang="hu-HU" sz="8000" dirty="0">
                <a:latin typeface="+mn-lt"/>
              </a:rPr>
              <a:t>: </a:t>
            </a:r>
            <a:r>
              <a:rPr lang="hu-HU" sz="8000" b="1" dirty="0" err="1">
                <a:latin typeface="+mn-lt"/>
              </a:rPr>
              <a:t>Corvinus</a:t>
            </a:r>
            <a:r>
              <a:rPr lang="hu-HU" sz="8000" b="1" dirty="0">
                <a:latin typeface="+mn-lt"/>
              </a:rPr>
              <a:t> University of Budapest</a:t>
            </a:r>
          </a:p>
          <a:p>
            <a:pPr>
              <a:lnSpc>
                <a:spcPct val="120000"/>
              </a:lnSpc>
              <a:spcAft>
                <a:spcPts val="1200"/>
              </a:spcAft>
            </a:pPr>
            <a:r>
              <a:rPr lang="en-US" sz="8000" i="1" dirty="0">
                <a:latin typeface="+mn-lt"/>
              </a:rPr>
              <a:t>Matthias </a:t>
            </a:r>
            <a:r>
              <a:rPr lang="hu-HU" sz="8000" i="1" dirty="0">
                <a:latin typeface="+mn-lt"/>
              </a:rPr>
              <a:t>Corvinus </a:t>
            </a:r>
            <a:r>
              <a:rPr lang="hu-HU" sz="8000" dirty="0">
                <a:latin typeface="+mn-lt"/>
              </a:rPr>
              <a:t>– </a:t>
            </a:r>
            <a:br>
              <a:rPr lang="hu-HU" sz="8000" dirty="0">
                <a:latin typeface="+mn-lt"/>
              </a:rPr>
            </a:br>
            <a:r>
              <a:rPr lang="en-US" sz="8000" dirty="0">
                <a:latin typeface="+mn-lt"/>
              </a:rPr>
              <a:t>the first non-Italian monarch promoting the spread of Renaissance style in his realm</a:t>
            </a:r>
            <a:endParaRPr lang="hu-HU" sz="8000" dirty="0">
              <a:latin typeface="+mn-lt"/>
            </a:endParaRPr>
          </a:p>
          <a:p>
            <a:endParaRPr lang="hu-HU" dirty="0"/>
          </a:p>
        </p:txBody>
      </p:sp>
      <p:pic>
        <p:nvPicPr>
          <p:cNvPr id="5" name="Kép 4"/>
          <p:cNvPicPr>
            <a:picLocks noChangeAspect="1"/>
          </p:cNvPicPr>
          <p:nvPr/>
        </p:nvPicPr>
        <p:blipFill>
          <a:blip r:embed="rId3"/>
          <a:stretch>
            <a:fillRect/>
          </a:stretch>
        </p:blipFill>
        <p:spPr>
          <a:xfrm>
            <a:off x="10602475" y="3429000"/>
            <a:ext cx="1151324" cy="1378228"/>
          </a:xfrm>
          <a:prstGeom prst="rect">
            <a:avLst/>
          </a:prstGeom>
        </p:spPr>
      </p:pic>
      <p:pic>
        <p:nvPicPr>
          <p:cNvPr id="6" name="Kép 5"/>
          <p:cNvPicPr>
            <a:picLocks noChangeAspect="1"/>
          </p:cNvPicPr>
          <p:nvPr/>
        </p:nvPicPr>
        <p:blipFill>
          <a:blip r:embed="rId4"/>
          <a:stretch>
            <a:fillRect/>
          </a:stretch>
        </p:blipFill>
        <p:spPr>
          <a:xfrm>
            <a:off x="4044430" y="5657199"/>
            <a:ext cx="995911" cy="1039527"/>
          </a:xfrm>
          <a:prstGeom prst="rect">
            <a:avLst/>
          </a:prstGeom>
        </p:spPr>
      </p:pic>
      <p:pic>
        <p:nvPicPr>
          <p:cNvPr id="8" name="Picture 7">
            <a:extLst>
              <a:ext uri="{FF2B5EF4-FFF2-40B4-BE49-F238E27FC236}">
                <a16:creationId xmlns:a16="http://schemas.microsoft.com/office/drawing/2014/main" id="{46674D91-DBB3-4C31-856C-44EECC12DCF4}"/>
              </a:ext>
            </a:extLst>
          </p:cNvPr>
          <p:cNvPicPr>
            <a:picLocks noChangeAspect="1"/>
          </p:cNvPicPr>
          <p:nvPr/>
        </p:nvPicPr>
        <p:blipFill>
          <a:blip r:embed="rId5"/>
          <a:stretch>
            <a:fillRect/>
          </a:stretch>
        </p:blipFill>
        <p:spPr>
          <a:xfrm>
            <a:off x="7817783" y="5504944"/>
            <a:ext cx="2648023" cy="1191782"/>
          </a:xfrm>
          <a:prstGeom prst="rect">
            <a:avLst/>
          </a:prstGeom>
        </p:spPr>
      </p:pic>
    </p:spTree>
    <p:extLst>
      <p:ext uri="{BB962C8B-B14F-4D97-AF65-F5344CB8AC3E}">
        <p14:creationId xmlns:p14="http://schemas.microsoft.com/office/powerpoint/2010/main" val="29165346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899591" y="587310"/>
            <a:ext cx="8535988" cy="1325562"/>
          </a:xfrm>
        </p:spPr>
        <p:txBody>
          <a:bodyPr/>
          <a:lstStyle/>
          <a:p>
            <a:r>
              <a:rPr lang="hu-HU" sz="4400" dirty="0">
                <a:solidFill>
                  <a:srgbClr val="002060"/>
                </a:solidFill>
                <a:latin typeface="+mj-lt"/>
              </a:rPr>
              <a:t>PRACTICAL ADVICE</a:t>
            </a:r>
          </a:p>
        </p:txBody>
      </p:sp>
      <p:sp>
        <p:nvSpPr>
          <p:cNvPr id="3" name="Content Placeholder 2"/>
          <p:cNvSpPr txBox="1">
            <a:spLocks/>
          </p:cNvSpPr>
          <p:nvPr/>
        </p:nvSpPr>
        <p:spPr>
          <a:xfrm>
            <a:off x="899591" y="1556791"/>
            <a:ext cx="10454209" cy="5025163"/>
          </a:xfrm>
          <a:prstGeom prst="rect">
            <a:avLst/>
          </a:prstGeom>
          <a:solidFill>
            <a:schemeClr val="accent2"/>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u="sng" dirty="0"/>
              <a:t>Health </a:t>
            </a:r>
            <a:r>
              <a:rPr lang="hu-HU" u="sng" dirty="0" err="1"/>
              <a:t>insurance</a:t>
            </a:r>
            <a:endParaRPr lang="hu-HU" u="sng" dirty="0"/>
          </a:p>
          <a:p>
            <a:pPr marL="457200" lvl="1" indent="0">
              <a:buNone/>
            </a:pPr>
            <a:r>
              <a:rPr lang="hu-HU" dirty="0"/>
              <a:t>- </a:t>
            </a:r>
            <a:r>
              <a:rPr lang="hu-HU" dirty="0" err="1"/>
              <a:t>understand</a:t>
            </a:r>
            <a:r>
              <a:rPr lang="hu-HU" dirty="0"/>
              <a:t> </a:t>
            </a:r>
            <a:r>
              <a:rPr lang="hu-HU" dirty="0" err="1"/>
              <a:t>how</a:t>
            </a:r>
            <a:r>
              <a:rPr lang="hu-HU" dirty="0"/>
              <a:t> </a:t>
            </a:r>
            <a:r>
              <a:rPr lang="hu-HU" dirty="0" err="1"/>
              <a:t>your</a:t>
            </a:r>
            <a:r>
              <a:rPr lang="hu-HU" dirty="0"/>
              <a:t> </a:t>
            </a:r>
            <a:r>
              <a:rPr lang="hu-HU" dirty="0" err="1"/>
              <a:t>insurance</a:t>
            </a:r>
            <a:r>
              <a:rPr lang="hu-HU" dirty="0"/>
              <a:t> </a:t>
            </a:r>
            <a:r>
              <a:rPr lang="hu-HU" dirty="0" err="1"/>
              <a:t>works</a:t>
            </a:r>
            <a:r>
              <a:rPr lang="hu-HU" dirty="0"/>
              <a:t> </a:t>
            </a:r>
            <a:r>
              <a:rPr lang="hu-HU" u="sng" dirty="0" err="1"/>
              <a:t>before</a:t>
            </a:r>
            <a:r>
              <a:rPr lang="hu-HU" dirty="0"/>
              <a:t> </a:t>
            </a:r>
            <a:r>
              <a:rPr lang="hu-HU" dirty="0" err="1"/>
              <a:t>there</a:t>
            </a:r>
            <a:r>
              <a:rPr lang="hu-HU" dirty="0"/>
              <a:t> is a </a:t>
            </a:r>
            <a:r>
              <a:rPr lang="hu-HU" dirty="0" err="1"/>
              <a:t>problem</a:t>
            </a:r>
            <a:endParaRPr lang="hu-HU" dirty="0"/>
          </a:p>
          <a:p>
            <a:pPr marL="457200" lvl="1" indent="0">
              <a:buNone/>
            </a:pPr>
            <a:r>
              <a:rPr lang="hu-HU" dirty="0"/>
              <a:t>- </a:t>
            </a:r>
            <a:r>
              <a:rPr lang="hu-HU" dirty="0" err="1"/>
              <a:t>Always</a:t>
            </a:r>
            <a:r>
              <a:rPr lang="hu-HU" dirty="0"/>
              <a:t> </a:t>
            </a:r>
            <a:r>
              <a:rPr lang="hu-HU" dirty="0" err="1"/>
              <a:t>have</a:t>
            </a:r>
            <a:r>
              <a:rPr lang="hu-HU" dirty="0"/>
              <a:t> </a:t>
            </a:r>
            <a:r>
              <a:rPr lang="hu-HU" dirty="0" err="1"/>
              <a:t>your</a:t>
            </a:r>
            <a:r>
              <a:rPr lang="hu-HU" dirty="0"/>
              <a:t> </a:t>
            </a:r>
            <a:r>
              <a:rPr lang="hu-HU" dirty="0" err="1"/>
              <a:t>card</a:t>
            </a:r>
            <a:r>
              <a:rPr lang="hu-HU" dirty="0"/>
              <a:t>/</a:t>
            </a:r>
            <a:r>
              <a:rPr lang="hu-HU" dirty="0" err="1"/>
              <a:t>document</a:t>
            </a:r>
            <a:r>
              <a:rPr lang="hu-HU" dirty="0"/>
              <a:t> </a:t>
            </a:r>
            <a:r>
              <a:rPr lang="hu-HU" dirty="0" err="1"/>
              <a:t>with</a:t>
            </a:r>
            <a:r>
              <a:rPr lang="hu-HU" dirty="0"/>
              <a:t> </a:t>
            </a:r>
            <a:r>
              <a:rPr lang="hu-HU" dirty="0" err="1"/>
              <a:t>you</a:t>
            </a:r>
            <a:endParaRPr lang="hu-HU" dirty="0"/>
          </a:p>
          <a:p>
            <a:r>
              <a:rPr lang="hu-HU" u="sng" dirty="0"/>
              <a:t>112</a:t>
            </a:r>
            <a:r>
              <a:rPr lang="hu-HU" dirty="0"/>
              <a:t> – </a:t>
            </a:r>
            <a:r>
              <a:rPr lang="hu-HU" dirty="0" err="1"/>
              <a:t>Emergency</a:t>
            </a:r>
            <a:r>
              <a:rPr lang="hu-HU" dirty="0"/>
              <a:t> </a:t>
            </a:r>
            <a:r>
              <a:rPr lang="hu-HU" dirty="0" err="1"/>
              <a:t>phone</a:t>
            </a:r>
            <a:r>
              <a:rPr lang="hu-HU" dirty="0"/>
              <a:t> </a:t>
            </a:r>
            <a:r>
              <a:rPr lang="hu-HU" dirty="0" err="1"/>
              <a:t>number</a:t>
            </a:r>
            <a:endParaRPr lang="hu-HU" dirty="0"/>
          </a:p>
          <a:p>
            <a:r>
              <a:rPr lang="hu-HU" u="sng" dirty="0"/>
              <a:t>Taxis</a:t>
            </a:r>
          </a:p>
          <a:p>
            <a:pPr marL="457200" lvl="1" indent="0">
              <a:buNone/>
            </a:pPr>
            <a:r>
              <a:rPr lang="hu-HU" dirty="0"/>
              <a:t>- </a:t>
            </a:r>
            <a:r>
              <a:rPr lang="hu-HU" dirty="0" err="1"/>
              <a:t>always</a:t>
            </a:r>
            <a:r>
              <a:rPr lang="hu-HU" dirty="0"/>
              <a:t> </a:t>
            </a:r>
            <a:r>
              <a:rPr lang="hu-HU" dirty="0" err="1"/>
              <a:t>order</a:t>
            </a:r>
            <a:r>
              <a:rPr lang="hu-HU" dirty="0"/>
              <a:t> </a:t>
            </a:r>
            <a:r>
              <a:rPr lang="hu-HU" dirty="0" err="1"/>
              <a:t>one</a:t>
            </a:r>
            <a:r>
              <a:rPr lang="hu-HU" dirty="0"/>
              <a:t> </a:t>
            </a:r>
            <a:r>
              <a:rPr lang="hu-HU" dirty="0" err="1"/>
              <a:t>by</a:t>
            </a:r>
            <a:r>
              <a:rPr lang="hu-HU" dirty="0"/>
              <a:t> </a:t>
            </a:r>
            <a:r>
              <a:rPr lang="hu-HU" dirty="0" err="1"/>
              <a:t>phone</a:t>
            </a:r>
            <a:r>
              <a:rPr lang="hu-HU" dirty="0"/>
              <a:t>/</a:t>
            </a:r>
            <a:r>
              <a:rPr lang="hu-HU" dirty="0" err="1"/>
              <a:t>app</a:t>
            </a:r>
            <a:r>
              <a:rPr lang="hu-HU" dirty="0"/>
              <a:t> (City Taxi, </a:t>
            </a:r>
            <a:r>
              <a:rPr lang="hu-HU" dirty="0" err="1"/>
              <a:t>Főtaxi</a:t>
            </a:r>
            <a:r>
              <a:rPr lang="hu-HU" dirty="0"/>
              <a:t>, Bolt, </a:t>
            </a:r>
            <a:r>
              <a:rPr lang="hu-HU" dirty="0" err="1"/>
              <a:t>Taxify</a:t>
            </a:r>
            <a:r>
              <a:rPr lang="hu-HU" dirty="0"/>
              <a:t>, etc.)</a:t>
            </a:r>
          </a:p>
          <a:p>
            <a:r>
              <a:rPr lang="hu-HU" dirty="0"/>
              <a:t> </a:t>
            </a:r>
            <a:r>
              <a:rPr lang="hu-HU" u="sng" dirty="0" err="1"/>
              <a:t>Helpful</a:t>
            </a:r>
            <a:r>
              <a:rPr lang="hu-HU" u="sng" dirty="0"/>
              <a:t> </a:t>
            </a:r>
            <a:r>
              <a:rPr lang="hu-HU" u="sng" dirty="0" err="1"/>
              <a:t>apps</a:t>
            </a:r>
            <a:r>
              <a:rPr lang="hu-HU" u="sng" dirty="0"/>
              <a:t>: </a:t>
            </a:r>
          </a:p>
          <a:p>
            <a:pPr marL="457200" lvl="1" indent="0">
              <a:buNone/>
            </a:pPr>
            <a:r>
              <a:rPr lang="hu-HU" dirty="0"/>
              <a:t>- BKK Futár (</a:t>
            </a:r>
            <a:r>
              <a:rPr lang="hu-HU" dirty="0" err="1"/>
              <a:t>public</a:t>
            </a:r>
            <a:r>
              <a:rPr lang="hu-HU" dirty="0"/>
              <a:t> </a:t>
            </a:r>
            <a:r>
              <a:rPr lang="hu-HU" dirty="0" err="1"/>
              <a:t>transportation</a:t>
            </a:r>
            <a:r>
              <a:rPr lang="hu-HU" dirty="0"/>
              <a:t>, in English)</a:t>
            </a:r>
          </a:p>
          <a:p>
            <a:pPr marL="457200" lvl="1" indent="0">
              <a:buNone/>
            </a:pPr>
            <a:r>
              <a:rPr lang="hu-HU" dirty="0"/>
              <a:t>- </a:t>
            </a:r>
            <a:r>
              <a:rPr lang="hu-HU" dirty="0" err="1"/>
              <a:t>Currency</a:t>
            </a:r>
            <a:r>
              <a:rPr lang="hu-HU" dirty="0"/>
              <a:t> </a:t>
            </a:r>
            <a:r>
              <a:rPr lang="hu-HU" dirty="0" err="1"/>
              <a:t>exchange</a:t>
            </a:r>
            <a:endParaRPr lang="hu-HU" dirty="0"/>
          </a:p>
          <a:p>
            <a:pPr marL="457200" lvl="1" indent="0">
              <a:buNone/>
            </a:pPr>
            <a:r>
              <a:rPr lang="hu-HU" dirty="0"/>
              <a:t>- Offline map (</a:t>
            </a:r>
            <a:r>
              <a:rPr lang="hu-HU" dirty="0" err="1"/>
              <a:t>MapsWithMe</a:t>
            </a:r>
            <a:r>
              <a:rPr lang="hu-HU" dirty="0"/>
              <a:t>, </a:t>
            </a:r>
            <a:r>
              <a:rPr lang="hu-HU" dirty="0" err="1"/>
              <a:t>GoogleMaps</a:t>
            </a:r>
            <a:r>
              <a:rPr lang="hu-HU" dirty="0"/>
              <a:t>)</a:t>
            </a:r>
          </a:p>
          <a:p>
            <a:pPr marL="457200" lvl="1" indent="0">
              <a:buNone/>
            </a:pPr>
            <a:r>
              <a:rPr lang="hu-HU" dirty="0"/>
              <a:t>- </a:t>
            </a:r>
            <a:r>
              <a:rPr lang="hu-HU" dirty="0" err="1"/>
              <a:t>Google</a:t>
            </a:r>
            <a:r>
              <a:rPr lang="hu-HU" dirty="0"/>
              <a:t> </a:t>
            </a:r>
            <a:r>
              <a:rPr lang="hu-HU" dirty="0" err="1"/>
              <a:t>Translate</a:t>
            </a:r>
            <a:endParaRPr lang="hu-HU" dirty="0"/>
          </a:p>
          <a:p>
            <a:r>
              <a:rPr lang="hu-HU" u="sng" dirty="0" err="1"/>
              <a:t>Useful</a:t>
            </a:r>
            <a:r>
              <a:rPr lang="hu-HU" u="sng" dirty="0"/>
              <a:t> website: </a:t>
            </a:r>
            <a:r>
              <a:rPr lang="hu-HU" dirty="0">
                <a:hlinkClick r:id="rId2"/>
              </a:rPr>
              <a:t>https://welovebudapest.com/en/</a:t>
            </a:r>
            <a:r>
              <a:rPr lang="hu-HU" dirty="0"/>
              <a:t> </a:t>
            </a:r>
          </a:p>
          <a:p>
            <a:endParaRPr lang="hu-HU" dirty="0"/>
          </a:p>
        </p:txBody>
      </p:sp>
    </p:spTree>
    <p:extLst>
      <p:ext uri="{BB962C8B-B14F-4D97-AF65-F5344CB8AC3E}">
        <p14:creationId xmlns:p14="http://schemas.microsoft.com/office/powerpoint/2010/main" val="1846526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28A0092B-C50C-407E-A947-70E740481C1C}">
                <a14:useLocalDpi xmlns:a14="http://schemas.microsoft.com/office/drawing/2010/main" val="0"/>
              </a:ext>
            </a:extLst>
          </a:blip>
          <a:srcRect t="37115" b="22345"/>
          <a:stretch/>
        </p:blipFill>
        <p:spPr>
          <a:xfrm>
            <a:off x="1519084" y="-27384"/>
            <a:ext cx="9144000" cy="2466794"/>
          </a:xfrm>
          <a:prstGeom prst="rect">
            <a:avLst/>
          </a:prstGeom>
        </p:spPr>
      </p:pic>
      <p:sp>
        <p:nvSpPr>
          <p:cNvPr id="5" name="Rectangle 2"/>
          <p:cNvSpPr txBox="1">
            <a:spLocks noChangeArrowheads="1"/>
          </p:cNvSpPr>
          <p:nvPr/>
        </p:nvSpPr>
        <p:spPr>
          <a:xfrm>
            <a:off x="1524000" y="332656"/>
            <a:ext cx="4663858" cy="681952"/>
          </a:xfrm>
          <a:prstGeom prst="rect">
            <a:avLst/>
          </a:prstGeom>
          <a:solidFill>
            <a:schemeClr val="accent2">
              <a:alpha val="58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altLang="hu-HU" sz="3500" b="1" dirty="0">
                <a:solidFill>
                  <a:schemeClr val="accent2"/>
                </a:solidFill>
                <a:highlight>
                  <a:srgbClr val="0000FF"/>
                </a:highlight>
              </a:rPr>
              <a:t>What can happen ?</a:t>
            </a:r>
          </a:p>
        </p:txBody>
      </p:sp>
      <p:sp>
        <p:nvSpPr>
          <p:cNvPr id="6" name="Tartalom helye 1"/>
          <p:cNvSpPr txBox="1">
            <a:spLocks/>
          </p:cNvSpPr>
          <p:nvPr/>
        </p:nvSpPr>
        <p:spPr>
          <a:xfrm>
            <a:off x="588723" y="2564904"/>
            <a:ext cx="11123113" cy="403244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dirty="0" err="1"/>
              <a:t>Stolen</a:t>
            </a:r>
            <a:r>
              <a:rPr lang="hu-HU" sz="2000" dirty="0"/>
              <a:t> mobile </a:t>
            </a:r>
            <a:r>
              <a:rPr lang="hu-HU" sz="2000" dirty="0" err="1"/>
              <a:t>phones</a:t>
            </a:r>
            <a:r>
              <a:rPr lang="hu-HU" sz="2000" dirty="0"/>
              <a:t>, </a:t>
            </a:r>
            <a:r>
              <a:rPr lang="hu-HU" sz="2000" dirty="0" err="1"/>
              <a:t>residence</a:t>
            </a:r>
            <a:r>
              <a:rPr lang="hu-HU" sz="2000" dirty="0"/>
              <a:t> </a:t>
            </a:r>
            <a:r>
              <a:rPr lang="hu-HU" sz="2000" dirty="0" err="1"/>
              <a:t>cards</a:t>
            </a:r>
            <a:r>
              <a:rPr lang="hu-HU" sz="2000" dirty="0"/>
              <a:t>, </a:t>
            </a:r>
            <a:r>
              <a:rPr lang="hu-HU" sz="2000" dirty="0" err="1"/>
              <a:t>passports</a:t>
            </a:r>
            <a:r>
              <a:rPr lang="hu-HU" sz="2000" dirty="0"/>
              <a:t>, </a:t>
            </a:r>
            <a:r>
              <a:rPr lang="hu-HU" sz="2000" dirty="0" err="1"/>
              <a:t>wallets</a:t>
            </a:r>
            <a:r>
              <a:rPr lang="hu-HU" sz="2000" dirty="0"/>
              <a:t>  - POLICE</a:t>
            </a:r>
          </a:p>
          <a:p>
            <a:r>
              <a:rPr lang="hu-HU" sz="2000" dirty="0" err="1">
                <a:sym typeface="Wingdings" panose="05000000000000000000" pitchFamily="2" charset="2"/>
              </a:rPr>
              <a:t>Police</a:t>
            </a:r>
            <a:r>
              <a:rPr lang="hu-HU" sz="2000" dirty="0">
                <a:sym typeface="Wingdings" panose="05000000000000000000" pitchFamily="2" charset="2"/>
              </a:rPr>
              <a:t> </a:t>
            </a:r>
            <a:r>
              <a:rPr lang="hu-HU" sz="2000" dirty="0" err="1">
                <a:sym typeface="Wingdings" panose="05000000000000000000" pitchFamily="2" charset="2"/>
              </a:rPr>
              <a:t>case</a:t>
            </a:r>
            <a:endParaRPr lang="hu-HU" sz="2000" dirty="0">
              <a:sym typeface="Wingdings" panose="05000000000000000000" pitchFamily="2" charset="2"/>
            </a:endParaRPr>
          </a:p>
          <a:p>
            <a:r>
              <a:rPr lang="hu-HU" sz="2000" dirty="0" err="1"/>
              <a:t>Caught</a:t>
            </a:r>
            <a:r>
              <a:rPr lang="hu-HU" sz="2000" dirty="0"/>
              <a:t> </a:t>
            </a:r>
            <a:r>
              <a:rPr lang="hu-HU" sz="2000" dirty="0" err="1"/>
              <a:t>for</a:t>
            </a:r>
            <a:r>
              <a:rPr lang="hu-HU" sz="2000" dirty="0"/>
              <a:t> </a:t>
            </a:r>
            <a:r>
              <a:rPr lang="hu-HU" sz="2000" dirty="0" err="1"/>
              <a:t>drug</a:t>
            </a:r>
            <a:r>
              <a:rPr lang="hu-HU" sz="2000" dirty="0"/>
              <a:t> </a:t>
            </a:r>
            <a:r>
              <a:rPr lang="hu-HU" sz="2000" dirty="0" err="1"/>
              <a:t>usage</a:t>
            </a:r>
            <a:r>
              <a:rPr lang="hu-HU" sz="2000" dirty="0"/>
              <a:t> and </a:t>
            </a:r>
            <a:r>
              <a:rPr lang="hu-HU" sz="2000" dirty="0" err="1"/>
              <a:t>possession</a:t>
            </a:r>
            <a:r>
              <a:rPr lang="hu-HU" sz="2000" dirty="0"/>
              <a:t> – </a:t>
            </a:r>
            <a:r>
              <a:rPr lang="hu-HU" sz="2000" b="1" dirty="0">
                <a:solidFill>
                  <a:srgbClr val="FF0000"/>
                </a:solidFill>
              </a:rPr>
              <a:t>ZERO TOLERANCE</a:t>
            </a:r>
            <a:endParaRPr lang="hu-HU" sz="2000" b="1" dirty="0">
              <a:solidFill>
                <a:srgbClr val="FF0000"/>
              </a:solidFill>
              <a:sym typeface="Wingdings" panose="05000000000000000000" pitchFamily="2" charset="2"/>
            </a:endParaRPr>
          </a:p>
          <a:p>
            <a:r>
              <a:rPr lang="hu-HU" sz="2000" dirty="0" err="1">
                <a:sym typeface="Wingdings" panose="05000000000000000000" pitchFamily="2" charset="2"/>
              </a:rPr>
              <a:t>Student</a:t>
            </a:r>
            <a:r>
              <a:rPr lang="hu-HU" sz="2000" dirty="0">
                <a:sym typeface="Wingdings" panose="05000000000000000000" pitchFamily="2" charset="2"/>
              </a:rPr>
              <a:t> </a:t>
            </a:r>
            <a:r>
              <a:rPr lang="hu-HU" sz="2000" dirty="0" err="1">
                <a:sym typeface="Wingdings" panose="05000000000000000000" pitchFamily="2" charset="2"/>
              </a:rPr>
              <a:t>disappears</a:t>
            </a:r>
            <a:r>
              <a:rPr lang="hu-HU" sz="2000" dirty="0">
                <a:sym typeface="Wingdings" panose="05000000000000000000" pitchFamily="2" charset="2"/>
              </a:rPr>
              <a:t> – </a:t>
            </a:r>
            <a:r>
              <a:rPr lang="hu-HU" sz="2000" dirty="0" err="1">
                <a:sym typeface="Wingdings" panose="05000000000000000000" pitchFamily="2" charset="2"/>
              </a:rPr>
              <a:t>keep</a:t>
            </a:r>
            <a:r>
              <a:rPr lang="hu-HU" sz="2000" dirty="0">
                <a:sym typeface="Wingdings" panose="05000000000000000000" pitchFamily="2" charset="2"/>
              </a:rPr>
              <a:t> </a:t>
            </a:r>
            <a:r>
              <a:rPr lang="hu-HU" sz="2000" dirty="0" err="1">
                <a:sym typeface="Wingdings" panose="05000000000000000000" pitchFamily="2" charset="2"/>
              </a:rPr>
              <a:t>track</a:t>
            </a:r>
            <a:r>
              <a:rPr lang="hu-HU" sz="2000" dirty="0">
                <a:sym typeface="Wingdings" panose="05000000000000000000" pitchFamily="2" charset="2"/>
              </a:rPr>
              <a:t> of </a:t>
            </a:r>
            <a:r>
              <a:rPr lang="hu-HU" sz="2000" dirty="0" err="1">
                <a:sym typeface="Wingdings" panose="05000000000000000000" pitchFamily="2" charset="2"/>
              </a:rPr>
              <a:t>each</a:t>
            </a:r>
            <a:r>
              <a:rPr lang="hu-HU" sz="2000" dirty="0">
                <a:sym typeface="Wingdings" panose="05000000000000000000" pitchFamily="2" charset="2"/>
              </a:rPr>
              <a:t> </a:t>
            </a:r>
            <a:r>
              <a:rPr lang="hu-HU" sz="2000" dirty="0" err="1">
                <a:sym typeface="Wingdings" panose="05000000000000000000" pitchFamily="2" charset="2"/>
              </a:rPr>
              <a:t>other</a:t>
            </a:r>
            <a:r>
              <a:rPr lang="hu-HU" sz="2000" dirty="0">
                <a:sym typeface="Wingdings" panose="05000000000000000000" pitchFamily="2" charset="2"/>
              </a:rPr>
              <a:t>, </a:t>
            </a:r>
            <a:r>
              <a:rPr lang="hu-HU" sz="2000" dirty="0" err="1">
                <a:sym typeface="Wingdings" panose="05000000000000000000" pitchFamily="2" charset="2"/>
              </a:rPr>
              <a:t>let</a:t>
            </a:r>
            <a:r>
              <a:rPr lang="hu-HU" sz="2000" dirty="0">
                <a:sym typeface="Wingdings" panose="05000000000000000000" pitchFamily="2" charset="2"/>
              </a:rPr>
              <a:t> </a:t>
            </a:r>
            <a:r>
              <a:rPr lang="hu-HU" sz="2000" dirty="0" err="1">
                <a:sym typeface="Wingdings" panose="05000000000000000000" pitchFamily="2" charset="2"/>
              </a:rPr>
              <a:t>us</a:t>
            </a:r>
            <a:r>
              <a:rPr lang="hu-HU" sz="2000" dirty="0">
                <a:sym typeface="Wingdings" panose="05000000000000000000" pitchFamily="2" charset="2"/>
              </a:rPr>
              <a:t> </a:t>
            </a:r>
            <a:r>
              <a:rPr lang="hu-HU" sz="2000" dirty="0" err="1">
                <a:sym typeface="Wingdings" panose="05000000000000000000" pitchFamily="2" charset="2"/>
              </a:rPr>
              <a:t>know</a:t>
            </a:r>
            <a:r>
              <a:rPr lang="hu-HU" sz="2000" dirty="0">
                <a:sym typeface="Wingdings" panose="05000000000000000000" pitchFamily="2" charset="2"/>
              </a:rPr>
              <a:t> </a:t>
            </a:r>
            <a:r>
              <a:rPr lang="hu-HU" sz="2000" dirty="0" err="1">
                <a:sym typeface="Wingdings" panose="05000000000000000000" pitchFamily="2" charset="2"/>
              </a:rPr>
              <a:t>if</a:t>
            </a:r>
            <a:r>
              <a:rPr lang="hu-HU" sz="2000" dirty="0">
                <a:sym typeface="Wingdings" panose="05000000000000000000" pitchFamily="2" charset="2"/>
              </a:rPr>
              <a:t> </a:t>
            </a:r>
            <a:r>
              <a:rPr lang="hu-HU" sz="2000" dirty="0" err="1">
                <a:sym typeface="Wingdings" panose="05000000000000000000" pitchFamily="2" charset="2"/>
              </a:rPr>
              <a:t>you</a:t>
            </a:r>
            <a:r>
              <a:rPr lang="hu-HU" sz="2000" dirty="0">
                <a:sym typeface="Wingdings" panose="05000000000000000000" pitchFamily="2" charset="2"/>
              </a:rPr>
              <a:t> </a:t>
            </a:r>
            <a:r>
              <a:rPr lang="hu-HU" sz="2000" dirty="0" err="1">
                <a:sym typeface="Wingdings" panose="05000000000000000000" pitchFamily="2" charset="2"/>
              </a:rPr>
              <a:t>think</a:t>
            </a:r>
            <a:r>
              <a:rPr lang="hu-HU" sz="2000" dirty="0">
                <a:sym typeface="Wingdings" panose="05000000000000000000" pitchFamily="2" charset="2"/>
              </a:rPr>
              <a:t> </a:t>
            </a:r>
            <a:r>
              <a:rPr lang="hu-HU" sz="2000" dirty="0" err="1">
                <a:sym typeface="Wingdings" panose="05000000000000000000" pitchFamily="2" charset="2"/>
              </a:rPr>
              <a:t>someone</a:t>
            </a:r>
            <a:r>
              <a:rPr lang="hu-HU" sz="2000" dirty="0">
                <a:sym typeface="Wingdings" panose="05000000000000000000" pitchFamily="2" charset="2"/>
              </a:rPr>
              <a:t> is </a:t>
            </a:r>
            <a:r>
              <a:rPr lang="hu-HU" sz="2000" dirty="0" err="1">
                <a:sym typeface="Wingdings" panose="05000000000000000000" pitchFamily="2" charset="2"/>
              </a:rPr>
              <a:t>missing</a:t>
            </a:r>
            <a:r>
              <a:rPr lang="hu-HU" sz="2000" dirty="0">
                <a:sym typeface="Wingdings" panose="05000000000000000000" pitchFamily="2" charset="2"/>
              </a:rPr>
              <a:t>!</a:t>
            </a:r>
          </a:p>
          <a:p>
            <a:r>
              <a:rPr lang="hu-HU" sz="2000" dirty="0" err="1">
                <a:sym typeface="Wingdings" panose="05000000000000000000" pitchFamily="2" charset="2"/>
              </a:rPr>
              <a:t>Car</a:t>
            </a:r>
            <a:r>
              <a:rPr lang="hu-HU" sz="2000" dirty="0">
                <a:sym typeface="Wingdings" panose="05000000000000000000" pitchFamily="2" charset="2"/>
              </a:rPr>
              <a:t> </a:t>
            </a:r>
            <a:r>
              <a:rPr lang="hu-HU" sz="2000" dirty="0" err="1">
                <a:sym typeface="Wingdings" panose="05000000000000000000" pitchFamily="2" charset="2"/>
              </a:rPr>
              <a:t>accident</a:t>
            </a:r>
            <a:r>
              <a:rPr lang="hu-HU" sz="2000" dirty="0">
                <a:sym typeface="Wingdings" panose="05000000000000000000" pitchFamily="2" charset="2"/>
              </a:rPr>
              <a:t> – POLICE, </a:t>
            </a:r>
            <a:r>
              <a:rPr lang="hu-HU" sz="2000" dirty="0" err="1">
                <a:sym typeface="Wingdings" panose="05000000000000000000" pitchFamily="2" charset="2"/>
              </a:rPr>
              <a:t>if</a:t>
            </a:r>
            <a:r>
              <a:rPr lang="hu-HU" sz="2000" dirty="0">
                <a:sym typeface="Wingdings" panose="05000000000000000000" pitchFamily="2" charset="2"/>
              </a:rPr>
              <a:t> </a:t>
            </a:r>
            <a:r>
              <a:rPr lang="hu-HU" sz="2000" dirty="0" err="1">
                <a:sym typeface="Wingdings" panose="05000000000000000000" pitchFamily="2" charset="2"/>
              </a:rPr>
              <a:t>needed</a:t>
            </a:r>
            <a:r>
              <a:rPr lang="hu-HU" sz="2000" dirty="0">
                <a:sym typeface="Wingdings" panose="05000000000000000000" pitchFamily="2" charset="2"/>
              </a:rPr>
              <a:t> HOSPITAL – </a:t>
            </a:r>
            <a:r>
              <a:rPr lang="hu-HU" sz="2000" dirty="0" err="1">
                <a:sym typeface="Wingdings" panose="05000000000000000000" pitchFamily="2" charset="2"/>
              </a:rPr>
              <a:t>inform</a:t>
            </a:r>
            <a:r>
              <a:rPr lang="hu-HU" sz="2000" dirty="0">
                <a:sym typeface="Wingdings" panose="05000000000000000000" pitchFamily="2" charset="2"/>
              </a:rPr>
              <a:t> </a:t>
            </a:r>
            <a:r>
              <a:rPr lang="hu-HU" sz="2000" dirty="0" err="1">
                <a:sym typeface="Wingdings" panose="05000000000000000000" pitchFamily="2" charset="2"/>
              </a:rPr>
              <a:t>us</a:t>
            </a:r>
            <a:endParaRPr lang="hu-HU" sz="2000" dirty="0">
              <a:sym typeface="Wingdings" panose="05000000000000000000" pitchFamily="2" charset="2"/>
            </a:endParaRPr>
          </a:p>
          <a:p>
            <a:r>
              <a:rPr lang="hu-HU" sz="2000" dirty="0" err="1">
                <a:sym typeface="Wingdings" panose="05000000000000000000" pitchFamily="2" charset="2"/>
              </a:rPr>
              <a:t>Serious</a:t>
            </a:r>
            <a:r>
              <a:rPr lang="hu-HU" sz="2000" dirty="0">
                <a:sym typeface="Wingdings" panose="05000000000000000000" pitchFamily="2" charset="2"/>
              </a:rPr>
              <a:t> </a:t>
            </a:r>
            <a:r>
              <a:rPr lang="hu-HU" sz="2000" dirty="0" err="1">
                <a:sym typeface="Wingdings" panose="05000000000000000000" pitchFamily="2" charset="2"/>
              </a:rPr>
              <a:t>allergic</a:t>
            </a:r>
            <a:r>
              <a:rPr lang="hu-HU" sz="2000" dirty="0">
                <a:sym typeface="Wingdings" panose="05000000000000000000" pitchFamily="2" charset="2"/>
              </a:rPr>
              <a:t> </a:t>
            </a:r>
            <a:r>
              <a:rPr lang="hu-HU" sz="2000" dirty="0" err="1">
                <a:sym typeface="Wingdings" panose="05000000000000000000" pitchFamily="2" charset="2"/>
              </a:rPr>
              <a:t>reaction</a:t>
            </a:r>
            <a:r>
              <a:rPr lang="hu-HU" sz="2000" dirty="0">
                <a:sym typeface="Wingdings" panose="05000000000000000000" pitchFamily="2" charset="2"/>
              </a:rPr>
              <a:t> </a:t>
            </a:r>
            <a:r>
              <a:rPr lang="hu-HU" sz="2000" dirty="0" err="1">
                <a:sym typeface="Wingdings" panose="05000000000000000000" pitchFamily="2" charset="2"/>
              </a:rPr>
              <a:t>to</a:t>
            </a:r>
            <a:r>
              <a:rPr lang="hu-HU" sz="2000" dirty="0">
                <a:sym typeface="Wingdings" panose="05000000000000000000" pitchFamily="2" charset="2"/>
              </a:rPr>
              <a:t> </a:t>
            </a:r>
            <a:r>
              <a:rPr lang="hu-HU" sz="2000" dirty="0" err="1">
                <a:sym typeface="Wingdings" panose="05000000000000000000" pitchFamily="2" charset="2"/>
              </a:rPr>
              <a:t>food</a:t>
            </a:r>
            <a:r>
              <a:rPr lang="hu-HU" sz="2000" dirty="0">
                <a:sym typeface="Wingdings" panose="05000000000000000000" pitchFamily="2" charset="2"/>
              </a:rPr>
              <a:t> – EMERGENCY ROOM, </a:t>
            </a:r>
            <a:r>
              <a:rPr lang="hu-HU" sz="2000" dirty="0" err="1">
                <a:sym typeface="Wingdings" panose="05000000000000000000" pitchFamily="2" charset="2"/>
              </a:rPr>
              <a:t>inform</a:t>
            </a:r>
            <a:r>
              <a:rPr lang="hu-HU" sz="2000" dirty="0">
                <a:sym typeface="Wingdings" panose="05000000000000000000" pitchFamily="2" charset="2"/>
              </a:rPr>
              <a:t> </a:t>
            </a:r>
            <a:r>
              <a:rPr lang="hu-HU" sz="2000" dirty="0" err="1">
                <a:sym typeface="Wingdings" panose="05000000000000000000" pitchFamily="2" charset="2"/>
              </a:rPr>
              <a:t>us</a:t>
            </a:r>
            <a:endParaRPr lang="hu-HU" sz="2000" dirty="0">
              <a:sym typeface="Wingdings" panose="05000000000000000000" pitchFamily="2" charset="2"/>
            </a:endParaRPr>
          </a:p>
          <a:p>
            <a:r>
              <a:rPr lang="hu-HU" sz="2000" dirty="0" err="1">
                <a:sym typeface="Wingdings" panose="05000000000000000000" pitchFamily="2" charset="2"/>
              </a:rPr>
              <a:t>Death</a:t>
            </a:r>
            <a:r>
              <a:rPr lang="hu-HU" sz="2000" dirty="0">
                <a:sym typeface="Wingdings" panose="05000000000000000000" pitchFamily="2" charset="2"/>
              </a:rPr>
              <a:t> in </a:t>
            </a:r>
            <a:r>
              <a:rPr lang="hu-HU" sz="2000" dirty="0" err="1">
                <a:sym typeface="Wingdings" panose="05000000000000000000" pitchFamily="2" charset="2"/>
              </a:rPr>
              <a:t>the</a:t>
            </a:r>
            <a:r>
              <a:rPr lang="hu-HU" sz="2000" dirty="0">
                <a:sym typeface="Wingdings" panose="05000000000000000000" pitchFamily="2" charset="2"/>
              </a:rPr>
              <a:t> </a:t>
            </a:r>
            <a:r>
              <a:rPr lang="hu-HU" sz="2000" dirty="0" err="1">
                <a:sym typeface="Wingdings" panose="05000000000000000000" pitchFamily="2" charset="2"/>
              </a:rPr>
              <a:t>family</a:t>
            </a:r>
            <a:r>
              <a:rPr lang="hu-HU" sz="2000" dirty="0">
                <a:sym typeface="Wingdings" panose="05000000000000000000" pitchFamily="2" charset="2"/>
              </a:rPr>
              <a:t> back </a:t>
            </a:r>
            <a:r>
              <a:rPr lang="hu-HU" sz="2000" dirty="0" err="1">
                <a:sym typeface="Wingdings" panose="05000000000000000000" pitchFamily="2" charset="2"/>
              </a:rPr>
              <a:t>home</a:t>
            </a:r>
            <a:r>
              <a:rPr lang="hu-HU" sz="2000" dirty="0">
                <a:sym typeface="Wingdings" panose="05000000000000000000" pitchFamily="2" charset="2"/>
              </a:rPr>
              <a:t> – STUDENT COUNSELING, </a:t>
            </a:r>
            <a:r>
              <a:rPr lang="hu-HU" sz="2000" dirty="0" err="1">
                <a:sym typeface="Wingdings" panose="05000000000000000000" pitchFamily="2" charset="2"/>
              </a:rPr>
              <a:t>inform</a:t>
            </a:r>
            <a:r>
              <a:rPr lang="hu-HU" sz="2000" dirty="0">
                <a:sym typeface="Wingdings" panose="05000000000000000000" pitchFamily="2" charset="2"/>
              </a:rPr>
              <a:t> </a:t>
            </a:r>
            <a:r>
              <a:rPr lang="hu-HU" sz="2000" dirty="0" err="1">
                <a:sym typeface="Wingdings" panose="05000000000000000000" pitchFamily="2" charset="2"/>
              </a:rPr>
              <a:t>us</a:t>
            </a:r>
            <a:endParaRPr lang="hu-HU" sz="2000" dirty="0">
              <a:sym typeface="Wingdings" panose="05000000000000000000" pitchFamily="2" charset="2"/>
            </a:endParaRPr>
          </a:p>
          <a:p>
            <a:r>
              <a:rPr lang="hu-HU" sz="2000" dirty="0" err="1">
                <a:sym typeface="Wingdings" panose="05000000000000000000" pitchFamily="2" charset="2"/>
              </a:rPr>
              <a:t>Depression</a:t>
            </a:r>
            <a:r>
              <a:rPr lang="hu-HU" sz="2000" dirty="0">
                <a:sym typeface="Wingdings" panose="05000000000000000000" pitchFamily="2" charset="2"/>
              </a:rPr>
              <a:t>, </a:t>
            </a:r>
            <a:r>
              <a:rPr lang="hu-HU" sz="2000" dirty="0" err="1">
                <a:sym typeface="Wingdings" panose="05000000000000000000" pitchFamily="2" charset="2"/>
              </a:rPr>
              <a:t>panic</a:t>
            </a:r>
            <a:r>
              <a:rPr lang="hu-HU" sz="2000" dirty="0">
                <a:sym typeface="Wingdings" panose="05000000000000000000" pitchFamily="2" charset="2"/>
              </a:rPr>
              <a:t> </a:t>
            </a:r>
            <a:r>
              <a:rPr lang="hu-HU" sz="2000" dirty="0" err="1">
                <a:sym typeface="Wingdings" panose="05000000000000000000" pitchFamily="2" charset="2"/>
              </a:rPr>
              <a:t>attack</a:t>
            </a:r>
            <a:r>
              <a:rPr lang="hu-HU" sz="2000" dirty="0">
                <a:sym typeface="Wingdings" panose="05000000000000000000" pitchFamily="2" charset="2"/>
              </a:rPr>
              <a:t> – STUDENT COUNSELING</a:t>
            </a:r>
          </a:p>
          <a:p>
            <a:r>
              <a:rPr lang="hu-HU" sz="2000" dirty="0" err="1">
                <a:sym typeface="Wingdings" panose="05000000000000000000" pitchFamily="2" charset="2"/>
              </a:rPr>
              <a:t>Boyfriend</a:t>
            </a:r>
            <a:r>
              <a:rPr lang="hu-HU" sz="2000" dirty="0">
                <a:sym typeface="Wingdings" panose="05000000000000000000" pitchFamily="2" charset="2"/>
              </a:rPr>
              <a:t>/</a:t>
            </a:r>
            <a:r>
              <a:rPr lang="hu-HU" sz="2000" dirty="0" err="1">
                <a:sym typeface="Wingdings" panose="05000000000000000000" pitchFamily="2" charset="2"/>
              </a:rPr>
              <a:t>girlfriend</a:t>
            </a:r>
            <a:r>
              <a:rPr lang="hu-HU" sz="2000" dirty="0">
                <a:sym typeface="Wingdings" panose="05000000000000000000" pitchFamily="2" charset="2"/>
              </a:rPr>
              <a:t> back </a:t>
            </a:r>
            <a:r>
              <a:rPr lang="hu-HU" sz="2000" dirty="0" err="1">
                <a:sym typeface="Wingdings" panose="05000000000000000000" pitchFamily="2" charset="2"/>
              </a:rPr>
              <a:t>home</a:t>
            </a:r>
            <a:r>
              <a:rPr lang="hu-HU" sz="2000" dirty="0">
                <a:sym typeface="Wingdings" panose="05000000000000000000" pitchFamily="2" charset="2"/>
              </a:rPr>
              <a:t> </a:t>
            </a:r>
            <a:r>
              <a:rPr lang="hu-HU" sz="2000" dirty="0" err="1">
                <a:sym typeface="Wingdings" panose="05000000000000000000" pitchFamily="2" charset="2"/>
              </a:rPr>
              <a:t>breaks</a:t>
            </a:r>
            <a:r>
              <a:rPr lang="hu-HU" sz="2000" dirty="0">
                <a:sym typeface="Wingdings" panose="05000000000000000000" pitchFamily="2" charset="2"/>
              </a:rPr>
              <a:t> </a:t>
            </a:r>
            <a:r>
              <a:rPr lang="hu-HU" sz="2000" dirty="0" err="1">
                <a:sym typeface="Wingdings" panose="05000000000000000000" pitchFamily="2" charset="2"/>
              </a:rPr>
              <a:t>up</a:t>
            </a:r>
            <a:r>
              <a:rPr lang="hu-HU" sz="2000" dirty="0">
                <a:sym typeface="Wingdings" panose="05000000000000000000" pitchFamily="2" charset="2"/>
              </a:rPr>
              <a:t> </a:t>
            </a:r>
            <a:r>
              <a:rPr lang="hu-HU" sz="2000" dirty="0" err="1">
                <a:sym typeface="Wingdings" panose="05000000000000000000" pitchFamily="2" charset="2"/>
              </a:rPr>
              <a:t>with</a:t>
            </a:r>
            <a:r>
              <a:rPr lang="hu-HU" sz="2000" dirty="0">
                <a:sym typeface="Wingdings" panose="05000000000000000000" pitchFamily="2" charset="2"/>
              </a:rPr>
              <a:t> </a:t>
            </a:r>
            <a:r>
              <a:rPr lang="hu-HU" sz="2000" dirty="0" err="1">
                <a:sym typeface="Wingdings" panose="05000000000000000000" pitchFamily="2" charset="2"/>
              </a:rPr>
              <a:t>the</a:t>
            </a:r>
            <a:r>
              <a:rPr lang="hu-HU" sz="2000" dirty="0">
                <a:sym typeface="Wingdings" panose="05000000000000000000" pitchFamily="2" charset="2"/>
              </a:rPr>
              <a:t> </a:t>
            </a:r>
            <a:r>
              <a:rPr lang="hu-HU" sz="2000" dirty="0" err="1">
                <a:sym typeface="Wingdings" panose="05000000000000000000" pitchFamily="2" charset="2"/>
              </a:rPr>
              <a:t>student</a:t>
            </a:r>
            <a:r>
              <a:rPr lang="hu-HU" sz="2000" dirty="0">
                <a:sym typeface="Wingdings" panose="05000000000000000000" pitchFamily="2" charset="2"/>
              </a:rPr>
              <a:t> – STUDENT COUNSELING</a:t>
            </a:r>
          </a:p>
          <a:p>
            <a:r>
              <a:rPr lang="hu-HU" sz="2000" dirty="0" err="1">
                <a:sym typeface="Wingdings" panose="05000000000000000000" pitchFamily="2" charset="2"/>
              </a:rPr>
              <a:t>Scamming</a:t>
            </a:r>
            <a:r>
              <a:rPr lang="hu-HU" sz="2000" dirty="0">
                <a:sym typeface="Wingdings" panose="05000000000000000000" pitchFamily="2" charset="2"/>
              </a:rPr>
              <a:t> - POLICE</a:t>
            </a:r>
            <a:endParaRPr lang="hu-HU" sz="2000" dirty="0"/>
          </a:p>
          <a:p>
            <a:endParaRPr lang="hu-HU" sz="2000" dirty="0"/>
          </a:p>
        </p:txBody>
      </p:sp>
    </p:spTree>
    <p:extLst>
      <p:ext uri="{BB962C8B-B14F-4D97-AF65-F5344CB8AC3E}">
        <p14:creationId xmlns:p14="http://schemas.microsoft.com/office/powerpoint/2010/main" val="664396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t="33424" b="9198"/>
          <a:stretch/>
        </p:blipFill>
        <p:spPr>
          <a:xfrm>
            <a:off x="1395413" y="588723"/>
            <a:ext cx="9144000" cy="2768269"/>
          </a:xfrm>
          <a:prstGeom prst="rect">
            <a:avLst/>
          </a:prstGeom>
        </p:spPr>
      </p:pic>
      <p:sp>
        <p:nvSpPr>
          <p:cNvPr id="3" name="Cím 9"/>
          <p:cNvSpPr txBox="1">
            <a:spLocks/>
          </p:cNvSpPr>
          <p:nvPr/>
        </p:nvSpPr>
        <p:spPr>
          <a:xfrm>
            <a:off x="1509464" y="2355032"/>
            <a:ext cx="9158536" cy="641920"/>
          </a:xfrm>
          <a:prstGeom prst="rect">
            <a:avLst/>
          </a:prstGeom>
          <a:solidFill>
            <a:schemeClr val="accent2">
              <a:alpha val="57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accent2"/>
                </a:solidFill>
                <a:highlight>
                  <a:srgbClr val="0000FF"/>
                </a:highlight>
              </a:rPr>
              <a:t>Pay attention!!!</a:t>
            </a:r>
          </a:p>
        </p:txBody>
      </p:sp>
      <p:sp>
        <p:nvSpPr>
          <p:cNvPr id="4" name="Tartalom helye 6"/>
          <p:cNvSpPr txBox="1">
            <a:spLocks/>
          </p:cNvSpPr>
          <p:nvPr/>
        </p:nvSpPr>
        <p:spPr>
          <a:xfrm>
            <a:off x="537864" y="3356992"/>
            <a:ext cx="11286706" cy="3384377"/>
          </a:xfrm>
          <a:prstGeom prst="rect">
            <a:avLst/>
          </a:prstGeom>
          <a:solidFill>
            <a:schemeClr val="accent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hu-HU" sz="2400" b="1" dirty="0"/>
              <a:t>CHECK</a:t>
            </a:r>
            <a:r>
              <a:rPr lang="hu-HU" sz="2400" dirty="0"/>
              <a:t> </a:t>
            </a:r>
            <a:r>
              <a:rPr lang="hu-HU" sz="2400" dirty="0" err="1"/>
              <a:t>the</a:t>
            </a:r>
            <a:r>
              <a:rPr lang="hu-HU" sz="2400" dirty="0"/>
              <a:t> </a:t>
            </a:r>
            <a:r>
              <a:rPr lang="hu-HU" sz="2400" dirty="0" err="1"/>
              <a:t>bill</a:t>
            </a:r>
            <a:endParaRPr lang="hu-HU" sz="2400" dirty="0"/>
          </a:p>
          <a:p>
            <a:pPr>
              <a:lnSpc>
                <a:spcPct val="150000"/>
              </a:lnSpc>
              <a:spcBef>
                <a:spcPts val="0"/>
              </a:spcBef>
            </a:pPr>
            <a:r>
              <a:rPr lang="en-US" altLang="hu-HU" sz="2400" b="1" dirty="0"/>
              <a:t>CALL</a:t>
            </a:r>
            <a:r>
              <a:rPr lang="en-US" altLang="hu-HU" sz="2400" dirty="0"/>
              <a:t> a taxi </a:t>
            </a:r>
            <a:r>
              <a:rPr lang="hu-HU" altLang="hu-HU" sz="2400" dirty="0" err="1"/>
              <a:t>company</a:t>
            </a:r>
            <a:r>
              <a:rPr lang="hu-HU" altLang="hu-HU" sz="2400" dirty="0"/>
              <a:t> (City, </a:t>
            </a:r>
            <a:r>
              <a:rPr lang="hu-HU" altLang="hu-HU" sz="2400" dirty="0" err="1"/>
              <a:t>Főtaxi</a:t>
            </a:r>
            <a:r>
              <a:rPr lang="hu-HU" altLang="hu-HU" sz="2400" dirty="0"/>
              <a:t>, </a:t>
            </a:r>
            <a:r>
              <a:rPr lang="hu-HU" altLang="hu-HU" sz="2400" dirty="0" err="1"/>
              <a:t>etc</a:t>
            </a:r>
            <a:r>
              <a:rPr lang="hu-HU" altLang="hu-HU" sz="2400" dirty="0"/>
              <a:t>,) </a:t>
            </a:r>
            <a:r>
              <a:rPr lang="en-US" altLang="hu-HU" sz="2400" dirty="0"/>
              <a:t>at night</a:t>
            </a:r>
            <a:r>
              <a:rPr lang="hu-HU" altLang="hu-HU" sz="2400" dirty="0"/>
              <a:t> </a:t>
            </a:r>
          </a:p>
          <a:p>
            <a:pPr>
              <a:lnSpc>
                <a:spcPct val="150000"/>
              </a:lnSpc>
              <a:spcBef>
                <a:spcPts val="0"/>
              </a:spcBef>
            </a:pPr>
            <a:r>
              <a:rPr lang="hu-HU" sz="2400" b="1" dirty="0"/>
              <a:t>USE</a:t>
            </a:r>
            <a:r>
              <a:rPr lang="hu-HU" sz="2400" dirty="0"/>
              <a:t> </a:t>
            </a:r>
            <a:r>
              <a:rPr lang="hu-HU" sz="2400" dirty="0" err="1"/>
              <a:t>yellow</a:t>
            </a:r>
            <a:r>
              <a:rPr lang="hu-HU" sz="2400" dirty="0"/>
              <a:t> taxis and </a:t>
            </a:r>
            <a:r>
              <a:rPr lang="hu-HU" sz="2400" dirty="0" err="1"/>
              <a:t>always</a:t>
            </a:r>
            <a:r>
              <a:rPr lang="hu-HU" sz="2400" dirty="0"/>
              <a:t> </a:t>
            </a:r>
            <a:r>
              <a:rPr lang="hu-HU" sz="2400" b="1" dirty="0"/>
              <a:t>CHECK</a:t>
            </a:r>
            <a:r>
              <a:rPr lang="hu-HU" sz="2400" dirty="0"/>
              <a:t> </a:t>
            </a:r>
            <a:r>
              <a:rPr lang="hu-HU" sz="2400" dirty="0" err="1"/>
              <a:t>the</a:t>
            </a:r>
            <a:r>
              <a:rPr lang="hu-HU" sz="2400" dirty="0"/>
              <a:t> </a:t>
            </a:r>
            <a:r>
              <a:rPr lang="hu-HU" sz="2400" dirty="0" err="1"/>
              <a:t>meter</a:t>
            </a:r>
            <a:endParaRPr lang="hu-HU" sz="2400" dirty="0"/>
          </a:p>
          <a:p>
            <a:pPr>
              <a:lnSpc>
                <a:spcPct val="150000"/>
              </a:lnSpc>
              <a:spcBef>
                <a:spcPts val="0"/>
              </a:spcBef>
            </a:pPr>
            <a:r>
              <a:rPr lang="hu-HU" sz="2400" dirty="0" err="1"/>
              <a:t>In</a:t>
            </a:r>
            <a:r>
              <a:rPr lang="hu-HU" sz="2400" dirty="0"/>
              <a:t> </a:t>
            </a:r>
            <a:r>
              <a:rPr lang="hu-HU" sz="2400" dirty="0" err="1"/>
              <a:t>case</a:t>
            </a:r>
            <a:r>
              <a:rPr lang="hu-HU" sz="2400" dirty="0"/>
              <a:t> of a </a:t>
            </a:r>
            <a:r>
              <a:rPr lang="hu-HU" sz="2400" dirty="0" err="1"/>
              <a:t>problem</a:t>
            </a:r>
            <a:r>
              <a:rPr lang="hu-HU" sz="2400" dirty="0"/>
              <a:t> – </a:t>
            </a:r>
            <a:r>
              <a:rPr lang="hu-HU" sz="2400" b="1" dirty="0"/>
              <a:t>WRITE</a:t>
            </a:r>
            <a:r>
              <a:rPr lang="hu-HU" sz="2400" dirty="0"/>
              <a:t> down </a:t>
            </a:r>
            <a:r>
              <a:rPr lang="hu-HU" sz="2400" dirty="0" err="1"/>
              <a:t>the</a:t>
            </a:r>
            <a:r>
              <a:rPr lang="hu-HU" sz="2400" dirty="0"/>
              <a:t> # of </a:t>
            </a:r>
            <a:r>
              <a:rPr lang="hu-HU" sz="2400" dirty="0" err="1"/>
              <a:t>the</a:t>
            </a:r>
            <a:r>
              <a:rPr lang="hu-HU" sz="2400" dirty="0"/>
              <a:t> Taxi</a:t>
            </a:r>
          </a:p>
          <a:p>
            <a:pPr>
              <a:lnSpc>
                <a:spcPct val="150000"/>
              </a:lnSpc>
              <a:spcBef>
                <a:spcPts val="0"/>
              </a:spcBef>
            </a:pPr>
            <a:r>
              <a:rPr lang="hu-HU" sz="2400" dirty="0"/>
              <a:t>Be </a:t>
            </a:r>
            <a:r>
              <a:rPr lang="hu-HU" sz="2400" dirty="0" err="1"/>
              <a:t>aware</a:t>
            </a:r>
            <a:r>
              <a:rPr lang="hu-HU" sz="2400" dirty="0"/>
              <a:t> of </a:t>
            </a:r>
            <a:r>
              <a:rPr lang="hu-HU" sz="2400" dirty="0" err="1"/>
              <a:t>your</a:t>
            </a:r>
            <a:r>
              <a:rPr lang="hu-HU" sz="2400" dirty="0"/>
              <a:t> </a:t>
            </a:r>
            <a:r>
              <a:rPr lang="hu-HU" sz="2400" dirty="0" err="1"/>
              <a:t>surroundings</a:t>
            </a:r>
            <a:r>
              <a:rPr lang="hu-HU" sz="2400" dirty="0"/>
              <a:t>!</a:t>
            </a:r>
          </a:p>
          <a:p>
            <a:pPr>
              <a:lnSpc>
                <a:spcPct val="150000"/>
              </a:lnSpc>
              <a:spcBef>
                <a:spcPts val="0"/>
              </a:spcBef>
            </a:pPr>
            <a:r>
              <a:rPr lang="hu-HU" sz="2400" dirty="0" err="1"/>
              <a:t>Drink</a:t>
            </a:r>
            <a:r>
              <a:rPr lang="hu-HU" sz="2400" dirty="0"/>
              <a:t> </a:t>
            </a:r>
            <a:r>
              <a:rPr lang="hu-HU" sz="2400" dirty="0" err="1"/>
              <a:t>with</a:t>
            </a:r>
            <a:r>
              <a:rPr lang="hu-HU" sz="2400" dirty="0"/>
              <a:t> </a:t>
            </a:r>
            <a:r>
              <a:rPr lang="hu-HU" sz="2400" dirty="0" err="1"/>
              <a:t>discretion</a:t>
            </a:r>
            <a:endParaRPr lang="hu-HU" sz="2400" dirty="0"/>
          </a:p>
          <a:p>
            <a:pPr>
              <a:lnSpc>
                <a:spcPct val="110000"/>
              </a:lnSpc>
              <a:spcBef>
                <a:spcPts val="0"/>
              </a:spcBef>
            </a:pPr>
            <a:endParaRPr lang="en" sz="2200" b="1" dirty="0">
              <a:solidFill>
                <a:srgbClr val="002060"/>
              </a:solidFill>
              <a:ea typeface="Courier New"/>
              <a:cs typeface="Courier New"/>
              <a:sym typeface="Courier New"/>
            </a:endParaRPr>
          </a:p>
          <a:p>
            <a:pPr>
              <a:lnSpc>
                <a:spcPct val="110000"/>
              </a:lnSpc>
              <a:spcBef>
                <a:spcPts val="0"/>
              </a:spcBef>
            </a:pPr>
            <a:endParaRPr lang="en" sz="2200" b="1" dirty="0">
              <a:solidFill>
                <a:srgbClr val="002060"/>
              </a:solidFill>
              <a:ea typeface="Courier New"/>
              <a:cs typeface="Courier New"/>
              <a:sym typeface="Courier New"/>
            </a:endParaRPr>
          </a:p>
          <a:p>
            <a:pPr>
              <a:lnSpc>
                <a:spcPct val="110000"/>
              </a:lnSpc>
              <a:spcBef>
                <a:spcPts val="0"/>
              </a:spcBef>
            </a:pPr>
            <a:endParaRPr lang="hu-HU" sz="2200" dirty="0">
              <a:solidFill>
                <a:srgbClr val="002060"/>
              </a:solidFill>
            </a:endParaRPr>
          </a:p>
        </p:txBody>
      </p:sp>
    </p:spTree>
    <p:extLst>
      <p:ext uri="{BB962C8B-B14F-4D97-AF65-F5344CB8AC3E}">
        <p14:creationId xmlns:p14="http://schemas.microsoft.com/office/powerpoint/2010/main" val="2117252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Budapest and Hungary</a:t>
            </a:r>
            <a:endParaRPr lang="hu-HU" sz="1800" dirty="0">
              <a:latin typeface="+mn-lt"/>
            </a:endParaRPr>
          </a:p>
        </p:txBody>
      </p:sp>
    </p:spTree>
    <p:extLst>
      <p:ext uri="{BB962C8B-B14F-4D97-AF65-F5344CB8AC3E}">
        <p14:creationId xmlns:p14="http://schemas.microsoft.com/office/powerpoint/2010/main" val="1989852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22202" y="249041"/>
            <a:ext cx="8536809" cy="1325563"/>
          </a:xfrm>
        </p:spPr>
        <p:txBody>
          <a:bodyPr/>
          <a:lstStyle/>
          <a:p>
            <a:r>
              <a:rPr lang="hu-HU" dirty="0">
                <a:latin typeface="+mj-lt"/>
              </a:rPr>
              <a:t>HUNGARIAN CULTURE – IS IT JUST THIS?</a:t>
            </a:r>
          </a:p>
        </p:txBody>
      </p:sp>
      <p:pic>
        <p:nvPicPr>
          <p:cNvPr id="4" name="Kép 3"/>
          <p:cNvPicPr>
            <a:picLocks noChangeAspect="1"/>
          </p:cNvPicPr>
          <p:nvPr/>
        </p:nvPicPr>
        <p:blipFill>
          <a:blip r:embed="rId2"/>
          <a:stretch>
            <a:fillRect/>
          </a:stretch>
        </p:blipFill>
        <p:spPr>
          <a:xfrm>
            <a:off x="421178" y="1746760"/>
            <a:ext cx="3758462" cy="1682240"/>
          </a:xfrm>
          <a:prstGeom prst="rect">
            <a:avLst/>
          </a:prstGeom>
        </p:spPr>
      </p:pic>
      <p:pic>
        <p:nvPicPr>
          <p:cNvPr id="7" name="Kép 6"/>
          <p:cNvPicPr>
            <a:picLocks noChangeAspect="1"/>
          </p:cNvPicPr>
          <p:nvPr/>
        </p:nvPicPr>
        <p:blipFill>
          <a:blip r:embed="rId3"/>
          <a:stretch>
            <a:fillRect/>
          </a:stretch>
        </p:blipFill>
        <p:spPr>
          <a:xfrm>
            <a:off x="4337303" y="2897785"/>
            <a:ext cx="2970844" cy="2128478"/>
          </a:xfrm>
          <a:prstGeom prst="rect">
            <a:avLst/>
          </a:prstGeom>
        </p:spPr>
      </p:pic>
      <p:pic>
        <p:nvPicPr>
          <p:cNvPr id="8" name="Kép 7"/>
          <p:cNvPicPr>
            <a:picLocks noChangeAspect="1"/>
          </p:cNvPicPr>
          <p:nvPr/>
        </p:nvPicPr>
        <p:blipFill>
          <a:blip r:embed="rId4"/>
          <a:stretch>
            <a:fillRect/>
          </a:stretch>
        </p:blipFill>
        <p:spPr>
          <a:xfrm>
            <a:off x="838200" y="4072801"/>
            <a:ext cx="3183777" cy="2313261"/>
          </a:xfrm>
          <a:prstGeom prst="rect">
            <a:avLst/>
          </a:prstGeom>
        </p:spPr>
      </p:pic>
      <p:pic>
        <p:nvPicPr>
          <p:cNvPr id="9" name="Kép 8"/>
          <p:cNvPicPr>
            <a:picLocks noChangeAspect="1"/>
          </p:cNvPicPr>
          <p:nvPr/>
        </p:nvPicPr>
        <p:blipFill>
          <a:blip r:embed="rId5"/>
          <a:stretch>
            <a:fillRect/>
          </a:stretch>
        </p:blipFill>
        <p:spPr>
          <a:xfrm>
            <a:off x="8171464" y="1324725"/>
            <a:ext cx="2914650" cy="2895600"/>
          </a:xfrm>
          <a:prstGeom prst="rect">
            <a:avLst/>
          </a:prstGeom>
        </p:spPr>
      </p:pic>
      <p:pic>
        <p:nvPicPr>
          <p:cNvPr id="10" name="Kép 9"/>
          <p:cNvPicPr>
            <a:picLocks noChangeAspect="1"/>
          </p:cNvPicPr>
          <p:nvPr/>
        </p:nvPicPr>
        <p:blipFill>
          <a:blip r:embed="rId6"/>
          <a:stretch>
            <a:fillRect/>
          </a:stretch>
        </p:blipFill>
        <p:spPr>
          <a:xfrm>
            <a:off x="7847702" y="4429259"/>
            <a:ext cx="3853398" cy="2179700"/>
          </a:xfrm>
          <a:prstGeom prst="rect">
            <a:avLst/>
          </a:prstGeom>
        </p:spPr>
      </p:pic>
    </p:spTree>
    <p:extLst>
      <p:ext uri="{BB962C8B-B14F-4D97-AF65-F5344CB8AC3E}">
        <p14:creationId xmlns:p14="http://schemas.microsoft.com/office/powerpoint/2010/main" val="13584207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ép 14"/>
          <p:cNvPicPr>
            <a:picLocks noChangeAspect="1"/>
          </p:cNvPicPr>
          <p:nvPr/>
        </p:nvPicPr>
        <p:blipFill>
          <a:blip r:embed="rId2"/>
          <a:stretch>
            <a:fillRect/>
          </a:stretch>
        </p:blipFill>
        <p:spPr>
          <a:xfrm>
            <a:off x="8717398" y="3209176"/>
            <a:ext cx="3421542" cy="1423064"/>
          </a:xfrm>
          <a:prstGeom prst="rect">
            <a:avLst/>
          </a:prstGeom>
        </p:spPr>
      </p:pic>
      <p:sp>
        <p:nvSpPr>
          <p:cNvPr id="2" name="Cím 1"/>
          <p:cNvSpPr>
            <a:spLocks noGrp="1"/>
          </p:cNvSpPr>
          <p:nvPr>
            <p:ph type="title"/>
          </p:nvPr>
        </p:nvSpPr>
        <p:spPr>
          <a:xfrm>
            <a:off x="528260" y="481237"/>
            <a:ext cx="8536809" cy="1325563"/>
          </a:xfrm>
        </p:spPr>
        <p:txBody>
          <a:bodyPr/>
          <a:lstStyle/>
          <a:p>
            <a:r>
              <a:rPr lang="hu-HU" sz="4400" dirty="0">
                <a:solidFill>
                  <a:srgbClr val="002060"/>
                </a:solidFill>
                <a:latin typeface="+mj-lt"/>
              </a:rPr>
              <a:t>NO – IT IS ALSO THIS !</a:t>
            </a:r>
          </a:p>
        </p:txBody>
      </p:sp>
      <p:pic>
        <p:nvPicPr>
          <p:cNvPr id="5" name="Kép 4"/>
          <p:cNvPicPr>
            <a:picLocks noChangeAspect="1"/>
          </p:cNvPicPr>
          <p:nvPr/>
        </p:nvPicPr>
        <p:blipFill>
          <a:blip r:embed="rId3"/>
          <a:stretch>
            <a:fillRect/>
          </a:stretch>
        </p:blipFill>
        <p:spPr>
          <a:xfrm>
            <a:off x="120064" y="1397076"/>
            <a:ext cx="2508849" cy="1336647"/>
          </a:xfrm>
          <a:prstGeom prst="rect">
            <a:avLst/>
          </a:prstGeom>
        </p:spPr>
      </p:pic>
      <p:pic>
        <p:nvPicPr>
          <p:cNvPr id="6" name="Kép 5"/>
          <p:cNvPicPr>
            <a:picLocks noChangeAspect="1"/>
          </p:cNvPicPr>
          <p:nvPr/>
        </p:nvPicPr>
        <p:blipFill>
          <a:blip r:embed="rId4"/>
          <a:stretch>
            <a:fillRect/>
          </a:stretch>
        </p:blipFill>
        <p:spPr>
          <a:xfrm>
            <a:off x="5180343" y="1397076"/>
            <a:ext cx="2789567" cy="1474352"/>
          </a:xfrm>
          <a:prstGeom prst="rect">
            <a:avLst/>
          </a:prstGeom>
        </p:spPr>
      </p:pic>
      <p:pic>
        <p:nvPicPr>
          <p:cNvPr id="7" name="Kép 6"/>
          <p:cNvPicPr>
            <a:picLocks noChangeAspect="1"/>
          </p:cNvPicPr>
          <p:nvPr/>
        </p:nvPicPr>
        <p:blipFill>
          <a:blip r:embed="rId5"/>
          <a:stretch>
            <a:fillRect/>
          </a:stretch>
        </p:blipFill>
        <p:spPr>
          <a:xfrm>
            <a:off x="8285313" y="1424292"/>
            <a:ext cx="3100193" cy="1386265"/>
          </a:xfrm>
          <a:prstGeom prst="rect">
            <a:avLst/>
          </a:prstGeom>
        </p:spPr>
      </p:pic>
      <p:pic>
        <p:nvPicPr>
          <p:cNvPr id="8" name="Kép 7"/>
          <p:cNvPicPr>
            <a:picLocks noChangeAspect="1"/>
          </p:cNvPicPr>
          <p:nvPr/>
        </p:nvPicPr>
        <p:blipFill>
          <a:blip r:embed="rId6"/>
          <a:stretch>
            <a:fillRect/>
          </a:stretch>
        </p:blipFill>
        <p:spPr>
          <a:xfrm>
            <a:off x="181306" y="3045263"/>
            <a:ext cx="2251343" cy="1751045"/>
          </a:xfrm>
          <a:prstGeom prst="rect">
            <a:avLst/>
          </a:prstGeom>
        </p:spPr>
      </p:pic>
      <p:pic>
        <p:nvPicPr>
          <p:cNvPr id="9" name="Kép 8"/>
          <p:cNvPicPr>
            <a:picLocks noChangeAspect="1"/>
          </p:cNvPicPr>
          <p:nvPr/>
        </p:nvPicPr>
        <p:blipFill>
          <a:blip r:embed="rId7"/>
          <a:stretch>
            <a:fillRect/>
          </a:stretch>
        </p:blipFill>
        <p:spPr>
          <a:xfrm>
            <a:off x="2628913" y="3096997"/>
            <a:ext cx="2806607" cy="1646415"/>
          </a:xfrm>
          <a:prstGeom prst="rect">
            <a:avLst/>
          </a:prstGeom>
        </p:spPr>
      </p:pic>
      <p:pic>
        <p:nvPicPr>
          <p:cNvPr id="10" name="Kép 9"/>
          <p:cNvPicPr>
            <a:picLocks noChangeAspect="1"/>
          </p:cNvPicPr>
          <p:nvPr/>
        </p:nvPicPr>
        <p:blipFill>
          <a:blip r:embed="rId8"/>
          <a:stretch>
            <a:fillRect/>
          </a:stretch>
        </p:blipFill>
        <p:spPr>
          <a:xfrm>
            <a:off x="2834419" y="1380249"/>
            <a:ext cx="1790205" cy="1508005"/>
          </a:xfrm>
          <a:prstGeom prst="rect">
            <a:avLst/>
          </a:prstGeom>
        </p:spPr>
      </p:pic>
      <p:pic>
        <p:nvPicPr>
          <p:cNvPr id="11" name="Kép 10"/>
          <p:cNvPicPr>
            <a:picLocks noChangeAspect="1"/>
          </p:cNvPicPr>
          <p:nvPr/>
        </p:nvPicPr>
        <p:blipFill>
          <a:blip r:embed="rId9"/>
          <a:stretch>
            <a:fillRect/>
          </a:stretch>
        </p:blipFill>
        <p:spPr>
          <a:xfrm>
            <a:off x="5660225" y="3090830"/>
            <a:ext cx="2625088" cy="1652582"/>
          </a:xfrm>
          <a:prstGeom prst="rect">
            <a:avLst/>
          </a:prstGeom>
        </p:spPr>
      </p:pic>
      <p:pic>
        <p:nvPicPr>
          <p:cNvPr id="12" name="Kép 11"/>
          <p:cNvPicPr>
            <a:picLocks noChangeAspect="1"/>
          </p:cNvPicPr>
          <p:nvPr/>
        </p:nvPicPr>
        <p:blipFill>
          <a:blip r:embed="rId10"/>
          <a:stretch>
            <a:fillRect/>
          </a:stretch>
        </p:blipFill>
        <p:spPr>
          <a:xfrm>
            <a:off x="3300063" y="5049310"/>
            <a:ext cx="2393670" cy="1579544"/>
          </a:xfrm>
          <a:prstGeom prst="rect">
            <a:avLst/>
          </a:prstGeom>
        </p:spPr>
      </p:pic>
      <p:pic>
        <p:nvPicPr>
          <p:cNvPr id="13" name="Kép 12"/>
          <p:cNvPicPr>
            <a:picLocks noChangeAspect="1"/>
          </p:cNvPicPr>
          <p:nvPr/>
        </p:nvPicPr>
        <p:blipFill>
          <a:blip r:embed="rId11"/>
          <a:stretch>
            <a:fillRect/>
          </a:stretch>
        </p:blipFill>
        <p:spPr>
          <a:xfrm>
            <a:off x="5850256" y="5054015"/>
            <a:ext cx="2726561" cy="1518413"/>
          </a:xfrm>
          <a:prstGeom prst="rect">
            <a:avLst/>
          </a:prstGeom>
        </p:spPr>
      </p:pic>
      <p:pic>
        <p:nvPicPr>
          <p:cNvPr id="14" name="Kép 13"/>
          <p:cNvPicPr>
            <a:picLocks noChangeAspect="1"/>
          </p:cNvPicPr>
          <p:nvPr/>
        </p:nvPicPr>
        <p:blipFill>
          <a:blip r:embed="rId12"/>
          <a:stretch>
            <a:fillRect/>
          </a:stretch>
        </p:blipFill>
        <p:spPr>
          <a:xfrm>
            <a:off x="230788" y="5097047"/>
            <a:ext cx="2892907" cy="1123362"/>
          </a:xfrm>
          <a:prstGeom prst="rect">
            <a:avLst/>
          </a:prstGeom>
        </p:spPr>
      </p:pic>
      <p:pic>
        <p:nvPicPr>
          <p:cNvPr id="16" name="Kép 15"/>
          <p:cNvPicPr>
            <a:picLocks noChangeAspect="1"/>
          </p:cNvPicPr>
          <p:nvPr/>
        </p:nvPicPr>
        <p:blipFill>
          <a:blip r:embed="rId13"/>
          <a:stretch>
            <a:fillRect/>
          </a:stretch>
        </p:blipFill>
        <p:spPr>
          <a:xfrm>
            <a:off x="9065069" y="4880963"/>
            <a:ext cx="2355821" cy="1627217"/>
          </a:xfrm>
          <a:prstGeom prst="rect">
            <a:avLst/>
          </a:prstGeom>
        </p:spPr>
      </p:pic>
    </p:spTree>
    <p:extLst>
      <p:ext uri="{BB962C8B-B14F-4D97-AF65-F5344CB8AC3E}">
        <p14:creationId xmlns:p14="http://schemas.microsoft.com/office/powerpoint/2010/main" val="2754483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latin typeface="+mj-lt"/>
              </a:rPr>
              <a:t>BUDAPEST AND HUNGARY</a:t>
            </a:r>
          </a:p>
        </p:txBody>
      </p:sp>
      <p:sp>
        <p:nvSpPr>
          <p:cNvPr id="3" name="Tartalom helye 2"/>
          <p:cNvSpPr>
            <a:spLocks noGrp="1"/>
          </p:cNvSpPr>
          <p:nvPr>
            <p:ph idx="1"/>
          </p:nvPr>
        </p:nvSpPr>
        <p:spPr>
          <a:xfrm>
            <a:off x="786829" y="2251539"/>
            <a:ext cx="10515600" cy="3925423"/>
          </a:xfrm>
          <a:solidFill>
            <a:schemeClr val="accent2"/>
          </a:solidFill>
        </p:spPr>
        <p:txBody>
          <a:bodyPr/>
          <a:lstStyle/>
          <a:p>
            <a:pPr marL="457200" indent="-457200">
              <a:lnSpc>
                <a:spcPct val="100000"/>
              </a:lnSpc>
              <a:buFont typeface="Arial" panose="020B0604020202020204" pitchFamily="34" charset="0"/>
              <a:buChar char="•"/>
            </a:pPr>
            <a:r>
              <a:rPr lang="hu-HU" sz="2800" dirty="0" err="1">
                <a:solidFill>
                  <a:schemeClr val="accent1"/>
                </a:solidFill>
                <a:latin typeface="+mn-lt"/>
              </a:rPr>
              <a:t>Fills</a:t>
            </a:r>
            <a:r>
              <a:rPr lang="hu-HU" sz="2800" dirty="0">
                <a:solidFill>
                  <a:schemeClr val="accent1"/>
                </a:solidFill>
                <a:latin typeface="+mn-lt"/>
              </a:rPr>
              <a:t> </a:t>
            </a:r>
            <a:r>
              <a:rPr lang="hu-HU" sz="2800" dirty="0" err="1">
                <a:solidFill>
                  <a:schemeClr val="accent1"/>
                </a:solidFill>
                <a:latin typeface="+mn-lt"/>
              </a:rPr>
              <a:t>the</a:t>
            </a:r>
            <a:r>
              <a:rPr lang="hu-HU" sz="2800" dirty="0">
                <a:solidFill>
                  <a:schemeClr val="accent1"/>
                </a:solidFill>
                <a:latin typeface="+mn-lt"/>
              </a:rPr>
              <a:t> </a:t>
            </a:r>
            <a:r>
              <a:rPr lang="hu-HU" sz="2800" dirty="0" err="1">
                <a:solidFill>
                  <a:schemeClr val="accent1"/>
                </a:solidFill>
                <a:latin typeface="+mn-lt"/>
              </a:rPr>
              <a:t>role</a:t>
            </a:r>
            <a:r>
              <a:rPr lang="hu-HU" sz="2800" dirty="0">
                <a:solidFill>
                  <a:schemeClr val="accent1"/>
                </a:solidFill>
                <a:latin typeface="+mn-lt"/>
              </a:rPr>
              <a:t> of a „</a:t>
            </a:r>
            <a:r>
              <a:rPr lang="hu-HU" sz="2800" dirty="0" err="1">
                <a:solidFill>
                  <a:schemeClr val="accent1"/>
                </a:solidFill>
                <a:latin typeface="+mn-lt"/>
              </a:rPr>
              <a:t>bridge</a:t>
            </a:r>
            <a:r>
              <a:rPr lang="hu-HU" sz="2800" dirty="0">
                <a:solidFill>
                  <a:schemeClr val="accent1"/>
                </a:solidFill>
                <a:latin typeface="+mn-lt"/>
              </a:rPr>
              <a:t>” </a:t>
            </a:r>
            <a:r>
              <a:rPr lang="hu-HU" sz="2800" dirty="0" err="1">
                <a:solidFill>
                  <a:schemeClr val="accent1"/>
                </a:solidFill>
                <a:latin typeface="+mn-lt"/>
              </a:rPr>
              <a:t>between</a:t>
            </a:r>
            <a:r>
              <a:rPr lang="hu-HU" sz="2800" dirty="0">
                <a:solidFill>
                  <a:schemeClr val="accent1"/>
                </a:solidFill>
                <a:latin typeface="+mn-lt"/>
              </a:rPr>
              <a:t> West and </a:t>
            </a:r>
            <a:r>
              <a:rPr lang="hu-HU" sz="2800" dirty="0" err="1">
                <a:solidFill>
                  <a:schemeClr val="accent1"/>
                </a:solidFill>
                <a:latin typeface="+mn-lt"/>
              </a:rPr>
              <a:t>East</a:t>
            </a:r>
            <a:endParaRPr lang="hu-HU" sz="2800" dirty="0">
              <a:solidFill>
                <a:schemeClr val="accent1"/>
              </a:solidFill>
              <a:latin typeface="+mn-lt"/>
            </a:endParaRPr>
          </a:p>
          <a:p>
            <a:pPr marL="457200" indent="-457200">
              <a:lnSpc>
                <a:spcPct val="100000"/>
              </a:lnSpc>
              <a:buFont typeface="Arial" panose="020B0604020202020204" pitchFamily="34" charset="0"/>
              <a:buChar char="•"/>
            </a:pPr>
            <a:r>
              <a:rPr lang="hu-HU" sz="2800" dirty="0">
                <a:solidFill>
                  <a:schemeClr val="accent1"/>
                </a:solidFill>
                <a:latin typeface="+mn-lt"/>
              </a:rPr>
              <a:t>A business </a:t>
            </a:r>
            <a:r>
              <a:rPr lang="hu-HU" sz="2800" dirty="0" err="1">
                <a:solidFill>
                  <a:schemeClr val="accent1"/>
                </a:solidFill>
                <a:latin typeface="+mn-lt"/>
              </a:rPr>
              <a:t>hub</a:t>
            </a:r>
            <a:r>
              <a:rPr lang="hu-HU" sz="2800" dirty="0">
                <a:solidFill>
                  <a:schemeClr val="accent1"/>
                </a:solidFill>
                <a:latin typeface="+mn-lt"/>
              </a:rPr>
              <a:t> (</a:t>
            </a:r>
            <a:r>
              <a:rPr lang="hu-HU" sz="2800" dirty="0" err="1">
                <a:solidFill>
                  <a:schemeClr val="accent1"/>
                </a:solidFill>
                <a:latin typeface="+mn-lt"/>
              </a:rPr>
              <a:t>international</a:t>
            </a:r>
            <a:r>
              <a:rPr lang="hu-HU" sz="2800" dirty="0">
                <a:solidFill>
                  <a:schemeClr val="accent1"/>
                </a:solidFill>
                <a:latin typeface="+mn-lt"/>
              </a:rPr>
              <a:t> and </a:t>
            </a:r>
            <a:r>
              <a:rPr lang="hu-HU" sz="2800" dirty="0" err="1">
                <a:solidFill>
                  <a:schemeClr val="accent1"/>
                </a:solidFill>
                <a:latin typeface="+mn-lt"/>
              </a:rPr>
              <a:t>multinational</a:t>
            </a:r>
            <a:r>
              <a:rPr lang="hu-HU" sz="2800" dirty="0">
                <a:solidFill>
                  <a:schemeClr val="accent1"/>
                </a:solidFill>
                <a:latin typeface="+mn-lt"/>
              </a:rPr>
              <a:t> </a:t>
            </a:r>
            <a:r>
              <a:rPr lang="hu-HU" sz="2800" dirty="0" err="1">
                <a:solidFill>
                  <a:schemeClr val="accent1"/>
                </a:solidFill>
                <a:latin typeface="+mn-lt"/>
              </a:rPr>
              <a:t>companies</a:t>
            </a:r>
            <a:r>
              <a:rPr lang="hu-HU" sz="2800" dirty="0">
                <a:solidFill>
                  <a:schemeClr val="accent1"/>
                </a:solidFill>
                <a:latin typeface="+mn-lt"/>
              </a:rPr>
              <a:t>, </a:t>
            </a:r>
            <a:r>
              <a:rPr lang="hu-HU" sz="2800" dirty="0" err="1">
                <a:solidFill>
                  <a:schemeClr val="accent1"/>
                </a:solidFill>
                <a:latin typeface="+mn-lt"/>
              </a:rPr>
              <a:t>regional</a:t>
            </a:r>
            <a:r>
              <a:rPr lang="hu-HU" sz="2800" dirty="0">
                <a:solidFill>
                  <a:schemeClr val="accent1"/>
                </a:solidFill>
                <a:latin typeface="+mn-lt"/>
              </a:rPr>
              <a:t> </a:t>
            </a:r>
            <a:r>
              <a:rPr lang="hu-HU" sz="2800" dirty="0" err="1">
                <a:solidFill>
                  <a:schemeClr val="accent1"/>
                </a:solidFill>
                <a:latin typeface="+mn-lt"/>
              </a:rPr>
              <a:t>directorates</a:t>
            </a:r>
            <a:r>
              <a:rPr lang="hu-HU" sz="2800" dirty="0">
                <a:solidFill>
                  <a:schemeClr val="accent1"/>
                </a:solidFill>
                <a:latin typeface="+mn-lt"/>
              </a:rPr>
              <a:t>, etc.)</a:t>
            </a:r>
          </a:p>
          <a:p>
            <a:pPr marL="457200" indent="-457200">
              <a:lnSpc>
                <a:spcPct val="100000"/>
              </a:lnSpc>
              <a:buFont typeface="Arial" panose="020B0604020202020204" pitchFamily="34" charset="0"/>
              <a:buChar char="•"/>
            </a:pPr>
            <a:r>
              <a:rPr lang="hu-HU" sz="2800" dirty="0">
                <a:solidFill>
                  <a:schemeClr val="accent1"/>
                </a:solidFill>
                <a:latin typeface="+mn-lt"/>
              </a:rPr>
              <a:t>A </a:t>
            </a:r>
            <a:r>
              <a:rPr lang="hu-HU" sz="2800" dirty="0" err="1">
                <a:solidFill>
                  <a:schemeClr val="accent1"/>
                </a:solidFill>
                <a:latin typeface="+mn-lt"/>
              </a:rPr>
              <a:t>cultural</a:t>
            </a:r>
            <a:r>
              <a:rPr lang="hu-HU" sz="2800" dirty="0">
                <a:solidFill>
                  <a:schemeClr val="accent1"/>
                </a:solidFill>
                <a:latin typeface="+mn-lt"/>
              </a:rPr>
              <a:t> </a:t>
            </a:r>
            <a:r>
              <a:rPr lang="hu-HU" sz="2800" dirty="0" err="1">
                <a:solidFill>
                  <a:schemeClr val="accent1"/>
                </a:solidFill>
                <a:latin typeface="+mn-lt"/>
              </a:rPr>
              <a:t>hub</a:t>
            </a:r>
            <a:r>
              <a:rPr lang="hu-HU" sz="2800" dirty="0">
                <a:solidFill>
                  <a:schemeClr val="accent1"/>
                </a:solidFill>
                <a:latin typeface="+mn-lt"/>
              </a:rPr>
              <a:t> </a:t>
            </a:r>
          </a:p>
          <a:p>
            <a:pPr marL="457200" indent="-457200">
              <a:lnSpc>
                <a:spcPct val="100000"/>
              </a:lnSpc>
              <a:buFont typeface="Arial" panose="020B0604020202020204" pitchFamily="34" charset="0"/>
              <a:buChar char="•"/>
            </a:pPr>
            <a:r>
              <a:rPr lang="hu-HU" sz="2800" dirty="0">
                <a:solidFill>
                  <a:schemeClr val="accent1"/>
                </a:solidFill>
                <a:latin typeface="+mn-lt"/>
              </a:rPr>
              <a:t>A </a:t>
            </a:r>
            <a:r>
              <a:rPr lang="hu-HU" sz="2800" dirty="0" err="1">
                <a:solidFill>
                  <a:schemeClr val="accent1"/>
                </a:solidFill>
                <a:latin typeface="+mn-lt"/>
              </a:rPr>
              <a:t>multicultural</a:t>
            </a:r>
            <a:r>
              <a:rPr lang="hu-HU" sz="2800" dirty="0">
                <a:solidFill>
                  <a:schemeClr val="accent1"/>
                </a:solidFill>
                <a:latin typeface="+mn-lt"/>
              </a:rPr>
              <a:t> country </a:t>
            </a:r>
            <a:r>
              <a:rPr lang="hu-HU" sz="2800" dirty="0" err="1">
                <a:solidFill>
                  <a:schemeClr val="accent1"/>
                </a:solidFill>
                <a:latin typeface="+mn-lt"/>
              </a:rPr>
              <a:t>with</a:t>
            </a:r>
            <a:r>
              <a:rPr lang="hu-HU" sz="2800" dirty="0">
                <a:solidFill>
                  <a:schemeClr val="accent1"/>
                </a:solidFill>
                <a:latin typeface="+mn-lt"/>
              </a:rPr>
              <a:t> </a:t>
            </a:r>
            <a:r>
              <a:rPr lang="hu-HU" sz="2800" dirty="0" err="1">
                <a:solidFill>
                  <a:schemeClr val="accent1"/>
                </a:solidFill>
                <a:latin typeface="+mn-lt"/>
              </a:rPr>
              <a:t>people</a:t>
            </a:r>
            <a:r>
              <a:rPr lang="hu-HU" sz="2800" dirty="0">
                <a:solidFill>
                  <a:schemeClr val="accent1"/>
                </a:solidFill>
                <a:latin typeface="+mn-lt"/>
              </a:rPr>
              <a:t> </a:t>
            </a:r>
            <a:r>
              <a:rPr lang="hu-HU" sz="2800" dirty="0" err="1">
                <a:solidFill>
                  <a:schemeClr val="accent1"/>
                </a:solidFill>
                <a:latin typeface="+mn-lt"/>
              </a:rPr>
              <a:t>from</a:t>
            </a:r>
            <a:r>
              <a:rPr lang="hu-HU" sz="2800" dirty="0">
                <a:solidFill>
                  <a:schemeClr val="accent1"/>
                </a:solidFill>
                <a:latin typeface="+mn-lt"/>
              </a:rPr>
              <a:t> </a:t>
            </a:r>
            <a:r>
              <a:rPr lang="hu-HU" sz="2800" dirty="0" err="1">
                <a:solidFill>
                  <a:schemeClr val="accent1"/>
                </a:solidFill>
                <a:latin typeface="+mn-lt"/>
              </a:rPr>
              <a:t>many</a:t>
            </a:r>
            <a:r>
              <a:rPr lang="hu-HU" sz="2800" dirty="0">
                <a:solidFill>
                  <a:schemeClr val="accent1"/>
                </a:solidFill>
                <a:latin typeface="+mn-lt"/>
              </a:rPr>
              <a:t> </a:t>
            </a:r>
            <a:r>
              <a:rPr lang="hu-HU" sz="2800" dirty="0" err="1">
                <a:solidFill>
                  <a:schemeClr val="accent1"/>
                </a:solidFill>
                <a:latin typeface="+mn-lt"/>
              </a:rPr>
              <a:t>countries</a:t>
            </a:r>
            <a:r>
              <a:rPr lang="hu-HU" sz="2800" dirty="0">
                <a:solidFill>
                  <a:schemeClr val="accent1"/>
                </a:solidFill>
                <a:latin typeface="+mn-lt"/>
              </a:rPr>
              <a:t> </a:t>
            </a:r>
            <a:r>
              <a:rPr lang="hu-HU" sz="2800" dirty="0" err="1">
                <a:solidFill>
                  <a:schemeClr val="accent1"/>
                </a:solidFill>
                <a:latin typeface="+mn-lt"/>
              </a:rPr>
              <a:t>living</a:t>
            </a:r>
            <a:r>
              <a:rPr lang="hu-HU" sz="2800" dirty="0">
                <a:solidFill>
                  <a:schemeClr val="accent1"/>
                </a:solidFill>
                <a:latin typeface="+mn-lt"/>
              </a:rPr>
              <a:t> here and </a:t>
            </a:r>
            <a:r>
              <a:rPr lang="hu-HU" sz="2800" dirty="0" err="1">
                <a:solidFill>
                  <a:schemeClr val="accent1"/>
                </a:solidFill>
                <a:latin typeface="+mn-lt"/>
              </a:rPr>
              <a:t>working</a:t>
            </a:r>
            <a:r>
              <a:rPr lang="hu-HU" sz="2800" dirty="0">
                <a:solidFill>
                  <a:schemeClr val="accent1"/>
                </a:solidFill>
                <a:latin typeface="+mn-lt"/>
              </a:rPr>
              <a:t> </a:t>
            </a:r>
            <a:r>
              <a:rPr lang="hu-HU" sz="2800" dirty="0" err="1">
                <a:solidFill>
                  <a:schemeClr val="accent1"/>
                </a:solidFill>
                <a:latin typeface="+mn-lt"/>
              </a:rPr>
              <a:t>together</a:t>
            </a:r>
            <a:endParaRPr lang="hu-HU" sz="2800" dirty="0">
              <a:solidFill>
                <a:schemeClr val="accent1"/>
              </a:solidFill>
              <a:latin typeface="+mn-lt"/>
            </a:endParaRPr>
          </a:p>
          <a:p>
            <a:endParaRPr lang="hu-HU" dirty="0"/>
          </a:p>
        </p:txBody>
      </p:sp>
    </p:spTree>
    <p:extLst>
      <p:ext uri="{BB962C8B-B14F-4D97-AF65-F5344CB8AC3E}">
        <p14:creationId xmlns:p14="http://schemas.microsoft.com/office/powerpoint/2010/main" val="1518933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2135A-0B01-4EF6-A3BB-C3AE3A6F0629}"/>
              </a:ext>
            </a:extLst>
          </p:cNvPr>
          <p:cNvSpPr>
            <a:spLocks noGrp="1"/>
          </p:cNvSpPr>
          <p:nvPr>
            <p:ph type="body" sz="quarter" idx="12"/>
          </p:nvPr>
        </p:nvSpPr>
        <p:spPr>
          <a:xfrm>
            <a:off x="0" y="0"/>
            <a:ext cx="12191999" cy="6858000"/>
          </a:xfrm>
          <a:prstGeom prst="rect">
            <a:avLst/>
          </a:prstGeom>
          <a:solidFill>
            <a:srgbClr val="495999"/>
          </a:solidFill>
        </p:spPr>
        <p:txBody>
          <a:bodyPr anchor="ctr">
            <a:normAutofit/>
          </a:bodyPr>
          <a:lstStyle/>
          <a:p>
            <a:pPr algn="ctr">
              <a:lnSpc>
                <a:spcPct val="120000"/>
              </a:lnSpc>
            </a:pPr>
            <a:r>
              <a:rPr lang="hu-HU" sz="4400" b="1" dirty="0"/>
              <a:t>Thank you for your attention! </a:t>
            </a:r>
          </a:p>
          <a:p>
            <a:pPr algn="ctr">
              <a:lnSpc>
                <a:spcPct val="120000"/>
              </a:lnSpc>
            </a:pPr>
            <a:br>
              <a:rPr lang="hu-HU" sz="4400" b="1" dirty="0"/>
            </a:br>
            <a:r>
              <a:rPr lang="hu-HU" sz="4400" b="1" dirty="0"/>
              <a:t>On behalf of Student Services and the Stipendium Hungaricum office</a:t>
            </a:r>
          </a:p>
          <a:p>
            <a:pPr algn="ctr">
              <a:lnSpc>
                <a:spcPct val="120000"/>
              </a:lnSpc>
            </a:pPr>
            <a:r>
              <a:rPr lang="hu-HU" sz="4400" b="1" dirty="0"/>
              <a:t>I wish you successful studies at Corvinus</a:t>
            </a:r>
            <a:endParaRPr lang="hu-HU" sz="1800" dirty="0">
              <a:latin typeface="+mn-lt"/>
            </a:endParaRPr>
          </a:p>
        </p:txBody>
      </p:sp>
    </p:spTree>
    <p:extLst>
      <p:ext uri="{BB962C8B-B14F-4D97-AF65-F5344CB8AC3E}">
        <p14:creationId xmlns:p14="http://schemas.microsoft.com/office/powerpoint/2010/main" val="32216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7D06-5324-44F7-BE2A-273B640BCFF8}"/>
              </a:ext>
            </a:extLst>
          </p:cNvPr>
          <p:cNvSpPr>
            <a:spLocks noGrp="1"/>
          </p:cNvSpPr>
          <p:nvPr>
            <p:ph type="title"/>
          </p:nvPr>
        </p:nvSpPr>
        <p:spPr/>
        <p:txBody>
          <a:bodyPr/>
          <a:lstStyle/>
          <a:p>
            <a:r>
              <a:rPr lang="hu-HU" dirty="0"/>
              <a:t>Corvinus University</a:t>
            </a:r>
          </a:p>
        </p:txBody>
      </p:sp>
      <p:sp>
        <p:nvSpPr>
          <p:cNvPr id="3" name="Table Placeholder 2">
            <a:extLst>
              <a:ext uri="{FF2B5EF4-FFF2-40B4-BE49-F238E27FC236}">
                <a16:creationId xmlns:a16="http://schemas.microsoft.com/office/drawing/2014/main" id="{14F53891-1EC2-4217-8B57-3CE43EE0EA4A}"/>
              </a:ext>
            </a:extLst>
          </p:cNvPr>
          <p:cNvSpPr>
            <a:spLocks noGrp="1"/>
          </p:cNvSpPr>
          <p:nvPr>
            <p:ph type="tbl" sz="quarter" idx="10"/>
          </p:nvPr>
        </p:nvSpPr>
        <p:spPr>
          <a:xfrm>
            <a:off x="568253" y="1263664"/>
            <a:ext cx="11072885" cy="4432883"/>
          </a:xfrm>
        </p:spPr>
      </p:sp>
      <p:sp>
        <p:nvSpPr>
          <p:cNvPr id="5" name="TextBox 4">
            <a:extLst>
              <a:ext uri="{FF2B5EF4-FFF2-40B4-BE49-F238E27FC236}">
                <a16:creationId xmlns:a16="http://schemas.microsoft.com/office/drawing/2014/main" id="{EBA6A2C5-5BA8-49A8-8D05-95CF6A71FB11}"/>
              </a:ext>
            </a:extLst>
          </p:cNvPr>
          <p:cNvSpPr txBox="1"/>
          <p:nvPr/>
        </p:nvSpPr>
        <p:spPr>
          <a:xfrm>
            <a:off x="810360" y="1381171"/>
            <a:ext cx="10606060" cy="369332"/>
          </a:xfrm>
          <a:prstGeom prst="rect">
            <a:avLst/>
          </a:prstGeom>
          <a:noFill/>
        </p:spPr>
        <p:txBody>
          <a:bodyPr wrap="square">
            <a:spAutoFit/>
          </a:bodyPr>
          <a:lstStyle/>
          <a:p>
            <a:r>
              <a:rPr lang="hu-HU" dirty="0">
                <a:hlinkClick r:id="rId2"/>
              </a:rPr>
              <a:t>https://www.uni-corvinus.hu/main-page/about-the-university/corvinus-at-a-glance/?lang=en</a:t>
            </a:r>
            <a:r>
              <a:rPr lang="hu-HU" dirty="0"/>
              <a:t> </a:t>
            </a:r>
          </a:p>
        </p:txBody>
      </p:sp>
      <p:pic>
        <p:nvPicPr>
          <p:cNvPr id="7" name="Picture 6">
            <a:extLst>
              <a:ext uri="{FF2B5EF4-FFF2-40B4-BE49-F238E27FC236}">
                <a16:creationId xmlns:a16="http://schemas.microsoft.com/office/drawing/2014/main" id="{08038184-140B-4F7E-B6D8-F8F4750DBA19}"/>
              </a:ext>
            </a:extLst>
          </p:cNvPr>
          <p:cNvPicPr>
            <a:picLocks noChangeAspect="1"/>
          </p:cNvPicPr>
          <p:nvPr/>
        </p:nvPicPr>
        <p:blipFill>
          <a:blip r:embed="rId3"/>
          <a:stretch>
            <a:fillRect/>
          </a:stretch>
        </p:blipFill>
        <p:spPr>
          <a:xfrm>
            <a:off x="568253" y="1973446"/>
            <a:ext cx="11123341" cy="4599370"/>
          </a:xfrm>
          <a:prstGeom prst="rect">
            <a:avLst/>
          </a:prstGeom>
        </p:spPr>
      </p:pic>
    </p:spTree>
    <p:extLst>
      <p:ext uri="{BB962C8B-B14F-4D97-AF65-F5344CB8AC3E}">
        <p14:creationId xmlns:p14="http://schemas.microsoft.com/office/powerpoint/2010/main" val="3913477921"/>
      </p:ext>
    </p:extLst>
  </p:cSld>
  <p:clrMapOvr>
    <a:masterClrMapping/>
  </p:clrMapOvr>
</p:sld>
</file>

<file path=ppt/theme/theme1.xml><?xml version="1.0" encoding="utf-8"?>
<a:theme xmlns:a="http://schemas.openxmlformats.org/drawingml/2006/main" name="Főcímek/Zárók_világos">
  <a:themeElements>
    <a:clrScheme name="Corvinus">
      <a:dk1>
        <a:srgbClr val="1D345E"/>
      </a:dk1>
      <a:lt1>
        <a:srgbClr val="FBCA51"/>
      </a:lt1>
      <a:dk2>
        <a:srgbClr val="E94468"/>
      </a:dk2>
      <a:lt2>
        <a:srgbClr val="ABD3F2"/>
      </a:lt2>
      <a:accent1>
        <a:srgbClr val="4A5A9B"/>
      </a:accent1>
      <a:accent2>
        <a:srgbClr val="FFFFFF"/>
      </a:accent2>
      <a:accent3>
        <a:srgbClr val="000000"/>
      </a:accent3>
      <a:accent4>
        <a:srgbClr val="E94468"/>
      </a:accent4>
      <a:accent5>
        <a:srgbClr val="1D345E"/>
      </a:accent5>
      <a:accent6>
        <a:srgbClr val="FBCA51"/>
      </a:accent6>
      <a:hlink>
        <a:srgbClr val="E94468"/>
      </a:hlink>
      <a:folHlink>
        <a:srgbClr val="000000"/>
      </a:folHlink>
    </a:clrScheme>
    <a:fontScheme name="Corvinus">
      <a:majorFont>
        <a:latin typeface="Muli ExtraBold"/>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választó_diák_sötétszöveg">
  <a:themeElements>
    <a:clrScheme name="Corvinus">
      <a:dk1>
        <a:srgbClr val="1D345E"/>
      </a:dk1>
      <a:lt1>
        <a:srgbClr val="FBCA51"/>
      </a:lt1>
      <a:dk2>
        <a:srgbClr val="E94468"/>
      </a:dk2>
      <a:lt2>
        <a:srgbClr val="ABD3F2"/>
      </a:lt2>
      <a:accent1>
        <a:srgbClr val="4A5A9B"/>
      </a:accent1>
      <a:accent2>
        <a:srgbClr val="FFFFFF"/>
      </a:accent2>
      <a:accent3>
        <a:srgbClr val="000000"/>
      </a:accent3>
      <a:accent4>
        <a:srgbClr val="E94468"/>
      </a:accent4>
      <a:accent5>
        <a:srgbClr val="1D345E"/>
      </a:accent5>
      <a:accent6>
        <a:srgbClr val="FBCA51"/>
      </a:accent6>
      <a:hlink>
        <a:srgbClr val="E94468"/>
      </a:hlink>
      <a:folHlink>
        <a:srgbClr val="000000"/>
      </a:folHlink>
    </a:clrScheme>
    <a:fontScheme name="Corvinus">
      <a:majorFont>
        <a:latin typeface="Muli ExtraBold"/>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lválasztó_diák_sárgaszöveg">
  <a:themeElements>
    <a:clrScheme name="Corvinus">
      <a:dk1>
        <a:srgbClr val="1D345E"/>
      </a:dk1>
      <a:lt1>
        <a:srgbClr val="FBCA51"/>
      </a:lt1>
      <a:dk2>
        <a:srgbClr val="E94468"/>
      </a:dk2>
      <a:lt2>
        <a:srgbClr val="ABD3F2"/>
      </a:lt2>
      <a:accent1>
        <a:srgbClr val="4A5A9B"/>
      </a:accent1>
      <a:accent2>
        <a:srgbClr val="FFFFFF"/>
      </a:accent2>
      <a:accent3>
        <a:srgbClr val="000000"/>
      </a:accent3>
      <a:accent4>
        <a:srgbClr val="E94468"/>
      </a:accent4>
      <a:accent5>
        <a:srgbClr val="1D345E"/>
      </a:accent5>
      <a:accent6>
        <a:srgbClr val="FBCA51"/>
      </a:accent6>
      <a:hlink>
        <a:srgbClr val="E94468"/>
      </a:hlink>
      <a:folHlink>
        <a:srgbClr val="000000"/>
      </a:folHlink>
    </a:clrScheme>
    <a:fontScheme name="Corvinus">
      <a:majorFont>
        <a:latin typeface="Muli ExtraBold"/>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lválasztó_diák_világosszöveg">
  <a:themeElements>
    <a:clrScheme name="Corvinus">
      <a:dk1>
        <a:srgbClr val="1D345E"/>
      </a:dk1>
      <a:lt1>
        <a:srgbClr val="FBCA51"/>
      </a:lt1>
      <a:dk2>
        <a:srgbClr val="E94468"/>
      </a:dk2>
      <a:lt2>
        <a:srgbClr val="ABD3F2"/>
      </a:lt2>
      <a:accent1>
        <a:srgbClr val="4A5A9B"/>
      </a:accent1>
      <a:accent2>
        <a:srgbClr val="FFFFFF"/>
      </a:accent2>
      <a:accent3>
        <a:srgbClr val="000000"/>
      </a:accent3>
      <a:accent4>
        <a:srgbClr val="E94468"/>
      </a:accent4>
      <a:accent5>
        <a:srgbClr val="1D345E"/>
      </a:accent5>
      <a:accent6>
        <a:srgbClr val="FBCA51"/>
      </a:accent6>
      <a:hlink>
        <a:srgbClr val="E94468"/>
      </a:hlink>
      <a:folHlink>
        <a:srgbClr val="000000"/>
      </a:folHlink>
    </a:clrScheme>
    <a:fontScheme name="Corvinus">
      <a:majorFont>
        <a:latin typeface="Muli ExtraBold"/>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artalmi_diák">
  <a:themeElements>
    <a:clrScheme name="Corvinus">
      <a:dk1>
        <a:srgbClr val="1D345E"/>
      </a:dk1>
      <a:lt1>
        <a:srgbClr val="FBCA51"/>
      </a:lt1>
      <a:dk2>
        <a:srgbClr val="E94468"/>
      </a:dk2>
      <a:lt2>
        <a:srgbClr val="ABD3F2"/>
      </a:lt2>
      <a:accent1>
        <a:srgbClr val="4A5A9B"/>
      </a:accent1>
      <a:accent2>
        <a:srgbClr val="FFFFFF"/>
      </a:accent2>
      <a:accent3>
        <a:srgbClr val="000000"/>
      </a:accent3>
      <a:accent4>
        <a:srgbClr val="E94468"/>
      </a:accent4>
      <a:accent5>
        <a:srgbClr val="1D345E"/>
      </a:accent5>
      <a:accent6>
        <a:srgbClr val="FBCA51"/>
      </a:accent6>
      <a:hlink>
        <a:srgbClr val="E94468"/>
      </a:hlink>
      <a:folHlink>
        <a:srgbClr val="000000"/>
      </a:folHlink>
    </a:clrScheme>
    <a:fontScheme name="Corvinus">
      <a:majorFont>
        <a:latin typeface="Muli ExtraBold"/>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5330</Words>
  <Application>Microsoft Office PowerPoint</Application>
  <PresentationFormat>Widescreen</PresentationFormat>
  <Paragraphs>587</Paragraphs>
  <Slides>87</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87</vt:i4>
      </vt:variant>
    </vt:vector>
  </HeadingPairs>
  <TitlesOfParts>
    <vt:vector size="101" baseType="lpstr">
      <vt:lpstr>Muli Light</vt:lpstr>
      <vt:lpstr>Wingdings</vt:lpstr>
      <vt:lpstr>Nexa XBold</vt:lpstr>
      <vt:lpstr>Muli ExtraBold</vt:lpstr>
      <vt:lpstr>Nexa Book</vt:lpstr>
      <vt:lpstr>Calibri</vt:lpstr>
      <vt:lpstr>Arial</vt:lpstr>
      <vt:lpstr>Muli</vt:lpstr>
      <vt:lpstr>Arial Narrow</vt:lpstr>
      <vt:lpstr>Főcímek/Zárók_világos</vt:lpstr>
      <vt:lpstr>Elválasztó_diák_sötétszöveg</vt:lpstr>
      <vt:lpstr>Elválasztó_diák_sárgaszöveg</vt:lpstr>
      <vt:lpstr>Elválasztó_diák_világosszöveg</vt:lpstr>
      <vt:lpstr>Tartalmi_diák</vt:lpstr>
      <vt:lpstr>Welcome to Corvinus University</vt:lpstr>
      <vt:lpstr>Introducing myself</vt:lpstr>
      <vt:lpstr>How this session will be held – info and „rules”</vt:lpstr>
      <vt:lpstr>Agenda</vt:lpstr>
      <vt:lpstr>Agenda (cont.)</vt:lpstr>
      <vt:lpstr>Agenda (cont.)</vt:lpstr>
      <vt:lpstr>PowerPoint Presentation</vt:lpstr>
      <vt:lpstr>CORVINUS UNIVERSITY – A BRIEF HISTORY</vt:lpstr>
      <vt:lpstr>Corvinus University</vt:lpstr>
      <vt:lpstr>CORVINUS - AN INTERNATIONAL UNIVERSITY</vt:lpstr>
      <vt:lpstr>CORVINUS – International Accreditations and Memberships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hours</vt:lpstr>
      <vt:lpstr>General„rules”</vt:lpstr>
      <vt:lpstr>PowerPoint Presentation</vt:lpstr>
      <vt:lpstr>TEMPUS Public Foundation</vt:lpstr>
      <vt:lpstr>About the Stipendium Hungaricum program</vt:lpstr>
      <vt:lpstr>Stipendium Hungaricum information</vt:lpstr>
      <vt:lpstr>Important</vt:lpstr>
      <vt:lpstr>About the scholarship I.</vt:lpstr>
      <vt:lpstr>About the scholarship II.</vt:lpstr>
      <vt:lpstr>About the scholarship IV.</vt:lpstr>
      <vt:lpstr>Termination of the scholarship I.</vt:lpstr>
      <vt:lpstr>Termination of the scholarship II.</vt:lpstr>
      <vt:lpstr>Termination of the scholarship III.</vt:lpstr>
      <vt:lpstr>What should you do now?</vt:lpstr>
      <vt:lpstr>Other issues</vt:lpstr>
      <vt:lpstr>PowerPoint Presentation</vt:lpstr>
      <vt:lpstr>Fall semester – English degree programs and courses</vt:lpstr>
      <vt:lpstr>Study and Exam Regulations - excerpts</vt:lpstr>
      <vt:lpstr>Grading</vt:lpstr>
      <vt:lpstr>Home assignments, Papers, Presentations, etc.</vt:lpstr>
      <vt:lpstr>Exam period and exams</vt:lpstr>
      <vt:lpstr>Exam registration in the  NEPTUN system </vt:lpstr>
      <vt:lpstr>Offered grades</vt:lpstr>
      <vt:lpstr>Retake exams</vt:lpstr>
      <vt:lpstr>ACADEMIC PROBLEMS</vt:lpstr>
      <vt:lpstr>In case of academic problems</vt:lpstr>
      <vt:lpstr>PowerPoint Presentation</vt:lpstr>
      <vt:lpstr>ACADEMIC PROBLEMS</vt:lpstr>
      <vt:lpstr>Entering Hungary</vt:lpstr>
      <vt:lpstr>Residence permit – When you have received it</vt:lpstr>
      <vt:lpstr>PowerPoint Presentation</vt:lpstr>
      <vt:lpstr>Currently available information on quarantine and PCR tests – I.</vt:lpstr>
      <vt:lpstr>PowerPoint Presentation</vt:lpstr>
      <vt:lpstr>If you are feeling ill / worse (shortness of breath, high fever, etc.)</vt:lpstr>
      <vt:lpstr>Official &amp; Corvinus sources of information</vt:lpstr>
      <vt:lpstr>PowerPoint Presentation</vt:lpstr>
      <vt:lpstr>Can I leave my apartment / room during the quarantine period?</vt:lpstr>
      <vt:lpstr>How will I follow my courses?</vt:lpstr>
      <vt:lpstr>PowerPoint Presentation</vt:lpstr>
      <vt:lpstr>Temporary Student ID card (issued by your program coordinator!)</vt:lpstr>
      <vt:lpstr>Public Transportation Pass for Budapest</vt:lpstr>
      <vt:lpstr>Regular student ID</vt:lpstr>
      <vt:lpstr>PowerPoint Presentation</vt:lpstr>
      <vt:lpstr>Library related information – registering, using, loaning out books, etc. </vt:lpstr>
      <vt:lpstr>PowerPoint Presentation</vt:lpstr>
      <vt:lpstr>PRINTING FACILITIES</vt:lpstr>
      <vt:lpstr>PowerPoint Presentation</vt:lpstr>
      <vt:lpstr>Neptun – Moodle – E-mail</vt:lpstr>
      <vt:lpstr>Corvinus WIFI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ADVICE</vt:lpstr>
      <vt:lpstr>PowerPoint Presentation</vt:lpstr>
      <vt:lpstr>PowerPoint Presentation</vt:lpstr>
      <vt:lpstr>PowerPoint Presentation</vt:lpstr>
      <vt:lpstr>HUNGARIAN CULTURE – IS IT JUST THIS?</vt:lpstr>
      <vt:lpstr>NO – IT IS ALSO THIS !</vt:lpstr>
      <vt:lpstr>BUDAPEST AND HUNGARY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Keszthelyi Doris</dc:creator>
  <cp:lastModifiedBy>Keszthelyi Doris</cp:lastModifiedBy>
  <cp:revision>44</cp:revision>
  <dcterms:created xsi:type="dcterms:W3CDTF">2020-09-03T07:24:03Z</dcterms:created>
  <dcterms:modified xsi:type="dcterms:W3CDTF">2020-10-15T09:26:33Z</dcterms:modified>
</cp:coreProperties>
</file>