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7" r:id="rId6"/>
    <p:sldId id="259" r:id="rId7"/>
    <p:sldId id="262" r:id="rId8"/>
    <p:sldId id="263" r:id="rId9"/>
    <p:sldId id="265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0" autoAdjust="0"/>
    <p:restoredTop sz="94660"/>
  </p:normalViewPr>
  <p:slideViewPr>
    <p:cSldViewPr snapToGrid="0"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7975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10474"/>
            <a:ext cx="8229600" cy="45259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4112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84912"/>
            <a:ext cx="6019800" cy="5851525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3736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9941" y="193426"/>
            <a:ext cx="8229600" cy="803167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448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9585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029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076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58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2680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075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7531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294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0437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420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4D45-C6DA-4D43-9B37-9BEC59EAFF02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38E7-6AF5-400D-A826-34283D57ABC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59674" y="1699351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 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b="1" dirty="0" smtClean="0"/>
              <a:t>Kinek meddig tart a felsőoktatás? </a:t>
            </a:r>
            <a:br>
              <a:rPr lang="hu-HU" sz="2000" b="1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A tanulmányok alatti munkavállalás továbbtanulási tervekre gyakorolt hatása</a:t>
            </a:r>
            <a:br>
              <a:rPr lang="hu-HU" sz="1800" dirty="0" smtClean="0"/>
            </a:br>
            <a:endParaRPr lang="hu-HU" sz="1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70709" y="3611879"/>
            <a:ext cx="7445828" cy="1752600"/>
          </a:xfrm>
        </p:spPr>
        <p:txBody>
          <a:bodyPr>
            <a:noAutofit/>
          </a:bodyPr>
          <a:lstStyle/>
          <a:p>
            <a:r>
              <a:rPr lang="hu-HU" sz="1400" dirty="0" smtClean="0">
                <a:solidFill>
                  <a:schemeClr val="tx1"/>
                </a:solidFill>
              </a:rPr>
              <a:t>„A felsőoktatási struktúrába kódolt egyenlőtlenségek” - Műhelykonferencia </a:t>
            </a:r>
          </a:p>
          <a:p>
            <a:endParaRPr lang="hu-HU" sz="1400" dirty="0" smtClean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Budapesti </a:t>
            </a:r>
            <a:r>
              <a:rPr lang="hu-HU" sz="1400" dirty="0" err="1" smtClean="0">
                <a:solidFill>
                  <a:schemeClr val="tx1"/>
                </a:solidFill>
              </a:rPr>
              <a:t>Corvinus</a:t>
            </a:r>
            <a:r>
              <a:rPr lang="hu-HU" sz="1400" dirty="0" smtClean="0">
                <a:solidFill>
                  <a:schemeClr val="tx1"/>
                </a:solidFill>
              </a:rPr>
              <a:t> Egyetem Nemzetközi Felsőoktatási Kutatások Központja - Educatio Társadalmi Szolgáltató Nonprofit Kft. </a:t>
            </a:r>
          </a:p>
          <a:p>
            <a:endParaRPr lang="hu-HU" sz="1400" dirty="0" smtClean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2014. május 7.</a:t>
            </a:r>
          </a:p>
          <a:p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Veroszta Zsuzsanna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80160" y="2606039"/>
            <a:ext cx="6400800" cy="255378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Köszönöm a figyelmet!</a:t>
            </a: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Kapcsolat: </a:t>
            </a:r>
          </a:p>
          <a:p>
            <a:r>
              <a:rPr lang="hu-HU" sz="2000" dirty="0" err="1" smtClean="0">
                <a:solidFill>
                  <a:schemeClr val="tx1"/>
                </a:solidFill>
              </a:rPr>
              <a:t>veroszta.zsuzsanna</a:t>
            </a:r>
            <a:r>
              <a:rPr lang="hu-HU" sz="2000" dirty="0" smtClean="0">
                <a:solidFill>
                  <a:schemeClr val="tx1"/>
                </a:solidFill>
              </a:rPr>
              <a:t>@</a:t>
            </a:r>
            <a:r>
              <a:rPr lang="hu-HU" sz="2000" dirty="0" err="1" smtClean="0">
                <a:solidFill>
                  <a:schemeClr val="tx1"/>
                </a:solidFill>
              </a:rPr>
              <a:t>educatio.hu</a:t>
            </a:r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11500" y="1161534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Hivatkozott irodalom</a:t>
            </a:r>
            <a:endParaRPr lang="hu-H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5900" y="1575832"/>
            <a:ext cx="8763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Teichler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U. (1998): The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Employment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Europe.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Higher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Europe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23 (4)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Teichler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U. (2002):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Employment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Europe: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Perceptions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Tertiary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and Management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8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Oppenheimer, V. K. –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Kalmijn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M. (1995):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Life-cycle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Research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stratification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Lindberg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M. (2005): Is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Being ‘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Traditional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Individualization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Higher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Europe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30 (3–4)</a:t>
            </a:r>
          </a:p>
          <a:p>
            <a:pPr algn="just">
              <a:spcAft>
                <a:spcPts val="600"/>
              </a:spcAft>
            </a:pPr>
            <a:r>
              <a:rPr lang="en-GB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Schomburg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H. - </a:t>
            </a:r>
            <a:r>
              <a:rPr lang="en-GB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Teichler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U. (2006) Higher Education and Graduate Employment in Europe. Results of Graduate Surveys from Twelve Countries. </a:t>
            </a:r>
            <a:r>
              <a:rPr lang="en-GB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Higher Education Dynamics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Vol. 15. Dordrecht, </a:t>
            </a:r>
            <a:r>
              <a:rPr lang="en-GB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Springer</a:t>
            </a:r>
            <a:endParaRPr lang="hu-HU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Varga J. (2010): A felsőfokú végzettségűek aránya, a felsőfokú végzettség munkaerő-piaci értéke a 2000-es években.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3. szám, pp. 370-383.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J. R. (1996):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Survey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Undergraduates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Journal of Human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31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Brunello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G. –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Lucifora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C. –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Winter-Ebmer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R. (2001): 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Expectations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European College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Iza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No.299. 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Wolter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S. C. (2000):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Expectations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Comparison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Swiss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US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Kyklos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53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Varga J. (2001): A kereseti várakozások szerepe az érettségizők továbbtanulási döntésében. 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Közgazdasági Szemle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48. (7-8), pp. 615-639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Shavit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Y.–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Blossfeld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H-P. (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 (1993):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Persistent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Inequality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Changing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Educational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Attainment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Thirteen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Countries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Boulder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Westview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Press</a:t>
            </a:r>
          </a:p>
          <a:p>
            <a:pPr algn="just">
              <a:spcAft>
                <a:spcPts val="600"/>
              </a:spcAft>
            </a:pP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Csákó 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</a:t>
            </a:r>
            <a:r>
              <a:rPr lang="hu-HU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(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1998): 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felsőfokú továbbtanulás meghatározói 1998-ban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Kézirat. ELTE Szociológiai, Szociálpolitikai Intézet és Továbbképző 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Központ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Hrubos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I. (2012): A társadalmi esélyegyenlőtlenségek új színterei a felsőoktatásban. 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Iskolakultúra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22. (1), pp. 85–90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Galasi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P. – Varga J. (2005): </a:t>
            </a:r>
            <a:r>
              <a:rPr lang="hu-HU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Munkaerőpiac és oktatás</a:t>
            </a:r>
            <a:r>
              <a:rPr lang="hu-H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MTA Közgazdaságtudományi Intézet, </a:t>
            </a:r>
            <a:r>
              <a:rPr lang="hu-H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Budapest</a:t>
            </a:r>
            <a:endParaRPr lang="hu-H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69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2697" y="1841862"/>
            <a:ext cx="8595360" cy="3735977"/>
          </a:xfrm>
        </p:spPr>
        <p:txBody>
          <a:bodyPr>
            <a:normAutofit/>
          </a:bodyPr>
          <a:lstStyle/>
          <a:p>
            <a:r>
              <a:rPr lang="hu-HU" sz="1800" b="1" dirty="0" smtClean="0">
                <a:solidFill>
                  <a:schemeClr val="tx1"/>
                </a:solidFill>
              </a:rPr>
              <a:t>A probléma</a:t>
            </a: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Felsőoktatás és munkaerőpiac = felsőfokú (tovább)tanulás és munkavállalás kapcsolatának feltárása </a:t>
            </a: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r>
              <a:rPr lang="hu-HU" sz="1800" b="1" dirty="0" smtClean="0">
                <a:solidFill>
                  <a:schemeClr val="tx1"/>
                </a:solidFill>
              </a:rPr>
              <a:t>A vizsgálati kérdések</a:t>
            </a: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Hogyan érdemes a tanulmányok alatti munkavállalást megragadni? </a:t>
            </a:r>
          </a:p>
          <a:p>
            <a:pPr algn="l"/>
            <a:endParaRPr lang="hu-HU" sz="1800" dirty="0" smtClean="0">
              <a:solidFill>
                <a:schemeClr val="tx1"/>
              </a:solidFill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</a:rPr>
              <a:t>Hogyan hatnak a különböző munkavállalási formák a képzési tervekre? </a:t>
            </a:r>
            <a:endParaRPr lang="hu-H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9400" y="1866901"/>
            <a:ext cx="8585200" cy="43815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hu-HU" sz="2200" b="1" dirty="0" smtClean="0">
                <a:solidFill>
                  <a:schemeClr val="tx1"/>
                </a:solidFill>
              </a:rPr>
              <a:t>A képzés és munkaerő-piac közti átmenet értelmezése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autonóm időszak, relatív sikertelenség </a:t>
            </a:r>
            <a:r>
              <a:rPr lang="hu-HU" sz="2200" dirty="0">
                <a:solidFill>
                  <a:schemeClr val="tx1"/>
                </a:solidFill>
              </a:rPr>
              <a:t>(</a:t>
            </a:r>
            <a:r>
              <a:rPr lang="hu-HU" sz="2200" dirty="0" err="1" smtClean="0">
                <a:solidFill>
                  <a:schemeClr val="tx1"/>
                </a:solidFill>
              </a:rPr>
              <a:t>Teichler</a:t>
            </a:r>
            <a:r>
              <a:rPr lang="hu-HU" sz="2200" dirty="0" smtClean="0">
                <a:solidFill>
                  <a:schemeClr val="tx1"/>
                </a:solidFill>
              </a:rPr>
              <a:t>; 1998, </a:t>
            </a:r>
            <a:r>
              <a:rPr lang="hu-HU" sz="2200" dirty="0">
                <a:solidFill>
                  <a:schemeClr val="tx1"/>
                </a:solidFill>
              </a:rPr>
              <a:t>2002</a:t>
            </a:r>
            <a:r>
              <a:rPr lang="hu-HU" sz="2200" dirty="0" smtClean="0">
                <a:solidFill>
                  <a:schemeClr val="tx1"/>
                </a:solidFill>
              </a:rPr>
              <a:t>) 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életciklus-foglalkozások </a:t>
            </a:r>
            <a:r>
              <a:rPr lang="hu-HU" sz="2200" dirty="0">
                <a:solidFill>
                  <a:schemeClr val="tx1"/>
                </a:solidFill>
              </a:rPr>
              <a:t>(</a:t>
            </a:r>
            <a:r>
              <a:rPr lang="hu-HU" sz="2200" dirty="0" err="1">
                <a:solidFill>
                  <a:schemeClr val="tx1"/>
                </a:solidFill>
              </a:rPr>
              <a:t>Oppenheimer-Kalmijn</a:t>
            </a:r>
            <a:r>
              <a:rPr lang="hu-HU" sz="2200" dirty="0">
                <a:solidFill>
                  <a:schemeClr val="tx1"/>
                </a:solidFill>
              </a:rPr>
              <a:t>, </a:t>
            </a:r>
            <a:r>
              <a:rPr lang="hu-HU" sz="2200" dirty="0" smtClean="0">
                <a:solidFill>
                  <a:schemeClr val="tx1"/>
                </a:solidFill>
              </a:rPr>
              <a:t>1995)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atipikus-foglalkoztathatóság </a:t>
            </a:r>
            <a:r>
              <a:rPr lang="hu-HU" sz="2200" dirty="0">
                <a:solidFill>
                  <a:schemeClr val="tx1"/>
                </a:solidFill>
              </a:rPr>
              <a:t>(</a:t>
            </a:r>
            <a:r>
              <a:rPr lang="hu-HU" sz="2200" dirty="0" err="1">
                <a:solidFill>
                  <a:schemeClr val="tx1"/>
                </a:solidFill>
              </a:rPr>
              <a:t>Lindberg</a:t>
            </a:r>
            <a:r>
              <a:rPr lang="hu-HU" sz="2200" dirty="0">
                <a:solidFill>
                  <a:schemeClr val="tx1"/>
                </a:solidFill>
              </a:rPr>
              <a:t>, </a:t>
            </a:r>
            <a:r>
              <a:rPr lang="hu-HU" sz="2200" dirty="0" smtClean="0">
                <a:solidFill>
                  <a:schemeClr val="tx1"/>
                </a:solidFill>
              </a:rPr>
              <a:t>2005); </a:t>
            </a:r>
          </a:p>
          <a:p>
            <a:pPr algn="l"/>
            <a:endParaRPr lang="hu-HU" sz="2200" b="1" dirty="0" smtClean="0">
              <a:solidFill>
                <a:schemeClr val="tx1"/>
              </a:solidFill>
            </a:endParaRPr>
          </a:p>
          <a:p>
            <a:pPr algn="l"/>
            <a:r>
              <a:rPr lang="hu-HU" sz="2200" b="1" dirty="0" smtClean="0">
                <a:solidFill>
                  <a:schemeClr val="tx1"/>
                </a:solidFill>
              </a:rPr>
              <a:t>A szakterületi munkavégzés hatása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Kilépés sikerességében és illeszkedésben mérhető, jövedelmekben kevésbé (DPR; CHEERS) (</a:t>
            </a:r>
            <a:r>
              <a:rPr lang="hu-HU" sz="2200" dirty="0" err="1">
                <a:solidFill>
                  <a:schemeClr val="tx1"/>
                </a:solidFill>
              </a:rPr>
              <a:t>Schomburg-Teichler</a:t>
            </a:r>
            <a:r>
              <a:rPr lang="hu-HU" sz="2200" dirty="0">
                <a:solidFill>
                  <a:schemeClr val="tx1"/>
                </a:solidFill>
              </a:rPr>
              <a:t>, 2006</a:t>
            </a:r>
            <a:r>
              <a:rPr lang="hu-HU" sz="22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endParaRPr lang="hu-HU" sz="2200" b="1" dirty="0" smtClean="0">
              <a:solidFill>
                <a:schemeClr val="tx1"/>
              </a:solidFill>
            </a:endParaRPr>
          </a:p>
          <a:p>
            <a:pPr algn="l"/>
            <a:r>
              <a:rPr lang="hu-HU" sz="2200" b="1" dirty="0" smtClean="0">
                <a:solidFill>
                  <a:schemeClr val="tx1"/>
                </a:solidFill>
              </a:rPr>
              <a:t>A továbbtanulás hatása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Diplomához kapcsolódó jelentős jövedelemtöbblet (Varga, 2010)</a:t>
            </a:r>
          </a:p>
          <a:p>
            <a:pPr algn="l"/>
            <a:endParaRPr lang="hu-HU" sz="2200" b="1" dirty="0" smtClean="0">
              <a:solidFill>
                <a:schemeClr val="tx1"/>
              </a:solidFill>
            </a:endParaRPr>
          </a:p>
          <a:p>
            <a:pPr algn="l"/>
            <a:r>
              <a:rPr lang="hu-HU" sz="2200" b="1" dirty="0" smtClean="0">
                <a:solidFill>
                  <a:schemeClr val="tx1"/>
                </a:solidFill>
              </a:rPr>
              <a:t>A hallgatói percepciók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Hallgatók munkaerő-piaci várakozásai reálisak (</a:t>
            </a:r>
            <a:r>
              <a:rPr lang="hu-HU" sz="2200" dirty="0" err="1">
                <a:solidFill>
                  <a:schemeClr val="tx1"/>
                </a:solidFill>
              </a:rPr>
              <a:t>Betts</a:t>
            </a:r>
            <a:r>
              <a:rPr lang="hu-HU" sz="2200" dirty="0">
                <a:solidFill>
                  <a:schemeClr val="tx1"/>
                </a:solidFill>
              </a:rPr>
              <a:t>, 1996; </a:t>
            </a:r>
            <a:r>
              <a:rPr lang="hu-HU" sz="2200" dirty="0" err="1">
                <a:solidFill>
                  <a:schemeClr val="tx1"/>
                </a:solidFill>
              </a:rPr>
              <a:t>Wolter</a:t>
            </a:r>
            <a:r>
              <a:rPr lang="hu-HU" sz="2200" dirty="0">
                <a:solidFill>
                  <a:schemeClr val="tx1"/>
                </a:solidFill>
              </a:rPr>
              <a:t>, 2000; </a:t>
            </a:r>
            <a:r>
              <a:rPr lang="hu-HU" sz="2200" dirty="0" err="1">
                <a:solidFill>
                  <a:schemeClr val="tx1"/>
                </a:solidFill>
              </a:rPr>
              <a:t>Brunello</a:t>
            </a:r>
            <a:r>
              <a:rPr lang="hu-HU" sz="2200" dirty="0">
                <a:solidFill>
                  <a:schemeClr val="tx1"/>
                </a:solidFill>
              </a:rPr>
              <a:t> et </a:t>
            </a:r>
            <a:r>
              <a:rPr lang="hu-HU" sz="2200" dirty="0" err="1">
                <a:solidFill>
                  <a:schemeClr val="tx1"/>
                </a:solidFill>
              </a:rPr>
              <a:t>al</a:t>
            </a:r>
            <a:r>
              <a:rPr lang="hu-HU" sz="2200" dirty="0">
                <a:solidFill>
                  <a:schemeClr val="tx1"/>
                </a:solidFill>
              </a:rPr>
              <a:t>., </a:t>
            </a:r>
            <a:r>
              <a:rPr lang="hu-HU" sz="2200" dirty="0" smtClean="0">
                <a:solidFill>
                  <a:schemeClr val="tx1"/>
                </a:solidFill>
              </a:rPr>
              <a:t>2001; Varga</a:t>
            </a:r>
            <a:r>
              <a:rPr lang="hu-HU" sz="2200" dirty="0">
                <a:solidFill>
                  <a:schemeClr val="tx1"/>
                </a:solidFill>
              </a:rPr>
              <a:t>, </a:t>
            </a:r>
            <a:r>
              <a:rPr lang="hu-HU" sz="2200" dirty="0" smtClean="0">
                <a:solidFill>
                  <a:schemeClr val="tx1"/>
                </a:solidFill>
              </a:rPr>
              <a:t>2001)</a:t>
            </a:r>
          </a:p>
          <a:p>
            <a:pPr algn="l">
              <a:buFont typeface="Wingdings" pitchFamily="2" charset="2"/>
              <a:buChar char="§"/>
            </a:pPr>
            <a:endParaRPr lang="hu-HU" sz="2200" b="1" dirty="0" smtClean="0">
              <a:solidFill>
                <a:schemeClr val="tx1"/>
              </a:solidFill>
            </a:endParaRPr>
          </a:p>
          <a:p>
            <a:pPr algn="l"/>
            <a:r>
              <a:rPr lang="hu-HU" sz="2200" b="1" dirty="0" smtClean="0">
                <a:solidFill>
                  <a:schemeClr val="tx1"/>
                </a:solidFill>
              </a:rPr>
              <a:t>Képzési átlépés mint stratégia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Emberi tőke elmélet: életkereseti hozam becslés és továbbtanulási döntés (</a:t>
            </a:r>
            <a:r>
              <a:rPr lang="hu-HU" sz="2200" dirty="0" err="1" smtClean="0">
                <a:solidFill>
                  <a:schemeClr val="tx1"/>
                </a:solidFill>
              </a:rPr>
              <a:t>Galasi-Varga</a:t>
            </a:r>
            <a:r>
              <a:rPr lang="hu-HU" sz="2200" dirty="0" smtClean="0">
                <a:solidFill>
                  <a:schemeClr val="tx1"/>
                </a:solidFill>
              </a:rPr>
              <a:t>, 2005)</a:t>
            </a:r>
          </a:p>
          <a:p>
            <a:pPr algn="l"/>
            <a:endParaRPr lang="hu-HU" sz="2200" b="1" dirty="0" smtClean="0">
              <a:solidFill>
                <a:schemeClr val="tx1"/>
              </a:solidFill>
            </a:endParaRPr>
          </a:p>
          <a:p>
            <a:pPr algn="l"/>
            <a:r>
              <a:rPr lang="hu-HU" sz="2200" b="1" dirty="0" smtClean="0">
                <a:solidFill>
                  <a:schemeClr val="tx1"/>
                </a:solidFill>
              </a:rPr>
              <a:t>Képzési </a:t>
            </a:r>
            <a:r>
              <a:rPr lang="hu-HU" sz="2200" b="1" dirty="0" smtClean="0">
                <a:solidFill>
                  <a:schemeClr val="tx1"/>
                </a:solidFill>
              </a:rPr>
              <a:t>átlépés mint szelekció</a:t>
            </a:r>
          </a:p>
          <a:p>
            <a:pPr algn="l"/>
            <a:r>
              <a:rPr lang="hu-HU" sz="2200" dirty="0" smtClean="0">
                <a:solidFill>
                  <a:schemeClr val="tx1"/>
                </a:solidFill>
              </a:rPr>
              <a:t>Szelekció a felsőoktatási expanziót követően: „</a:t>
            </a:r>
            <a:r>
              <a:rPr lang="hu-HU" sz="2200" dirty="0" err="1">
                <a:solidFill>
                  <a:schemeClr val="tx1"/>
                </a:solidFill>
              </a:rPr>
              <a:t>P</a:t>
            </a:r>
            <a:r>
              <a:rPr lang="hu-HU" sz="2200" dirty="0" err="1" smtClean="0">
                <a:solidFill>
                  <a:schemeClr val="tx1"/>
                </a:solidFill>
              </a:rPr>
              <a:t>ersistent</a:t>
            </a:r>
            <a:r>
              <a:rPr lang="hu-HU" sz="2200" dirty="0" smtClean="0">
                <a:solidFill>
                  <a:schemeClr val="tx1"/>
                </a:solidFill>
              </a:rPr>
              <a:t> </a:t>
            </a:r>
            <a:r>
              <a:rPr lang="hu-HU" sz="2200" dirty="0" err="1" smtClean="0">
                <a:solidFill>
                  <a:schemeClr val="tx1"/>
                </a:solidFill>
              </a:rPr>
              <a:t>inequality</a:t>
            </a:r>
            <a:r>
              <a:rPr lang="hu-HU" sz="2200" dirty="0" smtClean="0">
                <a:solidFill>
                  <a:schemeClr val="tx1"/>
                </a:solidFill>
              </a:rPr>
              <a:t>” (</a:t>
            </a:r>
            <a:r>
              <a:rPr lang="hu-HU" sz="2200" dirty="0" err="1" smtClean="0">
                <a:solidFill>
                  <a:schemeClr val="tx1"/>
                </a:solidFill>
              </a:rPr>
              <a:t>Blossfeld-Shavit</a:t>
            </a:r>
            <a:r>
              <a:rPr lang="hu-HU" sz="2200" dirty="0" smtClean="0">
                <a:solidFill>
                  <a:schemeClr val="tx1"/>
                </a:solidFill>
              </a:rPr>
              <a:t>, 1993; Csákó et </a:t>
            </a:r>
            <a:r>
              <a:rPr lang="hu-HU" sz="2200" dirty="0" err="1" smtClean="0">
                <a:solidFill>
                  <a:schemeClr val="tx1"/>
                </a:solidFill>
              </a:rPr>
              <a:t>al</a:t>
            </a:r>
            <a:r>
              <a:rPr lang="hu-HU" sz="2200" dirty="0" smtClean="0">
                <a:solidFill>
                  <a:schemeClr val="tx1"/>
                </a:solidFill>
              </a:rPr>
              <a:t>., 1998; </a:t>
            </a:r>
            <a:r>
              <a:rPr lang="hu-HU" sz="2200" dirty="0" err="1">
                <a:solidFill>
                  <a:schemeClr val="tx1"/>
                </a:solidFill>
              </a:rPr>
              <a:t>Hrubos</a:t>
            </a:r>
            <a:r>
              <a:rPr lang="hu-HU" sz="2200" dirty="0">
                <a:solidFill>
                  <a:schemeClr val="tx1"/>
                </a:solidFill>
              </a:rPr>
              <a:t>, 2012</a:t>
            </a:r>
            <a:r>
              <a:rPr lang="hu-HU" sz="22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hu-HU" sz="2200" b="1" dirty="0" smtClean="0">
              <a:solidFill>
                <a:schemeClr val="tx1"/>
              </a:solidFill>
            </a:endParaRPr>
          </a:p>
          <a:p>
            <a:pPr algn="l"/>
            <a:endParaRPr lang="hu-HU" sz="1900" b="1" dirty="0" smtClean="0">
              <a:solidFill>
                <a:schemeClr val="tx1"/>
              </a:solidFill>
            </a:endParaRPr>
          </a:p>
          <a:p>
            <a:pPr algn="l"/>
            <a:endParaRPr lang="hu-HU" sz="19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hu-HU" sz="1900" b="1" dirty="0" smtClean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283772" y="1058091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Elméleti háttér</a:t>
            </a:r>
            <a:endParaRPr lang="hu-H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82389" y="1025436"/>
            <a:ext cx="4833256" cy="411480"/>
          </a:xfrm>
        </p:spPr>
        <p:txBody>
          <a:bodyPr>
            <a:normAutofit/>
          </a:bodyPr>
          <a:lstStyle/>
          <a:p>
            <a:pPr algn="l"/>
            <a:r>
              <a:rPr lang="hu-HU" sz="1800" b="1" dirty="0" smtClean="0">
                <a:solidFill>
                  <a:schemeClr val="tx1"/>
                </a:solidFill>
              </a:rPr>
              <a:t>A BA/MA átlépés adatai</a:t>
            </a:r>
            <a:endParaRPr lang="hu-HU" sz="1800" dirty="0" smtClean="0">
              <a:solidFill>
                <a:schemeClr val="tx1"/>
              </a:solidFill>
            </a:endParaRPr>
          </a:p>
          <a:p>
            <a:endParaRPr lang="hu-HU" sz="1800" dirty="0" smtClean="0"/>
          </a:p>
          <a:p>
            <a:endParaRPr lang="hu-HU" sz="1800" dirty="0"/>
          </a:p>
        </p:txBody>
      </p:sp>
      <p:sp>
        <p:nvSpPr>
          <p:cNvPr id="5" name="Téglalap 4"/>
          <p:cNvSpPr/>
          <p:nvPr/>
        </p:nvSpPr>
        <p:spPr>
          <a:xfrm>
            <a:off x="248194" y="4820193"/>
            <a:ext cx="8059781" cy="1354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 átlépési tervek a </a:t>
            </a:r>
            <a:r>
              <a:rPr lang="hu-HU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BSc</a:t>
            </a:r>
            <a:r>
              <a:rPr lang="hu-H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hallgatók körében</a:t>
            </a:r>
          </a:p>
          <a:p>
            <a:pPr lvl="3">
              <a:lnSpc>
                <a:spcPct val="150000"/>
              </a:lnSpc>
            </a:pPr>
            <a:r>
              <a:rPr lang="hu-H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Gábor/</a:t>
            </a:r>
            <a:r>
              <a:rPr lang="hu-HU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Szemerszki</a:t>
            </a:r>
            <a:r>
              <a:rPr lang="hu-H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(2006): </a:t>
            </a:r>
            <a:r>
              <a:rPr lang="hu-H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50 % felett</a:t>
            </a:r>
          </a:p>
          <a:p>
            <a:pPr lvl="3">
              <a:lnSpc>
                <a:spcPct val="150000"/>
              </a:lnSpc>
            </a:pPr>
            <a:r>
              <a:rPr lang="hu-H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DPR Hallgatói kutatás (2011): </a:t>
            </a:r>
            <a:r>
              <a:rPr lang="hu-H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67%</a:t>
            </a:r>
          </a:p>
          <a:p>
            <a:pPr lvl="3">
              <a:lnSpc>
                <a:spcPct val="150000"/>
              </a:lnSpc>
            </a:pPr>
            <a:r>
              <a:rPr lang="hu-HU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Eurostudent</a:t>
            </a:r>
            <a:r>
              <a:rPr lang="hu-H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V. (2013): </a:t>
            </a:r>
            <a:r>
              <a:rPr lang="hu-H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70%</a:t>
            </a:r>
            <a:r>
              <a:rPr lang="hu-HU" sz="1200" b="1" dirty="0" smtClean="0"/>
              <a:t> 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48196" y="2046951"/>
          <a:ext cx="8647611" cy="2823438"/>
        </p:xfrm>
        <a:graphic>
          <a:graphicData uri="http://schemas.openxmlformats.org/drawingml/2006/table">
            <a:tbl>
              <a:tblPr/>
              <a:tblGrid>
                <a:gridCol w="1358535"/>
                <a:gridCol w="3135086"/>
                <a:gridCol w="1828800"/>
                <a:gridCol w="2325190"/>
              </a:tblGrid>
              <a:tr h="299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Ország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Alappopuláció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Átlépési arány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Vizsgálat időszaka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Magyarország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2009-ben végzett BA/</a:t>
                      </a:r>
                      <a:r>
                        <a:rPr lang="hu-H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BSc</a:t>
                      </a: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hallgatók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r>
                        <a:rPr lang="hu-HU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(2011: 25%)</a:t>
                      </a:r>
                      <a:endParaRPr lang="hu-HU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Egy évvel a végzettség megszerzése után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Ausztria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2008-ban végzett BA/</a:t>
                      </a:r>
                      <a:r>
                        <a:rPr lang="hu-H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BSc</a:t>
                      </a: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hallgatók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Másfél évvel a végzettség megszerzése után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Csehország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2008-ban illetve 2009-ben végzett BA/BSc hallgatók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6-12 hónappal a végzettség megszerzése után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Németország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Hagyományos </a:t>
                      </a:r>
                      <a:r>
                        <a:rPr lang="hu-H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egyetemek 2007-ben </a:t>
                      </a: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és 2008-ban végzett BA/</a:t>
                      </a:r>
                      <a:r>
                        <a:rPr lang="hu-H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BSc</a:t>
                      </a: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hallgatói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75%/41%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Másfél évvel a végzettség megszerzése után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Olaszország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2008-ban végzett BA/BSc hallgatók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Egy évvel a végzettség megszerzése után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Norvégia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Egyetemeken 2007-ben végzett BA/</a:t>
                      </a:r>
                      <a:r>
                        <a:rPr lang="hu-H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BSc</a:t>
                      </a: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hallgatók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Fél évvel a végzettség megszerzése után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0447" y="1657644"/>
            <a:ext cx="86084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bachelor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master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átlépés mutatói néhány európai országban </a:t>
            </a:r>
            <a:r>
              <a:rPr kumimoji="0" lang="hu-H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Forrás: </a:t>
            </a:r>
            <a:r>
              <a:rPr kumimoji="0" lang="hu-H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Schomburg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kumimoji="0" lang="hu-H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Teichler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2011)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043645" y="1097280"/>
            <a:ext cx="3132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felhasznált adatok</a:t>
            </a:r>
            <a:endParaRPr lang="hu-H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14400" y="2011680"/>
            <a:ext cx="77332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Adatbázis</a:t>
            </a: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Eurostudent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V. magyarországi súlyozott adatbázisa (2013)</a:t>
            </a: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N=16.745</a:t>
            </a: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Intézményi online lekérdezés</a:t>
            </a: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Minta</a:t>
            </a:r>
          </a:p>
          <a:p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Nappali tagozatos BA/</a:t>
            </a:r>
            <a:r>
              <a:rPr lang="hu-H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BSc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hallgatók</a:t>
            </a: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N=9.529</a:t>
            </a: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b="1" dirty="0" smtClean="0"/>
          </a:p>
          <a:p>
            <a:endParaRPr lang="hu-HU" b="1" dirty="0" smtClean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364378" y="1084218"/>
            <a:ext cx="4756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magyarázó modell és változói</a:t>
            </a:r>
            <a:endParaRPr lang="hu-H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44500" y="1696172"/>
            <a:ext cx="86995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üggő változó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nappali tagozatos </a:t>
            </a:r>
            <a:r>
              <a:rPr kumimoji="0" lang="hu-H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bachelor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hallgatók által jelzett mesterképzési továbbtanulási tervek esélyhányadosai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Háttérváltozó-csoportok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kumimoji="0" lang="hu-H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nyagi helyzet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hu-HU" sz="12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Objektív (a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hallgatók által havi szinten realizált bevételek és havi kiadásaik hányadosa)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Szubjektív (anyagi helyzet megítélése ötfokú skálán)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Kontroll változó: munkavállalás és anyagi helyzet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i="1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Munkaerő-piaci részvétel: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munkavállalás horizontális illeszkedése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végzett munka időterhelése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m</a:t>
            </a: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unkavállalói-hallgatói státusz szubjektív megítélése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i="1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Munkaerő-piaci várakozások: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Szubjektív elhelyezkedési esély (ötfokú skálán)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Kontroll változó: munkavállalás és elhelyezkedési esély megítélése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i="1" dirty="0" err="1" smtClean="0" bmk="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Sz</a:t>
            </a:r>
            <a:r>
              <a:rPr kumimoji="0" lang="hu-HU" sz="1200" b="1" i="1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ocio-demográfiai</a:t>
            </a:r>
            <a:r>
              <a:rPr kumimoji="0" lang="hu-HU" sz="1200" b="1" i="1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háttér: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Nem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Középiskolai képzési háttér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Szülői iskolai végzettsége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Kibocsátó család társadalmi helyzete (</a:t>
            </a:r>
            <a:r>
              <a:rPr kumimoji="0" lang="hu-HU" sz="12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szubj</a:t>
            </a:r>
            <a:r>
              <a:rPr kumimoji="0" lang="hu-H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kumimoji="0" lang="hu-H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elsőoktatási intézményi háttér: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anulmányok képzési területe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ntézmény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típusa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Intézmény regionális elhelyezkedése</a:t>
            </a: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4543059"/>
              </p:ext>
            </p:extLst>
          </p:nvPr>
        </p:nvGraphicFramePr>
        <p:xfrm>
          <a:off x="165100" y="42071"/>
          <a:ext cx="8864238" cy="6440442"/>
        </p:xfrm>
        <a:graphic>
          <a:graphicData uri="http://schemas.openxmlformats.org/drawingml/2006/table">
            <a:tbl>
              <a:tblPr/>
              <a:tblGrid>
                <a:gridCol w="5256021"/>
                <a:gridCol w="3608217"/>
              </a:tblGrid>
              <a:tr h="348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Az </a:t>
                      </a:r>
                      <a:r>
                        <a:rPr lang="hu-HU" sz="11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 átlépés tervezésére ható </a:t>
                      </a:r>
                      <a:r>
                        <a:rPr lang="hu-HU" sz="11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tényezők - Bináris </a:t>
                      </a:r>
                      <a:r>
                        <a:rPr lang="hu-HU" sz="11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logisztikus regressziós modell esélyhányadosai </a:t>
                      </a:r>
                      <a:r>
                        <a:rPr lang="hu-HU" sz="11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</a:t>
                      </a:r>
                      <a:r>
                        <a:rPr lang="hu-HU" sz="11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(B</a:t>
                      </a:r>
                      <a:r>
                        <a:rPr lang="hu-HU" sz="11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hu-HU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0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Anyagi helyzet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Objektív anyagi helyzet (bevételek/kiadások)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,975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anyagi helyzet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1,041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Objektív anyagi helyzet*dolgozik (</a:t>
                      </a:r>
                      <a:r>
                        <a:rPr lang="hu-HU" sz="10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</a:t>
                      </a: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.)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,921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anyagi helyzet*dolgozik (</a:t>
                      </a:r>
                      <a:r>
                        <a:rPr lang="hu-HU" sz="10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</a:t>
                      </a: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.)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1,003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Munkaerő-piaci részvétel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Szakmai kapcsolódás: nem dolgozik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1,275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Szakmai kapcsolódás: nem szakterületi munkát végez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1,283+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munkaerő-piaci státusz: hallgató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,622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munkaerő-piaci státusz: hallgató, aki dolgozik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1,346+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Munkaterhelés: nem dolgozik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1,480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Munkaterhelés: részmunkaidőben dolgozik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1,520*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Munkaerő-piaci várakozás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elhelyezkedési esély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1,212***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elhelyezkedési esély*dolgozik (</a:t>
                      </a:r>
                      <a:r>
                        <a:rPr lang="hu-HU" sz="10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</a:t>
                      </a: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.)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,937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i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Szocio-demográfiai</a:t>
                      </a:r>
                      <a:r>
                        <a:rPr lang="hu-HU" sz="1000" b="1" i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háttér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Férfi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,926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Középiskolai háttér: 4 osztályos gimnázium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1,256**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Középiskolai háttér: 6-8 osztályos gimnázium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1,337**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Diplomás szülő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1,287**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Szubjektív családi társadalmi státusz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1,019</a:t>
                      </a:r>
                      <a:endParaRPr lang="hu-HU" sz="10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i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Felsőoktatási intézményi háttér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Felsőoktatási intézmény: főiskola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0,282***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Felsőoktatási intézmény: nem klasszikus egyetem 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0,704***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agrár 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,901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bölcsészettudomány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1,703**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gazdaságtudomány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1,355*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informatika 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0,562***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egészségtudományi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0,339***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pedagógusképzés 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0,411***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sporttudomány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1,578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társadalomtudomány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1,631**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Képzési terület: természettudomány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1,922***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Intézmény régiója: Közép-Magyarország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1,379**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Intézmény régiója: Nyugat-Magyarország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0,857</a:t>
                      </a:r>
                      <a:endParaRPr lang="hu-HU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églalap 8"/>
          <p:cNvSpPr/>
          <p:nvPr/>
        </p:nvSpPr>
        <p:spPr>
          <a:xfrm>
            <a:off x="300446" y="6482513"/>
            <a:ext cx="884355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Referencia-csoportok: szakmai kapcsolódás: szakterületi munkát végez; szubjektív munkaerő-piaci státusz: munkavállaló, aki tanul; munkaterhelés: teljes munkaidő; középiskolai háttér: szakközépiskola; képzési terület: műszaki; felsőoktatási intézmény típusa: klasszikus egyetem; intézmény régiója: Kelet-Magyarország</a:t>
            </a:r>
            <a:endParaRPr lang="hu-HU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017520" y="1071154"/>
            <a:ext cx="2924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Modell-statisztikák</a:t>
            </a:r>
            <a:endParaRPr lang="hu-H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3838016"/>
              </p:ext>
            </p:extLst>
          </p:nvPr>
        </p:nvGraphicFramePr>
        <p:xfrm>
          <a:off x="587830" y="2376714"/>
          <a:ext cx="7367450" cy="2309586"/>
        </p:xfrm>
        <a:graphic>
          <a:graphicData uri="http://schemas.openxmlformats.org/drawingml/2006/table">
            <a:tbl>
              <a:tblPr/>
              <a:tblGrid>
                <a:gridCol w="4368506"/>
                <a:gridCol w="555464"/>
                <a:gridCol w="2443480"/>
              </a:tblGrid>
              <a:tr h="32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Constant</a:t>
                      </a: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1,129</a:t>
                      </a:r>
                      <a:endParaRPr lang="hu-H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2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Cox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&amp; 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Snell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 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Square</a:t>
                      </a: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0.100</a:t>
                      </a:r>
                      <a:endParaRPr lang="hu-H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2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Nagelkerke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 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Square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Pseudo-R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²)</a:t>
                      </a: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0.148</a:t>
                      </a: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2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Hosmer and Lemeshow Test (Sig.)</a:t>
                      </a:r>
                      <a:endParaRPr lang="hu-H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0.060</a:t>
                      </a: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2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Esetszám</a:t>
                      </a:r>
                      <a:endParaRPr lang="hu-H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4,337</a:t>
                      </a:r>
                    </a:p>
                  </a:txBody>
                  <a:tcPr marL="19813" marR="19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970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Forrás: EUROSTUDENT V – Educatio Nonprofit Kft</a:t>
                      </a:r>
                      <a:r>
                        <a:rPr lang="hu-H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9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Szignifikancia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 *** p&lt;0.001; ** p&lt;0.01; * p&lt;0.05; + p&lt;0.1</a:t>
                      </a: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813" marR="19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19813" marR="19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0500" y="2386873"/>
            <a:ext cx="8775699" cy="344242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u-HU" sz="1400" dirty="0" smtClean="0">
                <a:solidFill>
                  <a:schemeClr val="tx1"/>
                </a:solidFill>
              </a:rPr>
              <a:t>A </a:t>
            </a:r>
            <a:r>
              <a:rPr lang="hu-HU" sz="1400" dirty="0" err="1" smtClean="0">
                <a:solidFill>
                  <a:schemeClr val="tx1"/>
                </a:solidFill>
              </a:rPr>
              <a:t>szocio-demográfiai</a:t>
            </a:r>
            <a:r>
              <a:rPr lang="hu-HU" sz="1400" dirty="0" smtClean="0">
                <a:solidFill>
                  <a:schemeClr val="tx1"/>
                </a:solidFill>
              </a:rPr>
              <a:t> háttér-tényezők jelentős szerepe a továbbtanulási aspirációkban</a:t>
            </a:r>
          </a:p>
          <a:p>
            <a:pPr algn="l">
              <a:lnSpc>
                <a:spcPct val="150000"/>
              </a:lnSpc>
            </a:pPr>
            <a:r>
              <a:rPr lang="hu-HU" sz="1400" dirty="0" smtClean="0">
                <a:solidFill>
                  <a:schemeClr val="tx1"/>
                </a:solidFill>
              </a:rPr>
              <a:t>A felsőfokú képzési rendszer hatása jelentős</a:t>
            </a:r>
          </a:p>
          <a:p>
            <a:pPr algn="l">
              <a:lnSpc>
                <a:spcPct val="150000"/>
              </a:lnSpc>
            </a:pPr>
            <a:r>
              <a:rPr lang="hu-HU" sz="1400" dirty="0" smtClean="0">
                <a:solidFill>
                  <a:schemeClr val="tx1"/>
                </a:solidFill>
              </a:rPr>
              <a:t>Az anyagi nehézségek nem hatnak negatívan a továbbtanulási tervekre</a:t>
            </a:r>
          </a:p>
          <a:p>
            <a:pPr algn="l">
              <a:lnSpc>
                <a:spcPct val="150000"/>
              </a:lnSpc>
            </a:pPr>
            <a:r>
              <a:rPr lang="hu-HU" sz="1400" dirty="0" smtClean="0">
                <a:solidFill>
                  <a:schemeClr val="tx1"/>
                </a:solidFill>
              </a:rPr>
              <a:t>A kedvezőbb munkaerőpiaci-várakozások növelik a továbbtanulási hajlandóságot (befektetést)</a:t>
            </a:r>
          </a:p>
          <a:p>
            <a:pPr algn="l">
              <a:lnSpc>
                <a:spcPct val="150000"/>
              </a:lnSpc>
            </a:pPr>
            <a:r>
              <a:rPr lang="hu-HU" sz="1400" dirty="0" smtClean="0">
                <a:solidFill>
                  <a:schemeClr val="tx1"/>
                </a:solidFill>
              </a:rPr>
              <a:t>A munkaerő-piaci kapcsolódás ténye helyett a bekapcsolódás jellege hat a tervekre</a:t>
            </a:r>
          </a:p>
          <a:p>
            <a:pPr algn="l">
              <a:lnSpc>
                <a:spcPct val="150000"/>
              </a:lnSpc>
            </a:pPr>
            <a:r>
              <a:rPr lang="hu-HU" sz="1400" dirty="0" smtClean="0">
                <a:solidFill>
                  <a:schemeClr val="tx1"/>
                </a:solidFill>
              </a:rPr>
              <a:t> </a:t>
            </a:r>
            <a:r>
              <a:rPr lang="hu-HU" sz="1400" b="1" dirty="0" smtClean="0">
                <a:solidFill>
                  <a:schemeClr val="tx1"/>
                </a:solidFill>
              </a:rPr>
              <a:t>A munkaerő-piaci beágyazottság csökkenti a továbbtanulási motivációkat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422468" y="1084217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Következtetések</a:t>
            </a:r>
            <a:endParaRPr lang="hu-H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z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ÚSZT_ppt sablon_konz" id="{02BFF620-3387-4582-9691-96AEDC769B82}" vid="{0660E946-458E-459C-A464-062AEA94B89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1254</Words>
  <Application>Microsoft Office PowerPoint</Application>
  <PresentationFormat>Diavetítés a képernyőre (4:3 oldalarány)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uszt</vt:lpstr>
      <vt:lpstr>Office-téma</vt:lpstr>
      <vt:lpstr>   Kinek meddig tart a felsőoktatás?   A tanulmányok alatti munkavállalás továbbtanulási tervekre gyakorolt hatása 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Company>Educatio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Karman Henriett</dc:creator>
  <cp:lastModifiedBy>kutató</cp:lastModifiedBy>
  <cp:revision>62</cp:revision>
  <dcterms:created xsi:type="dcterms:W3CDTF">2013-02-21T14:48:06Z</dcterms:created>
  <dcterms:modified xsi:type="dcterms:W3CDTF">2014-05-06T19:08:41Z</dcterms:modified>
</cp:coreProperties>
</file>