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2" r:id="rId4"/>
    <p:sldId id="263" r:id="rId5"/>
    <p:sldId id="288" r:id="rId6"/>
    <p:sldId id="264" r:id="rId7"/>
    <p:sldId id="265" r:id="rId8"/>
    <p:sldId id="266" r:id="rId9"/>
    <p:sldId id="286" r:id="rId10"/>
    <p:sldId id="270" r:id="rId11"/>
    <p:sldId id="289" r:id="rId12"/>
    <p:sldId id="273" r:id="rId13"/>
    <p:sldId id="287" r:id="rId14"/>
    <p:sldId id="274" r:id="rId15"/>
    <p:sldId id="276" r:id="rId16"/>
    <p:sldId id="275" r:id="rId17"/>
    <p:sldId id="285" r:id="rId18"/>
    <p:sldId id="277" r:id="rId19"/>
    <p:sldId id="278" r:id="rId20"/>
    <p:sldId id="290" r:id="rId21"/>
    <p:sldId id="279" r:id="rId22"/>
    <p:sldId id="280" r:id="rId23"/>
    <p:sldId id="281" r:id="rId24"/>
    <p:sldId id="284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5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Desktop\Munkaf&#252;zet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Desktop\Munkaf&#252;zet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Desktop\Munkaf&#252;zet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Desktop\Munkaf&#252;zet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sla\Desktop\klcikk_abrak_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Desktop\Munkaf&#252;zet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bilitas_abra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sla\Desktop\klcikk_abrak_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Desktop\Munkaf&#252;zet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  <c:showPercent val="1"/>
            <c:showLeaderLines val="1"/>
          </c:dLbls>
          <c:cat>
            <c:strRef>
              <c:f>Munka2!$B$81:$B$83</c:f>
              <c:strCache>
                <c:ptCount val="3"/>
                <c:pt idx="0">
                  <c:v>Igen</c:v>
                </c:pt>
                <c:pt idx="1">
                  <c:v>Nem, de tervezem</c:v>
                </c:pt>
                <c:pt idx="2">
                  <c:v>Nem, és nem is tervezem</c:v>
                </c:pt>
              </c:strCache>
            </c:strRef>
          </c:cat>
          <c:val>
            <c:numRef>
              <c:f>Munka2!$C$81:$C$83</c:f>
              <c:numCache>
                <c:formatCode>###0</c:formatCode>
                <c:ptCount val="3"/>
                <c:pt idx="0">
                  <c:v>691.5462628063998</c:v>
                </c:pt>
                <c:pt idx="1">
                  <c:v>5035.9321714599209</c:v>
                </c:pt>
                <c:pt idx="2">
                  <c:v>10325.208284228191</c:v>
                </c:pt>
              </c:numCache>
            </c:numRef>
          </c:val>
        </c:ser>
      </c:pie3DChart>
    </c:plotArea>
    <c:legend>
      <c:legendPos val="b"/>
      <c:txPr>
        <a:bodyPr/>
        <a:lstStyle/>
        <a:p>
          <a:pPr>
            <a:defRPr sz="24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percentStacked"/>
        <c:ser>
          <c:idx val="0"/>
          <c:order val="0"/>
          <c:tx>
            <c:strRef>
              <c:f>Munka3!$L$113</c:f>
              <c:strCache>
                <c:ptCount val="1"/>
                <c:pt idx="0">
                  <c:v>Igen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Munka3!$K$114:$K$117</c:f>
              <c:strCache>
                <c:ptCount val="4"/>
                <c:pt idx="0">
                  <c:v>családi támogatástól függő</c:v>
                </c:pt>
                <c:pt idx="1">
                  <c:v>saját keresettől függő</c:v>
                </c:pt>
                <c:pt idx="2">
                  <c:v>állami ösztöndíjtól függő</c:v>
                </c:pt>
                <c:pt idx="3">
                  <c:v>egyéb, vegyes</c:v>
                </c:pt>
              </c:strCache>
            </c:strRef>
          </c:cat>
          <c:val>
            <c:numRef>
              <c:f>Munka3!$L$114:$L$117</c:f>
              <c:numCache>
                <c:formatCode>####.0%</c:formatCode>
                <c:ptCount val="4"/>
                <c:pt idx="0">
                  <c:v>4.2120269569725262E-2</c:v>
                </c:pt>
                <c:pt idx="1">
                  <c:v>4.8657718120805382E-2</c:v>
                </c:pt>
                <c:pt idx="2">
                  <c:v>3.7857142857142943E-2</c:v>
                </c:pt>
                <c:pt idx="3">
                  <c:v>4.4238316089903702E-2</c:v>
                </c:pt>
              </c:numCache>
            </c:numRef>
          </c:val>
        </c:ser>
        <c:ser>
          <c:idx val="1"/>
          <c:order val="1"/>
          <c:tx>
            <c:strRef>
              <c:f>Munka3!$M$113</c:f>
              <c:strCache>
                <c:ptCount val="1"/>
                <c:pt idx="0">
                  <c:v>Nem, de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Munka3!$K$114:$K$117</c:f>
              <c:strCache>
                <c:ptCount val="4"/>
                <c:pt idx="0">
                  <c:v>családi támogatástól függő</c:v>
                </c:pt>
                <c:pt idx="1">
                  <c:v>saját keresettől függő</c:v>
                </c:pt>
                <c:pt idx="2">
                  <c:v>állami ösztöndíjtól függő</c:v>
                </c:pt>
                <c:pt idx="3">
                  <c:v>egyéb, vegyes</c:v>
                </c:pt>
              </c:strCache>
            </c:strRef>
          </c:cat>
          <c:val>
            <c:numRef>
              <c:f>Munka3!$M$114:$M$117</c:f>
              <c:numCache>
                <c:formatCode>####.0%</c:formatCode>
                <c:ptCount val="4"/>
                <c:pt idx="0">
                  <c:v>0.36301192327630932</c:v>
                </c:pt>
                <c:pt idx="1">
                  <c:v>0.18926174496644346</c:v>
                </c:pt>
                <c:pt idx="2">
                  <c:v>0.34285714285714286</c:v>
                </c:pt>
                <c:pt idx="3">
                  <c:v>0.28719229397074653</c:v>
                </c:pt>
              </c:numCache>
            </c:numRef>
          </c:val>
        </c:ser>
        <c:ser>
          <c:idx val="2"/>
          <c:order val="2"/>
          <c:tx>
            <c:strRef>
              <c:f>Munka3!$N$113</c:f>
              <c:strCache>
                <c:ptCount val="1"/>
                <c:pt idx="0">
                  <c:v>Nem, és nem is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Munka3!$K$114:$K$117</c:f>
              <c:strCache>
                <c:ptCount val="4"/>
                <c:pt idx="0">
                  <c:v>családi támogatástól függő</c:v>
                </c:pt>
                <c:pt idx="1">
                  <c:v>saját keresettől függő</c:v>
                </c:pt>
                <c:pt idx="2">
                  <c:v>állami ösztöndíjtól függő</c:v>
                </c:pt>
                <c:pt idx="3">
                  <c:v>egyéb, vegyes</c:v>
                </c:pt>
              </c:strCache>
            </c:strRef>
          </c:cat>
          <c:val>
            <c:numRef>
              <c:f>Munka3!$N$114:$N$117</c:f>
              <c:numCache>
                <c:formatCode>####.0%</c:formatCode>
                <c:ptCount val="4"/>
                <c:pt idx="0">
                  <c:v>0.59486780715396559</c:v>
                </c:pt>
                <c:pt idx="1">
                  <c:v>0.76208053691275168</c:v>
                </c:pt>
                <c:pt idx="2">
                  <c:v>0.61928571428571555</c:v>
                </c:pt>
                <c:pt idx="3">
                  <c:v>0.66856938993935056</c:v>
                </c:pt>
              </c:numCache>
            </c:numRef>
          </c:val>
        </c:ser>
        <c:overlap val="100"/>
        <c:axId val="65632128"/>
        <c:axId val="65633664"/>
      </c:barChart>
      <c:catAx>
        <c:axId val="65632128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>
                <a:solidFill>
                  <a:schemeClr val="bg1"/>
                </a:solidFill>
              </a:defRPr>
            </a:pPr>
            <a:endParaRPr lang="hu-HU"/>
          </a:p>
        </c:txPr>
        <c:crossAx val="65633664"/>
        <c:crosses val="autoZero"/>
        <c:auto val="1"/>
        <c:lblAlgn val="ctr"/>
        <c:lblOffset val="100"/>
      </c:catAx>
      <c:valAx>
        <c:axId val="65633664"/>
        <c:scaling>
          <c:orientation val="minMax"/>
        </c:scaling>
        <c:axPos val="b"/>
        <c:majorGridlines/>
        <c:numFmt formatCode="0%" sourceLinked="1"/>
        <c:tickLblPos val="nextTo"/>
        <c:crossAx val="65632128"/>
        <c:crosses val="autoZero"/>
        <c:crossBetween val="between"/>
      </c:valAx>
    </c:plotArea>
    <c:legend>
      <c:legendPos val="b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percentStacked"/>
        <c:ser>
          <c:idx val="0"/>
          <c:order val="0"/>
          <c:tx>
            <c:strRef>
              <c:f>Munka2!$H$134</c:f>
              <c:strCache>
                <c:ptCount val="1"/>
                <c:pt idx="0">
                  <c:v>igen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Munka2!$I$133:$Q$133</c:f>
              <c:strCache>
                <c:ptCount val="9"/>
                <c:pt idx="0">
                  <c:v>Egyéb forrás</c:v>
                </c:pt>
                <c:pt idx="1">
                  <c:v>Mobilitást segítő magyar állami ösztöndíj</c:v>
                </c:pt>
                <c:pt idx="2">
                  <c:v>Alapítványi vagy egyéb magán támogatás</c:v>
                </c:pt>
                <c:pt idx="3">
                  <c:v>Külföldi tanulmányok közben végzett munka</c:v>
                </c:pt>
                <c:pt idx="4">
                  <c:v>A fogadó állam által nyújtott ösztöndíj</c:v>
                </c:pt>
                <c:pt idx="5">
                  <c:v>Magyar állami ösztöndíj</c:v>
                </c:pt>
                <c:pt idx="6">
                  <c:v>Saját forrás</c:v>
                </c:pt>
                <c:pt idx="7">
                  <c:v>EU-ösztöndíj (Erasmus, CEEPUS, stb.)</c:v>
                </c:pt>
                <c:pt idx="8">
                  <c:v>Családi támogatás</c:v>
                </c:pt>
              </c:strCache>
            </c:strRef>
          </c:cat>
          <c:val>
            <c:numRef>
              <c:f>Munka2!$I$134:$Q$134</c:f>
              <c:numCache>
                <c:formatCode>####.0</c:formatCode>
                <c:ptCount val="9"/>
                <c:pt idx="0">
                  <c:v>8.1535515794104167</c:v>
                </c:pt>
                <c:pt idx="1">
                  <c:v>3.7424937187867888</c:v>
                </c:pt>
                <c:pt idx="2">
                  <c:v>6.4263191298313416</c:v>
                </c:pt>
                <c:pt idx="3">
                  <c:v>14.262991609992778</c:v>
                </c:pt>
                <c:pt idx="4">
                  <c:v>14.103088320186531</c:v>
                </c:pt>
                <c:pt idx="5">
                  <c:v>17.530397516231229</c:v>
                </c:pt>
                <c:pt idx="6">
                  <c:v>53.689056973912344</c:v>
                </c:pt>
                <c:pt idx="7">
                  <c:v>68.697138628675233</c:v>
                </c:pt>
                <c:pt idx="8">
                  <c:v>76.244830882036908</c:v>
                </c:pt>
              </c:numCache>
            </c:numRef>
          </c:val>
        </c:ser>
        <c:ser>
          <c:idx val="1"/>
          <c:order val="1"/>
          <c:tx>
            <c:strRef>
              <c:f>Munka2!$H$135</c:f>
              <c:strCache>
                <c:ptCount val="1"/>
                <c:pt idx="0">
                  <c:v>nem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Munka2!$I$133:$Q$133</c:f>
              <c:strCache>
                <c:ptCount val="9"/>
                <c:pt idx="0">
                  <c:v>Egyéb forrás</c:v>
                </c:pt>
                <c:pt idx="1">
                  <c:v>Mobilitást segítő magyar állami ösztöndíj</c:v>
                </c:pt>
                <c:pt idx="2">
                  <c:v>Alapítványi vagy egyéb magán támogatás</c:v>
                </c:pt>
                <c:pt idx="3">
                  <c:v>Külföldi tanulmányok közben végzett munka</c:v>
                </c:pt>
                <c:pt idx="4">
                  <c:v>A fogadó állam által nyújtott ösztöndíj</c:v>
                </c:pt>
                <c:pt idx="5">
                  <c:v>Magyar állami ösztöndíj</c:v>
                </c:pt>
                <c:pt idx="6">
                  <c:v>Saját forrás</c:v>
                </c:pt>
                <c:pt idx="7">
                  <c:v>EU-ösztöndíj (Erasmus, CEEPUS, stb.)</c:v>
                </c:pt>
                <c:pt idx="8">
                  <c:v>Családi támogatás</c:v>
                </c:pt>
              </c:strCache>
            </c:strRef>
          </c:cat>
          <c:val>
            <c:numRef>
              <c:f>Munka2!$I$135:$Q$135</c:f>
              <c:numCache>
                <c:formatCode>####.0</c:formatCode>
                <c:ptCount val="9"/>
                <c:pt idx="0">
                  <c:v>91.46392565768349</c:v>
                </c:pt>
                <c:pt idx="1">
                  <c:v>95.874983518307232</c:v>
                </c:pt>
                <c:pt idx="2">
                  <c:v>93.191158107262552</c:v>
                </c:pt>
                <c:pt idx="3">
                  <c:v>85.354485627101056</c:v>
                </c:pt>
                <c:pt idx="4">
                  <c:v>85.514388916907379</c:v>
                </c:pt>
                <c:pt idx="5">
                  <c:v>82.087079720862647</c:v>
                </c:pt>
                <c:pt idx="6">
                  <c:v>45.928420263181458</c:v>
                </c:pt>
                <c:pt idx="7">
                  <c:v>30.920338608418593</c:v>
                </c:pt>
                <c:pt idx="8">
                  <c:v>23.372646355056972</c:v>
                </c:pt>
              </c:numCache>
            </c:numRef>
          </c:val>
        </c:ser>
        <c:overlap val="100"/>
        <c:axId val="65688704"/>
        <c:axId val="65690240"/>
      </c:barChart>
      <c:catAx>
        <c:axId val="65688704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>
                <a:solidFill>
                  <a:schemeClr val="bg1"/>
                </a:solidFill>
              </a:defRPr>
            </a:pPr>
            <a:endParaRPr lang="hu-HU"/>
          </a:p>
        </c:txPr>
        <c:crossAx val="65690240"/>
        <c:crosses val="autoZero"/>
        <c:auto val="1"/>
        <c:lblAlgn val="ctr"/>
        <c:lblOffset val="100"/>
      </c:catAx>
      <c:valAx>
        <c:axId val="65690240"/>
        <c:scaling>
          <c:orientation val="minMax"/>
        </c:scaling>
        <c:axPos val="b"/>
        <c:majorGridlines/>
        <c:numFmt formatCode="0%" sourceLinked="1"/>
        <c:tickLblPos val="nextTo"/>
        <c:crossAx val="65688704"/>
        <c:crosses val="autoZero"/>
        <c:crossBetween val="between"/>
      </c:valAx>
    </c:plotArea>
    <c:legend>
      <c:legendPos val="b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Percent val="1"/>
            <c:showLeaderLines val="1"/>
          </c:dLbls>
          <c:cat>
            <c:strRef>
              <c:f>Munka2!$J$197:$J$205</c:f>
              <c:strCache>
                <c:ptCount val="9"/>
                <c:pt idx="0">
                  <c:v>Családi támogatás</c:v>
                </c:pt>
                <c:pt idx="1">
                  <c:v>Saját forrás</c:v>
                </c:pt>
                <c:pt idx="2">
                  <c:v>Külföldi tanulmányok közben végzett munka</c:v>
                </c:pt>
                <c:pt idx="3">
                  <c:v>A fogadó állam által nyújtott ösztöndíj</c:v>
                </c:pt>
                <c:pt idx="4">
                  <c:v>Magyar állami ösztöndíj</c:v>
                </c:pt>
                <c:pt idx="5">
                  <c:v>Mobilitást segítő magyar állami ösztöndíj</c:v>
                </c:pt>
                <c:pt idx="6">
                  <c:v>EU-ösztöndíj (Erasmus, CEEPUS, stb.)</c:v>
                </c:pt>
                <c:pt idx="7">
                  <c:v>Alapítványi vagy egyéb magán támogatás</c:v>
                </c:pt>
                <c:pt idx="8">
                  <c:v>Egyéb forrás</c:v>
                </c:pt>
              </c:strCache>
            </c:strRef>
          </c:cat>
          <c:val>
            <c:numRef>
              <c:f>Munka2!$K$197:$K$205</c:f>
              <c:numCache>
                <c:formatCode>###0</c:formatCode>
                <c:ptCount val="9"/>
                <c:pt idx="0">
                  <c:v>141.54726460584695</c:v>
                </c:pt>
                <c:pt idx="1">
                  <c:v>58.619568598810204</c:v>
                </c:pt>
                <c:pt idx="2">
                  <c:v>21.055763013101089</c:v>
                </c:pt>
                <c:pt idx="3">
                  <c:v>47.678065102647444</c:v>
                </c:pt>
                <c:pt idx="4">
                  <c:v>27.910366332199484</c:v>
                </c:pt>
                <c:pt idx="5">
                  <c:v>5.5095950922699526</c:v>
                </c:pt>
                <c:pt idx="6">
                  <c:v>352.16721943150884</c:v>
                </c:pt>
                <c:pt idx="7">
                  <c:v>10.80136015432851</c:v>
                </c:pt>
                <c:pt idx="8">
                  <c:v>12.266597765498689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400918635170791"/>
          <c:y val="2.2013215750990585E-2"/>
          <c:w val="0.33673155438903468"/>
          <c:h val="0.91668889029804446"/>
        </c:manualLayout>
      </c:layout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Percent val="1"/>
            <c:showLeaderLines val="1"/>
          </c:dLbls>
          <c:cat>
            <c:strRef>
              <c:f>'8'!$B$3:$B$7</c:f>
              <c:strCache>
                <c:ptCount val="5"/>
                <c:pt idx="0">
                  <c:v>Igen, teljes mértékben</c:v>
                </c:pt>
                <c:pt idx="1">
                  <c:v>Igen, részlegesen</c:v>
                </c:pt>
                <c:pt idx="2">
                  <c:v>Nem</c:v>
                </c:pt>
                <c:pt idx="3">
                  <c:v>(Még) nem tudom</c:v>
                </c:pt>
                <c:pt idx="4">
                  <c:v>Nem szereztem krediteket külföldön</c:v>
                </c:pt>
              </c:strCache>
            </c:strRef>
          </c:cat>
          <c:val>
            <c:numRef>
              <c:f>'8'!$C$3:$C$7</c:f>
              <c:numCache>
                <c:formatCode>###0</c:formatCode>
                <c:ptCount val="5"/>
                <c:pt idx="0">
                  <c:v>237.50777091005222</c:v>
                </c:pt>
                <c:pt idx="1">
                  <c:v>221.6919023105668</c:v>
                </c:pt>
                <c:pt idx="2">
                  <c:v>177.42369206561381</c:v>
                </c:pt>
                <c:pt idx="3">
                  <c:v>78.139189412809841</c:v>
                </c:pt>
                <c:pt idx="4">
                  <c:v>113.75318982884477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Percent val="1"/>
            <c:showLeaderLines val="1"/>
          </c:dLbls>
          <c:cat>
            <c:strRef>
              <c:f>Munka2!$K$169:$K$171</c:f>
              <c:strCache>
                <c:ptCount val="3"/>
                <c:pt idx="0">
                  <c:v>EU-program</c:v>
                </c:pt>
                <c:pt idx="1">
                  <c:v>Más program</c:v>
                </c:pt>
                <c:pt idx="2">
                  <c:v>Nem szervezett keret</c:v>
                </c:pt>
              </c:strCache>
            </c:strRef>
          </c:cat>
          <c:val>
            <c:numRef>
              <c:f>Munka2!$L$169:$L$171</c:f>
              <c:numCache>
                <c:formatCode>###0</c:formatCode>
                <c:ptCount val="3"/>
                <c:pt idx="0">
                  <c:v>509.02495629463328</c:v>
                </c:pt>
                <c:pt idx="1">
                  <c:v>93.655804031889147</c:v>
                </c:pt>
                <c:pt idx="2">
                  <c:v>84.163082149522253</c:v>
                </c:pt>
              </c:numCache>
            </c:numRef>
          </c:val>
        </c:ser>
      </c:pie3DChart>
    </c:plotArea>
    <c:legend>
      <c:legendPos val="b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percentStacked"/>
        <c:ser>
          <c:idx val="0"/>
          <c:order val="0"/>
          <c:tx>
            <c:strRef>
              <c:f>Munka2!$C$88</c:f>
              <c:strCache>
                <c:ptCount val="1"/>
                <c:pt idx="0">
                  <c:v>Igen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Munka2!$B$89:$B$103</c:f>
              <c:strCache>
                <c:ptCount val="15"/>
                <c:pt idx="0">
                  <c:v>agrár  </c:v>
                </c:pt>
                <c:pt idx="1">
                  <c:v>bölcsészettudomány  </c:v>
                </c:pt>
                <c:pt idx="2">
                  <c:v>gazdaságtudományok  </c:v>
                </c:pt>
                <c:pt idx="3">
                  <c:v>informatika  </c:v>
                </c:pt>
                <c:pt idx="4">
                  <c:v>jogi  </c:v>
                </c:pt>
                <c:pt idx="5">
                  <c:v>műszaki  </c:v>
                </c:pt>
                <c:pt idx="6">
                  <c:v>művészet  </c:v>
                </c:pt>
                <c:pt idx="7">
                  <c:v>művészetközvetítés  </c:v>
                </c:pt>
                <c:pt idx="8">
                  <c:v>közigazgatási, rendészeti és katonai  </c:v>
                </c:pt>
                <c:pt idx="9">
                  <c:v>orvos- és egészségtudomány  </c:v>
                </c:pt>
                <c:pt idx="10">
                  <c:v>pedagógusképzés  </c:v>
                </c:pt>
                <c:pt idx="11">
                  <c:v>sporttudomány  </c:v>
                </c:pt>
                <c:pt idx="12">
                  <c:v>társadalomtudomány  </c:v>
                </c:pt>
                <c:pt idx="13">
                  <c:v>természettudomány  </c:v>
                </c:pt>
                <c:pt idx="14">
                  <c:v>összes terület</c:v>
                </c:pt>
              </c:strCache>
            </c:strRef>
          </c:cat>
          <c:val>
            <c:numRef>
              <c:f>Munka2!$C$89:$C$103</c:f>
              <c:numCache>
                <c:formatCode>0.00%</c:formatCode>
                <c:ptCount val="15"/>
                <c:pt idx="0">
                  <c:v>2.9000000000000001E-2</c:v>
                </c:pt>
                <c:pt idx="1">
                  <c:v>7.8000000000000014E-2</c:v>
                </c:pt>
                <c:pt idx="2">
                  <c:v>6.8000000000000019E-2</c:v>
                </c:pt>
                <c:pt idx="3">
                  <c:v>1.2999999999999998E-2</c:v>
                </c:pt>
                <c:pt idx="4">
                  <c:v>5.1999999999999998E-2</c:v>
                </c:pt>
                <c:pt idx="5">
                  <c:v>2.7000000000000048E-2</c:v>
                </c:pt>
                <c:pt idx="6">
                  <c:v>4.9000000000000092E-2</c:v>
                </c:pt>
                <c:pt idx="7">
                  <c:v>1.9000000000000034E-2</c:v>
                </c:pt>
                <c:pt idx="8">
                  <c:v>1.2999999999999998E-2</c:v>
                </c:pt>
                <c:pt idx="9">
                  <c:v>2.5000000000000001E-2</c:v>
                </c:pt>
                <c:pt idx="10">
                  <c:v>2.5000000000000001E-2</c:v>
                </c:pt>
                <c:pt idx="11">
                  <c:v>5.6000000000000001E-2</c:v>
                </c:pt>
                <c:pt idx="12">
                  <c:v>6.0000000000000032E-2</c:v>
                </c:pt>
                <c:pt idx="13">
                  <c:v>4.3999999999999997E-2</c:v>
                </c:pt>
                <c:pt idx="14">
                  <c:v>4.3000000000000003E-2</c:v>
                </c:pt>
              </c:numCache>
            </c:numRef>
          </c:val>
        </c:ser>
        <c:ser>
          <c:idx val="1"/>
          <c:order val="1"/>
          <c:tx>
            <c:strRef>
              <c:f>Munka2!$D$88</c:f>
              <c:strCache>
                <c:ptCount val="1"/>
                <c:pt idx="0">
                  <c:v>Nem, de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Munka2!$B$89:$B$103</c:f>
              <c:strCache>
                <c:ptCount val="15"/>
                <c:pt idx="0">
                  <c:v>agrár  </c:v>
                </c:pt>
                <c:pt idx="1">
                  <c:v>bölcsészettudomány  </c:v>
                </c:pt>
                <c:pt idx="2">
                  <c:v>gazdaságtudományok  </c:v>
                </c:pt>
                <c:pt idx="3">
                  <c:v>informatika  </c:v>
                </c:pt>
                <c:pt idx="4">
                  <c:v>jogi  </c:v>
                </c:pt>
                <c:pt idx="5">
                  <c:v>műszaki  </c:v>
                </c:pt>
                <c:pt idx="6">
                  <c:v>művészet  </c:v>
                </c:pt>
                <c:pt idx="7">
                  <c:v>művészetközvetítés  </c:v>
                </c:pt>
                <c:pt idx="8">
                  <c:v>közigazgatási, rendészeti és katonai  </c:v>
                </c:pt>
                <c:pt idx="9">
                  <c:v>orvos- és egészségtudomány  </c:v>
                </c:pt>
                <c:pt idx="10">
                  <c:v>pedagógusképzés  </c:v>
                </c:pt>
                <c:pt idx="11">
                  <c:v>sporttudomány  </c:v>
                </c:pt>
                <c:pt idx="12">
                  <c:v>társadalomtudomány  </c:v>
                </c:pt>
                <c:pt idx="13">
                  <c:v>természettudomány  </c:v>
                </c:pt>
                <c:pt idx="14">
                  <c:v>összes terület</c:v>
                </c:pt>
              </c:strCache>
            </c:strRef>
          </c:cat>
          <c:val>
            <c:numRef>
              <c:f>Munka2!$D$89:$D$103</c:f>
              <c:numCache>
                <c:formatCode>0.00%</c:formatCode>
                <c:ptCount val="15"/>
                <c:pt idx="0">
                  <c:v>0.33900000000000075</c:v>
                </c:pt>
                <c:pt idx="1">
                  <c:v>0.35300000000000031</c:v>
                </c:pt>
                <c:pt idx="2">
                  <c:v>0.32400000000000062</c:v>
                </c:pt>
                <c:pt idx="3">
                  <c:v>0.27600000000000002</c:v>
                </c:pt>
                <c:pt idx="4">
                  <c:v>0.19600000000000001</c:v>
                </c:pt>
                <c:pt idx="5">
                  <c:v>0.29300000000000032</c:v>
                </c:pt>
                <c:pt idx="6">
                  <c:v>0.53400000000000003</c:v>
                </c:pt>
                <c:pt idx="7">
                  <c:v>0.41000000000000031</c:v>
                </c:pt>
                <c:pt idx="8">
                  <c:v>0.125</c:v>
                </c:pt>
                <c:pt idx="9">
                  <c:v>0.34</c:v>
                </c:pt>
                <c:pt idx="10">
                  <c:v>0.16400000000000001</c:v>
                </c:pt>
                <c:pt idx="11">
                  <c:v>0.35500000000000032</c:v>
                </c:pt>
                <c:pt idx="12">
                  <c:v>0.35400000000000031</c:v>
                </c:pt>
                <c:pt idx="13">
                  <c:v>0.39900000000000074</c:v>
                </c:pt>
                <c:pt idx="14">
                  <c:v>0.31500000000000056</c:v>
                </c:pt>
              </c:numCache>
            </c:numRef>
          </c:val>
        </c:ser>
        <c:ser>
          <c:idx val="2"/>
          <c:order val="2"/>
          <c:tx>
            <c:strRef>
              <c:f>Munka2!$E$88</c:f>
              <c:strCache>
                <c:ptCount val="1"/>
                <c:pt idx="0">
                  <c:v>Nem, és nem is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Munka2!$B$89:$B$103</c:f>
              <c:strCache>
                <c:ptCount val="15"/>
                <c:pt idx="0">
                  <c:v>agrár  </c:v>
                </c:pt>
                <c:pt idx="1">
                  <c:v>bölcsészettudomány  </c:v>
                </c:pt>
                <c:pt idx="2">
                  <c:v>gazdaságtudományok  </c:v>
                </c:pt>
                <c:pt idx="3">
                  <c:v>informatika  </c:v>
                </c:pt>
                <c:pt idx="4">
                  <c:v>jogi  </c:v>
                </c:pt>
                <c:pt idx="5">
                  <c:v>műszaki  </c:v>
                </c:pt>
                <c:pt idx="6">
                  <c:v>művészet  </c:v>
                </c:pt>
                <c:pt idx="7">
                  <c:v>művészetközvetítés  </c:v>
                </c:pt>
                <c:pt idx="8">
                  <c:v>közigazgatási, rendészeti és katonai  </c:v>
                </c:pt>
                <c:pt idx="9">
                  <c:v>orvos- és egészségtudomány  </c:v>
                </c:pt>
                <c:pt idx="10">
                  <c:v>pedagógusképzés  </c:v>
                </c:pt>
                <c:pt idx="11">
                  <c:v>sporttudomány  </c:v>
                </c:pt>
                <c:pt idx="12">
                  <c:v>társadalomtudomány  </c:v>
                </c:pt>
                <c:pt idx="13">
                  <c:v>természettudomány  </c:v>
                </c:pt>
                <c:pt idx="14">
                  <c:v>összes terület</c:v>
                </c:pt>
              </c:strCache>
            </c:strRef>
          </c:cat>
          <c:val>
            <c:numRef>
              <c:f>Munka2!$E$89:$E$103</c:f>
              <c:numCache>
                <c:formatCode>0.00%</c:formatCode>
                <c:ptCount val="15"/>
                <c:pt idx="0">
                  <c:v>0.63200000000000123</c:v>
                </c:pt>
                <c:pt idx="1">
                  <c:v>0.56799999999999995</c:v>
                </c:pt>
                <c:pt idx="2">
                  <c:v>0.60800000000000065</c:v>
                </c:pt>
                <c:pt idx="3">
                  <c:v>0.71000000000000063</c:v>
                </c:pt>
                <c:pt idx="4">
                  <c:v>0.75200000000000122</c:v>
                </c:pt>
                <c:pt idx="5">
                  <c:v>0.6790000000000016</c:v>
                </c:pt>
                <c:pt idx="6">
                  <c:v>0.41700000000000031</c:v>
                </c:pt>
                <c:pt idx="7">
                  <c:v>0.57099999999999995</c:v>
                </c:pt>
                <c:pt idx="8">
                  <c:v>0.8630000000000011</c:v>
                </c:pt>
                <c:pt idx="9">
                  <c:v>0.63500000000000123</c:v>
                </c:pt>
                <c:pt idx="10">
                  <c:v>0.81100000000000005</c:v>
                </c:pt>
                <c:pt idx="11">
                  <c:v>0.58899999999999997</c:v>
                </c:pt>
                <c:pt idx="12">
                  <c:v>0.58599999999999997</c:v>
                </c:pt>
                <c:pt idx="13">
                  <c:v>0.55700000000000005</c:v>
                </c:pt>
                <c:pt idx="14">
                  <c:v>0.64200000000000124</c:v>
                </c:pt>
              </c:numCache>
            </c:numRef>
          </c:val>
        </c:ser>
        <c:overlap val="100"/>
        <c:axId val="63733760"/>
        <c:axId val="63735296"/>
      </c:barChart>
      <c:catAx>
        <c:axId val="6373376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hu-HU"/>
          </a:p>
        </c:txPr>
        <c:crossAx val="63735296"/>
        <c:crosses val="autoZero"/>
        <c:auto val="1"/>
        <c:lblAlgn val="ctr"/>
        <c:lblOffset val="100"/>
      </c:catAx>
      <c:valAx>
        <c:axId val="63735296"/>
        <c:scaling>
          <c:orientation val="minMax"/>
        </c:scaling>
        <c:axPos val="b"/>
        <c:majorGridlines/>
        <c:numFmt formatCode="0%" sourceLinked="1"/>
        <c:tickLblPos val="nextTo"/>
        <c:crossAx val="63733760"/>
        <c:crosses val="autoZero"/>
        <c:crossBetween val="between"/>
      </c:valAx>
    </c:plotArea>
    <c:legend>
      <c:legendPos val="b"/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bar"/>
        <c:grouping val="percentStacked"/>
        <c:ser>
          <c:idx val="0"/>
          <c:order val="0"/>
          <c:tx>
            <c:strRef>
              <c:f>'2'!$B$1</c:f>
              <c:strCache>
                <c:ptCount val="1"/>
                <c:pt idx="0">
                  <c:v>Igen</c:v>
                </c:pt>
              </c:strCache>
            </c:strRef>
          </c:tx>
          <c:dLbls>
            <c:showVal val="1"/>
          </c:dLbls>
          <c:cat>
            <c:strRef>
              <c:f>'2'!$A$2:$A$7</c:f>
              <c:strCache>
                <c:ptCount val="6"/>
                <c:pt idx="0">
                  <c:v>alapképzés</c:v>
                </c:pt>
                <c:pt idx="1">
                  <c:v>mesterképzés</c:v>
                </c:pt>
                <c:pt idx="2">
                  <c:v>hagyományos főiskolai</c:v>
                </c:pt>
                <c:pt idx="3">
                  <c:v>hagyományos egyetemi</c:v>
                </c:pt>
                <c:pt idx="4">
                  <c:v>osztatlan képzés</c:v>
                </c:pt>
                <c:pt idx="5">
                  <c:v>összesen</c:v>
                </c:pt>
              </c:strCache>
            </c:strRef>
          </c:cat>
          <c:val>
            <c:numRef>
              <c:f>'2'!$B$2:$B$7</c:f>
              <c:numCache>
                <c:formatCode>0.00%</c:formatCode>
                <c:ptCount val="6"/>
                <c:pt idx="0">
                  <c:v>2.9000000000000001E-2</c:v>
                </c:pt>
                <c:pt idx="1">
                  <c:v>0.11</c:v>
                </c:pt>
                <c:pt idx="2">
                  <c:v>3.3000000000000002E-2</c:v>
                </c:pt>
                <c:pt idx="3">
                  <c:v>9.9000000000000019E-2</c:v>
                </c:pt>
                <c:pt idx="4">
                  <c:v>4.3999999999999997E-2</c:v>
                </c:pt>
                <c:pt idx="5">
                  <c:v>4.3000000000000003E-2</c:v>
                </c:pt>
              </c:numCache>
            </c:numRef>
          </c:val>
        </c:ser>
        <c:ser>
          <c:idx val="1"/>
          <c:order val="1"/>
          <c:tx>
            <c:strRef>
              <c:f>'2'!$C$1</c:f>
              <c:strCache>
                <c:ptCount val="1"/>
                <c:pt idx="0">
                  <c:v>Nem, de tervezem</c:v>
                </c:pt>
              </c:strCache>
            </c:strRef>
          </c:tx>
          <c:dLbls>
            <c:showVal val="1"/>
          </c:dLbls>
          <c:cat>
            <c:strRef>
              <c:f>'2'!$A$2:$A$7</c:f>
              <c:strCache>
                <c:ptCount val="6"/>
                <c:pt idx="0">
                  <c:v>alapképzés</c:v>
                </c:pt>
                <c:pt idx="1">
                  <c:v>mesterképzés</c:v>
                </c:pt>
                <c:pt idx="2">
                  <c:v>hagyományos főiskolai</c:v>
                </c:pt>
                <c:pt idx="3">
                  <c:v>hagyományos egyetemi</c:v>
                </c:pt>
                <c:pt idx="4">
                  <c:v>osztatlan képzés</c:v>
                </c:pt>
                <c:pt idx="5">
                  <c:v>összesen</c:v>
                </c:pt>
              </c:strCache>
            </c:strRef>
          </c:cat>
          <c:val>
            <c:numRef>
              <c:f>'2'!$C$2:$C$7</c:f>
              <c:numCache>
                <c:formatCode>0.00%</c:formatCode>
                <c:ptCount val="6"/>
                <c:pt idx="0">
                  <c:v>0.32800000000000007</c:v>
                </c:pt>
                <c:pt idx="1">
                  <c:v>0.21500000000000002</c:v>
                </c:pt>
                <c:pt idx="2">
                  <c:v>0.33300000000000007</c:v>
                </c:pt>
                <c:pt idx="3">
                  <c:v>0.19800000000000001</c:v>
                </c:pt>
                <c:pt idx="4">
                  <c:v>0.3680000000000001</c:v>
                </c:pt>
                <c:pt idx="5">
                  <c:v>0.31400000000000006</c:v>
                </c:pt>
              </c:numCache>
            </c:numRef>
          </c:val>
        </c:ser>
        <c:ser>
          <c:idx val="2"/>
          <c:order val="2"/>
          <c:tx>
            <c:strRef>
              <c:f>'2'!$D$1</c:f>
              <c:strCache>
                <c:ptCount val="1"/>
                <c:pt idx="0">
                  <c:v>Nem, és nem is tervezem</c:v>
                </c:pt>
              </c:strCache>
            </c:strRef>
          </c:tx>
          <c:dLbls>
            <c:showVal val="1"/>
          </c:dLbls>
          <c:cat>
            <c:strRef>
              <c:f>'2'!$A$2:$A$7</c:f>
              <c:strCache>
                <c:ptCount val="6"/>
                <c:pt idx="0">
                  <c:v>alapképzés</c:v>
                </c:pt>
                <c:pt idx="1">
                  <c:v>mesterképzés</c:v>
                </c:pt>
                <c:pt idx="2">
                  <c:v>hagyományos főiskolai</c:v>
                </c:pt>
                <c:pt idx="3">
                  <c:v>hagyományos egyetemi</c:v>
                </c:pt>
                <c:pt idx="4">
                  <c:v>osztatlan képzés</c:v>
                </c:pt>
                <c:pt idx="5">
                  <c:v>összesen</c:v>
                </c:pt>
              </c:strCache>
            </c:strRef>
          </c:cat>
          <c:val>
            <c:numRef>
              <c:f>'2'!$D$2:$D$7</c:f>
              <c:numCache>
                <c:formatCode>0.00%</c:formatCode>
                <c:ptCount val="6"/>
                <c:pt idx="0">
                  <c:v>0.64300000000000013</c:v>
                </c:pt>
                <c:pt idx="1">
                  <c:v>0.67600000000000016</c:v>
                </c:pt>
                <c:pt idx="2">
                  <c:v>0.63300000000000012</c:v>
                </c:pt>
                <c:pt idx="3">
                  <c:v>0.70300000000000007</c:v>
                </c:pt>
                <c:pt idx="4">
                  <c:v>0.58799999999999997</c:v>
                </c:pt>
                <c:pt idx="5">
                  <c:v>0.64300000000000013</c:v>
                </c:pt>
              </c:numCache>
            </c:numRef>
          </c:val>
        </c:ser>
        <c:overlap val="100"/>
        <c:axId val="50606464"/>
        <c:axId val="50608000"/>
      </c:barChart>
      <c:catAx>
        <c:axId val="50606464"/>
        <c:scaling>
          <c:orientation val="minMax"/>
        </c:scaling>
        <c:axPos val="l"/>
        <c:tickLblPos val="nextTo"/>
        <c:crossAx val="50608000"/>
        <c:crosses val="autoZero"/>
        <c:auto val="1"/>
        <c:lblAlgn val="ctr"/>
        <c:lblOffset val="100"/>
      </c:catAx>
      <c:valAx>
        <c:axId val="50608000"/>
        <c:scaling>
          <c:orientation val="minMax"/>
        </c:scaling>
        <c:axPos val="b"/>
        <c:majorGridlines/>
        <c:numFmt formatCode="0%" sourceLinked="1"/>
        <c:tickLblPos val="nextTo"/>
        <c:crossAx val="50606464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600">
          <a:solidFill>
            <a:schemeClr val="bg1"/>
          </a:solidFill>
        </a:defRPr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percentStacked"/>
        <c:ser>
          <c:idx val="0"/>
          <c:order val="0"/>
          <c:tx>
            <c:strRef>
              <c:f>Munka3!$L$77</c:f>
              <c:strCache>
                <c:ptCount val="1"/>
                <c:pt idx="0">
                  <c:v>Igen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Munka3!$K$78:$K$79</c:f>
              <c:strCache>
                <c:ptCount val="2"/>
                <c:pt idx="0">
                  <c:v>nem felsőfokú</c:v>
                </c:pt>
                <c:pt idx="1">
                  <c:v>felsőfokú</c:v>
                </c:pt>
              </c:strCache>
            </c:strRef>
          </c:cat>
          <c:val>
            <c:numRef>
              <c:f>Munka3!$L$78:$L$79</c:f>
              <c:numCache>
                <c:formatCode>####.0%</c:formatCode>
                <c:ptCount val="2"/>
                <c:pt idx="0">
                  <c:v>2.5088728429812811E-2</c:v>
                </c:pt>
                <c:pt idx="1">
                  <c:v>6.1696985116397422E-2</c:v>
                </c:pt>
              </c:numCache>
            </c:numRef>
          </c:val>
        </c:ser>
        <c:ser>
          <c:idx val="1"/>
          <c:order val="1"/>
          <c:tx>
            <c:strRef>
              <c:f>Munka3!$M$77</c:f>
              <c:strCache>
                <c:ptCount val="1"/>
                <c:pt idx="0">
                  <c:v>Nem, de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Munka3!$K$78:$K$79</c:f>
              <c:strCache>
                <c:ptCount val="2"/>
                <c:pt idx="0">
                  <c:v>nem felsőfokú</c:v>
                </c:pt>
                <c:pt idx="1">
                  <c:v>felsőfokú</c:v>
                </c:pt>
              </c:strCache>
            </c:strRef>
          </c:cat>
          <c:val>
            <c:numRef>
              <c:f>Munka3!$M$78:$M$79</c:f>
              <c:numCache>
                <c:formatCode>####.0%</c:formatCode>
                <c:ptCount val="2"/>
                <c:pt idx="0">
                  <c:v>0.26202423204014197</c:v>
                </c:pt>
                <c:pt idx="1">
                  <c:v>0.36725607429080376</c:v>
                </c:pt>
              </c:numCache>
            </c:numRef>
          </c:val>
        </c:ser>
        <c:ser>
          <c:idx val="2"/>
          <c:order val="2"/>
          <c:tx>
            <c:strRef>
              <c:f>Munka3!$N$77</c:f>
              <c:strCache>
                <c:ptCount val="1"/>
                <c:pt idx="0">
                  <c:v>Nem, és nem is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Munka3!$K$78:$K$79</c:f>
              <c:strCache>
                <c:ptCount val="2"/>
                <c:pt idx="0">
                  <c:v>nem felsőfokú</c:v>
                </c:pt>
                <c:pt idx="1">
                  <c:v>felsőfokú</c:v>
                </c:pt>
              </c:strCache>
            </c:strRef>
          </c:cat>
          <c:val>
            <c:numRef>
              <c:f>Munka3!$N$78:$N$79</c:f>
              <c:numCache>
                <c:formatCode>####.0%</c:formatCode>
                <c:ptCount val="2"/>
                <c:pt idx="0">
                  <c:v>0.71288703953004562</c:v>
                </c:pt>
                <c:pt idx="1">
                  <c:v>0.57104694059279992</c:v>
                </c:pt>
              </c:numCache>
            </c:numRef>
          </c:val>
        </c:ser>
        <c:overlap val="100"/>
        <c:axId val="64823680"/>
        <c:axId val="64825216"/>
      </c:barChart>
      <c:catAx>
        <c:axId val="64823680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>
                <a:solidFill>
                  <a:schemeClr val="bg1"/>
                </a:solidFill>
              </a:defRPr>
            </a:pPr>
            <a:endParaRPr lang="hu-HU"/>
          </a:p>
        </c:txPr>
        <c:crossAx val="64825216"/>
        <c:crosses val="autoZero"/>
        <c:auto val="1"/>
        <c:lblAlgn val="ctr"/>
        <c:lblOffset val="100"/>
      </c:catAx>
      <c:valAx>
        <c:axId val="64825216"/>
        <c:scaling>
          <c:orientation val="minMax"/>
        </c:scaling>
        <c:axPos val="b"/>
        <c:majorGridlines/>
        <c:numFmt formatCode="0%" sourceLinked="1"/>
        <c:tickLblPos val="nextTo"/>
        <c:crossAx val="64823680"/>
        <c:crosses val="autoZero"/>
        <c:crossBetween val="between"/>
      </c:valAx>
    </c:plotArea>
    <c:legend>
      <c:legendPos val="b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percentStacked"/>
        <c:ser>
          <c:idx val="0"/>
          <c:order val="0"/>
          <c:tx>
            <c:strRef>
              <c:f>Munka2!$C$39</c:f>
              <c:strCache>
                <c:ptCount val="1"/>
                <c:pt idx="0">
                  <c:v>Igen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hu-HU"/>
              </a:p>
            </c:txPr>
            <c:showVal val="1"/>
          </c:dLbls>
          <c:cat>
            <c:strRef>
              <c:f>Munka2!$B$40:$B$42</c:f>
              <c:strCache>
                <c:ptCount val="3"/>
                <c:pt idx="0">
                  <c:v>magas</c:v>
                </c:pt>
                <c:pt idx="1">
                  <c:v>közepes</c:v>
                </c:pt>
                <c:pt idx="2">
                  <c:v>alacsony</c:v>
                </c:pt>
              </c:strCache>
            </c:strRef>
          </c:cat>
          <c:val>
            <c:numRef>
              <c:f>Munka2!$C$40:$C$42</c:f>
              <c:numCache>
                <c:formatCode>####.0%</c:formatCode>
                <c:ptCount val="3"/>
                <c:pt idx="0">
                  <c:v>7.0416297608503486E-2</c:v>
                </c:pt>
                <c:pt idx="1">
                  <c:v>4.1171171171171056E-2</c:v>
                </c:pt>
                <c:pt idx="2">
                  <c:v>2.8073572120038782E-2</c:v>
                </c:pt>
              </c:numCache>
            </c:numRef>
          </c:val>
        </c:ser>
        <c:ser>
          <c:idx val="1"/>
          <c:order val="1"/>
          <c:tx>
            <c:strRef>
              <c:f>Munka2!$D$39</c:f>
              <c:strCache>
                <c:ptCount val="1"/>
                <c:pt idx="0">
                  <c:v>Nem, de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hu-HU"/>
              </a:p>
            </c:txPr>
            <c:showVal val="1"/>
          </c:dLbls>
          <c:cat>
            <c:strRef>
              <c:f>Munka2!$B$40:$B$42</c:f>
              <c:strCache>
                <c:ptCount val="3"/>
                <c:pt idx="0">
                  <c:v>magas</c:v>
                </c:pt>
                <c:pt idx="1">
                  <c:v>közepes</c:v>
                </c:pt>
                <c:pt idx="2">
                  <c:v>alacsony</c:v>
                </c:pt>
              </c:strCache>
            </c:strRef>
          </c:cat>
          <c:val>
            <c:numRef>
              <c:f>Munka2!$D$40:$D$42</c:f>
              <c:numCache>
                <c:formatCode>####.0%</c:formatCode>
                <c:ptCount val="3"/>
                <c:pt idx="0">
                  <c:v>0.3480956598759965</c:v>
                </c:pt>
                <c:pt idx="1">
                  <c:v>0.31864864864864956</c:v>
                </c:pt>
                <c:pt idx="2">
                  <c:v>0.24394966118102723</c:v>
                </c:pt>
              </c:numCache>
            </c:numRef>
          </c:val>
        </c:ser>
        <c:ser>
          <c:idx val="2"/>
          <c:order val="2"/>
          <c:tx>
            <c:strRef>
              <c:f>Munka2!$E$39</c:f>
              <c:strCache>
                <c:ptCount val="1"/>
                <c:pt idx="0">
                  <c:v>Nem, és nem is tervezem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hu-HU"/>
              </a:p>
            </c:txPr>
            <c:showVal val="1"/>
          </c:dLbls>
          <c:cat>
            <c:strRef>
              <c:f>Munka2!$B$40:$B$42</c:f>
              <c:strCache>
                <c:ptCount val="3"/>
                <c:pt idx="0">
                  <c:v>magas</c:v>
                </c:pt>
                <c:pt idx="1">
                  <c:v>közepes</c:v>
                </c:pt>
                <c:pt idx="2">
                  <c:v>alacsony</c:v>
                </c:pt>
              </c:strCache>
            </c:strRef>
          </c:cat>
          <c:val>
            <c:numRef>
              <c:f>Munka2!$E$40:$E$42</c:f>
              <c:numCache>
                <c:formatCode>####.0%</c:formatCode>
                <c:ptCount val="3"/>
                <c:pt idx="0">
                  <c:v>0.58148804251550068</c:v>
                </c:pt>
                <c:pt idx="1">
                  <c:v>0.64018018018018064</c:v>
                </c:pt>
                <c:pt idx="2">
                  <c:v>0.72797676669893563</c:v>
                </c:pt>
              </c:numCache>
            </c:numRef>
          </c:val>
        </c:ser>
        <c:overlap val="100"/>
        <c:axId val="64865024"/>
        <c:axId val="64866560"/>
      </c:barChart>
      <c:catAx>
        <c:axId val="64865024"/>
        <c:scaling>
          <c:orientation val="minMax"/>
        </c:scaling>
        <c:axPos val="l"/>
        <c:tickLblPos val="nextTo"/>
        <c:txPr>
          <a:bodyPr/>
          <a:lstStyle/>
          <a:p>
            <a:pPr>
              <a:defRPr sz="2400"/>
            </a:pPr>
            <a:endParaRPr lang="hu-HU"/>
          </a:p>
        </c:txPr>
        <c:crossAx val="64866560"/>
        <c:crosses val="autoZero"/>
        <c:auto val="1"/>
        <c:lblAlgn val="ctr"/>
        <c:lblOffset val="100"/>
      </c:catAx>
      <c:valAx>
        <c:axId val="64866560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64865024"/>
        <c:crosses val="autoZero"/>
        <c:crossBetween val="between"/>
      </c:valAx>
    </c:plotArea>
    <c:legend>
      <c:legendPos val="b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</c:chart>
  <c:txPr>
    <a:bodyPr/>
    <a:lstStyle/>
    <a:p>
      <a:pPr>
        <a:defRPr>
          <a:solidFill>
            <a:schemeClr val="bg1"/>
          </a:solidFill>
        </a:defRPr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clustered"/>
        <c:ser>
          <c:idx val="0"/>
          <c:order val="0"/>
          <c:dLbls>
            <c:numFmt formatCode="0.0" sourceLinked="0"/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Munka2!$A$26:$A$29</c:f>
              <c:strCache>
                <c:ptCount val="4"/>
                <c:pt idx="0">
                  <c:v>Igen</c:v>
                </c:pt>
                <c:pt idx="1">
                  <c:v>Nem, de tervezem</c:v>
                </c:pt>
                <c:pt idx="2">
                  <c:v>Nem, és nem is tervezem</c:v>
                </c:pt>
                <c:pt idx="3">
                  <c:v>Összesen</c:v>
                </c:pt>
              </c:strCache>
            </c:strRef>
          </c:cat>
          <c:val>
            <c:numRef>
              <c:f>Munka2!$B$26:$B$29</c:f>
              <c:numCache>
                <c:formatCode>####.0000</c:formatCode>
                <c:ptCount val="4"/>
                <c:pt idx="0">
                  <c:v>102092.15965001995</c:v>
                </c:pt>
                <c:pt idx="1">
                  <c:v>71663.422064857645</c:v>
                </c:pt>
                <c:pt idx="2">
                  <c:v>91290.868415997436</c:v>
                </c:pt>
                <c:pt idx="3">
                  <c:v>85607.189741963157</c:v>
                </c:pt>
              </c:numCache>
            </c:numRef>
          </c:val>
        </c:ser>
        <c:axId val="64973440"/>
        <c:axId val="64975232"/>
      </c:barChart>
      <c:catAx>
        <c:axId val="64973440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>
                <a:solidFill>
                  <a:schemeClr val="bg1"/>
                </a:solidFill>
              </a:defRPr>
            </a:pPr>
            <a:endParaRPr lang="hu-HU"/>
          </a:p>
        </c:txPr>
        <c:crossAx val="64975232"/>
        <c:crosses val="autoZero"/>
        <c:auto val="1"/>
        <c:lblAlgn val="ctr"/>
        <c:lblOffset val="100"/>
      </c:catAx>
      <c:valAx>
        <c:axId val="64975232"/>
        <c:scaling>
          <c:orientation val="minMax"/>
        </c:scaling>
        <c:axPos val="b"/>
        <c:majorGridlines/>
        <c:numFmt formatCode="#,##0" sourceLinked="0"/>
        <c:tickLblPos val="nextTo"/>
        <c:txPr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hu-HU"/>
          </a:p>
        </c:txPr>
        <c:crossAx val="64973440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hu-HU"/>
              </a:p>
            </c:txPr>
            <c:showVal val="1"/>
          </c:dLbls>
          <c:cat>
            <c:strRef>
              <c:f>Munka1!$I$10:$I$14</c:f>
              <c:strCache>
                <c:ptCount val="5"/>
                <c:pt idx="0">
                  <c:v>A saját intézmény által nyújtott információ hiánya</c:v>
                </c:pt>
                <c:pt idx="1">
                  <c:v>Fizetett munka elvesztése</c:v>
                </c:pt>
                <c:pt idx="2">
                  <c:v>Távollét a családtól, partnertől, barátoktól, gyermektől</c:v>
                </c:pt>
                <c:pt idx="3">
                  <c:v>Elégtelen idegennyelv-tudás</c:v>
                </c:pt>
                <c:pt idx="4">
                  <c:v>Plusz pénzügyi teher</c:v>
                </c:pt>
              </c:strCache>
            </c:strRef>
          </c:cat>
          <c:val>
            <c:numRef>
              <c:f>Munka1!$J$10:$J$14</c:f>
              <c:numCache>
                <c:formatCode>General</c:formatCode>
                <c:ptCount val="5"/>
                <c:pt idx="0">
                  <c:v>42.7</c:v>
                </c:pt>
                <c:pt idx="1">
                  <c:v>46.1</c:v>
                </c:pt>
                <c:pt idx="2">
                  <c:v>46.6</c:v>
                </c:pt>
                <c:pt idx="3">
                  <c:v>54.2</c:v>
                </c:pt>
                <c:pt idx="4">
                  <c:v>71.7</c:v>
                </c:pt>
              </c:numCache>
            </c:numRef>
          </c:val>
        </c:ser>
        <c:axId val="65024384"/>
        <c:axId val="65025920"/>
      </c:barChart>
      <c:catAx>
        <c:axId val="65024384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65025920"/>
        <c:crosses val="autoZero"/>
        <c:auto val="1"/>
        <c:lblAlgn val="ctr"/>
        <c:lblOffset val="100"/>
      </c:catAx>
      <c:valAx>
        <c:axId val="65025920"/>
        <c:scaling>
          <c:orientation val="minMax"/>
          <c:max val="100"/>
        </c:scaling>
        <c:axPos val="b"/>
        <c:majorGridlines/>
        <c:numFmt formatCode="General" sourceLinked="1"/>
        <c:tickLblPos val="nextTo"/>
        <c:crossAx val="65024384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chemeClr val="bg1"/>
          </a:solidFill>
        </a:defRPr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Munka1!$I$3:$I$9</c:f>
              <c:strCache>
                <c:ptCount val="7"/>
                <c:pt idx="0">
                  <c:v>A választott ország szabályozási rendszerének nehézkessége</c:v>
                </c:pt>
                <c:pt idx="1">
                  <c:v>Külföldi tanulmányok alacsony fokú hasznosíthatósága itthon</c:v>
                </c:pt>
                <c:pt idx="2">
                  <c:v>Korlátozott hozzáférés a mobilitási programokhoz</c:v>
                </c:pt>
                <c:pt idx="3">
                  <c:v>Nem megfelelő hazai tanulmányi teljesítmény</c:v>
                </c:pt>
                <c:pt idx="4">
                  <c:v>Külföldi tanulmányok integrálhatósági problémái</c:v>
                </c:pt>
                <c:pt idx="5">
                  <c:v>Motiváció hiánya</c:v>
                </c:pt>
                <c:pt idx="6">
                  <c:v>Külföldi tanulmányok elismertetésének problémái</c:v>
                </c:pt>
              </c:strCache>
            </c:strRef>
          </c:cat>
          <c:val>
            <c:numRef>
              <c:f>Munka1!$J$3:$J$9</c:f>
              <c:numCache>
                <c:formatCode>General</c:formatCode>
                <c:ptCount val="7"/>
                <c:pt idx="0">
                  <c:v>27</c:v>
                </c:pt>
                <c:pt idx="1">
                  <c:v>29.6</c:v>
                </c:pt>
                <c:pt idx="2">
                  <c:v>33.5</c:v>
                </c:pt>
                <c:pt idx="3">
                  <c:v>36.200000000000003</c:v>
                </c:pt>
                <c:pt idx="4">
                  <c:v>36.5</c:v>
                </c:pt>
                <c:pt idx="5">
                  <c:v>38.6</c:v>
                </c:pt>
                <c:pt idx="6">
                  <c:v>38.800000000000004</c:v>
                </c:pt>
              </c:numCache>
            </c:numRef>
          </c:val>
        </c:ser>
        <c:axId val="65054592"/>
        <c:axId val="65056128"/>
      </c:barChart>
      <c:catAx>
        <c:axId val="65054592"/>
        <c:scaling>
          <c:orientation val="minMax"/>
        </c:scaling>
        <c:axPos val="l"/>
        <c:tickLblPos val="nextTo"/>
        <c:crossAx val="65056128"/>
        <c:crosses val="autoZero"/>
        <c:auto val="1"/>
        <c:lblAlgn val="ctr"/>
        <c:lblOffset val="100"/>
      </c:catAx>
      <c:valAx>
        <c:axId val="65056128"/>
        <c:scaling>
          <c:orientation val="minMax"/>
          <c:max val="100"/>
        </c:scaling>
        <c:axPos val="b"/>
        <c:majorGridlines/>
        <c:numFmt formatCode="General" sourceLinked="1"/>
        <c:tickLblPos val="nextTo"/>
        <c:crossAx val="65054592"/>
        <c:crosses val="autoZero"/>
        <c:crossBetween val="between"/>
      </c:valAx>
    </c:plotArea>
    <c:plotVisOnly val="1"/>
  </c:chart>
  <c:txPr>
    <a:bodyPr/>
    <a:lstStyle/>
    <a:p>
      <a:pPr>
        <a:defRPr sz="1600">
          <a:solidFill>
            <a:schemeClr val="bg1"/>
          </a:solidFill>
        </a:defRPr>
      </a:pPr>
      <a:endParaRPr lang="hu-H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79759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10474"/>
            <a:ext cx="8229600" cy="45259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4112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84912"/>
            <a:ext cx="6019800" cy="5851525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37363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9941" y="193426"/>
            <a:ext cx="8229600" cy="803167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4448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9585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0029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90763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58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26809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50752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7531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5294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0437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4D45-C6DA-4D43-9B37-9BEC59EAFF02}" type="datetimeFigureOut">
              <a:rPr lang="hu-HU" smtClean="0"/>
              <a:pPr/>
              <a:t>2014.05.05.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4201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2681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nemzetközi hallgatói mobilitást befolyásoló társadalmi és felsőoktatási tényezők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Kiss László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8482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Tanult legalább egy félévet </a:t>
            </a:r>
            <a:br>
              <a:rPr lang="hu-HU" dirty="0" smtClean="0"/>
            </a:br>
            <a:r>
              <a:rPr lang="hu-HU" dirty="0" smtClean="0"/>
              <a:t>külföldön?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111624"/>
          <a:ext cx="8229600" cy="4347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Milyen keretek között tanult </a:t>
            </a:r>
            <a:br>
              <a:rPr lang="hu-HU" dirty="0" smtClean="0"/>
            </a:br>
            <a:r>
              <a:rPr lang="hu-HU" dirty="0" smtClean="0"/>
              <a:t>külföldön?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37883" y="936812"/>
          <a:ext cx="8229600" cy="4612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Mobilitás képzési területek szerint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066801"/>
          <a:ext cx="8229600" cy="451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Mobilitás képzési szintek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54423" y="1048871"/>
          <a:ext cx="8247529" cy="456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Szülői háttér és mobilitás</a:t>
            </a:r>
            <a:endParaRPr lang="hu-HU" dirty="0"/>
          </a:p>
        </p:txBody>
      </p:sp>
      <p:graphicFrame>
        <p:nvGraphicFramePr>
          <p:cNvPr id="4" name="Tartalom helye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48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Mobilitás és a család társadalmi státusa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75129" y="1039906"/>
          <a:ext cx="8471647" cy="447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Mobilitás és havi nettó bevételek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093694"/>
          <a:ext cx="8122024" cy="449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endParaRPr lang="hu-HU" sz="3600" dirty="0"/>
          </a:p>
        </p:txBody>
      </p:sp>
      <p:pic>
        <p:nvPicPr>
          <p:cNvPr id="5" name="Kép helye 4" descr="imagesCAHR3Q2V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827" r="3827"/>
          <a:stretch>
            <a:fillRect/>
          </a:stretch>
        </p:blipFill>
        <p:spPr>
          <a:xfrm>
            <a:off x="1765394" y="729316"/>
            <a:ext cx="5486400" cy="411480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68941" y="4921624"/>
            <a:ext cx="8695765" cy="762000"/>
          </a:xfrm>
        </p:spPr>
        <p:txBody>
          <a:bodyPr>
            <a:noAutofit/>
          </a:bodyPr>
          <a:lstStyle/>
          <a:p>
            <a:r>
              <a:rPr lang="hu-HU" sz="4000" b="1" dirty="0" smtClean="0"/>
              <a:t>Ki miért nem megy külföldre?</a:t>
            </a:r>
            <a:endParaRPr lang="hu-HU" sz="4000" b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mobilitást hátráltató tényezők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64776" y="1013011"/>
          <a:ext cx="8247530" cy="4509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mobilitást hátráltató tényezők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39271" y="1048871"/>
          <a:ext cx="8373035" cy="4518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EUROSTUDENT V felmérésről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Fő bevételi forrás és mobilitás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120588"/>
          <a:ext cx="8229600" cy="4491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kint tartózkodás forrásai</a:t>
            </a:r>
            <a:endParaRPr lang="hu-HU" dirty="0"/>
          </a:p>
        </p:txBody>
      </p:sp>
      <p:graphicFrame>
        <p:nvGraphicFramePr>
          <p:cNvPr id="4" name="Tartalom helye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kint tartózkodás fő forrása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Elismerték a külföldön szerzett krediteket?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28917" y="1013012"/>
          <a:ext cx="8247529" cy="4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Köszönöm a figyelmüket!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Kiss László</a:t>
            </a:r>
          </a:p>
          <a:p>
            <a:r>
              <a:rPr lang="hu-HU" dirty="0" smtClean="0"/>
              <a:t>kiss.laszlo2@</a:t>
            </a:r>
            <a:r>
              <a:rPr lang="hu-HU" dirty="0" err="1" smtClean="0"/>
              <a:t>educatio.hu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EUROSTUDENT V résztvevői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7" name="Tartalom hely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30" y="844815"/>
            <a:ext cx="7356040" cy="50539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020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Vizsgálati dimenziók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Aktuális tanulmányok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Tanulmányi életút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Életkörülmények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Nemzetközi mobilitás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Családi háttér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bg1"/>
                </a:solidFill>
              </a:rPr>
              <a:t>A felsőoktatásba történő belépés jellege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A szülői háttér – iskolai végzettség, foglalkozás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A hallgatók bevételei és kiadásai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A hallgatók élet- és lakáskörülményei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A hallgatók tanulmányi intenzitása</a:t>
            </a:r>
          </a:p>
          <a:p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Képzési szint, munkarend szerinti összefüggések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alappopuláció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ISCED 6, 7 hallgatók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Minden munkarend hallgatói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Külföldi állampolgárságú hallgatók is (csak fokozat-mobilitás)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Opcionális csoport: ISCED 5 és ISCED 8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vizsgálati minta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>
                <a:solidFill>
                  <a:schemeClr val="bg1"/>
                </a:solidFill>
              </a:rPr>
              <a:t>Intézményi minta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Intézmény-klasszifikáció (BCE NFKK) figyelembe vétele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Regionális szempontok érvényesítése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Egyéb (technikai) szempontok</a:t>
            </a:r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25 résztvevő intézmény</a:t>
            </a:r>
            <a:endParaRPr lang="hu-HU" sz="2800" dirty="0">
              <a:solidFill>
                <a:schemeClr val="bg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 központi módszertannak megfelelően online adatfelvétel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Magyar és angol nyelvű kérdőív</a:t>
            </a: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Összesen 16745 válasz</a:t>
            </a:r>
          </a:p>
          <a:p>
            <a:pPr>
              <a:buNone/>
            </a:pPr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5" name="Kép helye 4" descr="lauberg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933" r="4933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7223" y="4778188"/>
            <a:ext cx="8803341" cy="806824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Nemzetközi hallgatói mobilitás</a:t>
            </a:r>
            <a:endParaRPr lang="hu-HU" sz="3600" b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612" y="5933209"/>
            <a:ext cx="2491585" cy="9247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j prezi sabl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ÚSZT_ppt sablon_konz" id="{02BFF620-3387-4582-9691-96AEDC769B82}" vid="{0660E946-458E-459C-A464-062AEA94B8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 prezi sablon</Template>
  <TotalTime>75</TotalTime>
  <Words>212</Words>
  <Application>Microsoft Office PowerPoint</Application>
  <PresentationFormat>Diavetítés a képernyőre (4:3 oldalarány)</PresentationFormat>
  <Paragraphs>65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uj prezi sablon</vt:lpstr>
      <vt:lpstr>A nemzetközi hallgatói mobilitást befolyásoló társadalmi és felsőoktatási tényezők</vt:lpstr>
      <vt:lpstr>A EUROSTUDENT V felmérésről</vt:lpstr>
      <vt:lpstr>AZ EUROSTUDENT V résztvevői</vt:lpstr>
      <vt:lpstr>Vizsgálati dimenziók</vt:lpstr>
      <vt:lpstr> </vt:lpstr>
      <vt:lpstr>Az alappopuláció</vt:lpstr>
      <vt:lpstr>A vizsgálati minta</vt:lpstr>
      <vt:lpstr> </vt:lpstr>
      <vt:lpstr> </vt:lpstr>
      <vt:lpstr>Tanult legalább egy félévet  külföldön?</vt:lpstr>
      <vt:lpstr>Milyen keretek között tanult  külföldön?</vt:lpstr>
      <vt:lpstr>Mobilitás képzési területek szerint</vt:lpstr>
      <vt:lpstr>Mobilitás képzési szintek szerint</vt:lpstr>
      <vt:lpstr>Szülői háttér és mobilitás</vt:lpstr>
      <vt:lpstr>Mobilitás és a család társadalmi státusa</vt:lpstr>
      <vt:lpstr>Mobilitás és havi nettó bevételek</vt:lpstr>
      <vt:lpstr>   </vt:lpstr>
      <vt:lpstr>A mobilitást hátráltató tényezők</vt:lpstr>
      <vt:lpstr>A mobilitást hátráltató tényezők</vt:lpstr>
      <vt:lpstr>Fő bevételi forrás és mobilitás</vt:lpstr>
      <vt:lpstr>A kint tartózkodás forrásai</vt:lpstr>
      <vt:lpstr>A kint tartózkodás fő forrása</vt:lpstr>
      <vt:lpstr>Elismerték a külföldön szerzett krediteket? </vt:lpstr>
      <vt:lpstr>Köszönöm a figyelmüket!</vt:lpstr>
    </vt:vector>
  </TitlesOfParts>
  <Company>Educatio Társ. Szolg. Nonprofit kft.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kissla</dc:creator>
  <cp:lastModifiedBy>dzsuska</cp:lastModifiedBy>
  <cp:revision>10</cp:revision>
  <dcterms:created xsi:type="dcterms:W3CDTF">2014-05-05T06:47:11Z</dcterms:created>
  <dcterms:modified xsi:type="dcterms:W3CDTF">2014-05-05T13:10:02Z</dcterms:modified>
</cp:coreProperties>
</file>