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handoutMasterIdLst>
    <p:handoutMasterId r:id="rId18"/>
  </p:handoutMasterIdLst>
  <p:sldIdLst>
    <p:sldId id="256" r:id="rId2"/>
    <p:sldId id="257" r:id="rId3"/>
    <p:sldId id="269" r:id="rId4"/>
    <p:sldId id="270" r:id="rId5"/>
    <p:sldId id="279" r:id="rId6"/>
    <p:sldId id="258" r:id="rId7"/>
    <p:sldId id="271" r:id="rId8"/>
    <p:sldId id="259" r:id="rId9"/>
    <p:sldId id="260" r:id="rId10"/>
    <p:sldId id="261" r:id="rId11"/>
    <p:sldId id="262" r:id="rId12"/>
    <p:sldId id="278" r:id="rId13"/>
    <p:sldId id="263" r:id="rId14"/>
    <p:sldId id="264" r:id="rId15"/>
    <p:sldId id="275" r:id="rId16"/>
    <p:sldId id="277" r:id="rId1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48" autoAdjust="0"/>
  </p:normalViewPr>
  <p:slideViewPr>
    <p:cSldViewPr>
      <p:cViewPr>
        <p:scale>
          <a:sx n="64" d="100"/>
          <a:sy n="64" d="100"/>
        </p:scale>
        <p:origin x="-148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275D71-0572-4377-A747-07857743C7C4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F83EA00-4E01-4CB8-BCB8-DF05C3B454E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Téglalap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zis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zis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22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B823D-FFD8-45AF-BD1D-6CA8FDB91D82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23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43561-132B-474C-9A2E-92234FBB172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8776-19C0-47F2-83C6-71A5819B8176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9833E-4645-4692-B326-54727135D40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82B02-F165-4978-91DE-704D7F6ADD3A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1640-9FAB-416E-ACDF-D7C96FE133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ECA70E-CD3A-4D94-BCE3-ED03D989E992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5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7B91A9-6AB6-4F7C-8DFE-664BFF70C27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Élőláb hely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Téglalap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zis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zis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zis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5CC05-650A-4DE3-B3A5-0B49414EA06D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21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7C75B-7DB7-4632-8E7C-03096803AA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43AFE-BFF2-4B3B-B8A2-3EE89137CEC9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7E18B-4815-4E06-AA73-77A1E21A3AC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A99A7-6A26-47AD-8C06-7185CBA970A2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964F-E287-48DA-8FA9-560F04E4A9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F33A0E-F2B4-4735-ABC1-583A8B8AAD31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4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E23A5A-2DCC-41D3-AF37-E6DB02CC69B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94AE6-5676-4839-8C51-EE33AFFDBD87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8251-4255-4DF4-BAF9-E085E6F4C1B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Egyenes összekötő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Egyenes összekötő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" name="Egyenes összekötő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Egyenes összekötő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Dátum hely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D90CC8E-ECB7-4E01-B559-AE7F5D2D1FBB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13" name="Dia számának hely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B192CB-AF52-434D-9846-DCC992D925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gyenes összekötő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" name="Téglalap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Egyenes összekötő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Egyenes összekötő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055F3C4-36FF-4451-80EE-5CFD27509809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13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03E20E-61E8-495C-AC85-86F80534B8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28" name="Szöveg hely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D9DCFB-4D23-4772-B022-ED0A858C0F68}" type="datetimeFigureOut">
              <a:rPr lang="hu-HU"/>
              <a:pPr>
                <a:defRPr/>
              </a:pPr>
              <a:t>2012.11.28.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1E9A13-2CDF-44E0-B56D-902FE583A1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0398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0C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4213" y="1196975"/>
            <a:ext cx="7775575" cy="18938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400" dirty="0" smtClean="0"/>
              <a:t>A Pécsi Tudományegyetem </a:t>
            </a:r>
            <a:br>
              <a:rPr lang="hu-HU" sz="4400" dirty="0" smtClean="0"/>
            </a:br>
            <a:r>
              <a:rPr lang="hu-HU" sz="4400" dirty="0" smtClean="0"/>
              <a:t>felvételi stratégiái 2012-ben</a:t>
            </a:r>
            <a:r>
              <a:rPr lang="hu-HU" sz="4000" dirty="0" smtClean="0"/>
              <a:t/>
            </a:r>
            <a:br>
              <a:rPr lang="hu-HU" sz="4000" dirty="0" smtClean="0"/>
            </a:br>
            <a:endParaRPr lang="hu-HU" sz="4000" dirty="0"/>
          </a:p>
        </p:txBody>
      </p:sp>
      <p:sp>
        <p:nvSpPr>
          <p:cNvPr id="13315" name="Alcím 2"/>
          <p:cNvSpPr>
            <a:spLocks noGrp="1"/>
          </p:cNvSpPr>
          <p:nvPr>
            <p:ph type="subTitle" idx="1"/>
          </p:nvPr>
        </p:nvSpPr>
        <p:spPr>
          <a:xfrm>
            <a:off x="1619250" y="2852738"/>
            <a:ext cx="5400675" cy="1371600"/>
          </a:xfrm>
        </p:spPr>
        <p:txBody>
          <a:bodyPr/>
          <a:lstStyle/>
          <a:p>
            <a:pPr eaLnBrk="1" hangingPunct="1"/>
            <a:endParaRPr lang="hu-HU" sz="3200" smtClean="0"/>
          </a:p>
          <a:p>
            <a:pPr eaLnBrk="1" hangingPunct="1"/>
            <a:r>
              <a:rPr lang="hu-HU" sz="3200" smtClean="0"/>
              <a:t>Zeller Gyula – Kuráth Gabriella</a:t>
            </a:r>
            <a:br>
              <a:rPr lang="hu-HU" sz="3200" smtClean="0"/>
            </a:br>
            <a:endParaRPr lang="hu-H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Hallgatói szolgáltatásfejlesztés </a:t>
            </a:r>
            <a:endParaRPr lang="hu-HU" sz="3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18488" cy="4924425"/>
          </a:xfrm>
        </p:spPr>
        <p:txBody>
          <a:bodyPr/>
          <a:lstStyle/>
          <a:p>
            <a:pPr eaLnBrk="1" hangingPunct="1"/>
            <a:r>
              <a:rPr lang="hu-HU" smtClean="0"/>
              <a:t>Szolgáltatói szemlélet</a:t>
            </a:r>
          </a:p>
          <a:p>
            <a:pPr eaLnBrk="1" hangingPunct="1"/>
            <a:r>
              <a:rPr lang="hu-HU" smtClean="0"/>
              <a:t>Személyre szabott szolgáltatások nyújtása</a:t>
            </a:r>
          </a:p>
          <a:p>
            <a:pPr eaLnBrk="1" hangingPunct="1"/>
            <a:r>
              <a:rPr lang="hu-HU" b="1" smtClean="0"/>
              <a:t>Többletszolgáltatások:</a:t>
            </a:r>
          </a:p>
          <a:p>
            <a:pPr lvl="1" eaLnBrk="1" hangingPunct="1"/>
            <a:r>
              <a:rPr lang="hu-HU" sz="2400" smtClean="0"/>
              <a:t>Felzárkóztatás</a:t>
            </a:r>
          </a:p>
          <a:p>
            <a:pPr lvl="1" eaLnBrk="1" hangingPunct="1"/>
            <a:r>
              <a:rPr lang="hu-HU" sz="2400" smtClean="0"/>
              <a:t>Tehetséggondozás</a:t>
            </a:r>
          </a:p>
          <a:p>
            <a:pPr lvl="1" eaLnBrk="1" hangingPunct="1"/>
            <a:r>
              <a:rPr lang="hu-HU" sz="2400" smtClean="0"/>
              <a:t>Karrierszolgáltatás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Árképzés </a:t>
            </a:r>
            <a:endParaRPr lang="hu-HU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686800" cy="36147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dirty="0" smtClean="0"/>
              <a:t>Beszűkült árképzési lehetőségek, lefelé történő árverseny</a:t>
            </a:r>
          </a:p>
          <a:p>
            <a:pPr eaLnBrk="1" hangingPunct="1">
              <a:defRPr/>
            </a:pPr>
            <a:r>
              <a:rPr lang="hu-HU" b="1" dirty="0" smtClean="0"/>
              <a:t>Többletforrások, kedvezmények biztosítása </a:t>
            </a:r>
            <a:r>
              <a:rPr lang="hu-HU" dirty="0" smtClean="0"/>
              <a:t>– ösztöndíjak, pályázati lehetőségek </a:t>
            </a:r>
          </a:p>
          <a:p>
            <a:pPr lvl="1" eaLnBrk="1" hangingPunct="1">
              <a:defRPr/>
            </a:pPr>
            <a:r>
              <a:rPr lang="hu-HU" dirty="0" smtClean="0"/>
              <a:t>Szociális</a:t>
            </a:r>
          </a:p>
          <a:p>
            <a:pPr lvl="1" eaLnBrk="1" hangingPunct="1">
              <a:defRPr/>
            </a:pPr>
            <a:r>
              <a:rPr lang="hu-HU" dirty="0" smtClean="0"/>
              <a:t>Tanulmányi </a:t>
            </a:r>
          </a:p>
          <a:p>
            <a:pPr lvl="1" eaLnBrk="1" hangingPunct="1">
              <a:defRPr/>
            </a:pPr>
            <a:r>
              <a:rPr lang="hu-HU" dirty="0" smtClean="0"/>
              <a:t>Tehetség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hu-HU" dirty="0" smtClean="0"/>
              <a:t>					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341313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hu-HU" sz="3600" dirty="0" smtClean="0"/>
              <a:t>Elérhetőség</a:t>
            </a:r>
            <a:endParaRPr lang="hu-HU" sz="3600" dirty="0"/>
          </a:p>
        </p:txBody>
      </p:sp>
      <p:sp>
        <p:nvSpPr>
          <p:cNvPr id="24579" name="Tartalom helye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147050" cy="48962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Képzés meghirdetése – képzési központok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Rugalmas időbeosztás</a:t>
            </a:r>
          </a:p>
          <a:p>
            <a:pPr>
              <a:buFont typeface="Wingdings" pitchFamily="2" charset="2"/>
              <a:buNone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Kommunikáció</a:t>
            </a:r>
            <a:endParaRPr lang="hu-HU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57338"/>
            <a:ext cx="8569325" cy="49244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Oktatásfejlesztési Alap – Oktatási Igazgatóság koordinál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Fontosabb eszközök: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Online eszközök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Eseménymarketing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Alternatív eszközök</a:t>
            </a:r>
          </a:p>
          <a:p>
            <a:pPr eaLnBrk="1" hangingPunct="1">
              <a:lnSpc>
                <a:spcPct val="90000"/>
              </a:lnSpc>
            </a:pPr>
            <a:endParaRPr lang="hu-HU" sz="2200" dirty="0" smtClean="0"/>
          </a:p>
          <a:p>
            <a:pPr eaLnBrk="1" hangingPunct="1">
              <a:lnSpc>
                <a:spcPct val="90000"/>
              </a:lnSpc>
            </a:pPr>
            <a:endParaRPr lang="hu-H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Megvalósítás</a:t>
            </a:r>
            <a:endParaRPr lang="hu-HU" sz="36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hu-HU" dirty="0" smtClean="0"/>
              <a:t>Stratégiák: oktatási, felvételi</a:t>
            </a:r>
          </a:p>
          <a:p>
            <a:r>
              <a:rPr lang="hu-HU" dirty="0" smtClean="0"/>
              <a:t>Központi – kari feladatok megosztása</a:t>
            </a:r>
          </a:p>
          <a:p>
            <a:r>
              <a:rPr lang="hu-HU" dirty="0" smtClean="0"/>
              <a:t>Szervezeti formák</a:t>
            </a:r>
          </a:p>
          <a:p>
            <a:r>
              <a:rPr lang="hu-HU" dirty="0" smtClean="0"/>
              <a:t>Költségvetés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255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sz="3600" dirty="0" smtClean="0"/>
              <a:t>Első gondolat a </a:t>
            </a:r>
            <a:r>
              <a:rPr lang="hu-HU" sz="3600" dirty="0" smtClean="0"/>
              <a:t>PTE-ről </a:t>
            </a:r>
            <a:br>
              <a:rPr lang="hu-HU" sz="3600" dirty="0" smtClean="0"/>
            </a:br>
            <a:r>
              <a:rPr lang="hu-HU" sz="2200" dirty="0" smtClean="0"/>
              <a:t>(Forrás</a:t>
            </a:r>
            <a:r>
              <a:rPr lang="hu-HU" sz="2200" dirty="0" smtClean="0"/>
              <a:t>: </a:t>
            </a:r>
            <a:r>
              <a:rPr lang="hu-HU" sz="2200" dirty="0" smtClean="0"/>
              <a:t>PTE Felvételizők </a:t>
            </a:r>
            <a:r>
              <a:rPr lang="hu-HU" sz="2200" dirty="0" smtClean="0"/>
              <a:t>kutatás 2012</a:t>
            </a:r>
            <a:r>
              <a:rPr lang="hu-HU" sz="2200" dirty="0" smtClean="0"/>
              <a:t>)</a:t>
            </a:r>
            <a:endParaRPr lang="hu-HU" sz="2200" dirty="0"/>
          </a:p>
        </p:txBody>
      </p:sp>
      <p:pic>
        <p:nvPicPr>
          <p:cNvPr id="27651" name="Picture 6" descr="G:\MUNKA\Marketing\Felvetelizo-hallgato\20121130\Szofelho-felvetelizok.jpg"/>
          <p:cNvPicPr>
            <a:picLocks noChangeAspect="1" noChangeArrowheads="1"/>
          </p:cNvPicPr>
          <p:nvPr/>
        </p:nvPicPr>
        <p:blipFill>
          <a:blip r:embed="rId2" cstate="print"/>
          <a:srcRect t="10443" b="10571"/>
          <a:stretch>
            <a:fillRect/>
          </a:stretch>
        </p:blipFill>
        <p:spPr bwMode="auto">
          <a:xfrm>
            <a:off x="0" y="1368425"/>
            <a:ext cx="9164638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2938462"/>
          </a:xfrm>
        </p:spPr>
        <p:txBody>
          <a:bodyPr/>
          <a:lstStyle/>
          <a:p>
            <a:pPr algn="ctr">
              <a:defRPr/>
            </a:pP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KÖSZÖNJÜK A FIGYELMET!</a:t>
            </a:r>
            <a:endParaRPr lang="hu-HU" sz="3600" dirty="0"/>
          </a:p>
        </p:txBody>
      </p:sp>
      <p:sp>
        <p:nvSpPr>
          <p:cNvPr id="28675" name="Tartalom helye 2"/>
          <p:cNvSpPr>
            <a:spLocks noGrp="1"/>
          </p:cNvSpPr>
          <p:nvPr>
            <p:ph sz="quarter" idx="1"/>
          </p:nvPr>
        </p:nvSpPr>
        <p:spPr>
          <a:xfrm>
            <a:off x="838200" y="2636838"/>
            <a:ext cx="7467600" cy="3836987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pPr>
              <a:buFont typeface="Wingdings" pitchFamily="2" charset="2"/>
              <a:buNone/>
            </a:pPr>
            <a:endParaRPr lang="hu-HU" smtClean="0"/>
          </a:p>
          <a:p>
            <a:pPr>
              <a:buFont typeface="Wingdings" pitchFamily="2" charset="2"/>
              <a:buNone/>
            </a:pP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A hallgatói oldal – felvételi stratégiák változása</a:t>
            </a:r>
            <a:endParaRPr lang="hu-HU" sz="3600" dirty="0"/>
          </a:p>
        </p:txBody>
      </p:sp>
      <p:sp>
        <p:nvSpPr>
          <p:cNvPr id="14339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hu-HU" b="1" dirty="0" smtClean="0"/>
              <a:t>Hol</a:t>
            </a:r>
            <a:r>
              <a:rPr lang="hu-HU" dirty="0" smtClean="0"/>
              <a:t> – Szülőkkel vagy más hazai városban vagy külföldre</a:t>
            </a:r>
          </a:p>
          <a:p>
            <a:pPr eaLnBrk="1" hangingPunct="1"/>
            <a:r>
              <a:rPr lang="hu-HU" b="1" dirty="0" smtClean="0"/>
              <a:t>Mikor</a:t>
            </a:r>
            <a:r>
              <a:rPr lang="hu-HU" dirty="0" smtClean="0"/>
              <a:t> – érettségi után vagy kivárni</a:t>
            </a:r>
          </a:p>
          <a:p>
            <a:pPr eaLnBrk="1" hangingPunct="1"/>
            <a:r>
              <a:rPr lang="hu-HU" b="1" dirty="0" smtClean="0"/>
              <a:t>Mennyiért</a:t>
            </a:r>
            <a:r>
              <a:rPr lang="hu-HU" dirty="0" smtClean="0"/>
              <a:t> – állami ösztöndíjas vagy önköltséges  és/vagy hitel</a:t>
            </a:r>
          </a:p>
          <a:p>
            <a:pPr eaLnBrk="1" hangingPunct="1"/>
            <a:r>
              <a:rPr lang="hu-HU" b="1" dirty="0" smtClean="0"/>
              <a:t>Miért</a:t>
            </a:r>
            <a:r>
              <a:rPr lang="hu-HU" dirty="0" smtClean="0"/>
              <a:t> – karrier, értelmiségi lét, időtöltés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sz="3600" dirty="0" smtClean="0"/>
              <a:t>Stratégiák – döntésrendszer</a:t>
            </a:r>
            <a:endParaRPr lang="hu-HU" sz="3600" dirty="0"/>
          </a:p>
        </p:txBody>
      </p:sp>
      <p:sp>
        <p:nvSpPr>
          <p:cNvPr id="1536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hu-HU" b="1" dirty="0" smtClean="0"/>
              <a:t>Külön stratégia: </a:t>
            </a:r>
          </a:p>
          <a:p>
            <a:pPr lvl="1"/>
            <a:r>
              <a:rPr lang="hu-HU" dirty="0" smtClean="0"/>
              <a:t>Állami ösztöndíjas </a:t>
            </a:r>
          </a:p>
          <a:p>
            <a:pPr lvl="1"/>
            <a:r>
              <a:rPr lang="hu-HU" dirty="0" smtClean="0"/>
              <a:t>Önköltséges </a:t>
            </a:r>
          </a:p>
          <a:p>
            <a:r>
              <a:rPr lang="hu-HU" dirty="0" smtClean="0"/>
              <a:t>Egyéni döntés vagy csoportos döntés</a:t>
            </a:r>
          </a:p>
          <a:p>
            <a:r>
              <a:rPr lang="hu-HU" b="1" dirty="0" smtClean="0"/>
              <a:t>Szerepek:</a:t>
            </a:r>
          </a:p>
          <a:p>
            <a:pPr lvl="1"/>
            <a:r>
              <a:rPr lang="hu-HU" dirty="0" smtClean="0"/>
              <a:t>Döntésbefolyásolók</a:t>
            </a:r>
          </a:p>
          <a:p>
            <a:pPr lvl="1"/>
            <a:r>
              <a:rPr lang="hu-HU" dirty="0" smtClean="0"/>
              <a:t>Vásárló, aki fizet</a:t>
            </a:r>
          </a:p>
          <a:p>
            <a:pPr lvl="1"/>
            <a:r>
              <a:rPr lang="hu-HU" dirty="0" smtClean="0"/>
              <a:t>Fogyasztó – hallgató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sz="3600" dirty="0" smtClean="0"/>
              <a:t>A döntés - tudatosság</a:t>
            </a:r>
            <a:endParaRPr lang="hu-HU" sz="3600" dirty="0"/>
          </a:p>
        </p:txBody>
      </p:sp>
      <p:sp>
        <p:nvSpPr>
          <p:cNvPr id="16387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b="1" smtClean="0"/>
              <a:t>Költség-haszon elemzések</a:t>
            </a:r>
          </a:p>
          <a:p>
            <a:pPr>
              <a:lnSpc>
                <a:spcPct val="150000"/>
              </a:lnSpc>
            </a:pPr>
            <a:r>
              <a:rPr lang="hu-HU" smtClean="0"/>
              <a:t>Diszkontálja a képzési költségeket – előny vidék</a:t>
            </a:r>
          </a:p>
          <a:p>
            <a:pPr>
              <a:lnSpc>
                <a:spcPct val="150000"/>
              </a:lnSpc>
            </a:pPr>
            <a:r>
              <a:rPr lang="hu-HU" smtClean="0"/>
              <a:t>Diszkontálja az életkereseti lehetőségeket – előny Budapest vagy külföld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404813"/>
            <a:ext cx="9144000" cy="71993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sz="3600" dirty="0" smtClean="0"/>
              <a:t>Első éves hallgatói és felvételiző megkérdezés </a:t>
            </a:r>
            <a:br>
              <a:rPr lang="hu-HU" sz="3600" dirty="0" smtClean="0"/>
            </a:br>
            <a:r>
              <a:rPr lang="hu-HU" sz="3600" dirty="0" smtClean="0"/>
              <a:t>2012. év</a:t>
            </a:r>
            <a:endParaRPr lang="hu-HU" sz="3600" dirty="0"/>
          </a:p>
        </p:txBody>
      </p:sp>
      <p:sp>
        <p:nvSpPr>
          <p:cNvPr id="17411" name="Tartalom helye 2"/>
          <p:cNvSpPr>
            <a:spLocks noGrp="1"/>
          </p:cNvSpPr>
          <p:nvPr>
            <p:ph sz="quarter" idx="1"/>
          </p:nvPr>
        </p:nvSpPr>
        <p:spPr>
          <a:xfrm>
            <a:off x="395288" y="1124744"/>
            <a:ext cx="4187825" cy="5276056"/>
          </a:xfrm>
        </p:spPr>
        <p:txBody>
          <a:bodyPr/>
          <a:lstStyle/>
          <a:p>
            <a:r>
              <a:rPr lang="hu-HU" b="1" dirty="0" smtClean="0"/>
              <a:t>Információforrások</a:t>
            </a:r>
            <a:r>
              <a:rPr lang="hu-HU" dirty="0" smtClean="0"/>
              <a:t>:  </a:t>
            </a:r>
          </a:p>
          <a:p>
            <a:pPr lvl="1"/>
            <a:r>
              <a:rPr lang="hu-HU" dirty="0" err="1" smtClean="0"/>
              <a:t>Felvi.hu</a:t>
            </a:r>
            <a:endParaRPr lang="hu-HU" dirty="0" smtClean="0"/>
          </a:p>
          <a:p>
            <a:pPr lvl="1"/>
            <a:r>
              <a:rPr lang="hu-HU" dirty="0" err="1" smtClean="0"/>
              <a:t>pte.hu</a:t>
            </a:r>
            <a:r>
              <a:rPr lang="hu-HU" dirty="0" smtClean="0"/>
              <a:t> (vagy kar) oldala</a:t>
            </a:r>
          </a:p>
          <a:p>
            <a:pPr lvl="1"/>
            <a:r>
              <a:rPr lang="hu-HU" dirty="0" smtClean="0"/>
              <a:t>Felvételi tájékoztató kiadvány</a:t>
            </a:r>
          </a:p>
          <a:p>
            <a:pPr lvl="1"/>
            <a:r>
              <a:rPr lang="hu-HU" dirty="0" smtClean="0"/>
              <a:t>Barátok, ismerősök</a:t>
            </a:r>
          </a:p>
          <a:p>
            <a:r>
              <a:rPr lang="hu-HU" b="1" dirty="0" smtClean="0"/>
              <a:t>Választási szempontok:</a:t>
            </a:r>
          </a:p>
          <a:p>
            <a:pPr lvl="1"/>
            <a:r>
              <a:rPr lang="hu-HU" dirty="0" smtClean="0"/>
              <a:t>Jó hírű intézmény</a:t>
            </a:r>
          </a:p>
          <a:p>
            <a:pPr lvl="1"/>
            <a:r>
              <a:rPr lang="hu-HU" dirty="0" smtClean="0"/>
              <a:t>Érdeklődési körnek megfelelő terület</a:t>
            </a:r>
          </a:p>
          <a:p>
            <a:pPr lvl="1"/>
            <a:r>
              <a:rPr lang="hu-HU" dirty="0" smtClean="0"/>
              <a:t>Állami ösztöndíjas férőhelyek száma</a:t>
            </a:r>
          </a:p>
          <a:p>
            <a:endParaRPr lang="hu-HU" dirty="0" smtClean="0"/>
          </a:p>
        </p:txBody>
      </p:sp>
      <p:sp>
        <p:nvSpPr>
          <p:cNvPr id="5" name="Téglalap 4"/>
          <p:cNvSpPr/>
          <p:nvPr/>
        </p:nvSpPr>
        <p:spPr>
          <a:xfrm>
            <a:off x="4932363" y="1124744"/>
            <a:ext cx="3887787" cy="5796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r>
              <a:rPr lang="hu-HU" sz="2400" b="1" dirty="0">
                <a:solidFill>
                  <a:prstClr val="black"/>
                </a:solidFill>
                <a:latin typeface="Calibri"/>
                <a:cs typeface="+mn-cs"/>
              </a:rPr>
              <a:t>Továbbtanulás célja:</a:t>
            </a:r>
          </a:p>
          <a:p>
            <a:pPr marL="639763" lvl="1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hu-HU" sz="2100" dirty="0">
                <a:latin typeface="+mn-lt"/>
                <a:cs typeface="+mn-cs"/>
              </a:rPr>
              <a:t>Karrier, jó állás lehetősége </a:t>
            </a:r>
          </a:p>
          <a:p>
            <a:pPr marL="639763" lvl="1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hu-HU" sz="2100" dirty="0">
                <a:latin typeface="+mn-lt"/>
                <a:cs typeface="+mn-cs"/>
              </a:rPr>
              <a:t>Diplomaszerzés, </a:t>
            </a:r>
            <a:br>
              <a:rPr lang="hu-HU" sz="2100" dirty="0">
                <a:latin typeface="+mn-lt"/>
                <a:cs typeface="+mn-cs"/>
              </a:rPr>
            </a:br>
            <a:r>
              <a:rPr lang="hu-HU" sz="2100" dirty="0">
                <a:latin typeface="+mn-lt"/>
                <a:cs typeface="+mn-cs"/>
              </a:rPr>
              <a:t>értelmiségi legyek 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r>
              <a:rPr lang="hu-HU" sz="2400" b="1" dirty="0">
                <a:solidFill>
                  <a:prstClr val="black"/>
                </a:solidFill>
                <a:latin typeface="Calibri"/>
                <a:cs typeface="+mn-cs"/>
              </a:rPr>
              <a:t>Döntésbefolyásolók:</a:t>
            </a:r>
          </a:p>
          <a:p>
            <a:pPr marL="639763" lvl="1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hu-HU" sz="2100" dirty="0">
                <a:latin typeface="+mn-lt"/>
                <a:cs typeface="+mn-cs"/>
              </a:rPr>
              <a:t>Intézmény </a:t>
            </a:r>
            <a:r>
              <a:rPr lang="hu-HU" sz="2100" dirty="0" smtClean="0">
                <a:latin typeface="+mn-lt"/>
                <a:cs typeface="+mn-cs"/>
              </a:rPr>
              <a:t>végzettje, jelenlegi </a:t>
            </a:r>
            <a:r>
              <a:rPr lang="hu-HU" sz="2100" dirty="0">
                <a:latin typeface="+mn-lt"/>
                <a:cs typeface="+mn-cs"/>
              </a:rPr>
              <a:t>hallgatója, oktatója</a:t>
            </a:r>
          </a:p>
          <a:p>
            <a:pPr marL="639763" lvl="1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hu-HU" sz="2100" dirty="0">
                <a:latin typeface="+mn-lt"/>
                <a:cs typeface="+mn-cs"/>
              </a:rPr>
              <a:t>Szülők</a:t>
            </a:r>
          </a:p>
          <a:p>
            <a:pPr marL="639763" lvl="1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hu-HU" sz="2100" dirty="0">
                <a:latin typeface="+mn-lt"/>
                <a:cs typeface="+mn-cs"/>
              </a:rPr>
              <a:t>Barátok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endParaRPr lang="hu-H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endParaRPr lang="hu-H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endParaRPr lang="hu-H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endParaRPr lang="hu-H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4299"/>
              </a:buClr>
              <a:buSzPct val="70000"/>
              <a:buFont typeface="Wingdings" pitchFamily="2" charset="2"/>
              <a:buChar char=""/>
              <a:defRPr/>
            </a:pPr>
            <a:endParaRPr lang="hu-HU" sz="24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Az intézményi oldal – főbb célok</a:t>
            </a:r>
            <a:endParaRPr lang="hu-HU" sz="3600" dirty="0"/>
          </a:p>
        </p:txBody>
      </p:sp>
      <p:sp>
        <p:nvSpPr>
          <p:cNvPr id="18435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hu-HU" b="1" smtClean="0"/>
              <a:t>Első diploma esetében</a:t>
            </a:r>
            <a:endParaRPr lang="hu-HU" smtClean="0"/>
          </a:p>
          <a:p>
            <a:pPr lvl="1" eaLnBrk="1" hangingPunct="1"/>
            <a:r>
              <a:rPr lang="hu-HU" sz="2400" smtClean="0"/>
              <a:t>Hazai jelentkezői létszám megtartása, csökkenés minimalizálása</a:t>
            </a:r>
          </a:p>
          <a:p>
            <a:pPr lvl="1" eaLnBrk="1" hangingPunct="1"/>
            <a:r>
              <a:rPr lang="hu-HU" sz="2400" smtClean="0"/>
              <a:t>Külföldi jelentkezők növelése</a:t>
            </a:r>
          </a:p>
          <a:p>
            <a:pPr eaLnBrk="1" hangingPunct="1"/>
            <a:r>
              <a:rPr lang="hu-HU" b="1" smtClean="0"/>
              <a:t>Második diploma esetében </a:t>
            </a:r>
            <a:endParaRPr lang="hu-HU" smtClean="0"/>
          </a:p>
          <a:p>
            <a:pPr lvl="1" eaLnBrk="1" hangingPunct="1"/>
            <a:r>
              <a:rPr lang="hu-HU" sz="2400" smtClean="0"/>
              <a:t>Hallgatói elégedettség növelése, lojalitás</a:t>
            </a:r>
          </a:p>
          <a:p>
            <a:pPr lvl="1" eaLnBrk="1" hangingPunct="1"/>
            <a:r>
              <a:rPr lang="hu-HU" sz="2400" smtClean="0"/>
              <a:t>BA végzősök megtartása – belső verseny kezelése</a:t>
            </a:r>
          </a:p>
          <a:p>
            <a:pPr lvl="1" eaLnBrk="1" hangingPunct="1"/>
            <a:r>
              <a:rPr lang="hu-HU" sz="2400" smtClean="0"/>
              <a:t>Más intézményben végzettek számának növelése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000" smtClean="0"/>
              <a:t> </a:t>
            </a:r>
          </a:p>
          <a:p>
            <a:pPr eaLnBrk="1" hangingPunct="1"/>
            <a:endParaRPr lang="hu-HU" sz="2200" smtClean="0"/>
          </a:p>
          <a:p>
            <a:pPr eaLnBrk="1" hangingPunct="1"/>
            <a:endParaRPr lang="hu-H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sz="3600" dirty="0" smtClean="0"/>
              <a:t>Stratégiai gondolkodásmód - ötletek</a:t>
            </a:r>
            <a:endParaRPr lang="hu-HU" sz="3600" dirty="0"/>
          </a:p>
        </p:txBody>
      </p:sp>
      <p:sp>
        <p:nvSpPr>
          <p:cNvPr id="19459" name="Tartalom helye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467600" cy="4873625"/>
          </a:xfrm>
        </p:spPr>
        <p:txBody>
          <a:bodyPr/>
          <a:lstStyle/>
          <a:p>
            <a:r>
              <a:rPr lang="hu-HU" smtClean="0"/>
              <a:t>Önmagában izolált felvételi stratégia nincs</a:t>
            </a:r>
          </a:p>
          <a:p>
            <a:r>
              <a:rPr lang="hu-HU" smtClean="0"/>
              <a:t>Piacosodás – teljes marketing folyamat átgondolása</a:t>
            </a:r>
          </a:p>
          <a:p>
            <a:r>
              <a:rPr lang="hu-HU" smtClean="0"/>
              <a:t>Központi elvárások – piaci elvárások kettőssége, nehézségei</a:t>
            </a:r>
          </a:p>
          <a:p>
            <a:r>
              <a:rPr lang="hu-HU" smtClean="0"/>
              <a:t>Hírnévmenedzsment</a:t>
            </a:r>
          </a:p>
          <a:p>
            <a:r>
              <a:rPr lang="hu-HU" smtClean="0"/>
              <a:t>Márkamenedzsment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538"/>
            <a:ext cx="8075613" cy="922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döntés-előkészítés – beiskolázási kutatások</a:t>
            </a:r>
            <a:endParaRPr lang="hu-HU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28775"/>
            <a:ext cx="8147050" cy="3802063"/>
          </a:xfrm>
        </p:spPr>
        <p:txBody>
          <a:bodyPr/>
          <a:lstStyle/>
          <a:p>
            <a:pPr eaLnBrk="1" hangingPunct="1"/>
            <a:r>
              <a:rPr lang="hu-HU" dirty="0" smtClean="0"/>
              <a:t>Felvételi és hallgatói statisztikák</a:t>
            </a:r>
          </a:p>
          <a:p>
            <a:pPr eaLnBrk="1" hangingPunct="1"/>
            <a:r>
              <a:rPr lang="hu-HU" dirty="0" err="1" smtClean="0"/>
              <a:t>Makrokörnyezeti</a:t>
            </a:r>
            <a:r>
              <a:rPr lang="hu-HU" dirty="0" smtClean="0"/>
              <a:t>, regionális információk</a:t>
            </a:r>
          </a:p>
          <a:p>
            <a:pPr eaLnBrk="1" hangingPunct="1"/>
            <a:r>
              <a:rPr lang="hu-HU" dirty="0" smtClean="0"/>
              <a:t>Versenytárselemzések</a:t>
            </a:r>
          </a:p>
          <a:p>
            <a:pPr eaLnBrk="1" hangingPunct="1"/>
            <a:r>
              <a:rPr lang="hu-HU" dirty="0" smtClean="0"/>
              <a:t>Felvételiző megkérdezés</a:t>
            </a:r>
          </a:p>
          <a:p>
            <a:pPr eaLnBrk="1" hangingPunct="1"/>
            <a:r>
              <a:rPr lang="hu-HU" dirty="0" smtClean="0"/>
              <a:t>Döntésbefolyásolók (szülők, pedagógusok) megkérdezése</a:t>
            </a:r>
          </a:p>
          <a:p>
            <a:pPr eaLnBrk="1" hangingPunct="1"/>
            <a:r>
              <a:rPr lang="hu-HU" dirty="0" smtClean="0"/>
              <a:t>Hallgatói megkérdezések (DPR beiskolázási kérdéssor)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Képzésfejlesztés </a:t>
            </a:r>
            <a:endParaRPr lang="hu-HU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28775"/>
            <a:ext cx="7467600" cy="4845050"/>
          </a:xfrm>
        </p:spPr>
        <p:txBody>
          <a:bodyPr/>
          <a:lstStyle/>
          <a:p>
            <a:pPr eaLnBrk="1" hangingPunct="1"/>
            <a:r>
              <a:rPr lang="hu-HU" b="1" dirty="0" smtClean="0"/>
              <a:t>Képzési portfóliók feltérképezése</a:t>
            </a:r>
          </a:p>
          <a:p>
            <a:pPr lvl="1" eaLnBrk="1" hangingPunct="1"/>
            <a:r>
              <a:rPr lang="hu-HU" dirty="0" smtClean="0"/>
              <a:t>Új képzések indítása</a:t>
            </a:r>
          </a:p>
          <a:p>
            <a:pPr lvl="1" eaLnBrk="1" hangingPunct="1"/>
            <a:r>
              <a:rPr lang="hu-HU" dirty="0" smtClean="0"/>
              <a:t>Régi képzések átgondolása</a:t>
            </a:r>
          </a:p>
          <a:p>
            <a:pPr eaLnBrk="1" hangingPunct="1"/>
            <a:r>
              <a:rPr lang="hu-HU" b="1" dirty="0" smtClean="0"/>
              <a:t>Marketingszemléletű képzésfejlesztés</a:t>
            </a:r>
          </a:p>
          <a:p>
            <a:pPr lvl="1" eaLnBrk="1" hangingPunct="1"/>
            <a:r>
              <a:rPr lang="hu-HU" dirty="0" smtClean="0"/>
              <a:t>Idegen nyelvű képzések</a:t>
            </a:r>
          </a:p>
          <a:p>
            <a:pPr lvl="1" eaLnBrk="1" hangingPunct="1"/>
            <a:r>
              <a:rPr lang="hu-HU" dirty="0" smtClean="0"/>
              <a:t>Közös képzések</a:t>
            </a:r>
          </a:p>
          <a:p>
            <a:pPr lvl="1" eaLnBrk="1" hangingPunct="1"/>
            <a:r>
              <a:rPr lang="hu-HU" dirty="0" smtClean="0"/>
              <a:t>Gyakorlatorientált, munkaerőpiachoz alkalmazkodó képzések</a:t>
            </a:r>
          </a:p>
          <a:p>
            <a:pPr lvl="1" eaLnBrk="1" hangingPunct="1"/>
            <a:r>
              <a:rPr lang="hu-HU" dirty="0" smtClean="0"/>
              <a:t>Rövid ciklusú képzések</a:t>
            </a:r>
          </a:p>
          <a:p>
            <a:pPr eaLnBrk="1" hangingPunct="1"/>
            <a:endParaRPr lang="hu-H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te">
  <a:themeElements>
    <a:clrScheme name="Egyéni 2. sém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004299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gyéni 2. sém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004299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pte</Template>
  <TotalTime>550</TotalTime>
  <Words>326</Words>
  <Application>Microsoft Office PowerPoint</Application>
  <PresentationFormat>Diavetítés a képernyőre (4:3 oldalarány)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pte</vt:lpstr>
      <vt:lpstr> A Pécsi Tudományegyetem  felvételi stratégiái 2012-ben </vt:lpstr>
      <vt:lpstr>A hallgatói oldal – felvételi stratégiák változása</vt:lpstr>
      <vt:lpstr>Stratégiák – döntésrendszer</vt:lpstr>
      <vt:lpstr>A döntés - tudatosság</vt:lpstr>
      <vt:lpstr>Első éves hallgatói és felvételiző megkérdezés  2012. év</vt:lpstr>
      <vt:lpstr>Az intézményi oldal – főbb célok</vt:lpstr>
      <vt:lpstr>Stratégiai gondolkodásmód - ötletek</vt:lpstr>
      <vt:lpstr>döntés-előkészítés – beiskolázási kutatások</vt:lpstr>
      <vt:lpstr>Képzésfejlesztés </vt:lpstr>
      <vt:lpstr>Hallgatói szolgáltatásfejlesztés </vt:lpstr>
      <vt:lpstr>Árképzés </vt:lpstr>
      <vt:lpstr>Elérhetőség</vt:lpstr>
      <vt:lpstr>Kommunikáció</vt:lpstr>
      <vt:lpstr>Megvalósítás</vt:lpstr>
      <vt:lpstr>Első gondolat a PTE-ről  (Forrás: PTE Felvételizők kutatás 2012)</vt:lpstr>
      <vt:lpstr>   KÖSZÖNJÜK A FIGYELMET!</vt:lpstr>
    </vt:vector>
  </TitlesOfParts>
  <Company>Pécsi Tudományegyetem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PTE beiskolázási kampány</dc:title>
  <dc:creator>Kuráth Gabriella</dc:creator>
  <cp:lastModifiedBy>kurathg</cp:lastModifiedBy>
  <cp:revision>64</cp:revision>
  <dcterms:created xsi:type="dcterms:W3CDTF">2008-03-04T10:26:12Z</dcterms:created>
  <dcterms:modified xsi:type="dcterms:W3CDTF">2012-11-28T15:43:56Z</dcterms:modified>
</cp:coreProperties>
</file>