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0" r:id="rId3"/>
    <p:sldId id="257" r:id="rId4"/>
    <p:sldId id="269" r:id="rId5"/>
    <p:sldId id="294" r:id="rId6"/>
    <p:sldId id="291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275" r:id="rId15"/>
  </p:sldIdLst>
  <p:sldSz cx="12192000" cy="6858000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i" initials="V" lastIdx="1" clrIdx="0">
    <p:extLst>
      <p:ext uri="{19B8F6BF-5375-455C-9EA6-DF929625EA0E}">
        <p15:presenceInfo xmlns:p15="http://schemas.microsoft.com/office/powerpoint/2012/main" userId="Vi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4103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3756" y="0"/>
            <a:ext cx="4300519" cy="34103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03AA645-2C79-4C65-8363-E6C9983A865B}" type="datetimeFigureOut">
              <a:rPr lang="hu-HU" smtClean="0"/>
              <a:t>2019. 09. 20.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300519" cy="34103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3756" y="6456644"/>
            <a:ext cx="4300519" cy="34103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738FB6B-C775-4E08-8601-F94F87C864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6735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106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6289F76-7CD8-45A3-B18D-AA557070E764}" type="datetimeFigureOut">
              <a:rPr lang="hu-HU" smtClean="0"/>
              <a:t>2019. 09. 20.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71382"/>
            <a:ext cx="7941310" cy="267658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DD28BBC-2D20-4BAD-BFA7-8EB7BED550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52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28BBC-2D20-4BAD-BFA7-8EB7BED550C0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241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28BBC-2D20-4BAD-BFA7-8EB7BED550C0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613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54-5E1B-437C-A9F3-3C045FF98E18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04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4F2-5A78-4F50-BF8D-93BD512035F0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141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5B74-8C1E-4E29-BD76-5831FE7C87C3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30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9F6C-5A76-4C3D-8E2B-AF3CC12859D2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362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85DC-C010-4826-91D9-5BDD93EF429B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60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EF75-45AE-4605-AE90-AC4BED9D87BD}" type="datetime1">
              <a:rPr lang="hu-HU" smtClean="0"/>
              <a:t>2019. 09. 20.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739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425A-E246-42E1-95F0-089E2D5C9DE8}" type="datetime1">
              <a:rPr lang="hu-HU" smtClean="0"/>
              <a:t>2019. 09. 20.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151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4DC3-72FF-4D87-AE74-2A8CA4F8BB38}" type="datetime1">
              <a:rPr lang="hu-HU" smtClean="0"/>
              <a:t>2019. 09. 20.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838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AFF-22FF-4138-A70E-61DB47780892}" type="datetime1">
              <a:rPr lang="hu-HU" smtClean="0"/>
              <a:t>2019. 09. 20.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087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283D9C-535A-4160-A297-AD326D508B54}" type="datetime1">
              <a:rPr lang="hu-HU" smtClean="0"/>
              <a:t>2019. 09. 20.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33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B810-B4EE-4545-A0F6-5E7AA58C6029}" type="datetime1">
              <a:rPr lang="hu-HU" smtClean="0"/>
              <a:t>2019. 09. 20.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13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EAE031-4CD3-4219-815C-289944A89CBA}" type="datetime1">
              <a:rPr lang="hu-HU" smtClean="0"/>
              <a:t>2019. 09. 20.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4D0C28-0085-4438-A490-F1FE51C90E5E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3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niko.toth@uni-corvinus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unkp@uni-corvinus.hu" TargetMode="External"/><Relationship Id="rId7" Type="http://schemas.openxmlformats.org/officeDocument/2006/relationships/hyperlink" Target="http://kutatasfejlesztes.uni-corvinus.hu/index.php?id=64908" TargetMode="External"/><Relationship Id="rId2" Type="http://schemas.openxmlformats.org/officeDocument/2006/relationships/hyperlink" Target="mailto:cser.erika@uni-corvinus.h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szter.veres@uni-corvinus.hu" TargetMode="External"/><Relationship Id="rId5" Type="http://schemas.openxmlformats.org/officeDocument/2006/relationships/hyperlink" Target="mailto:beatrix.kmetty@uni-corvinus.hu" TargetMode="External"/><Relationship Id="rId4" Type="http://schemas.openxmlformats.org/officeDocument/2006/relationships/hyperlink" Target="mailto:viktoria.hartl@uni-corvinus.h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-corvinus.hu/index.php?id=szabalyzato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evir.uni-corvinus.hu/main.php" TargetMode="External"/><Relationship Id="rId2" Type="http://schemas.openxmlformats.org/officeDocument/2006/relationships/hyperlink" Target="http://uni-corvinus.hu/index.php?id=5850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revir.uni-corvinus.hu/main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ÚNKP 2019/2020 TÁJÉKOZTATÓ</a:t>
            </a: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2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201168" lvl="1" indent="0">
              <a:buNone/>
            </a:pPr>
            <a:r>
              <a:rPr lang="hu-HU" sz="2000" dirty="0"/>
              <a:t>Az intézményi keret felhasználását az ösztöndíjas időszak alatt, azaz </a:t>
            </a:r>
            <a:r>
              <a:rPr lang="hu-HU" sz="2000" b="1" dirty="0" smtClean="0"/>
              <a:t>2019. </a:t>
            </a:r>
            <a:r>
              <a:rPr lang="hu-HU" sz="2000" b="1" dirty="0"/>
              <a:t>szeptember 01. – </a:t>
            </a:r>
            <a:r>
              <a:rPr lang="hu-HU" sz="2000" b="1" dirty="0" smtClean="0"/>
              <a:t>2020. </a:t>
            </a:r>
            <a:r>
              <a:rPr lang="hu-HU" sz="2000" b="1" dirty="0"/>
              <a:t>június 30. </a:t>
            </a:r>
            <a:r>
              <a:rPr lang="hu-HU" sz="2000" dirty="0"/>
              <a:t>között lehet megtenni (támogatási szerződés szerint). Elszámolás szempontjából ez azt jelenti, hogy az </a:t>
            </a:r>
            <a:r>
              <a:rPr lang="hu-HU" sz="2000" b="1" u="sng" dirty="0"/>
              <a:t>Egyetemnek addig pénzügyileg rendeznie kell</a:t>
            </a:r>
            <a:r>
              <a:rPr lang="hu-HU" sz="2000" b="1" dirty="0"/>
              <a:t>. </a:t>
            </a:r>
            <a:endParaRPr lang="hu-HU" sz="2000" b="1" dirty="0" smtClean="0"/>
          </a:p>
          <a:p>
            <a:pPr marL="201168" lvl="1" indent="0">
              <a:buNone/>
            </a:pPr>
            <a:endParaRPr lang="hu-HU" sz="2000" b="1" dirty="0"/>
          </a:p>
          <a:p>
            <a:pPr marL="201168" lvl="1" indent="0">
              <a:buNone/>
            </a:pPr>
            <a:r>
              <a:rPr lang="hu-HU" sz="2000" b="1" dirty="0">
                <a:solidFill>
                  <a:schemeClr val="accent2">
                    <a:lumMod val="75000"/>
                  </a:schemeClr>
                </a:solidFill>
              </a:rPr>
              <a:t>Beszerzésekkel, megrendelésekkel kapcsolatos </a:t>
            </a:r>
            <a:r>
              <a:rPr lang="hu-HU" sz="2000" b="1" u="sng" dirty="0" smtClean="0">
                <a:solidFill>
                  <a:srgbClr val="FF0000"/>
                </a:solidFill>
              </a:rPr>
              <a:t>HATÁRIDŐK:</a:t>
            </a:r>
            <a:endParaRPr lang="hu-HU" sz="2000" b="1" u="sng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b="1" dirty="0"/>
              <a:t>előzetes fedezetvizsgálat, megrendelő, szerződés stb. </a:t>
            </a:r>
            <a:r>
              <a:rPr lang="hu-HU" sz="2000" dirty="0"/>
              <a:t>leadási határidő </a:t>
            </a:r>
            <a:r>
              <a:rPr lang="hu-HU" sz="2000" b="1" dirty="0" smtClean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2020. </a:t>
            </a:r>
            <a:r>
              <a:rPr lang="hu-HU" sz="2000" b="1" dirty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március 29.</a:t>
            </a:r>
            <a:endParaRPr lang="hu-HU" sz="2000" dirty="0">
              <a:effectLst>
                <a:glow rad="101600">
                  <a:srgbClr val="FFC000">
                    <a:alpha val="40000"/>
                  </a:srgbClr>
                </a:glow>
              </a:effectLst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b="1" dirty="0"/>
              <a:t>a számlák </a:t>
            </a:r>
            <a:r>
              <a:rPr lang="hu-HU" sz="2000" dirty="0"/>
              <a:t>(megfelelő dokumentációval felszerelve) leadási határidő </a:t>
            </a:r>
            <a:r>
              <a:rPr lang="hu-HU" sz="2000" b="1" dirty="0" smtClean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2020. </a:t>
            </a:r>
            <a:r>
              <a:rPr lang="hu-HU" sz="2000" b="1" dirty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április </a:t>
            </a:r>
            <a:r>
              <a:rPr lang="hu-HU" sz="2000" b="1" dirty="0" smtClean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26.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hu-HU" sz="2000" b="1" dirty="0" smtClean="0">
              <a:solidFill>
                <a:srgbClr val="FF0000"/>
              </a:solidFill>
            </a:endParaRPr>
          </a:p>
          <a:p>
            <a:pPr marL="201168" lvl="1" indent="0">
              <a:buNone/>
            </a:pPr>
            <a:r>
              <a:rPr lang="hu-HU" sz="2000" b="1" u="sng" dirty="0" smtClean="0">
                <a:solidFill>
                  <a:srgbClr val="FF0000"/>
                </a:solidFill>
              </a:rPr>
              <a:t>A </a:t>
            </a:r>
            <a:r>
              <a:rPr lang="hu-HU" sz="2000" b="1" u="sng" dirty="0">
                <a:solidFill>
                  <a:srgbClr val="FF0000"/>
                </a:solidFill>
              </a:rPr>
              <a:t>határidőt követően beszerzési igényt, illetve számlát nem fogadunk </a:t>
            </a:r>
            <a:r>
              <a:rPr lang="hu-HU" sz="2000" b="1" u="sng" dirty="0" smtClean="0">
                <a:solidFill>
                  <a:srgbClr val="FF0000"/>
                </a:solidFill>
              </a:rPr>
              <a:t>be!!!</a:t>
            </a:r>
            <a:r>
              <a:rPr lang="hu-HU" sz="2000" dirty="0" smtClean="0"/>
              <a:t> </a:t>
            </a:r>
          </a:p>
          <a:p>
            <a:pPr marL="201168" lvl="1" indent="0">
              <a:buNone/>
            </a:pPr>
            <a:r>
              <a:rPr lang="hu-HU" sz="2000" dirty="0" smtClean="0"/>
              <a:t>A határidő után érkezett számla az ÚNKP </a:t>
            </a:r>
            <a:r>
              <a:rPr lang="hu-HU" sz="2000" dirty="0"/>
              <a:t>keret terhére nem </a:t>
            </a:r>
            <a:r>
              <a:rPr lang="hu-HU" sz="2000" dirty="0" smtClean="0"/>
              <a:t>elszámolható, így azt az </a:t>
            </a:r>
            <a:r>
              <a:rPr lang="hu-HU" sz="2000" dirty="0"/>
              <a:t>ösztöndíjasnak kell </a:t>
            </a:r>
            <a:r>
              <a:rPr lang="hu-HU" sz="2000" dirty="0" smtClean="0"/>
              <a:t>finanszíroznia.</a:t>
            </a:r>
            <a:endParaRPr lang="hu-HU" sz="20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10</a:t>
            </a:fld>
            <a:endParaRPr lang="hu-HU"/>
          </a:p>
        </p:txBody>
      </p:sp>
      <p:sp>
        <p:nvSpPr>
          <p:cNvPr id="5" name="Cím 1"/>
          <p:cNvSpPr txBox="1">
            <a:spLocks noGrp="1"/>
          </p:cNvSpPr>
          <p:nvPr>
            <p:ph type="title"/>
          </p:nvPr>
        </p:nvSpPr>
        <p:spPr>
          <a:xfrm>
            <a:off x="1097280" y="286604"/>
            <a:ext cx="10058400" cy="12663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Határidők I.</a:t>
            </a:r>
            <a:b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Dologi keret felhasználására vonatkozóan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18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2148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Határidők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II.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Szakmai záró beszámoló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u-HU" sz="2400" b="1" dirty="0">
                <a:solidFill>
                  <a:srgbClr val="FF0000"/>
                </a:solidFill>
              </a:rPr>
              <a:t>Az ösztöndíj teljes összege </a:t>
            </a:r>
            <a:r>
              <a:rPr lang="hu-HU" sz="2400" b="1" u="sng" dirty="0" smtClean="0">
                <a:solidFill>
                  <a:srgbClr val="FF0000"/>
                </a:solidFill>
              </a:rPr>
              <a:t>pénzügyi</a:t>
            </a:r>
            <a:r>
              <a:rPr lang="hu-HU" sz="2400" b="1" dirty="0" smtClean="0">
                <a:solidFill>
                  <a:srgbClr val="FF0000"/>
                </a:solidFill>
              </a:rPr>
              <a:t> elszámolási </a:t>
            </a:r>
            <a:r>
              <a:rPr lang="hu-HU" sz="2400" b="1" dirty="0">
                <a:solidFill>
                  <a:srgbClr val="FF0000"/>
                </a:solidFill>
              </a:rPr>
              <a:t>kötelezettség nélkül felhasználható.</a:t>
            </a:r>
          </a:p>
          <a:p>
            <a:endParaRPr lang="hu-HU" dirty="0">
              <a:solidFill>
                <a:srgbClr val="000000"/>
              </a:solidFill>
            </a:endParaRPr>
          </a:p>
          <a:p>
            <a:r>
              <a:rPr lang="hu-HU" dirty="0">
                <a:solidFill>
                  <a:srgbClr val="000000"/>
                </a:solidFill>
              </a:rPr>
              <a:t>Az ösztöndíjas köteles az ösztöndíjszerződésben rögzített ösztöndíjas időszak lejártát követő 10 napon belül– </a:t>
            </a:r>
            <a:r>
              <a:rPr lang="hu-HU" dirty="0" smtClean="0">
                <a:solidFill>
                  <a:srgbClr val="FF0000"/>
                </a:solidFill>
              </a:rPr>
              <a:t>2020.02.10-ig </a:t>
            </a:r>
            <a:r>
              <a:rPr lang="hu-HU" dirty="0">
                <a:solidFill>
                  <a:srgbClr val="FF0000"/>
                </a:solidFill>
              </a:rPr>
              <a:t>/</a:t>
            </a:r>
            <a:r>
              <a:rPr lang="hu-HU" dirty="0" smtClean="0">
                <a:solidFill>
                  <a:srgbClr val="FF0000"/>
                </a:solidFill>
              </a:rPr>
              <a:t>2020. július 10-ig</a:t>
            </a:r>
            <a:r>
              <a:rPr lang="hu-HU" dirty="0">
                <a:solidFill>
                  <a:srgbClr val="FF0000"/>
                </a:solidFill>
              </a:rPr>
              <a:t>. </a:t>
            </a:r>
            <a:r>
              <a:rPr lang="hu-HU" dirty="0">
                <a:solidFill>
                  <a:srgbClr val="000000"/>
                </a:solidFill>
              </a:rPr>
              <a:t>-  részletes, a vállalt kutatási tervben rögzített feladatok végrehajtásáról </a:t>
            </a:r>
            <a:r>
              <a:rPr lang="hu-HU" b="1" u="sng" dirty="0">
                <a:solidFill>
                  <a:schemeClr val="accent1">
                    <a:lumMod val="75000"/>
                  </a:schemeClr>
                </a:solidFill>
              </a:rPr>
              <a:t>szakmai záró beszámolót benyújtani </a:t>
            </a:r>
            <a:r>
              <a:rPr lang="hu-HU" dirty="0">
                <a:solidFill>
                  <a:srgbClr val="000000"/>
                </a:solidFill>
              </a:rPr>
              <a:t>a fogadó felsőoktatási intézmény rektorának címezve.  </a:t>
            </a:r>
            <a:endParaRPr lang="hu-HU" dirty="0" smtClean="0">
              <a:solidFill>
                <a:srgbClr val="000000"/>
              </a:solidFill>
            </a:endParaRPr>
          </a:p>
          <a:p>
            <a:pPr algn="ctr"/>
            <a:r>
              <a:rPr lang="hu-HU" sz="2600" b="1" dirty="0" smtClean="0">
                <a:solidFill>
                  <a:srgbClr val="FF0000"/>
                </a:solidFill>
              </a:rPr>
              <a:t>Határidők</a:t>
            </a:r>
            <a:r>
              <a:rPr lang="hu-HU" sz="2600" b="1" dirty="0">
                <a:solidFill>
                  <a:srgbClr val="FF0000"/>
                </a:solidFill>
              </a:rPr>
              <a:t>:    </a:t>
            </a:r>
            <a:r>
              <a:rPr lang="hu-HU" sz="2600" b="1" dirty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2019.02.10</a:t>
            </a:r>
            <a:r>
              <a:rPr lang="hu-HU" sz="2600" b="1" dirty="0">
                <a:solidFill>
                  <a:srgbClr val="FF0000"/>
                </a:solidFill>
              </a:rPr>
              <a:t> illetve  </a:t>
            </a:r>
            <a:r>
              <a:rPr lang="hu-HU" sz="2600" b="1" dirty="0" smtClean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2019.07.10</a:t>
            </a:r>
          </a:p>
          <a:p>
            <a:pPr algn="ctr"/>
            <a:r>
              <a:rPr lang="hu-HU" sz="2600" b="1" dirty="0" smtClean="0">
                <a:solidFill>
                  <a:srgbClr val="FF0000"/>
                </a:solidFill>
                <a:effectLst>
                  <a:glow rad="101600">
                    <a:srgbClr val="FFC000">
                      <a:alpha val="40000"/>
                    </a:srgbClr>
                  </a:glow>
                </a:effectLst>
              </a:rPr>
              <a:t>Határidő hosszabbításra nincs lehetőség!</a:t>
            </a:r>
            <a:endParaRPr lang="hu-HU" sz="2600" b="1" dirty="0">
              <a:solidFill>
                <a:srgbClr val="FF0000"/>
              </a:solidFill>
              <a:effectLst>
                <a:glow rad="101600">
                  <a:srgbClr val="FFC000">
                    <a:alpha val="40000"/>
                  </a:srgbClr>
                </a:glow>
              </a:effectLst>
            </a:endParaRPr>
          </a:p>
          <a:p>
            <a:r>
              <a:rPr lang="hu-HU" dirty="0" smtClean="0">
                <a:solidFill>
                  <a:srgbClr val="000000"/>
                </a:solidFill>
              </a:rPr>
              <a:t>Az </a:t>
            </a:r>
            <a:r>
              <a:rPr lang="hu-HU" dirty="0">
                <a:solidFill>
                  <a:srgbClr val="000000"/>
                </a:solidFill>
              </a:rPr>
              <a:t>ösztöndíjasok a kutatási tevékenységüket, annak végrehajtását és kutatási eredményüket az Egyetem által szervezett </a:t>
            </a:r>
            <a:r>
              <a:rPr lang="hu-HU" b="1" u="sng" dirty="0">
                <a:solidFill>
                  <a:schemeClr val="accent1">
                    <a:lumMod val="75000"/>
                  </a:schemeClr>
                </a:solidFill>
              </a:rPr>
              <a:t>ÚNKP rendezvényen ismertetni kell. </a:t>
            </a:r>
            <a:r>
              <a:rPr lang="hu-HU" dirty="0"/>
              <a:t>A rendezvény tervezett ideje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2020 április vége - június eleje. </a:t>
            </a:r>
            <a:r>
              <a:rPr lang="hu-HU" dirty="0" smtClean="0">
                <a:solidFill>
                  <a:schemeClr val="tx1"/>
                </a:solidFill>
              </a:rPr>
              <a:t>Konkrét időpontról később adunk tájékoztatást.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256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Kötelező vállalások pályázati kiírás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szerint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12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201880"/>
              </p:ext>
            </p:extLst>
          </p:nvPr>
        </p:nvGraphicFramePr>
        <p:xfrm>
          <a:off x="1296785" y="1794448"/>
          <a:ext cx="9659390" cy="436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99">
                  <a:extLst>
                    <a:ext uri="{9D8B030D-6E8A-4147-A177-3AD203B41FA5}">
                      <a16:colId xmlns:a16="http://schemas.microsoft.com/office/drawing/2014/main" val="3199146727"/>
                    </a:ext>
                  </a:extLst>
                </a:gridCol>
                <a:gridCol w="2277687">
                  <a:extLst>
                    <a:ext uri="{9D8B030D-6E8A-4147-A177-3AD203B41FA5}">
                      <a16:colId xmlns:a16="http://schemas.microsoft.com/office/drawing/2014/main" val="3217557795"/>
                    </a:ext>
                  </a:extLst>
                </a:gridCol>
                <a:gridCol w="2047702">
                  <a:extLst>
                    <a:ext uri="{9D8B030D-6E8A-4147-A177-3AD203B41FA5}">
                      <a16:colId xmlns:a16="http://schemas.microsoft.com/office/drawing/2014/main" val="389050061"/>
                    </a:ext>
                  </a:extLst>
                </a:gridCol>
                <a:gridCol w="1785851">
                  <a:extLst>
                    <a:ext uri="{9D8B030D-6E8A-4147-A177-3AD203B41FA5}">
                      <a16:colId xmlns:a16="http://schemas.microsoft.com/office/drawing/2014/main" val="1768736058"/>
                    </a:ext>
                  </a:extLst>
                </a:gridCol>
                <a:gridCol w="1785851">
                  <a:extLst>
                    <a:ext uri="{9D8B030D-6E8A-4147-A177-3AD203B41FA5}">
                      <a16:colId xmlns:a16="http://schemas.microsoft.com/office/drawing/2014/main" val="544808864"/>
                    </a:ext>
                  </a:extLst>
                </a:gridCol>
              </a:tblGrid>
              <a:tr h="384839"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Kiírás szerinti célcsoport</a:t>
                      </a:r>
                      <a:endParaRPr lang="hu-HU" sz="11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Kötelező vállalások</a:t>
                      </a:r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402071"/>
                  </a:ext>
                </a:extLst>
              </a:tr>
              <a:tr h="616797"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Alapképzés képzés</a:t>
                      </a:r>
                      <a:r>
                        <a:rPr lang="hu-HU" sz="1100" b="1" baseline="0" dirty="0" smtClean="0"/>
                        <a:t> </a:t>
                      </a:r>
                      <a:br>
                        <a:rPr lang="hu-HU" sz="1100" b="1" baseline="0" dirty="0" smtClean="0"/>
                      </a:br>
                      <a:r>
                        <a:rPr lang="hu-HU" sz="1100" dirty="0" smtClean="0"/>
                        <a:t>(ÚNKP-18-1)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kutatási tevékenység végzése</a:t>
                      </a:r>
                      <a:endParaRPr lang="hu-HU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hu-HU" sz="1100" dirty="0" smtClean="0"/>
                    </a:p>
                    <a:p>
                      <a:endParaRPr lang="hu-HU" sz="1100" dirty="0" smtClean="0"/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Intézményi ÚNKP rendezvényen való </a:t>
                      </a:r>
                      <a:r>
                        <a:rPr lang="hu-HU" sz="1100" b="1" dirty="0" smtClean="0"/>
                        <a:t>részvétel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-</a:t>
                      </a:r>
                    </a:p>
                    <a:p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-</a:t>
                      </a:r>
                    </a:p>
                    <a:p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747609"/>
                  </a:ext>
                </a:extLst>
              </a:tr>
              <a:tr h="616797"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Alapképzés </a:t>
                      </a:r>
                      <a:r>
                        <a:rPr lang="hu-HU" sz="1100" dirty="0" smtClean="0"/>
                        <a:t/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>(ÚNKP-18-5 Tehetséggel fel)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kutatási tevékenység végzése</a:t>
                      </a:r>
                      <a:endParaRPr lang="hu-HU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havonta legalább 1</a:t>
                      </a:r>
                      <a:r>
                        <a:rPr lang="hu-HU" sz="1100" dirty="0" smtClean="0"/>
                        <a:t> magyar nyelvű vagy idegen nyelvű </a:t>
                      </a:r>
                      <a:r>
                        <a:rPr lang="hu-HU" sz="1100" b="1" dirty="0" smtClean="0"/>
                        <a:t>szakirodalmat feldolgozása</a:t>
                      </a:r>
                      <a:r>
                        <a:rPr lang="hu-HU" sz="1100" dirty="0" smtClean="0"/>
                        <a:t/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/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>azokból szakirodalmi összefoglaló tanulmány készítése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852098"/>
                  </a:ext>
                </a:extLst>
              </a:tr>
              <a:tr h="616797"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Mesterképzés</a:t>
                      </a:r>
                      <a:r>
                        <a:rPr lang="hu-HU" sz="1100" dirty="0" smtClean="0"/>
                        <a:t>      </a:t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>(ÚNKP-18-2)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/>
                        <a:t>kutatási tevékenység végzése</a:t>
                      </a:r>
                    </a:p>
                    <a:p>
                      <a:endParaRPr lang="hu-HU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hu-HU" sz="1100" dirty="0" smtClean="0"/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Intézményi ÚNKP rendezvényen való </a:t>
                      </a:r>
                      <a:r>
                        <a:rPr lang="hu-HU" sz="1100" b="1" dirty="0" smtClean="0"/>
                        <a:t>ismertetés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-</a:t>
                      </a:r>
                    </a:p>
                    <a:p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-</a:t>
                      </a:r>
                    </a:p>
                    <a:p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82092"/>
                  </a:ext>
                </a:extLst>
              </a:tr>
              <a:tr h="1486638"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Doktori képzés </a:t>
                      </a:r>
                      <a:r>
                        <a:rPr lang="hu-HU" sz="1100" dirty="0" smtClean="0"/>
                        <a:t/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>(ÚNKP-18-3, DH, DJ)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„extra” kutatási tevékenység </a:t>
                      </a:r>
                      <a:br>
                        <a:rPr lang="hu-HU" sz="1100" b="1" dirty="0" smtClean="0"/>
                      </a:br>
                      <a:r>
                        <a:rPr lang="hu-HU" sz="1100" b="1" dirty="0" smtClean="0"/>
                        <a:t/>
                      </a:r>
                      <a:br>
                        <a:rPr lang="hu-HU" sz="1100" b="1" dirty="0" smtClean="0"/>
                      </a:br>
                      <a:r>
                        <a:rPr lang="hu-HU" sz="1100" dirty="0" smtClean="0"/>
                        <a:t>Az ÚNKP ösztöndíj keretében finanszírozott kutatás a doktori tanulmányok által megkövetelt kutatómunkához kapcsolódhat, de azon felüli extra kutatási tevékenységnek kell lennie.</a:t>
                      </a:r>
                      <a:endParaRPr lang="hu-HU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1 publikáció megjelentetése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intézményen kívüli </a:t>
                      </a:r>
                      <a:r>
                        <a:rPr lang="hu-HU" sz="1100" dirty="0" smtClean="0"/>
                        <a:t>(hazai / nemzetközi) </a:t>
                      </a:r>
                      <a:r>
                        <a:rPr lang="hu-HU" sz="1100" b="1" dirty="0" smtClean="0"/>
                        <a:t>konferencián, vagy egyéb szakmai rendezvényen való ismertetés</a:t>
                      </a:r>
                      <a:endParaRPr lang="hu-H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59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29363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Kötelező vállalások pályázati kiírás szerint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13</a:t>
            </a:fld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876880"/>
              </p:ext>
            </p:extLst>
          </p:nvPr>
        </p:nvGraphicFramePr>
        <p:xfrm>
          <a:off x="1179261" y="1827900"/>
          <a:ext cx="9894438" cy="441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969">
                  <a:extLst>
                    <a:ext uri="{9D8B030D-6E8A-4147-A177-3AD203B41FA5}">
                      <a16:colId xmlns:a16="http://schemas.microsoft.com/office/drawing/2014/main" val="3199146727"/>
                    </a:ext>
                  </a:extLst>
                </a:gridCol>
                <a:gridCol w="952736">
                  <a:extLst>
                    <a:ext uri="{9D8B030D-6E8A-4147-A177-3AD203B41FA5}">
                      <a16:colId xmlns:a16="http://schemas.microsoft.com/office/drawing/2014/main" val="3217557795"/>
                    </a:ext>
                  </a:extLst>
                </a:gridCol>
                <a:gridCol w="1092550">
                  <a:extLst>
                    <a:ext uri="{9D8B030D-6E8A-4147-A177-3AD203B41FA5}">
                      <a16:colId xmlns:a16="http://schemas.microsoft.com/office/drawing/2014/main" val="389050061"/>
                    </a:ext>
                  </a:extLst>
                </a:gridCol>
                <a:gridCol w="3689259">
                  <a:extLst>
                    <a:ext uri="{9D8B030D-6E8A-4147-A177-3AD203B41FA5}">
                      <a16:colId xmlns:a16="http://schemas.microsoft.com/office/drawing/2014/main" val="1768736058"/>
                    </a:ext>
                  </a:extLst>
                </a:gridCol>
                <a:gridCol w="2389924">
                  <a:extLst>
                    <a:ext uri="{9D8B030D-6E8A-4147-A177-3AD203B41FA5}">
                      <a16:colId xmlns:a16="http://schemas.microsoft.com/office/drawing/2014/main" val="544808864"/>
                    </a:ext>
                  </a:extLst>
                </a:gridCol>
              </a:tblGrid>
              <a:tr h="328638"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Kiírás szerinti célcsoport</a:t>
                      </a:r>
                      <a:endParaRPr lang="hu-HU" sz="11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Kötelező vállalások</a:t>
                      </a:r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402071"/>
                  </a:ext>
                </a:extLst>
              </a:tr>
              <a:tr h="4091312"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Bolyai + </a:t>
                      </a:r>
                      <a:r>
                        <a:rPr lang="hu-HU" sz="1100" dirty="0" smtClean="0"/>
                        <a:t/>
                      </a:r>
                      <a:br>
                        <a:rPr lang="hu-HU" sz="1100" dirty="0" smtClean="0"/>
                      </a:br>
                      <a:r>
                        <a:rPr lang="hu-HU" sz="1100" dirty="0" smtClean="0"/>
                        <a:t>(ÚNKP-18-4)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kutatási tevékenység végzése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ÚNKP rendezvényen való </a:t>
                      </a:r>
                      <a:r>
                        <a:rPr lang="hu-HU" sz="1100" b="1" dirty="0" smtClean="0"/>
                        <a:t>ismertetés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az alábbi kötelező tevékenységek közül legalább 3 teljesítése: 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1. kutatási módszertanának leírása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2. a kutatás elméleti/nemzetközi szakirodalmat összefoglaló részének leírása és annak igazolható módon történő megvitatása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b="0" dirty="0" smtClean="0"/>
                        <a:t>3. </a:t>
                      </a:r>
                      <a:r>
                        <a:rPr lang="hu-HU" sz="1100" b="1" dirty="0" smtClean="0"/>
                        <a:t>legalább 3 alkalmas, alkalmanként 90 percre kiterjedő </a:t>
                      </a:r>
                      <a:r>
                        <a:rPr lang="hu-HU" sz="1100" dirty="0" smtClean="0"/>
                        <a:t>szakkollégiumi vagy más oktatási </a:t>
                      </a:r>
                      <a:r>
                        <a:rPr lang="hu-HU" sz="1100" b="1" dirty="0" smtClean="0"/>
                        <a:t>kurzus megtartása </a:t>
                      </a:r>
                      <a:r>
                        <a:rPr lang="hu-HU" sz="1100" dirty="0" smtClean="0"/>
                        <a:t>a fogadó felsőoktatási intézmény hallgatói részére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b="0" dirty="0" smtClean="0"/>
                        <a:t>4. </a:t>
                      </a:r>
                      <a:r>
                        <a:rPr lang="hu-HU" sz="1100" b="1" dirty="0" smtClean="0"/>
                        <a:t>legalább két ismeretterjesztő cikk vagy interjú </a:t>
                      </a:r>
                      <a:r>
                        <a:rPr lang="hu-HU" sz="1100" dirty="0" smtClean="0"/>
                        <a:t>nem tudományos folyóiratban (például egyetemi lapban)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b="0" dirty="0" smtClean="0"/>
                        <a:t>5. </a:t>
                      </a:r>
                      <a:r>
                        <a:rPr lang="hu-HU" sz="1100" b="1" dirty="0" smtClean="0"/>
                        <a:t>Kutatók Éjszakája </a:t>
                      </a:r>
                      <a:r>
                        <a:rPr lang="hu-HU" sz="1100" dirty="0" smtClean="0"/>
                        <a:t>önálló program megszervezése a témából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b="0" dirty="0" smtClean="0"/>
                        <a:t>6. </a:t>
                      </a:r>
                      <a:r>
                        <a:rPr lang="hu-HU" sz="1100" b="1" dirty="0" smtClean="0"/>
                        <a:t>a fogadó felsőoktatási intézményen kívüli </a:t>
                      </a:r>
                      <a:r>
                        <a:rPr lang="hu-HU" sz="1100" dirty="0" smtClean="0"/>
                        <a:t>(hazai/nemzetközi) konferencián, egyéb szakmai rendezvényen a kutatás vagy (rész) </a:t>
                      </a:r>
                      <a:r>
                        <a:rPr lang="hu-HU" sz="1100" b="1" dirty="0" smtClean="0"/>
                        <a:t>eredményei ismertetése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100" b="1" dirty="0" smtClean="0"/>
                        <a:t>Kötelező témavezetői feladatok ellátása </a:t>
                      </a:r>
                      <a:r>
                        <a:rPr lang="hu-HU" sz="1100" dirty="0" smtClean="0"/>
                        <a:t>az ösztöndíjas időszakban a fogadó felsőoktatási intézménynél: </a:t>
                      </a:r>
                    </a:p>
                    <a:p>
                      <a:endParaRPr lang="hu-HU" sz="1100" dirty="0" smtClean="0"/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- legalább 1 aktív hallgatói jogviszonnyal rendelkező </a:t>
                      </a:r>
                      <a:r>
                        <a:rPr lang="hu-HU" sz="1100" b="1" dirty="0" smtClean="0"/>
                        <a:t>doktori hallgató témavezetése</a:t>
                      </a:r>
                      <a:r>
                        <a:rPr lang="hu-HU" sz="1100" dirty="0" smtClean="0"/>
                        <a:t> VAGY 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- legalább 1 doktorjelölti jogviszonnyal rendelkező </a:t>
                      </a:r>
                      <a:r>
                        <a:rPr lang="hu-HU" sz="1100" b="1" dirty="0" smtClean="0"/>
                        <a:t>doktorjelölt témavezetése </a:t>
                      </a:r>
                      <a:r>
                        <a:rPr lang="hu-HU" sz="1100" dirty="0" smtClean="0"/>
                        <a:t>VAGY </a:t>
                      </a:r>
                    </a:p>
                    <a:p>
                      <a:endParaRPr lang="hu-HU" sz="1100" dirty="0" smtClean="0"/>
                    </a:p>
                    <a:p>
                      <a:r>
                        <a:rPr lang="hu-HU" sz="1100" dirty="0" smtClean="0"/>
                        <a:t>- legalább 2 aktív hallgatói jogviszonnyal rendelkező </a:t>
                      </a:r>
                      <a:r>
                        <a:rPr lang="hu-HU" sz="1100" b="1" dirty="0" smtClean="0"/>
                        <a:t>alap- vagy mesterképzésben </a:t>
                      </a:r>
                      <a:r>
                        <a:rPr lang="hu-HU" sz="1100" dirty="0" smtClean="0"/>
                        <a:t>(osztatlan képzésben) </a:t>
                      </a:r>
                      <a:r>
                        <a:rPr lang="hu-HU" sz="1100" b="1" dirty="0" smtClean="0"/>
                        <a:t>résztvevő hallgató témavezetése</a:t>
                      </a:r>
                      <a:r>
                        <a:rPr lang="hu-HU" sz="1100" dirty="0" smtClean="0"/>
                        <a:t>, vagy Tudományos Diákköri Konferencia dolgozatának témavezetése</a:t>
                      </a:r>
                      <a:endParaRPr lang="hu-H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43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83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u-HU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hu-HU" sz="2800" dirty="0" smtClean="0">
                <a:solidFill>
                  <a:schemeClr val="accent2">
                    <a:lumMod val="75000"/>
                  </a:schemeClr>
                </a:solidFill>
              </a:rPr>
              <a:t>Tóth Enikő</a:t>
            </a:r>
          </a:p>
          <a:p>
            <a:pPr algn="ctr"/>
            <a:endParaRPr lang="hu-H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hu-HU" sz="2800" dirty="0" err="1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eniko.toth</a:t>
            </a:r>
            <a:r>
              <a:rPr lang="hu-HU" sz="28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@</a:t>
            </a:r>
            <a:r>
              <a:rPr lang="hu-HU" sz="2800" dirty="0" err="1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uni-corvinus.hu</a:t>
            </a:r>
            <a:endParaRPr lang="hu-HU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hu-HU" sz="2800" dirty="0" smtClean="0">
                <a:solidFill>
                  <a:schemeClr val="accent2">
                    <a:lumMod val="75000"/>
                  </a:schemeClr>
                </a:solidFill>
              </a:rPr>
              <a:t>Pályázati Pénzügyi Iroda</a:t>
            </a:r>
          </a:p>
          <a:p>
            <a:pPr algn="ctr"/>
            <a:r>
              <a:rPr lang="hu-HU" sz="28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hu-HU" sz="2800" dirty="0" smtClean="0">
                <a:solidFill>
                  <a:schemeClr val="accent2">
                    <a:lumMod val="75000"/>
                  </a:schemeClr>
                </a:solidFill>
              </a:rPr>
              <a:t>zakmai irányító</a:t>
            </a:r>
            <a:endParaRPr lang="hu-H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14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9747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2">
                    <a:lumMod val="75000"/>
                  </a:schemeClr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1935999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9747"/>
          </a:xfrm>
        </p:spPr>
        <p:txBody>
          <a:bodyPr>
            <a:normAutofit/>
          </a:bodyPr>
          <a:lstStyle/>
          <a:p>
            <a:pPr algn="ctr"/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Kapcsolattartók</a:t>
            </a: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8726" y="1845734"/>
            <a:ext cx="9926954" cy="402336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b="1" dirty="0" smtClean="0"/>
              <a:t>ÚNKP koordinátor </a:t>
            </a:r>
            <a:r>
              <a:rPr lang="hu-HU" dirty="0" smtClean="0"/>
              <a:t>- </a:t>
            </a:r>
            <a:r>
              <a:rPr lang="hu-HU" dirty="0"/>
              <a:t>Dr. Cser Erika (</a:t>
            </a:r>
            <a:r>
              <a:rPr lang="hu-HU" u="sng" dirty="0" err="1" smtClean="0">
                <a:hlinkClick r:id="rId2"/>
              </a:rPr>
              <a:t>cser.erika</a:t>
            </a:r>
            <a:r>
              <a:rPr lang="hu-HU" u="sng" dirty="0" smtClean="0">
                <a:hlinkClick r:id="rId2"/>
              </a:rPr>
              <a:t>@</a:t>
            </a:r>
            <a:r>
              <a:rPr lang="hu-HU" u="sng" dirty="0" err="1" smtClean="0">
                <a:hlinkClick r:id="rId2"/>
              </a:rPr>
              <a:t>uni-corvinus.hu</a:t>
            </a:r>
            <a:r>
              <a:rPr lang="hu-HU" dirty="0" smtClean="0"/>
              <a:t>)</a:t>
            </a:r>
          </a:p>
          <a:p>
            <a:pPr marL="0" indent="0" algn="ctr">
              <a:buNone/>
            </a:pPr>
            <a:r>
              <a:rPr lang="hu-HU" b="1" u="sng" dirty="0" smtClean="0">
                <a:solidFill>
                  <a:schemeClr val="accent1">
                    <a:lumMod val="75000"/>
                  </a:schemeClr>
                </a:solidFill>
              </a:rPr>
              <a:t>ÜGYINTÉZŐK: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u-HU" dirty="0">
                <a:solidFill>
                  <a:schemeClr val="tx1"/>
                </a:solidFill>
              </a:rPr>
              <a:t>P</a:t>
            </a:r>
            <a:r>
              <a:rPr lang="hu-HU" dirty="0" smtClean="0">
                <a:solidFill>
                  <a:schemeClr val="tx1"/>
                </a:solidFill>
              </a:rPr>
              <a:t>ályázattal, szerződéskötéssel, beszámoló leadásával kapcsolatban:</a:t>
            </a:r>
          </a:p>
          <a:p>
            <a:pPr lvl="1"/>
            <a:endParaRPr lang="hu-HU" b="1" dirty="0" smtClean="0">
              <a:solidFill>
                <a:schemeClr val="tx1"/>
              </a:solidFill>
            </a:endParaRPr>
          </a:p>
          <a:p>
            <a:pPr lvl="1"/>
            <a:r>
              <a:rPr lang="hu-HU" b="1" dirty="0"/>
              <a:t>Kovács Eszter </a:t>
            </a:r>
            <a:r>
              <a:rPr lang="hu-HU" dirty="0" smtClean="0">
                <a:solidFill>
                  <a:srgbClr val="7030A0"/>
                </a:solidFill>
              </a:rPr>
              <a:t>(</a:t>
            </a:r>
            <a:r>
              <a:rPr lang="hu-HU" dirty="0" smtClean="0">
                <a:solidFill>
                  <a:srgbClr val="7030A0"/>
                </a:solidFill>
                <a:hlinkClick r:id="rId3"/>
              </a:rPr>
              <a:t>unkp@uni-corvinus.hu</a:t>
            </a:r>
            <a:r>
              <a:rPr lang="hu-HU" dirty="0">
                <a:solidFill>
                  <a:srgbClr val="7030A0"/>
                </a:solidFill>
              </a:rPr>
              <a:t>)</a:t>
            </a:r>
          </a:p>
          <a:p>
            <a:pPr lvl="1"/>
            <a:r>
              <a:rPr lang="hu-HU" b="1" dirty="0" err="1"/>
              <a:t>Tyukász-Hartl</a:t>
            </a:r>
            <a:r>
              <a:rPr lang="hu-HU" b="1" dirty="0"/>
              <a:t> Viktória </a:t>
            </a:r>
            <a:r>
              <a:rPr lang="hu-HU" dirty="0" smtClean="0">
                <a:solidFill>
                  <a:srgbClr val="7030A0"/>
                </a:solidFill>
              </a:rPr>
              <a:t>(</a:t>
            </a:r>
            <a:r>
              <a:rPr lang="hu-HU" dirty="0" err="1" smtClean="0">
                <a:solidFill>
                  <a:srgbClr val="7030A0"/>
                </a:solidFill>
                <a:hlinkClick r:id="rId4"/>
              </a:rPr>
              <a:t>unkp</a:t>
            </a:r>
            <a:r>
              <a:rPr lang="hu-HU" dirty="0" smtClean="0">
                <a:solidFill>
                  <a:srgbClr val="7030A0"/>
                </a:solidFill>
                <a:hlinkClick r:id="rId4"/>
              </a:rPr>
              <a:t>@</a:t>
            </a:r>
            <a:r>
              <a:rPr lang="hu-HU" dirty="0" err="1" smtClean="0">
                <a:solidFill>
                  <a:srgbClr val="7030A0"/>
                </a:solidFill>
                <a:hlinkClick r:id="rId4"/>
              </a:rPr>
              <a:t>uni-corvinus.hu</a:t>
            </a:r>
            <a:r>
              <a:rPr lang="hu-HU" dirty="0" smtClean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hu-HU" dirty="0" smtClean="0"/>
              <a:t>Dologi keret felhasználásával kapcsolatban:</a:t>
            </a:r>
          </a:p>
          <a:p>
            <a:pPr lvl="1"/>
            <a:r>
              <a:rPr lang="hu-HU" b="1" dirty="0" err="1" smtClean="0"/>
              <a:t>Terjéki-Kmetty</a:t>
            </a:r>
            <a:r>
              <a:rPr lang="hu-HU" b="1" dirty="0" smtClean="0"/>
              <a:t> Beatrix </a:t>
            </a:r>
            <a:r>
              <a:rPr lang="hu-HU" dirty="0" smtClean="0"/>
              <a:t>(</a:t>
            </a:r>
            <a:r>
              <a:rPr lang="hu-HU" dirty="0" err="1" smtClean="0">
                <a:hlinkClick r:id="rId5"/>
              </a:rPr>
              <a:t>beatrix.kmetty</a:t>
            </a:r>
            <a:r>
              <a:rPr lang="hu-HU" dirty="0" smtClean="0">
                <a:hlinkClick r:id="rId5"/>
              </a:rPr>
              <a:t>@</a:t>
            </a:r>
            <a:r>
              <a:rPr lang="hu-HU" dirty="0" err="1" smtClean="0">
                <a:hlinkClick r:id="rId5"/>
              </a:rPr>
              <a:t>uni-corvinus.hu</a:t>
            </a:r>
            <a:r>
              <a:rPr lang="hu-HU" dirty="0" smtClean="0"/>
              <a:t>) </a:t>
            </a:r>
          </a:p>
          <a:p>
            <a:pPr lvl="1"/>
            <a:r>
              <a:rPr lang="hu-HU" b="1" dirty="0" smtClean="0"/>
              <a:t>Veres Eszter </a:t>
            </a:r>
            <a:r>
              <a:rPr lang="hu-HU" dirty="0" smtClean="0"/>
              <a:t>(</a:t>
            </a:r>
            <a:r>
              <a:rPr lang="hu-HU" dirty="0" err="1" smtClean="0">
                <a:hlinkClick r:id="rId6"/>
              </a:rPr>
              <a:t>eszter.veres</a:t>
            </a:r>
            <a:r>
              <a:rPr lang="hu-HU" dirty="0" smtClean="0">
                <a:hlinkClick r:id="rId6"/>
              </a:rPr>
              <a:t>@</a:t>
            </a:r>
            <a:r>
              <a:rPr lang="hu-HU" dirty="0" err="1" smtClean="0">
                <a:hlinkClick r:id="rId6"/>
              </a:rPr>
              <a:t>uni-corvinus.hu</a:t>
            </a:r>
            <a:r>
              <a:rPr lang="hu-HU" dirty="0" smtClean="0"/>
              <a:t>) </a:t>
            </a:r>
          </a:p>
          <a:p>
            <a:pPr marL="201168" lvl="1" indent="0">
              <a:buNone/>
            </a:pPr>
            <a:endParaRPr lang="hu-HU" dirty="0"/>
          </a:p>
          <a:p>
            <a:pPr marL="201168" lvl="1" indent="0" algn="ctr">
              <a:buNone/>
            </a:pP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ÚNKP honlap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http://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 http://kutatasfejlesztes.uni-corvinus.hu/index.php?id=jnemzetikivlsgiprogram</a:t>
            </a:r>
            <a:r>
              <a:rPr lang="hu-HU" dirty="0" smtClean="0"/>
              <a:t> 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2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6411631" y="3211083"/>
            <a:ext cx="450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u-HU" dirty="0">
                <a:solidFill>
                  <a:srgbClr val="FF0000"/>
                </a:solidFill>
              </a:rPr>
              <a:t>Személyes ügyintézés C Épület 616. iroda  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Kedd  14.00-16.00, Szerda </a:t>
            </a:r>
            <a:r>
              <a:rPr lang="hu-HU" dirty="0" smtClean="0">
                <a:solidFill>
                  <a:srgbClr val="FF0000"/>
                </a:solidFill>
              </a:rPr>
              <a:t>8.00-10.00 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707331" y="4540088"/>
            <a:ext cx="450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1168" lvl="1" indent="0">
              <a:buNone/>
            </a:pPr>
            <a:r>
              <a:rPr lang="hu-HU" dirty="0">
                <a:solidFill>
                  <a:srgbClr val="FF0000"/>
                </a:solidFill>
              </a:rPr>
              <a:t>Személyes ügyintézés C Épület 630</a:t>
            </a:r>
            <a:r>
              <a:rPr lang="hu-HU" dirty="0" smtClean="0">
                <a:solidFill>
                  <a:srgbClr val="FF0000"/>
                </a:solidFill>
              </a:rPr>
              <a:t>. iroda Kedd</a:t>
            </a:r>
            <a:r>
              <a:rPr lang="hu-HU" dirty="0">
                <a:solidFill>
                  <a:srgbClr val="FF0000"/>
                </a:solidFill>
              </a:rPr>
              <a:t>, Csütörtök </a:t>
            </a:r>
            <a:r>
              <a:rPr lang="hu-HU" dirty="0" smtClean="0">
                <a:solidFill>
                  <a:srgbClr val="FF0000"/>
                </a:solidFill>
              </a:rPr>
              <a:t>9.00-11.00 és </a:t>
            </a:r>
            <a:r>
              <a:rPr lang="hu-HU" dirty="0">
                <a:solidFill>
                  <a:srgbClr val="FF0000"/>
                </a:solidFill>
              </a:rPr>
              <a:t>13.00-15.00</a:t>
            </a:r>
          </a:p>
        </p:txBody>
      </p:sp>
    </p:spTree>
    <p:extLst>
      <p:ext uri="{BB962C8B-B14F-4D97-AF65-F5344CB8AC3E}">
        <p14:creationId xmlns:p14="http://schemas.microsoft.com/office/powerpoint/2010/main" val="249375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410172"/>
            <a:ext cx="10058400" cy="96844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Ösztöndíjak folyósítása</a:t>
            </a: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4486" y="1845734"/>
            <a:ext cx="10017997" cy="40233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dirty="0" smtClean="0"/>
              <a:t>Az </a:t>
            </a:r>
            <a:r>
              <a:rPr lang="hu-HU" dirty="0"/>
              <a:t>ösztöndíjakat az Egyetem folyósítja  az ösztöndíj </a:t>
            </a:r>
            <a:r>
              <a:rPr lang="hu-HU" dirty="0" smtClean="0"/>
              <a:t>szerződés IV. 5. pontjában rögzítettek szerint: </a:t>
            </a:r>
            <a:endParaRPr lang="hu-HU" sz="800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Két részletben:</a:t>
            </a:r>
          </a:p>
          <a:p>
            <a:pPr marL="0" indent="0">
              <a:buNone/>
            </a:pP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000" b="1" dirty="0" smtClean="0"/>
              <a:t>az első </a:t>
            </a:r>
            <a:r>
              <a:rPr lang="hu-HU" sz="2000" b="1" dirty="0"/>
              <a:t>félévre </a:t>
            </a:r>
            <a:r>
              <a:rPr lang="hu-HU" sz="2000" dirty="0"/>
              <a:t>számított </a:t>
            </a:r>
            <a:r>
              <a:rPr lang="hu-HU" sz="2000" b="1" dirty="0" smtClean="0"/>
              <a:t>öt </a:t>
            </a:r>
            <a:r>
              <a:rPr lang="hu-HU" sz="2000" b="1" dirty="0"/>
              <a:t>havi ösztöndíj </a:t>
            </a:r>
            <a:r>
              <a:rPr lang="hu-HU" sz="2000" dirty="0"/>
              <a:t>összegét egy összegben, legkésőbb </a:t>
            </a:r>
            <a:r>
              <a:rPr lang="hu-HU" sz="2000" b="1" dirty="0" smtClean="0">
                <a:solidFill>
                  <a:srgbClr val="FF0000"/>
                </a:solidFill>
              </a:rPr>
              <a:t>2019. </a:t>
            </a:r>
            <a:r>
              <a:rPr lang="hu-HU" sz="2000" b="1" dirty="0">
                <a:solidFill>
                  <a:srgbClr val="FF0000"/>
                </a:solidFill>
              </a:rPr>
              <a:t>december 31-ig</a:t>
            </a:r>
            <a:r>
              <a:rPr lang="hu-HU" sz="2000" dirty="0">
                <a:solidFill>
                  <a:srgbClr val="FF0000"/>
                </a:solidFill>
              </a:rPr>
              <a:t>, </a:t>
            </a:r>
            <a:endParaRPr lang="hu-HU" sz="2000" dirty="0" smtClean="0">
              <a:solidFill>
                <a:srgbClr val="FF0000"/>
              </a:solidFill>
            </a:endParaRPr>
          </a:p>
          <a:p>
            <a:pPr marL="201168" lvl="1" indent="0">
              <a:buNone/>
            </a:pPr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b="1" dirty="0"/>
              <a:t>második félévre </a:t>
            </a:r>
            <a:r>
              <a:rPr lang="hu-HU" sz="2000" dirty="0"/>
              <a:t>számított </a:t>
            </a:r>
            <a:r>
              <a:rPr lang="hu-HU" sz="2000" b="1" dirty="0" smtClean="0"/>
              <a:t>öt </a:t>
            </a:r>
            <a:r>
              <a:rPr lang="hu-HU" sz="2000" b="1" dirty="0"/>
              <a:t>havi ösztöndíj </a:t>
            </a:r>
            <a:r>
              <a:rPr lang="hu-HU" sz="2000" dirty="0"/>
              <a:t>összegét a második félévi beiratkozásokat követően egy összegben, legkésőbb </a:t>
            </a:r>
            <a:r>
              <a:rPr lang="hu-HU" sz="2000" b="1" dirty="0" smtClean="0">
                <a:solidFill>
                  <a:srgbClr val="FF0000"/>
                </a:solidFill>
              </a:rPr>
              <a:t>2020. </a:t>
            </a:r>
            <a:r>
              <a:rPr lang="hu-HU" sz="2000" b="1" dirty="0">
                <a:solidFill>
                  <a:srgbClr val="FF0000"/>
                </a:solidFill>
              </a:rPr>
              <a:t>március 31-ig</a:t>
            </a:r>
            <a:r>
              <a:rPr lang="hu-HU" sz="2000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hu-H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36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4047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Ösztöndíjon felüli dologi keretek</a:t>
            </a:r>
            <a:endParaRPr lang="hu-H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4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186248" y="1853684"/>
            <a:ext cx="9969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/>
              <a:t>Az </a:t>
            </a:r>
            <a:r>
              <a:rPr lang="hu-HU" sz="1600" dirty="0" smtClean="0"/>
              <a:t>ösztöndíjas összegen felül járó intézményi </a:t>
            </a:r>
            <a:r>
              <a:rPr lang="hu-HU" sz="1600" dirty="0"/>
              <a:t>támogatás </a:t>
            </a:r>
            <a:r>
              <a:rPr lang="hu-HU" sz="1600" b="1" dirty="0" smtClean="0"/>
              <a:t>50 </a:t>
            </a:r>
            <a:r>
              <a:rPr lang="hu-HU" sz="1600" b="1" dirty="0"/>
              <a:t>%-t az ösztöndíjra jogosult igényei szerint használhatja fel. </a:t>
            </a: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398227"/>
              </p:ext>
            </p:extLst>
          </p:nvPr>
        </p:nvGraphicFramePr>
        <p:xfrm>
          <a:off x="1278433" y="2320749"/>
          <a:ext cx="9302750" cy="319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Munkalap" r:id="rId3" imgW="9267886" imgH="3181324" progId="Excel.Sheet.12">
                  <p:embed/>
                </p:oleObj>
              </mc:Choice>
              <mc:Fallback>
                <p:oleObj name="Munkalap" r:id="rId3" imgW="9267886" imgH="318132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8433" y="2320749"/>
                        <a:ext cx="9302750" cy="319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églalap 5"/>
          <p:cNvSpPr/>
          <p:nvPr/>
        </p:nvSpPr>
        <p:spPr>
          <a:xfrm>
            <a:off x="7654160" y="2320749"/>
            <a:ext cx="2927024" cy="3192462"/>
          </a:xfrm>
          <a:prstGeom prst="rect">
            <a:avLst/>
          </a:prstGeom>
          <a:noFill/>
          <a:ln w="6985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1759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402205"/>
            <a:ext cx="10058400" cy="1061349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Dologi keret általános előírások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3187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hu-HU" dirty="0"/>
              <a:t>Az intézményi keret felhasználására az </a:t>
            </a:r>
            <a:r>
              <a:rPr lang="hu-HU" b="1" dirty="0">
                <a:solidFill>
                  <a:srgbClr val="FF0000"/>
                </a:solidFill>
              </a:rPr>
              <a:t>egyetem hatályos belső szabályzatai az irányadóak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hu-HU" sz="1800" dirty="0"/>
              <a:t>     Szabályzatok elérhetőek: </a:t>
            </a:r>
            <a:r>
              <a:rPr lang="hu-HU" sz="1800" dirty="0">
                <a:hlinkClick r:id="rId2"/>
              </a:rPr>
              <a:t>http://www.uni-corvinus.hu/index.php?id=szabalyzatok</a:t>
            </a:r>
            <a:r>
              <a:rPr lang="hu-HU" sz="1800" dirty="0"/>
              <a:t> ).</a:t>
            </a:r>
          </a:p>
          <a:p>
            <a:pPr lvl="2"/>
            <a:r>
              <a:rPr lang="hu-HU" sz="1800" dirty="0"/>
              <a:t>III.2. Kötelezettségvállalási Szabályzat - </a:t>
            </a:r>
            <a:r>
              <a:rPr lang="hu-HU" sz="1800" u="sng" dirty="0">
                <a:solidFill>
                  <a:schemeClr val="accent1">
                    <a:lumMod val="75000"/>
                  </a:schemeClr>
                </a:solidFill>
              </a:rPr>
              <a:t>http://www.uni-corvinus.hu/fileadmin/user_upload/hu/kozponti_szervezeti_egysegek/adminisztrativ_igazgatosag/files/Szabalyzatok/III_GAZDASAGI_SZABALYZATOK/2_Kotelezettsegvallalasi_Szabalyzat/III.2_kotvall_szabalyzat_2018_junius_19.pdf</a:t>
            </a:r>
            <a:endParaRPr lang="hu-HU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hu-HU" sz="1800" dirty="0"/>
              <a:t>III.3. Közbeszerzési Szabályzat - </a:t>
            </a:r>
            <a:r>
              <a:rPr lang="hu-HU" sz="1800" u="sng" dirty="0">
                <a:solidFill>
                  <a:schemeClr val="accent1">
                    <a:lumMod val="75000"/>
                  </a:schemeClr>
                </a:solidFill>
              </a:rPr>
              <a:t>http://www.uni-corvinus.hu/fileadmin/user_upload/hu/kozponti_szervezeti_egysegek/adminisztrativ_igazgatosag/files/Szabalyzatok/III_GAZDASAGI_SZABALYZATOK/3_Kozbeszerzesi_Szabalyzat/III.3_kozbeszerzesi_2018_junius_19.pdf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2"/>
            <a:r>
              <a:rPr lang="hu-HU" sz="1800" dirty="0"/>
              <a:t>III.19. Kiküldetési Szabályzat – </a:t>
            </a:r>
            <a:r>
              <a:rPr lang="hu-HU" sz="1800" u="sng" dirty="0">
                <a:solidFill>
                  <a:schemeClr val="accent1">
                    <a:lumMod val="75000"/>
                  </a:schemeClr>
                </a:solidFill>
              </a:rPr>
              <a:t>http://www.uni-corvinus.hu/fileadmin/user_upload/hu/kozponti_szervezeti_egysegek/adminisztrativ_igazgatosag/files/Szabalyzatok/III_GAZDASAGI_SZABALYZATOK/19_kikuldetesi_szabalyzat/III.19_kikuldetesi_szabalyzat_2017_aprilis_13.pdf</a:t>
            </a:r>
            <a:endParaRPr lang="hu-HU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hu-HU" dirty="0"/>
              <a:t> A beszerzéseket és szállításokat a </a:t>
            </a:r>
            <a:r>
              <a:rPr lang="hu-HU" b="1" dirty="0">
                <a:solidFill>
                  <a:srgbClr val="FF0000"/>
                </a:solidFill>
              </a:rPr>
              <a:t>Beszerzési és Logisztikai Iroda bonyolítja</a:t>
            </a:r>
            <a:r>
              <a:rPr lang="hu-HU" dirty="0"/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hu-HU" dirty="0"/>
              <a:t> A dologi keret elszámolására az </a:t>
            </a:r>
            <a:r>
              <a:rPr lang="hu-HU" b="1" dirty="0">
                <a:solidFill>
                  <a:srgbClr val="FF0000"/>
                </a:solidFill>
              </a:rPr>
              <a:t>Egyetem nevére és címére kiállított számla</a:t>
            </a:r>
            <a:r>
              <a:rPr lang="hu-HU" dirty="0"/>
              <a:t> ellenében van mód, az egyetemi és a támogatási szerződésben leírt szabály és feltételrendszer szerint.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hu-HU" dirty="0"/>
              <a:t> A beszerzési igények, megrendelések, valamint az alapján keletkező számlák leadása, költségek elszámolása kizárólag az </a:t>
            </a:r>
            <a:r>
              <a:rPr lang="hu-HU" b="1" dirty="0">
                <a:solidFill>
                  <a:srgbClr val="FF0000"/>
                </a:solidFill>
              </a:rPr>
              <a:t>ÚNKP ügyintézőkön keresztül történhet.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024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19520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Dologi keret felhasználása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939159"/>
            <a:ext cx="10058400" cy="392993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hu-HU" b="1" u="sng" dirty="0">
                <a:solidFill>
                  <a:schemeClr val="accent1">
                    <a:lumMod val="75000"/>
                  </a:schemeClr>
                </a:solidFill>
              </a:rPr>
              <a:t>dologi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 keret az alábbiakra használható: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kiküldetés (hatályos kiküldetési szabályzat </a:t>
            </a:r>
            <a:r>
              <a:rPr lang="hu-HU" dirty="0" smtClean="0">
                <a:solidFill>
                  <a:schemeClr val="tx1"/>
                </a:solidFill>
              </a:rPr>
              <a:t>szerint,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1">
                      <a:lumMod val="60000"/>
                      <a:lumOff val="40000"/>
                      <a:alpha val="40000"/>
                    </a:schemeClr>
                  </a:glow>
                </a:effectLst>
              </a:rPr>
              <a:t>közbeszerzési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40000"/>
                    </a:schemeClr>
                  </a:glow>
                </a:effectLst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partnertől) </a:t>
            </a:r>
            <a:r>
              <a:rPr lang="hu-HU" dirty="0">
                <a:solidFill>
                  <a:schemeClr val="tx1"/>
                </a:solidFill>
              </a:rPr>
              <a:t>– konferencia </a:t>
            </a:r>
            <a:r>
              <a:rPr lang="hu-HU" dirty="0" smtClean="0">
                <a:solidFill>
                  <a:schemeClr val="tx1"/>
                </a:solidFill>
              </a:rPr>
              <a:t>részvétel, külső helyszínen kutatás, interjúztatás stb.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irodaszer, papír beszerzés (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1">
                      <a:lumMod val="60000"/>
                      <a:lumOff val="40000"/>
                      <a:alpha val="40000"/>
                    </a:schemeClr>
                  </a:glow>
                </a:effectLst>
              </a:rPr>
              <a:t>közbeszerzési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40000"/>
                    </a:schemeClr>
                  </a:glow>
                </a:effectLst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partneren </a:t>
            </a:r>
            <a:r>
              <a:rPr lang="hu-HU" dirty="0" smtClean="0">
                <a:solidFill>
                  <a:schemeClr val="tx1"/>
                </a:solidFill>
              </a:rPr>
              <a:t>keresztül, tanszéki ill. ÚNKP ügyintézők által)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nyomdai szolgáltatás (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1">
                      <a:lumMod val="60000"/>
                      <a:lumOff val="40000"/>
                      <a:alpha val="40000"/>
                    </a:schemeClr>
                  </a:glow>
                </a:effectLst>
              </a:rPr>
              <a:t>közbeszerzési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40000"/>
                    </a:schemeClr>
                  </a:glow>
                </a:effectLst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partneren keresztül)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l</a:t>
            </a:r>
            <a:r>
              <a:rPr lang="hu-HU" dirty="0" smtClean="0">
                <a:solidFill>
                  <a:schemeClr val="tx1"/>
                </a:solidFill>
              </a:rPr>
              <a:t>ektorálás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s</a:t>
            </a:r>
            <a:r>
              <a:rPr lang="hu-HU" dirty="0" smtClean="0">
                <a:solidFill>
                  <a:schemeClr val="tx1"/>
                </a:solidFill>
              </a:rPr>
              <a:t>zaknyelvi fordítás (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egyetemi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keretszerződés</a:t>
            </a:r>
            <a:r>
              <a:rPr lang="hu-HU" dirty="0" smtClean="0">
                <a:solidFill>
                  <a:schemeClr val="tx1"/>
                </a:solidFill>
              </a:rPr>
              <a:t>, szerződéskitöltő program)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könyv vásárlás </a:t>
            </a:r>
            <a:r>
              <a:rPr lang="hu-HU" dirty="0" smtClean="0">
                <a:solidFill>
                  <a:schemeClr val="tx1"/>
                </a:solidFill>
              </a:rPr>
              <a:t>(Egyetemi Könyvtáron </a:t>
            </a:r>
            <a:r>
              <a:rPr lang="hu-HU" dirty="0">
                <a:solidFill>
                  <a:schemeClr val="tx1"/>
                </a:solidFill>
              </a:rPr>
              <a:t>keresztül,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1">
                      <a:lumMod val="60000"/>
                      <a:lumOff val="40000"/>
                      <a:alpha val="40000"/>
                    </a:schemeClr>
                  </a:glow>
                </a:effectLst>
              </a:rPr>
              <a:t>közbeszerzési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40000"/>
                    </a:schemeClr>
                  </a:glow>
                </a:effectLst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partnertől, egyetemi tulajdon)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tagdíj (csak az </a:t>
            </a:r>
            <a:r>
              <a:rPr lang="hu-HU" u="sng" dirty="0">
                <a:solidFill>
                  <a:schemeClr val="tx1"/>
                </a:solidFill>
              </a:rPr>
              <a:t>ösztöndíjas időszakra vonatkozóan arányosan</a:t>
            </a:r>
            <a:r>
              <a:rPr lang="hu-HU" dirty="0">
                <a:solidFill>
                  <a:schemeClr val="tx1"/>
                </a:solidFill>
              </a:rPr>
              <a:t>!!!)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 smtClean="0">
                <a:solidFill>
                  <a:schemeClr val="tx1"/>
                </a:solidFill>
              </a:rPr>
              <a:t>laptop</a:t>
            </a:r>
            <a:r>
              <a:rPr lang="hu-HU" dirty="0">
                <a:solidFill>
                  <a:schemeClr val="tx1"/>
                </a:solidFill>
              </a:rPr>
              <a:t>, projektor, monitor </a:t>
            </a:r>
            <a:r>
              <a:rPr lang="hu-HU" dirty="0" smtClean="0">
                <a:solidFill>
                  <a:schemeClr val="tx1"/>
                </a:solidFill>
              </a:rPr>
              <a:t>- Informatikai Szolgáltató Központon keresztül,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1">
                      <a:lumMod val="60000"/>
                      <a:lumOff val="40000"/>
                      <a:alpha val="40000"/>
                    </a:schemeClr>
                  </a:glow>
                </a:effectLst>
              </a:rPr>
              <a:t>közbeszerzési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40000"/>
                    </a:schemeClr>
                  </a:glow>
                </a:effectLst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partnertől, maximum nettó 200 000 Ft értékhatárig, egyetemi tulajdon!!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</a:rPr>
              <a:t>egyéb dologi költségek (adatrögzítés, interjúztatás </a:t>
            </a:r>
            <a:r>
              <a:rPr lang="hu-HU" dirty="0" err="1">
                <a:solidFill>
                  <a:schemeClr val="tx1"/>
                </a:solidFill>
              </a:rPr>
              <a:t>stb</a:t>
            </a:r>
            <a:r>
              <a:rPr lang="hu-HU" dirty="0">
                <a:solidFill>
                  <a:schemeClr val="tx1"/>
                </a:solidFill>
              </a:rPr>
              <a:t>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688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2066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Előzetes fedezetvizsgálat, beszerzés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dokumentumai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Alapdokumentumok: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/>
              <a:t>Előzetes fedezetvizsgálat termék beszerzéshez, szolgáltatás igénybevételéhez (nem szerződéshez kötött!)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/>
              <a:t>Teljesítés igazolás (ez alapján történik a számla kiállítása)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/>
              <a:t>Adatlap magányszemély részére történő utaláshoz (amennyiben az ösztöndíjas maga előre kifizette a számlát)</a:t>
            </a:r>
          </a:p>
          <a:p>
            <a:pPr marL="201168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>
                <a:solidFill>
                  <a:schemeClr val="tx1"/>
                </a:solidFill>
              </a:rPr>
              <a:t>Bizonylati album </a:t>
            </a:r>
            <a:r>
              <a:rPr lang="hu-HU" u="sng" dirty="0">
                <a:hlinkClick r:id="rId2"/>
              </a:rPr>
              <a:t>http://uni-corvinus.hu/index.php?id=58503</a:t>
            </a:r>
            <a:r>
              <a:rPr lang="hu-HU" u="sng" dirty="0"/>
              <a:t> </a:t>
            </a:r>
            <a:endParaRPr lang="hu-HU" dirty="0" smtClean="0"/>
          </a:p>
          <a:p>
            <a:pPr marL="201168" lvl="1" indent="0">
              <a:spcBef>
                <a:spcPts val="600"/>
              </a:spcBef>
              <a:spcAft>
                <a:spcPts val="0"/>
              </a:spcAft>
              <a:buNone/>
            </a:pPr>
            <a:endParaRPr lang="hu-HU" dirty="0"/>
          </a:p>
          <a:p>
            <a:pPr marL="201168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Kiküldetés dokumentumai:</a:t>
            </a:r>
          </a:p>
          <a:p>
            <a:pPr marL="384048" lvl="2" indent="0">
              <a:buNone/>
            </a:pPr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previr.uni-corvinus.hu/main.php</a:t>
            </a:r>
            <a:endParaRPr lang="hu-HU" dirty="0" smtClean="0"/>
          </a:p>
          <a:p>
            <a:pPr marL="201168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200" dirty="0" smtClean="0"/>
              <a:t>Beszerzési </a:t>
            </a:r>
            <a:r>
              <a:rPr lang="hu-HU" sz="1200" dirty="0"/>
              <a:t>és Logisztikai Irodától előzetes árajánlat bekérése szükséges </a:t>
            </a:r>
            <a:endParaRPr lang="hu-HU" sz="1200" dirty="0" smtClean="0"/>
          </a:p>
          <a:p>
            <a:pPr marL="201168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200" b="1" dirty="0" smtClean="0">
                <a:solidFill>
                  <a:srgbClr val="FF0000"/>
                </a:solidFill>
              </a:rPr>
              <a:t>FONTOS </a:t>
            </a:r>
            <a:r>
              <a:rPr lang="hu-HU" sz="1200" b="1" dirty="0">
                <a:solidFill>
                  <a:srgbClr val="FF0000"/>
                </a:solidFill>
              </a:rPr>
              <a:t>az utazás megkezdése előtt </a:t>
            </a:r>
            <a:endParaRPr lang="hu-HU" sz="1200" b="1" dirty="0" smtClean="0">
              <a:solidFill>
                <a:srgbClr val="FF0000"/>
              </a:solidFill>
            </a:endParaRPr>
          </a:p>
          <a:p>
            <a:pPr marL="201168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200" b="1" u="sng" dirty="0" smtClean="0">
                <a:solidFill>
                  <a:srgbClr val="FF0000"/>
                </a:solidFill>
              </a:rPr>
              <a:t>minimum </a:t>
            </a:r>
            <a:r>
              <a:rPr lang="hu-HU" sz="1200" b="1" u="sng" dirty="0">
                <a:solidFill>
                  <a:srgbClr val="FF0000"/>
                </a:solidFill>
              </a:rPr>
              <a:t>1 hónappal kell jelezni az igényt </a:t>
            </a:r>
            <a:r>
              <a:rPr lang="hu-HU" sz="1200" b="1" dirty="0">
                <a:solidFill>
                  <a:srgbClr val="FF0000"/>
                </a:solidFill>
              </a:rPr>
              <a:t>az árajánlatok megkéréséhez. </a:t>
            </a:r>
            <a:endParaRPr lang="hu-HU" sz="1200" b="1" dirty="0" smtClean="0">
              <a:solidFill>
                <a:srgbClr val="FF0000"/>
              </a:solidFill>
            </a:endParaRPr>
          </a:p>
          <a:p>
            <a:pPr marL="201168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200" b="1" dirty="0" smtClean="0">
                <a:solidFill>
                  <a:srgbClr val="FF0000"/>
                </a:solidFill>
              </a:rPr>
              <a:t>Az </a:t>
            </a:r>
            <a:r>
              <a:rPr lang="hu-HU" sz="1200" b="1" dirty="0">
                <a:solidFill>
                  <a:srgbClr val="FF0000"/>
                </a:solidFill>
              </a:rPr>
              <a:t>előzetes fedezetvizsgálat leadási határideje kiutazás előtt minimum 2 héttel!</a:t>
            </a:r>
          </a:p>
          <a:p>
            <a:pPr marL="384048" lvl="2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7</a:t>
            </a:fld>
            <a:endParaRPr lang="hu-HU"/>
          </a:p>
        </p:txBody>
      </p:sp>
      <p:pic>
        <p:nvPicPr>
          <p:cNvPr id="5" name="Kép 4"/>
          <p:cNvPicPr/>
          <p:nvPr/>
        </p:nvPicPr>
        <p:blipFill rotWithShape="1">
          <a:blip r:embed="rId4"/>
          <a:srcRect l="27447" t="12933" r="26091" b="22987"/>
          <a:stretch/>
        </p:blipFill>
        <p:spPr bwMode="auto">
          <a:xfrm>
            <a:off x="7420337" y="4351282"/>
            <a:ext cx="2630181" cy="19390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Jobbra nyíl 5"/>
          <p:cNvSpPr/>
          <p:nvPr/>
        </p:nvSpPr>
        <p:spPr>
          <a:xfrm>
            <a:off x="5695824" y="5535461"/>
            <a:ext cx="1499287" cy="667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8118495" y="3258532"/>
            <a:ext cx="3343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A beküldött dokumentumokon minden esetben kérjük az ösztöndíjas nevét feltüntetni!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70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5942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Szerződés kötésekre vonatkozó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szabályok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A kötelezettségvállalási szabályzat VII. fejezet alapján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b="1" dirty="0" smtClean="0">
                <a:solidFill>
                  <a:schemeClr val="tx1"/>
                </a:solidFill>
              </a:rPr>
              <a:t>Formaszerződések</a:t>
            </a:r>
            <a:r>
              <a:rPr lang="hu-HU" b="1" dirty="0">
                <a:solidFill>
                  <a:schemeClr val="tx1"/>
                </a:solidFill>
              </a:rPr>
              <a:t>, fordítás megrendelése</a:t>
            </a:r>
          </a:p>
          <a:p>
            <a:pPr marL="384048" lvl="2" indent="0">
              <a:buNone/>
            </a:pPr>
            <a:r>
              <a:rPr lang="hu-HU" dirty="0">
                <a:hlinkClick r:id="rId2"/>
              </a:rPr>
              <a:t>http://previr.uni-corvinus.hu/main.php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sz="1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>
                <a:solidFill>
                  <a:srgbClr val="FF0000"/>
                </a:solidFill>
              </a:rPr>
              <a:t>      A </a:t>
            </a:r>
            <a:r>
              <a:rPr lang="hu-HU" dirty="0">
                <a:solidFill>
                  <a:srgbClr val="FF0000"/>
                </a:solidFill>
              </a:rPr>
              <a:t>formaszerződések kitöltésében az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>
                <a:solidFill>
                  <a:srgbClr val="FF0000"/>
                </a:solidFill>
              </a:rPr>
              <a:t>      ÚNKP </a:t>
            </a:r>
            <a:r>
              <a:rPr lang="hu-HU" dirty="0">
                <a:solidFill>
                  <a:srgbClr val="FF0000"/>
                </a:solidFill>
              </a:rPr>
              <a:t>ügyintézők közreműködnek.</a:t>
            </a:r>
            <a:endParaRPr lang="hu-HU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>
                <a:solidFill>
                  <a:srgbClr val="FF0000"/>
                </a:solidFill>
              </a:rPr>
              <a:t>      Amennyiben </a:t>
            </a:r>
            <a:r>
              <a:rPr lang="hu-HU" dirty="0">
                <a:solidFill>
                  <a:srgbClr val="FF0000"/>
                </a:solidFill>
              </a:rPr>
              <a:t>a szerződéskitöltő </a:t>
            </a:r>
            <a:r>
              <a:rPr lang="hu-HU" b="1" dirty="0">
                <a:solidFill>
                  <a:srgbClr val="FF0000"/>
                </a:solidFill>
              </a:rPr>
              <a:t>programhoz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 dirty="0" smtClean="0">
                <a:solidFill>
                  <a:srgbClr val="FF0000"/>
                </a:solidFill>
              </a:rPr>
              <a:t>      van </a:t>
            </a:r>
            <a:r>
              <a:rPr lang="hu-HU" b="1" dirty="0">
                <a:solidFill>
                  <a:srgbClr val="FF0000"/>
                </a:solidFill>
              </a:rPr>
              <a:t>hozzáférés saját hatáskörben </a:t>
            </a:r>
            <a:r>
              <a:rPr lang="hu-HU" dirty="0">
                <a:solidFill>
                  <a:srgbClr val="FF0000"/>
                </a:solidFill>
              </a:rPr>
              <a:t>indítható</a:t>
            </a:r>
            <a:r>
              <a:rPr lang="hu-HU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tx1"/>
                </a:solidFill>
              </a:rPr>
              <a:t>Nem </a:t>
            </a:r>
            <a:r>
              <a:rPr lang="hu-HU" b="1" dirty="0">
                <a:solidFill>
                  <a:schemeClr val="tx1"/>
                </a:solidFill>
              </a:rPr>
              <a:t>formaszerződések </a:t>
            </a:r>
            <a:r>
              <a:rPr lang="hu-HU" dirty="0"/>
              <a:t>– Jogi és Közbeszerzési Iroda készíti </a:t>
            </a:r>
          </a:p>
          <a:p>
            <a:pPr marL="749808" lvl="4" indent="0">
              <a:spcAft>
                <a:spcPts val="1200"/>
              </a:spcAft>
              <a:buNone/>
            </a:pPr>
            <a:r>
              <a:rPr lang="hu-HU" sz="1800" dirty="0"/>
              <a:t>	Kutatási feladat, adatrögzítésre, lektorálás stb.</a:t>
            </a:r>
            <a:endParaRPr lang="hu-HU" b="1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8</a:t>
            </a:fld>
            <a:endParaRPr lang="hu-HU"/>
          </a:p>
        </p:txBody>
      </p:sp>
      <p:pic>
        <p:nvPicPr>
          <p:cNvPr id="7" name="Kép 6"/>
          <p:cNvPicPr/>
          <p:nvPr/>
        </p:nvPicPr>
        <p:blipFill rotWithShape="1">
          <a:blip r:embed="rId3"/>
          <a:srcRect l="27447" t="12933" r="26091" b="22987"/>
          <a:stretch/>
        </p:blipFill>
        <p:spPr bwMode="auto">
          <a:xfrm>
            <a:off x="7817949" y="2334793"/>
            <a:ext cx="3019425" cy="2312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Jobbra nyíl 7"/>
          <p:cNvSpPr/>
          <p:nvPr/>
        </p:nvSpPr>
        <p:spPr>
          <a:xfrm>
            <a:off x="6126480" y="2334793"/>
            <a:ext cx="1499287" cy="667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7543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535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Eszközök leltárba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vétele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Az ÚNKP keretében beszerzett eszközök, könyvek az Egyetem tulajdonát képezik és azoknak hatályos számviteli politika szerint az Egyetem leltárjába be kell kerülnie</a:t>
            </a:r>
            <a:r>
              <a:rPr lang="hu-HU" dirty="0"/>
              <a:t>. </a:t>
            </a:r>
          </a:p>
          <a:p>
            <a:pPr algn="just"/>
            <a:r>
              <a:rPr lang="hu-HU" dirty="0"/>
              <a:t>A beszerzett laptopok és egyéb eszközök nyilvántartása, illetve kivitele az alábbiak szerint történik:</a:t>
            </a:r>
          </a:p>
          <a:p>
            <a:pPr algn="just"/>
            <a:endParaRPr lang="hu-HU" sz="10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Egyetemi hallgatók </a:t>
            </a:r>
            <a:r>
              <a:rPr lang="hu-HU" sz="2000" dirty="0"/>
              <a:t>esetében az adott eszköz a Kutatásfejlesztési Igazgatóság leltárkörzetébe kerül. A hallgató az ösztöndíjas időszakra az adott eszközt használatba kapja átadás-átvételi jegyzőkönyv (kiviteli engedély) alapján. A hallgató az eszköz bekerülési értékének megfelelő anyagi felelősséget vállal az eszközért. A használatba kiadott eszközt legkésőbb az ösztöndíjas időszak lejártának napján vissza kell szolgáltatni a Kutatási Igazgatóságnak.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hu-HU" sz="20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Egyetemi közalkalmazottak </a:t>
            </a:r>
            <a:r>
              <a:rPr lang="hu-HU" sz="2000" dirty="0"/>
              <a:t>esetén a beszerzett eszköz az egyetemi szabályzatoknak megfelelően közalkalmazotti jogviszony szerinti szervezet, illetve közvetlen személy leltárába kerül.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0C28-0085-4438-A490-F1FE51C90E5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250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2254</TotalTime>
  <Words>1081</Words>
  <Application>Microsoft Office PowerPoint</Application>
  <PresentationFormat>Szélesvásznú</PresentationFormat>
  <Paragraphs>169</Paragraphs>
  <Slides>14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Retrospektív</vt:lpstr>
      <vt:lpstr>Munkalap</vt:lpstr>
      <vt:lpstr>ÚNKP 2019/2020 TÁJÉKOZTATÓ</vt:lpstr>
      <vt:lpstr>Kapcsolattartók</vt:lpstr>
      <vt:lpstr>Ösztöndíjak folyósítása</vt:lpstr>
      <vt:lpstr>Ösztöndíjon felüli dologi keretek</vt:lpstr>
      <vt:lpstr>Dologi keret általános előírások</vt:lpstr>
      <vt:lpstr>Dologi keret felhasználása</vt:lpstr>
      <vt:lpstr>Előzetes fedezetvizsgálat, beszerzés dokumentumai</vt:lpstr>
      <vt:lpstr>Szerződés kötésekre vonatkozó szabályok</vt:lpstr>
      <vt:lpstr>Eszközök leltárba vétele</vt:lpstr>
      <vt:lpstr>Határidők I. Dologi keret felhasználására vonatkozóan</vt:lpstr>
      <vt:lpstr>Határidők II. Szakmai záró beszámoló</vt:lpstr>
      <vt:lpstr>Kötelező vállalások pályázati kiírás szerint</vt:lpstr>
      <vt:lpstr>Kötelező vállalások pályázati kiírás szerint</vt:lpstr>
      <vt:lpstr>Köszönöm a figyelmet!</vt:lpstr>
    </vt:vector>
  </TitlesOfParts>
  <Company>Budapesti Corvinus Egyetem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ÚNKP 2016/2017 TÁJÉKOZTATÓ</dc:title>
  <dc:creator>Tóth Enikő</dc:creator>
  <cp:lastModifiedBy>Kovács Eszter</cp:lastModifiedBy>
  <cp:revision>101</cp:revision>
  <cp:lastPrinted>2018-12-04T13:36:41Z</cp:lastPrinted>
  <dcterms:created xsi:type="dcterms:W3CDTF">2016-11-09T08:38:13Z</dcterms:created>
  <dcterms:modified xsi:type="dcterms:W3CDTF">2019-09-20T08:44:15Z</dcterms:modified>
</cp:coreProperties>
</file>