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61" r:id="rId2"/>
    <p:sldId id="278" r:id="rId3"/>
    <p:sldId id="277" r:id="rId4"/>
    <p:sldId id="287" r:id="rId5"/>
    <p:sldId id="294" r:id="rId6"/>
    <p:sldId id="299" r:id="rId7"/>
    <p:sldId id="301" r:id="rId8"/>
    <p:sldId id="303" r:id="rId9"/>
    <p:sldId id="304" r:id="rId10"/>
    <p:sldId id="300" r:id="rId11"/>
    <p:sldId id="302" r:id="rId12"/>
    <p:sldId id="305" r:id="rId13"/>
    <p:sldId id="306" r:id="rId14"/>
    <p:sldId id="307" r:id="rId15"/>
    <p:sldId id="309" r:id="rId16"/>
    <p:sldId id="308" r:id="rId17"/>
    <p:sldId id="297" r:id="rId18"/>
    <p:sldId id="310" r:id="rId19"/>
    <p:sldId id="311" r:id="rId20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1500"/>
    <a:srgbClr val="321900"/>
    <a:srgbClr val="422100"/>
    <a:srgbClr val="663300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21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BE9AB8-056E-4437-AA7B-A27A6F1755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44DEA2-3260-4D68-AF0B-A33FFB73B2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42DB4D-C3FE-4982-89BF-16A2C823EB84}" type="slidenum">
              <a:rPr lang="hu-HU" altLang="hu-HU" smtClean="0"/>
              <a:pPr/>
              <a:t>1</a:t>
            </a:fld>
            <a:endParaRPr lang="hu-HU" altLang="hu-HU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BA9D97-A50C-4C2A-9E22-4F6CC25E6047}" type="slidenum">
              <a:rPr lang="hu-HU" altLang="hu-HU" smtClean="0">
                <a:solidFill>
                  <a:srgbClr val="000000"/>
                </a:solidFill>
              </a:rPr>
              <a:pPr/>
              <a:t>10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35159F-6120-49E0-95E5-35502B708B1B}" type="slidenum">
              <a:rPr lang="hu-HU" altLang="hu-HU" smtClean="0">
                <a:solidFill>
                  <a:srgbClr val="000000"/>
                </a:solidFill>
              </a:rPr>
              <a:pPr/>
              <a:t>11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863D12-4068-422B-B7BB-0B92816C6B9D}" type="slidenum">
              <a:rPr lang="hu-HU" altLang="hu-HU" smtClean="0">
                <a:solidFill>
                  <a:srgbClr val="000000"/>
                </a:solidFill>
              </a:rPr>
              <a:pPr/>
              <a:t>12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03A9E7-2C75-429C-991D-9173F9E77FC8}" type="slidenum">
              <a:rPr lang="hu-HU" altLang="hu-HU" smtClean="0">
                <a:solidFill>
                  <a:srgbClr val="000000"/>
                </a:solidFill>
              </a:rPr>
              <a:pPr/>
              <a:t>13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D7C247-E15D-46EA-AEEA-D8C9EE16D326}" type="slidenum">
              <a:rPr lang="hu-HU" altLang="hu-HU" smtClean="0">
                <a:solidFill>
                  <a:srgbClr val="000000"/>
                </a:solidFill>
              </a:rPr>
              <a:pPr/>
              <a:t>14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5FBAB3-8BC9-4266-AC09-3DA709CBFBBB}" type="slidenum">
              <a:rPr lang="hu-HU" altLang="hu-HU" smtClean="0">
                <a:solidFill>
                  <a:srgbClr val="000000"/>
                </a:solidFill>
              </a:rPr>
              <a:pPr/>
              <a:t>15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40D7A9-8A2D-4A39-BD74-7D353AF05893}" type="slidenum">
              <a:rPr lang="hu-HU" altLang="hu-HU" smtClean="0">
                <a:solidFill>
                  <a:srgbClr val="000000"/>
                </a:solidFill>
              </a:rPr>
              <a:pPr/>
              <a:t>16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EA60F3-0A95-436E-BB40-ADB09F58EFF2}" type="slidenum">
              <a:rPr lang="hu-HU" altLang="hu-HU" smtClean="0"/>
              <a:pPr/>
              <a:t>17</a:t>
            </a:fld>
            <a:endParaRPr lang="hu-HU" altLang="hu-HU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2BD82C-B2C2-4898-ABF0-074FA43DB478}" type="slidenum">
              <a:rPr lang="hu-HU" altLang="hu-HU" smtClean="0">
                <a:solidFill>
                  <a:srgbClr val="000000"/>
                </a:solidFill>
              </a:rPr>
              <a:pPr/>
              <a:t>18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084A24-7FB1-4721-8920-DEF75FCC3197}" type="slidenum">
              <a:rPr lang="hu-HU" altLang="hu-HU" smtClean="0">
                <a:solidFill>
                  <a:srgbClr val="000000"/>
                </a:solidFill>
              </a:rPr>
              <a:pPr/>
              <a:t>19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0DF64B-FA0E-4B5D-8150-B8D3131E4426}" type="slidenum">
              <a:rPr lang="hu-HU" altLang="hu-HU" smtClean="0"/>
              <a:pPr/>
              <a:t>2</a:t>
            </a:fld>
            <a:endParaRPr lang="hu-HU" altLang="hu-HU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7AB640-9378-4FE1-ACCF-EFE0FD78487F}" type="slidenum">
              <a:rPr lang="hu-HU" altLang="hu-HU" smtClean="0"/>
              <a:pPr/>
              <a:t>3</a:t>
            </a:fld>
            <a:endParaRPr lang="hu-HU" altLang="hu-HU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039E97-23DC-4B6A-8A3A-4562A835C525}" type="slidenum">
              <a:rPr lang="hu-HU" altLang="hu-HU" smtClean="0"/>
              <a:pPr/>
              <a:t>4</a:t>
            </a:fld>
            <a:endParaRPr lang="hu-HU" altLang="hu-HU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995B87A-E162-46B2-8037-5E930159FB00}" type="slidenum">
              <a:rPr lang="hu-HU" altLang="hu-HU" smtClean="0"/>
              <a:pPr/>
              <a:t>5</a:t>
            </a:fld>
            <a:endParaRPr lang="hu-HU" altLang="hu-HU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3B5157-1C4A-479A-AAF4-116F18BBD3E6}" type="slidenum">
              <a:rPr lang="hu-HU" altLang="hu-HU" smtClean="0">
                <a:solidFill>
                  <a:srgbClr val="000000"/>
                </a:solidFill>
              </a:rPr>
              <a:pPr/>
              <a:t>6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42E5618-F699-45C5-9EAD-F9AA38AAC01A}" type="slidenum">
              <a:rPr lang="hu-HU" altLang="hu-HU" smtClean="0">
                <a:solidFill>
                  <a:srgbClr val="000000"/>
                </a:solidFill>
              </a:rPr>
              <a:pPr/>
              <a:t>7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81DE203-1A9A-428B-BBA2-3DDD382FC45F}" type="slidenum">
              <a:rPr lang="hu-HU" altLang="hu-HU" smtClean="0">
                <a:solidFill>
                  <a:srgbClr val="000000"/>
                </a:solidFill>
              </a:rPr>
              <a:pPr/>
              <a:t>8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0D5F5B-E553-4BB9-9D8F-B3A86D3C9576}" type="slidenum">
              <a:rPr lang="hu-HU" altLang="hu-HU" smtClean="0">
                <a:solidFill>
                  <a:srgbClr val="000000"/>
                </a:solidFill>
              </a:rPr>
              <a:pPr/>
              <a:t>9</a:t>
            </a:fld>
            <a:endParaRPr lang="hu-HU" altLang="hu-HU" smtClean="0">
              <a:solidFill>
                <a:srgbClr val="000000"/>
              </a:solidFill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orvinus_hat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2130425"/>
            <a:ext cx="3886200" cy="259397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US" noProof="0" smtClean="0"/>
              <a:t>Mintacím szerkesztése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4797425"/>
            <a:ext cx="3887788" cy="10795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Alcím mintájának szerkesztése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3438" y="6308725"/>
            <a:ext cx="4176712" cy="261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Magyar felsőoktatás 2009, BCE NFKK műhelykonferencia, 2010. január 27.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DD70D-4D11-4EF8-B278-CDCEE3288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3438" y="6308725"/>
            <a:ext cx="4176712" cy="261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Magyar felsőoktatás 2009, BCE NFKK műhelykonferencia, 2010. január 27.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971A8-B192-4FA7-9CB4-303157986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EDC24-2347-49A0-8322-DD52B84E7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3438" y="6308725"/>
            <a:ext cx="4176712" cy="261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Magyar Felsőoktatás 2013, BCE NFKK műhelykonferencia, 2014. január 29.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4CFF6-E77E-4367-8D11-F7B5E1CFF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3438" y="6308725"/>
            <a:ext cx="4176712" cy="261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Magyar Felsőoktatás 2013, BCE NFKK műhelykonferencia, 2014. január 29.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4B93C-3584-46DC-BE67-2C9B72BA6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3438" y="6308725"/>
            <a:ext cx="4176712" cy="261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Magyar Felsőoktatás 2013, BCE NFKK műhelykonferencia, 2014. január 29.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27ED0-D600-477E-97FD-47957BCED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3438" y="6308725"/>
            <a:ext cx="4176712" cy="261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Magyar felsőoktatás 2009, BCE NFKK műhelykonferencia, 2010. január 27.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B4E99-6D4D-4B90-BE5B-F6AAF0CA1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 userDrawn="1"/>
        </p:nvSpPr>
        <p:spPr>
          <a:xfrm>
            <a:off x="1258888" y="6597650"/>
            <a:ext cx="3313112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050" b="1" dirty="0">
                <a:solidFill>
                  <a:srgbClr val="321900"/>
                </a:solidFill>
              </a:rPr>
              <a:t>Nemzetközi Felsőoktatási Kutatások Központja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3438" y="6308725"/>
            <a:ext cx="4176712" cy="261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Magyar Felsőoktatás 2013, BCE NFKK műhelykonferencia, 2014. január 29..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81EC-8266-4D01-B663-40C1FD56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3438" y="6308725"/>
            <a:ext cx="4176712" cy="261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Magyar felsőoktatás 2009, BCE NFKK műhelykonferencia, 2010. január 27.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B99BD-A0E1-4BF2-9BC8-ABD78C6FB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3438" y="6308725"/>
            <a:ext cx="4176712" cy="261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Magyar felsőoktatás 2009, BCE NFKK műhelykonferencia, 2010. január 27.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6ED62-DA4F-491F-AF8C-6AE864185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Mintaszöveg szerkesztése</a:t>
            </a:r>
          </a:p>
          <a:p>
            <a:pPr lvl="1"/>
            <a:r>
              <a:rPr lang="en-US" altLang="hu-HU" smtClean="0"/>
              <a:t>Második szint</a:t>
            </a:r>
          </a:p>
          <a:p>
            <a:pPr lvl="2"/>
            <a:r>
              <a:rPr lang="en-US" altLang="hu-HU" smtClean="0"/>
              <a:t>Harmadik szint</a:t>
            </a:r>
          </a:p>
          <a:p>
            <a:pPr lvl="3"/>
            <a:r>
              <a:rPr lang="en-US" altLang="hu-HU" smtClean="0"/>
              <a:t>Negyedik szint</a:t>
            </a:r>
          </a:p>
          <a:p>
            <a:pPr lvl="4"/>
            <a:r>
              <a:rPr lang="en-US" altLang="hu-HU" smtClean="0"/>
              <a:t>Ötödik szint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43438" y="6570663"/>
            <a:ext cx="21336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597650"/>
            <a:ext cx="58578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D25C318-198D-4A5A-8AA3-A75648D7C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844550" y="6488113"/>
            <a:ext cx="374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2000" b="1" smtClean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2" name="Picture 10" descr="alcsik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32525"/>
            <a:ext cx="457041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 userDrawn="1"/>
        </p:nvSpPr>
        <p:spPr>
          <a:xfrm>
            <a:off x="1258888" y="6597650"/>
            <a:ext cx="3313112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050" b="1" dirty="0">
                <a:solidFill>
                  <a:srgbClr val="2A1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Nemzetközi Felsőoktatási Kutatások Központja</a:t>
            </a:r>
          </a:p>
        </p:txBody>
      </p:sp>
      <p:sp>
        <p:nvSpPr>
          <p:cNvPr id="1033" name="Szövegdoboz 1"/>
          <p:cNvSpPr txBox="1">
            <a:spLocks noChangeArrowheads="1"/>
          </p:cNvSpPr>
          <p:nvPr userDrawn="1"/>
        </p:nvSpPr>
        <p:spPr bwMode="auto">
          <a:xfrm>
            <a:off x="4643438" y="6381750"/>
            <a:ext cx="424973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hu-HU" sz="1100" b="1" smtClean="0">
                <a:latin typeface="Arial Narrow" pitchFamily="34" charset="0"/>
              </a:rPr>
              <a:t>Magyar Felsőoktatás 2013, BCE NFKK műhelykonferencia, 2014. január 29.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8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diagram2.xls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diagram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04888" y="836613"/>
            <a:ext cx="7924800" cy="1441450"/>
          </a:xfrm>
          <a:noFill/>
        </p:spPr>
        <p:txBody>
          <a:bodyPr/>
          <a:lstStyle/>
          <a:p>
            <a:pPr eaLnBrk="1" hangingPunct="1"/>
            <a:r>
              <a:rPr lang="hu-HU" altLang="hu-HU" sz="4400" smtClean="0"/>
              <a:t/>
            </a:r>
            <a:br>
              <a:rPr lang="hu-HU" altLang="hu-HU" sz="4400" smtClean="0"/>
            </a:br>
            <a:r>
              <a:rPr lang="hu-HU" altLang="hu-HU" sz="4400" smtClean="0"/>
              <a:t>2013: az útkeresés éve</a:t>
            </a:r>
            <a:endParaRPr lang="en-US" altLang="hu-HU" sz="4400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075238" y="4724400"/>
            <a:ext cx="2881312" cy="1512888"/>
          </a:xfrm>
        </p:spPr>
        <p:txBody>
          <a:bodyPr/>
          <a:lstStyle/>
          <a:p>
            <a:pPr eaLnBrk="1" hangingPunct="1"/>
            <a:r>
              <a:rPr lang="hu-HU" altLang="hu-HU" sz="2800" smtClean="0"/>
              <a:t>Temesi József</a:t>
            </a:r>
          </a:p>
          <a:p>
            <a:pPr eaLnBrk="1" hangingPunct="1">
              <a:spcBef>
                <a:spcPct val="0"/>
              </a:spcBef>
            </a:pPr>
            <a:r>
              <a:rPr lang="hu-HU" altLang="hu-HU" sz="2800" smtClean="0"/>
              <a:t>egyetemi tanár,</a:t>
            </a:r>
          </a:p>
          <a:p>
            <a:pPr eaLnBrk="1" hangingPunct="1"/>
            <a:r>
              <a:rPr lang="hu-HU" altLang="hu-HU" sz="2800" smtClean="0"/>
              <a:t>NFKK társigazgató</a:t>
            </a:r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1004888" y="2852738"/>
            <a:ext cx="75612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altLang="hu-HU" sz="2400">
                <a:latin typeface="Arial Narrow" pitchFamily="34" charset="0"/>
              </a:rPr>
              <a:t>„Magyar Felsőoktatás 2013” műhelykonferencia</a:t>
            </a:r>
          </a:p>
          <a:p>
            <a:r>
              <a:rPr lang="hu-HU" altLang="hu-HU" sz="2400" i="1">
                <a:latin typeface="Arial Narrow" pitchFamily="34" charset="0"/>
              </a:rPr>
              <a:t>Budapesti Corvinus Egyetem,</a:t>
            </a:r>
          </a:p>
          <a:p>
            <a:r>
              <a:rPr lang="hu-HU" altLang="hu-HU" sz="2400" i="1">
                <a:latin typeface="Arial Narrow" pitchFamily="34" charset="0"/>
              </a:rPr>
              <a:t>Nemzetközi Felsőoktatási Kutatások Központja</a:t>
            </a:r>
          </a:p>
          <a:p>
            <a:r>
              <a:rPr lang="hu-HU" altLang="hu-HU" sz="2400" i="1">
                <a:latin typeface="Arial Narrow" pitchFamily="34" charset="0"/>
              </a:rPr>
              <a:t> </a:t>
            </a:r>
            <a:r>
              <a:rPr lang="hu-HU" altLang="hu-HU" sz="2400">
                <a:latin typeface="Arial Narrow" pitchFamily="34" charset="0"/>
              </a:rPr>
              <a:t>2014. január 29.</a:t>
            </a:r>
            <a:endParaRPr lang="en-US" altLang="hu-HU" sz="24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F5179DE9-C541-462C-B95D-E427560C71CD}" type="slidenum">
              <a:rPr lang="en-US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Oktatói létszámok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graphicFrame>
        <p:nvGraphicFramePr>
          <p:cNvPr id="21508" name="Diagram 7"/>
          <p:cNvGraphicFramePr>
            <a:graphicFrameLocks noChangeAspect="1"/>
          </p:cNvGraphicFramePr>
          <p:nvPr/>
        </p:nvGraphicFramePr>
        <p:xfrm>
          <a:off x="852488" y="1290638"/>
          <a:ext cx="7499350" cy="4503737"/>
        </p:xfrm>
        <a:graphic>
          <a:graphicData uri="http://schemas.openxmlformats.org/presentationml/2006/ole">
            <p:oleObj spid="_x0000_s21508" r:id="rId4" imgW="7498730" imgH="4499238" progId="Excel.Chart.8">
              <p:embed/>
            </p:oleObj>
          </a:graphicData>
        </a:graphic>
      </p:graphicFrame>
      <p:sp>
        <p:nvSpPr>
          <p:cNvPr id="9" name="Téglalap 8"/>
          <p:cNvSpPr/>
          <p:nvPr/>
        </p:nvSpPr>
        <p:spPr>
          <a:xfrm>
            <a:off x="900113" y="5924550"/>
            <a:ext cx="7127875" cy="246063"/>
          </a:xfrm>
          <a:prstGeom prst="rect">
            <a:avLst/>
          </a:prstGeom>
        </p:spPr>
        <p:txBody>
          <a:bodyPr lIns="0" rIns="0">
            <a:spAutoFit/>
          </a:bodyPr>
          <a:lstStyle/>
          <a:p>
            <a:pPr>
              <a:defRPr/>
            </a:pPr>
            <a:r>
              <a:rPr lang="hu-HU" sz="1000" dirty="0">
                <a:latin typeface="+mn-lt"/>
              </a:rPr>
              <a:t>Forrás: statisztikai tájékoztatók, illetve a 2012/2013-as adatok a KSH 2012es oktatási évkönyve alapján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7A3EBBB0-FD00-458A-BCB2-B6EE312BA4FE}" type="slidenum">
              <a:rPr lang="en-US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Tények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31800" y="1052513"/>
            <a:ext cx="8461375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 hallgatói létszám csökkenésének zömét a nem-nappali hallgatói csökkenés adja (2005-ös 192 ezer fele: 96 ezer): ez egyben intézményi költségtérítési bevétel kiesés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 nappali képzés létszáma 2005-2011 között stagnál, 2011-2013 között 7%-ot esik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 18-19 éves felvettek száma 2011-2013 között nagyobb mértékben esik, mint azt a demográfiai csökkenés indokolná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2005-2013: </a:t>
            </a: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hallgatói létszámcsökkenés 20%, oktatói létszámcsökkenés 12%, intézményszám stagnál, finanszírozás állami része 50%-kal csökken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 hallgatói létszámcsökkenés a vidéki egyetemekre, főiskolákra koncentrálódik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B1B50092-8FF1-4B04-B272-37357215FB64}" type="slidenum">
              <a:rPr lang="en-US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Intézkedések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31800" y="1052513"/>
            <a:ext cx="838835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Államilag támogatott helyek csökkentése, majd képzési területenként nem arányos újraelosztása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Oktatók „kettős javadalmazásának” megszüntetése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Intézményi támogatások szelektív szűkítése</a:t>
            </a:r>
          </a:p>
          <a:p>
            <a:pPr>
              <a:spcBef>
                <a:spcPct val="20000"/>
              </a:spcBef>
              <a:buClr>
                <a:srgbClr val="CC9900"/>
              </a:buClr>
              <a:defRPr/>
            </a:pPr>
            <a:endParaRPr lang="hu-H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3557" name="Rectangle 2"/>
          <p:cNvSpPr>
            <a:spLocks noChangeArrowheads="1"/>
          </p:cNvSpPr>
          <p:nvPr/>
        </p:nvSpPr>
        <p:spPr bwMode="auto">
          <a:xfrm>
            <a:off x="527050" y="300990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Nem szándékolt hatások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5288" y="3789363"/>
            <a:ext cx="838835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Jelentkezések csökkenése (?)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Budapest – vidék egyenlőtlenség növekedése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Egyetemi túlsúly (?)</a:t>
            </a:r>
          </a:p>
          <a:p>
            <a:pPr>
              <a:spcBef>
                <a:spcPct val="20000"/>
              </a:spcBef>
              <a:buClr>
                <a:srgbClr val="CC9900"/>
              </a:buClr>
              <a:defRPr/>
            </a:pPr>
            <a:endParaRPr lang="hu-H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70DD9066-6E4B-4125-A94B-762E0FF336B5}" type="slidenum">
              <a:rPr lang="en-US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Képzési szerkezet belső megoszlása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971550" y="981075"/>
          <a:ext cx="7056436" cy="5393114"/>
        </p:xfrm>
        <a:graphic>
          <a:graphicData uri="http://schemas.openxmlformats.org/drawingml/2006/table">
            <a:tbl>
              <a:tblPr firstRow="1" firstCol="1" bandRow="1"/>
              <a:tblGrid>
                <a:gridCol w="3429464"/>
                <a:gridCol w="906743"/>
                <a:gridCol w="906743"/>
                <a:gridCol w="906743"/>
                <a:gridCol w="906743"/>
              </a:tblGrid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Agrár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Bölcsészettudomány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Gazdaságtudományok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22.1%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Hitéleti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Informatika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Jogi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Közigazgatási, rendészeti és katonai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Műszaki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14.4%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Művészet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Művészetközvetítés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Orvos- és egészségtudomány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Pedagógusképzés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Sporttudomány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Társadalomtudomány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Természettudomány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100.0%</a:t>
                      </a:r>
                      <a:endParaRPr lang="hu-HU" sz="160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100.0%</a:t>
                      </a:r>
                      <a:endParaRPr lang="hu-HU" sz="1600" dirty="0">
                        <a:effectLst/>
                        <a:latin typeface="Calibri"/>
                      </a:endParaRPr>
                    </a:p>
                  </a:txBody>
                  <a:tcPr marL="44448" marR="44448" marT="18413" marB="184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7144C76-4BC7-4992-B138-9A94535F9320}" type="slidenum">
              <a:rPr lang="en-US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455613" y="273050"/>
            <a:ext cx="8509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200" b="1">
                <a:solidFill>
                  <a:srgbClr val="000000"/>
                </a:solidFill>
                <a:latin typeface="Arial Narrow" pitchFamily="34" charset="0"/>
              </a:rPr>
              <a:t>Képzési területek súlya, hallgatói létszáma, 2011-13</a:t>
            </a:r>
            <a:endParaRPr lang="en-US" altLang="hu-HU" sz="3200" b="1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1196975"/>
            <a:ext cx="6062663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églalap 7"/>
          <p:cNvSpPr/>
          <p:nvPr/>
        </p:nvSpPr>
        <p:spPr>
          <a:xfrm>
            <a:off x="1403350" y="5949950"/>
            <a:ext cx="4572000" cy="246063"/>
          </a:xfrm>
          <a:prstGeom prst="rect">
            <a:avLst/>
          </a:prstGeom>
        </p:spPr>
        <p:txBody>
          <a:bodyPr lIns="0" rIns="0">
            <a:spAutoFit/>
          </a:bodyPr>
          <a:lstStyle/>
          <a:p>
            <a:pPr>
              <a:defRPr/>
            </a:pPr>
            <a:r>
              <a:rPr lang="hu-HU" sz="1000" dirty="0">
                <a:latin typeface="+mn-lt"/>
              </a:rPr>
              <a:t>Forrás: </a:t>
            </a:r>
            <a:r>
              <a:rPr lang="hu-HU" sz="1000" dirty="0" err="1">
                <a:latin typeface="+mn-lt"/>
              </a:rPr>
              <a:t>felvi.hu</a:t>
            </a:r>
            <a:r>
              <a:rPr lang="hu-HU" sz="1000" dirty="0">
                <a:latin typeface="+mn-lt"/>
              </a:rPr>
              <a:t> adatai alapján saját számítás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1A39C772-D4FF-4F73-B10D-D2D20B2DE465}" type="slidenum">
              <a:rPr lang="en-US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Tények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31800" y="1196975"/>
            <a:ext cx="83883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 közigazgatási, agrár területeken pozitív értékű a létszámváltozás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 műszaki – élettudományi – természettudományi képzések létszáma nem nőtt, hanem kisebb mértékben </a:t>
            </a: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csökkent a többinél</a:t>
            </a:r>
            <a:endParaRPr lang="hu-HU" sz="280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Nyertes és vesztes intézmények alakultak ki</a:t>
            </a:r>
          </a:p>
          <a:p>
            <a:pPr marL="609600" indent="-6096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endParaRPr lang="hu-H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F0F2D7C5-3463-44D0-BF91-28136D41CE8D}" type="slidenum">
              <a:rPr lang="en-US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Intézkedések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31800" y="981075"/>
            <a:ext cx="8388350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Műszaki – élettudományi – természettudományi képzések preferálása az államilag támogatott helyek elosztásában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Magas bekerülési küszöb megállapítása „népszerű” társadalomtudományi szakokon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Intézményi támogatások szelektív szűkítése</a:t>
            </a:r>
          </a:p>
          <a:p>
            <a:pPr>
              <a:spcBef>
                <a:spcPct val="20000"/>
              </a:spcBef>
              <a:buClr>
                <a:srgbClr val="CC9900"/>
              </a:buClr>
              <a:defRPr/>
            </a:pPr>
            <a:endParaRPr lang="hu-H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7653" name="Rectangle 2"/>
          <p:cNvSpPr>
            <a:spLocks noChangeArrowheads="1"/>
          </p:cNvSpPr>
          <p:nvPr/>
        </p:nvSpPr>
        <p:spPr bwMode="auto">
          <a:xfrm>
            <a:off x="527050" y="321310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Nem szándékolt hatások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95288" y="3933825"/>
            <a:ext cx="8388350" cy="215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Műszaki – élettudományi – természettudományi képzések belépőinek relatíve alacsonyabb átlagos tudásszintje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Intézményi koncentrálódás (?)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Hallgatók külföldre jelentkezésének megugrása</a:t>
            </a:r>
          </a:p>
          <a:p>
            <a:pPr marL="609600" indent="-6096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endParaRPr lang="hu-H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>
              <a:spcBef>
                <a:spcPct val="20000"/>
              </a:spcBef>
              <a:buClr>
                <a:srgbClr val="CC9900"/>
              </a:buClr>
              <a:defRPr/>
            </a:pPr>
            <a:endParaRPr lang="hu-H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53770CD1-3821-4DD1-BB4A-CF850E18D02F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455613" y="273050"/>
            <a:ext cx="82089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chemeClr val="tx2"/>
                </a:solidFill>
                <a:latin typeface="Arial Narrow" pitchFamily="34" charset="0"/>
              </a:rPr>
              <a:t>Néhány ellentmondásos terület</a:t>
            </a:r>
            <a:endParaRPr lang="en-US" altLang="hu-HU" sz="3600" b="1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457200" y="1233488"/>
            <a:ext cx="8218488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Képzés és foglalkoztatás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Intézményi belső gazdálkodás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Intézményi autonómia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Társadalmi mobilitás, esélyegyenlőség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 felsőoktatás regionális szerepe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Egyetemi kutatások elismerése, finanszírozása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8BACFFAA-5A2C-4328-B603-DA6495E8F058}" type="slidenum">
              <a:rPr lang="en-US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455613" y="273050"/>
            <a:ext cx="82089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Felsőoktatás-politikai feladatok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457200" y="1233488"/>
            <a:ext cx="8218488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Stabil jövőkép megteremtése a felsőoktatás minden résztvevője és érintettje részére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Az állam szerepének pontos meghatározása a felsőoktatás különböző területein oly módon, hogy garancia legyen egy fenntartható nemzeti felsőoktatásra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Értelmes társadalmi párbeszéd a felsőoktatás szerepéről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Világos és ösztönző szabályozási környezet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Az egyetemi értékek tisztelete, elismerése és támogatása</a:t>
            </a:r>
          </a:p>
          <a:p>
            <a:pPr>
              <a:spcBef>
                <a:spcPct val="20000"/>
              </a:spcBef>
              <a:buClr>
                <a:srgbClr val="CC9900"/>
              </a:buClr>
              <a:defRPr/>
            </a:pPr>
            <a:endParaRPr lang="hu-HU" sz="3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7B3677A-C5D5-44BB-83D2-D475D22062D6}" type="slidenum">
              <a:rPr lang="en-US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hu-HU" sz="2800" b="1" dirty="0" smtClean="0">
                <a:latin typeface="+mn-lt"/>
              </a:rPr>
              <a:t>A felsőoktatás finanszírozásának változása néhány országban 2008-ról 2013-ra (%)</a:t>
            </a:r>
            <a:endParaRPr lang="hu-HU" sz="2800" b="1" dirty="0">
              <a:latin typeface="+mn-lt"/>
            </a:endParaRPr>
          </a:p>
        </p:txBody>
      </p:sp>
      <p:pic>
        <p:nvPicPr>
          <p:cNvPr id="30724" name="Kép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412875"/>
            <a:ext cx="727233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églalap 3"/>
          <p:cNvSpPr/>
          <p:nvPr/>
        </p:nvSpPr>
        <p:spPr>
          <a:xfrm>
            <a:off x="900113" y="5661025"/>
            <a:ext cx="4572000" cy="246063"/>
          </a:xfrm>
          <a:prstGeom prst="rect">
            <a:avLst/>
          </a:prstGeom>
        </p:spPr>
        <p:txBody>
          <a:bodyPr lIns="0" rIns="0">
            <a:spAutoFit/>
          </a:bodyPr>
          <a:lstStyle/>
          <a:p>
            <a:pPr>
              <a:defRPr/>
            </a:pPr>
            <a:r>
              <a:rPr lang="hu-HU" sz="1000" dirty="0">
                <a:latin typeface="+mn-lt"/>
              </a:rPr>
              <a:t>Forrás: EUA Public </a:t>
            </a:r>
            <a:r>
              <a:rPr lang="hu-HU" sz="1000" dirty="0" err="1">
                <a:latin typeface="+mn-lt"/>
              </a:rPr>
              <a:t>Funding</a:t>
            </a:r>
            <a:r>
              <a:rPr lang="hu-HU" sz="1000" dirty="0">
                <a:latin typeface="+mn-lt"/>
              </a:rPr>
              <a:t> </a:t>
            </a:r>
            <a:r>
              <a:rPr lang="hu-HU" sz="1000" dirty="0" err="1">
                <a:latin typeface="+mn-lt"/>
              </a:rPr>
              <a:t>Observatory</a:t>
            </a:r>
            <a:endParaRPr lang="hu-HU" sz="1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5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6AA66C77-855F-4E7F-969C-7E25A2615AC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noFill/>
        </p:spPr>
        <p:txBody>
          <a:bodyPr tIns="137160" anchor="t"/>
          <a:lstStyle/>
          <a:p>
            <a:pPr eaLnBrk="1" hangingPunct="1"/>
            <a:r>
              <a:rPr lang="hu-HU" altLang="hu-HU" sz="3600" smtClean="0"/>
              <a:t>Miért útkeresés?</a:t>
            </a:r>
            <a:endParaRPr lang="en-US" altLang="hu-HU" sz="3600" smtClean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435975" cy="35115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2005 óta lényeges események, változások történtek, pl.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Bologna-reform teljes körű bevezetése,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hallgatólétszám fokozatos csökkenése,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pénzügyi-gazdasági válság,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erős Uniós ajánlások, új programok a felsőoktatás számára,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kormányváltás.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539750" y="4508500"/>
            <a:ext cx="8353425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Reakciók, koncepcionális váltások, új irányok.</a:t>
            </a:r>
          </a:p>
          <a:p>
            <a:pPr>
              <a:spcBef>
                <a:spcPct val="50000"/>
              </a:spcBef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Merre?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  <p:bldP spid="1290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52FAA4B3-65DC-4668-8570-9F41E396979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24304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Azokat a területeket, ahol valós változások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vannak,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várhatók,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szükségesek,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stratégiai módon kell kezelni.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</p:spPr>
        <p:txBody>
          <a:bodyPr tIns="137160" anchor="t"/>
          <a:lstStyle/>
          <a:p>
            <a:pPr eaLnBrk="1" hangingPunct="1"/>
            <a:r>
              <a:rPr lang="hu-HU" altLang="hu-HU" sz="3600" smtClean="0"/>
              <a:t>Stratégiai megközelítés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8313" y="3500438"/>
            <a:ext cx="82296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Nem elegendő a problémák felismerése: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azok okait is fel kell tárni,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ki kell jelölni a cselekvés irányait,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megfelelő eszközrendszert kell megtervezni,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rövid- és hosszú távú hatásokat egyaránt fel kell mérni,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fenntartható, stabil állapotba kell eljutni.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 számának helye 5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1935D936-5719-48BD-9767-0FD02B2F4C8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noFill/>
        </p:spPr>
        <p:txBody>
          <a:bodyPr tIns="137160" anchor="t"/>
          <a:lstStyle/>
          <a:p>
            <a:pPr eaLnBrk="1" hangingPunct="1"/>
            <a:r>
              <a:rPr lang="hu-HU" altLang="hu-HU" sz="3600" smtClean="0"/>
              <a:t>Néhány példa	</a:t>
            </a:r>
            <a:endParaRPr lang="en-US" altLang="hu-HU" sz="3600" smtClean="0"/>
          </a:p>
        </p:txBody>
      </p:sp>
      <p:sp>
        <p:nvSpPr>
          <p:cNvPr id="138244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468313" y="1214438"/>
            <a:ext cx="8291512" cy="2719387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hallgatói-oktatói létszám, intézményszám</a:t>
            </a:r>
          </a:p>
          <a:p>
            <a:pPr eaLnBrk="1" hangingPunct="1"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állami finanszírozhatóság, intézményi gazdálkodás</a:t>
            </a:r>
          </a:p>
          <a:p>
            <a:pPr eaLnBrk="1" hangingPunct="1"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képzési szerkezet, foglalkoztathatóság</a:t>
            </a:r>
          </a:p>
          <a:p>
            <a:pPr eaLnBrk="1" hangingPunct="1">
              <a:defRPr/>
            </a:pP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felsőoktatás regionális szerkezete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395288" y="4437063"/>
            <a:ext cx="82296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endParaRPr lang="en-US" sz="320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468313" y="3716338"/>
            <a:ext cx="8280400" cy="223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None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Közös vonások: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adminisztratív szemlélet,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kölcsönhatások figyelmen kívül </a:t>
            </a: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hagyása</a:t>
            </a: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,</a:t>
            </a: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Font typeface="Wingdings" pitchFamily="2" charset="2"/>
              <a:buChar char="§"/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nem szándékolt hatások megjelenése.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4" grpId="0" build="p"/>
      <p:bldP spid="13824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A02C4442-1962-4ED5-9C63-EC9BE56BB07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chemeClr val="tx2"/>
                </a:solidFill>
                <a:latin typeface="Arial Narrow" pitchFamily="34" charset="0"/>
              </a:rPr>
              <a:t>Hallgatói létszámok alakulása</a:t>
            </a:r>
            <a:endParaRPr lang="en-US" altLang="hu-HU" sz="3600" b="1">
              <a:solidFill>
                <a:schemeClr val="tx2"/>
              </a:solidFill>
              <a:latin typeface="Arial Narrow" pitchFamily="34" charset="0"/>
            </a:endParaRPr>
          </a:p>
        </p:txBody>
      </p:sp>
      <p:graphicFrame>
        <p:nvGraphicFramePr>
          <p:cNvPr id="16388" name="Diagram 6"/>
          <p:cNvGraphicFramePr>
            <a:graphicFrameLocks noChangeAspect="1"/>
          </p:cNvGraphicFramePr>
          <p:nvPr/>
        </p:nvGraphicFramePr>
        <p:xfrm>
          <a:off x="776288" y="1003300"/>
          <a:ext cx="7508875" cy="5286375"/>
        </p:xfrm>
        <a:graphic>
          <a:graphicData uri="http://schemas.openxmlformats.org/presentationml/2006/ole">
            <p:oleObj spid="_x0000_s16388" r:id="rId4" imgW="7510923" imgH="5285690" progId="Excel.Chart.8">
              <p:embed/>
            </p:oleObj>
          </a:graphicData>
        </a:graphic>
      </p:graphicFrame>
      <p:sp>
        <p:nvSpPr>
          <p:cNvPr id="8" name="Téglalap 7"/>
          <p:cNvSpPr/>
          <p:nvPr/>
        </p:nvSpPr>
        <p:spPr>
          <a:xfrm>
            <a:off x="900113" y="5919788"/>
            <a:ext cx="5688012" cy="246062"/>
          </a:xfrm>
          <a:prstGeom prst="rect">
            <a:avLst/>
          </a:prstGeom>
        </p:spPr>
        <p:txBody>
          <a:bodyPr lIns="0" rIns="0">
            <a:spAutoFit/>
          </a:bodyPr>
          <a:lstStyle/>
          <a:p>
            <a:pPr>
              <a:defRPr/>
            </a:pPr>
            <a:r>
              <a:rPr lang="hu-HU" sz="1000" dirty="0">
                <a:latin typeface="+mn-lt"/>
              </a:rPr>
              <a:t>Forrás: http://www.ksh.hu/docs/hun/xstadat/xstadat_eves/i_zoi007b.html, illetve KSH gyorsjelentés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0099E3F-29BA-40AA-9161-25FD92EF6613}" type="slidenum">
              <a:rPr lang="en-US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Demográfiai előrejelzés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7" name="Diagram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341438"/>
            <a:ext cx="7405687" cy="4071937"/>
          </a:xfrm>
          <a:prstGeom prst="rect">
            <a:avLst/>
          </a:prstGeom>
          <a:noFill/>
        </p:spPr>
      </p:pic>
      <p:sp>
        <p:nvSpPr>
          <p:cNvPr id="8" name="Téglalap 7"/>
          <p:cNvSpPr/>
          <p:nvPr/>
        </p:nvSpPr>
        <p:spPr>
          <a:xfrm>
            <a:off x="900113" y="5919788"/>
            <a:ext cx="5688012" cy="246062"/>
          </a:xfrm>
          <a:prstGeom prst="rect">
            <a:avLst/>
          </a:prstGeom>
        </p:spPr>
        <p:txBody>
          <a:bodyPr lIns="0" rIns="0">
            <a:spAutoFit/>
          </a:bodyPr>
          <a:lstStyle/>
          <a:p>
            <a:pPr>
              <a:defRPr/>
            </a:pPr>
            <a:r>
              <a:rPr lang="hu-HU" sz="1000" dirty="0">
                <a:latin typeface="+mn-lt"/>
              </a:rPr>
              <a:t>Forrás: Polónyi István: A hazai felsőoktatás demográfiai összefüggései a 21. század elején, FKI,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006FB5CE-B844-4193-A482-4CC6D8350ACD}" type="slidenum">
              <a:rPr lang="en-US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Felvétel a felsőoktatásba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18436" name="Kép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2175" y="1341438"/>
            <a:ext cx="7419975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églalap 7"/>
          <p:cNvSpPr/>
          <p:nvPr/>
        </p:nvSpPr>
        <p:spPr>
          <a:xfrm>
            <a:off x="900113" y="5919788"/>
            <a:ext cx="4572000" cy="246062"/>
          </a:xfrm>
          <a:prstGeom prst="rect">
            <a:avLst/>
          </a:prstGeom>
        </p:spPr>
        <p:txBody>
          <a:bodyPr lIns="0" rIns="0">
            <a:spAutoFit/>
          </a:bodyPr>
          <a:lstStyle/>
          <a:p>
            <a:pPr>
              <a:defRPr/>
            </a:pPr>
            <a:r>
              <a:rPr lang="hu-HU" sz="1000" dirty="0">
                <a:latin typeface="+mn-lt"/>
              </a:rPr>
              <a:t>Forrás: </a:t>
            </a:r>
            <a:r>
              <a:rPr lang="hu-HU" sz="1000" dirty="0" err="1">
                <a:latin typeface="+mn-lt"/>
              </a:rPr>
              <a:t>Felvi.hu</a:t>
            </a:r>
            <a:endParaRPr lang="hu-HU" sz="1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8AB33C08-22BD-4E27-A615-692CD2DC7B29}" type="slidenum">
              <a:rPr lang="en-US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Felvett hallgatók intézményenként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/>
        </p:nvGraphicFramePr>
        <p:xfrm>
          <a:off x="539750" y="1268413"/>
          <a:ext cx="8064500" cy="4613280"/>
        </p:xfrm>
        <a:graphic>
          <a:graphicData uri="http://schemas.openxmlformats.org/drawingml/2006/table">
            <a:tbl>
              <a:tblPr/>
              <a:tblGrid>
                <a:gridCol w="3887788"/>
                <a:gridCol w="717550"/>
                <a:gridCol w="717550"/>
                <a:gridCol w="719137"/>
                <a:gridCol w="1011238"/>
                <a:gridCol w="1011237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 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2008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2013/2008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2013/2011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Budapesti Műszaki és Gazdaságtudományi 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4 307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6 401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6 196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144%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97%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Budapesti Corvinus Egyetem </a:t>
                      </a:r>
                      <a:b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</a:b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(Közigazgatás-tudományi kar nélkül)</a:t>
                      </a: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**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3 148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4 374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4 468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142%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102%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Semmelweis 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2 284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2 793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2 734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120%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98%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Eötvös Loránd Tudományegyetem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7 353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10 044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8 631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117%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86%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Széchenyi István 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3 004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3 965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3 077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102%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78%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Kaposvári 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976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1 219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939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96%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77%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Debreceni 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7 191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9 630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6 885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96%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Budapesti Gazdasági Főiskola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5 662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6 606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5 319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94%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81%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Óbudai Egyetem / Budapesti Műszaki Főiskola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3 781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4 085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3 462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92%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85%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Szegedi Tudományegyetem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7 584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8 979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6 885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91%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77%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5A29D99-9E4B-4A51-B399-ED6E90ED7235}" type="slidenum">
              <a:rPr lang="en-US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455613" y="273050"/>
            <a:ext cx="82931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/>
          <a:lstStyle/>
          <a:p>
            <a:r>
              <a:rPr lang="hu-HU" altLang="hu-HU" sz="3600" b="1">
                <a:solidFill>
                  <a:srgbClr val="000000"/>
                </a:solidFill>
                <a:latin typeface="Arial Narrow" pitchFamily="34" charset="0"/>
              </a:rPr>
              <a:t>Felvett hallgatók intézményenként</a:t>
            </a:r>
            <a:endParaRPr lang="en-US" altLang="hu-HU" sz="3600" b="1">
              <a:solidFill>
                <a:srgbClr val="000000"/>
              </a:solidFill>
              <a:latin typeface="Arial Narrow" pitchFamily="34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539750" y="1196975"/>
          <a:ext cx="7993063" cy="4745044"/>
        </p:xfrm>
        <a:graphic>
          <a:graphicData uri="http://schemas.openxmlformats.org/drawingml/2006/table">
            <a:tbl>
              <a:tblPr/>
              <a:tblGrid>
                <a:gridCol w="3852863"/>
                <a:gridCol w="711200"/>
                <a:gridCol w="711200"/>
                <a:gridCol w="712787"/>
                <a:gridCol w="1001713"/>
                <a:gridCol w="1003300"/>
              </a:tblGrid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 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2 008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2 011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2 013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2013/2008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2013/2011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Kecskeméti Főiskola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1 087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1 241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922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85%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Tomori Pál Főiskola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295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634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248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84%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39%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Eszterházy Károly Főiskola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2 538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2 941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2 064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81%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70%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Miskolci 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3 559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4 172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2 623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63%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Szent István Egyetem*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4 840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5 762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3 566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62%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Pécsi Tudományegyetem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7 362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8 646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5 401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73%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62%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Pannon 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3 133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3 540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2 282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73%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64%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Nyugat-Magyarországi Egyetem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4 235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5 160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2 793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66%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54%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Dunaújvárosi Főiskola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1 389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1 216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608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44%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50%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Károly Róbert Főiskola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1 500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1 588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497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33%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31%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Eötvös József Főiskola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532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470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163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31%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35%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Szolnoki Főiskola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1 215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965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323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27%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33%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v">
  <a:themeElements>
    <a:clrScheme name="corv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C9900"/>
      </a:accent1>
      <a:accent2>
        <a:srgbClr val="FF9966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8A5C"/>
      </a:accent6>
      <a:hlink>
        <a:srgbClr val="CC3300"/>
      </a:hlink>
      <a:folHlink>
        <a:srgbClr val="996600"/>
      </a:folHlink>
    </a:clrScheme>
    <a:fontScheme name="corv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v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C9900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v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C9900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B9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corv</Template>
  <TotalTime>1231</TotalTime>
  <Words>1004</Words>
  <Application>Microsoft Office PowerPoint</Application>
  <PresentationFormat>Diavetítés a képernyőre (4:3 oldalarány)</PresentationFormat>
  <Paragraphs>349</Paragraphs>
  <Slides>19</Slides>
  <Notes>19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6" baseType="lpstr">
      <vt:lpstr>Arial</vt:lpstr>
      <vt:lpstr>Arial Narrow</vt:lpstr>
      <vt:lpstr>Wingdings</vt:lpstr>
      <vt:lpstr>Times New Roman</vt:lpstr>
      <vt:lpstr>Calibri</vt:lpstr>
      <vt:lpstr>corv</vt:lpstr>
      <vt:lpstr>Microsoft Excel-diagram</vt:lpstr>
      <vt:lpstr> 2013: az útkeresés éve</vt:lpstr>
      <vt:lpstr>Miért útkeresés?</vt:lpstr>
      <vt:lpstr>Stratégiai megközelítés</vt:lpstr>
      <vt:lpstr>Néhány példa 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</vt:vector>
  </TitlesOfParts>
  <Manager>Kommunikáció</Manager>
  <Company>Budapesti Corvinus Egyetem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Egyetemi prezentációs sablon</dc:title>
  <dc:subject>Útmutató</dc:subject>
  <dc:creator>jtemesi</dc:creator>
  <cp:lastModifiedBy>dzsuska</cp:lastModifiedBy>
  <cp:revision>120</cp:revision>
  <dcterms:created xsi:type="dcterms:W3CDTF">2004-11-03T22:51:02Z</dcterms:created>
  <dcterms:modified xsi:type="dcterms:W3CDTF">2014-01-28T17:36:58Z</dcterms:modified>
</cp:coreProperties>
</file>