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63" r:id="rId4"/>
    <p:sldId id="267" r:id="rId5"/>
    <p:sldId id="257" r:id="rId6"/>
    <p:sldId id="270" r:id="rId7"/>
    <p:sldId id="259" r:id="rId8"/>
    <p:sldId id="260" r:id="rId9"/>
    <p:sldId id="268" r:id="rId10"/>
    <p:sldId id="261" r:id="rId11"/>
    <p:sldId id="262" r:id="rId12"/>
    <p:sldId id="264" r:id="rId13"/>
    <p:sldId id="265" r:id="rId14"/>
    <p:sldId id="266" r:id="rId15"/>
  </p:sldIdLst>
  <p:sldSz cx="9144000" cy="6858000" type="screen4x3"/>
  <p:notesSz cx="6794500" cy="99314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9933"/>
    <a:srgbClr val="FF6600"/>
    <a:srgbClr val="FF9900"/>
    <a:srgbClr val="99FF33"/>
    <a:srgbClr val="000099"/>
    <a:srgbClr val="407A36"/>
    <a:srgbClr val="3BA764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Sötét stílu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Közepesen sötét stílus 2 – 6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4" autoAdjust="0"/>
    <p:restoredTop sz="83304" autoAdjust="0"/>
  </p:normalViewPr>
  <p:slideViewPr>
    <p:cSldViewPr>
      <p:cViewPr varScale="1">
        <p:scale>
          <a:sx n="130" d="100"/>
          <a:sy n="130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E69FE12-7D5D-49D2-98B1-46AEC3BD984E}" type="datetimeFigureOut">
              <a:rPr lang="hu-HU"/>
              <a:pPr>
                <a:defRPr/>
              </a:pPr>
              <a:t>2012.12.07.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5C38BAB-9324-47D8-8E51-FDAEF47301D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82322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3C3DF85-06BA-4A05-A16A-CA0BA572E953}" type="datetimeFigureOut">
              <a:rPr lang="hu-HU"/>
              <a:pPr>
                <a:defRPr/>
              </a:pPr>
              <a:t>2012.12.07.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 smtClean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43A720A-4B68-48A6-B2F3-8C85BD2E17B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534426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A71C5-9AA5-4B20-9657-AF8AF1BC915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ADA08-06DE-492C-9737-0B2FD9BDFCE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53EB9-47CA-4F4A-BA84-691A14A83DE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8151C-1E42-4354-B2A0-DAD7F5AD5A7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B7FE8C-DA59-427E-A8C8-1273965FC52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429DC-D8DD-449C-B09C-AA19B169A65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B66D97-C7FF-46C6-A635-A7C698E4EE4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900CE-9DEF-4B0F-A215-51452FB0D5D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810AE-0051-4572-832C-C840EA89568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88493F-39E4-4E89-9F96-AF11F188619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B690A-7207-4AF7-9285-52730408CBB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0BE9BED-6F32-4269-B303-ADA401E3560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ím 3"/>
          <p:cNvSpPr>
            <a:spLocks noGrp="1"/>
          </p:cNvSpPr>
          <p:nvPr>
            <p:ph type="ctrTitle"/>
          </p:nvPr>
        </p:nvSpPr>
        <p:spPr>
          <a:xfrm>
            <a:off x="684213" y="1700213"/>
            <a:ext cx="7772400" cy="1470025"/>
          </a:xfrm>
        </p:spPr>
        <p:txBody>
          <a:bodyPr/>
          <a:lstStyle/>
          <a:p>
            <a:r>
              <a:rPr lang="hu-H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felvételi és az intézményfejlesztési </a:t>
            </a:r>
            <a:r>
              <a:rPr lang="hu-H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</a:t>
            </a:r>
            <a:r>
              <a:rPr lang="hu-H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ervek összefüggései </a:t>
            </a:r>
            <a:r>
              <a:rPr lang="hu-H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hu-HU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Alcím 3"/>
          <p:cNvSpPr>
            <a:spLocks noGrp="1"/>
          </p:cNvSpPr>
          <p:nvPr>
            <p:ph type="subTitle" idx="1"/>
          </p:nvPr>
        </p:nvSpPr>
        <p:spPr>
          <a:xfrm>
            <a:off x="539750" y="3717032"/>
            <a:ext cx="7993063" cy="252028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dr. Székely Mózes</a:t>
            </a:r>
            <a:br>
              <a:rPr lang="hu-H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Felsőoktatási Tervezési Testület</a:t>
            </a:r>
          </a:p>
          <a:p>
            <a:pPr>
              <a:spcBef>
                <a:spcPts val="0"/>
              </a:spcBef>
            </a:pP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elnök</a:t>
            </a:r>
          </a:p>
          <a:p>
            <a:pPr>
              <a:spcBef>
                <a:spcPts val="0"/>
              </a:spcBef>
            </a:pPr>
            <a:endParaRPr lang="hu-H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hu-H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„Belépés a felsőoktatásba – Helyzetkép 2012-ben” c.</a:t>
            </a:r>
            <a:br>
              <a:rPr lang="hu-H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műhelykonferencia, 2012</a:t>
            </a: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. november 30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hu-H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BCE Nemzetközi Felsőoktatási Kutatások Központja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34082"/>
          </a:xfrm>
        </p:spPr>
        <p:txBody>
          <a:bodyPr/>
          <a:lstStyle/>
          <a:p>
            <a:r>
              <a:rPr lang="hu-H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El nem indított szakok száma és aránya</a:t>
            </a:r>
            <a:endParaRPr lang="hu-H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Tartalom helye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36712"/>
            <a:ext cx="8928992" cy="57606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04248" y="116632"/>
            <a:ext cx="2252936" cy="1872208"/>
          </a:xfrm>
        </p:spPr>
        <p:txBody>
          <a:bodyPr/>
          <a:lstStyle/>
          <a:p>
            <a:r>
              <a:rPr lang="hu-H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Miként változott a felvettek száma?</a:t>
            </a:r>
            <a:endParaRPr lang="hu-H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241250"/>
              </p:ext>
            </p:extLst>
          </p:nvPr>
        </p:nvGraphicFramePr>
        <p:xfrm>
          <a:off x="179512" y="116629"/>
          <a:ext cx="6552728" cy="6673530"/>
        </p:xfrm>
        <a:graphic>
          <a:graphicData uri="http://schemas.openxmlformats.org/drawingml/2006/table">
            <a:tbl>
              <a:tblPr/>
              <a:tblGrid>
                <a:gridCol w="2304256"/>
                <a:gridCol w="648072"/>
                <a:gridCol w="576064"/>
                <a:gridCol w="576064"/>
                <a:gridCol w="504056"/>
                <a:gridCol w="504056"/>
                <a:gridCol w="504056"/>
                <a:gridCol w="936104"/>
              </a:tblGrid>
              <a:tr h="843526">
                <a:tc gridSpan="8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Szakok megoszlása az állami ösztöndíjas, önköltséges és összes felvett hallgatók számának 2011 és 2012 közötti </a:t>
                      </a:r>
                      <a:r>
                        <a:rPr lang="hu-HU" sz="1600" b="1" dirty="0" smtClean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változási</a:t>
                      </a:r>
                      <a:r>
                        <a:rPr lang="hu-HU" sz="1600" b="1" baseline="0" dirty="0" smtClean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mintázata </a:t>
                      </a:r>
                      <a:r>
                        <a:rPr lang="hu-HU" sz="1600" b="1" dirty="0" smtClean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alapján </a:t>
                      </a:r>
                      <a:r>
                        <a:rPr lang="hu-HU" sz="1600" b="1" i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hu-HU" sz="1600" b="1" i="1" dirty="0" err="1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cs</a:t>
                      </a:r>
                      <a:r>
                        <a:rPr lang="hu-HU" sz="1600" b="1" i="1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=csökkent, n=nőtt, Á=állami ösztöndíjas, K=önköltséges, </a:t>
                      </a:r>
                      <a:r>
                        <a:rPr lang="hu-HU" sz="1600" b="1" i="1" dirty="0" smtClean="0">
                          <a:solidFill>
                            <a:srgbClr val="FFFF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Ö=összes)</a:t>
                      </a:r>
                      <a:endParaRPr lang="hu-H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86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5623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Felsőoktatási intézmények megoszlása az egyes felvételi létszámváltozási mintázatok között</a:t>
                      </a:r>
                      <a:endParaRPr lang="hu-H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5623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Képzési terület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b="1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cs-cs-cs</a:t>
                      </a:r>
                      <a:endParaRPr lang="hu-H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Á-K-Ö</a:t>
                      </a:r>
                      <a:endParaRPr lang="hu-H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b="1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cs-n-cs</a:t>
                      </a:r>
                      <a:endParaRPr lang="hu-H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Á-K-Ö</a:t>
                      </a:r>
                      <a:endParaRPr lang="hu-H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b="1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cs-n-n</a:t>
                      </a:r>
                      <a:endParaRPr lang="hu-H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Á-K-Ö</a:t>
                      </a:r>
                      <a:endParaRPr lang="hu-H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b="1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n-cs-cs</a:t>
                      </a:r>
                      <a:endParaRPr lang="hu-H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Á-K-Ö</a:t>
                      </a:r>
                      <a:endParaRPr lang="hu-H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b="1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n-cs-n</a:t>
                      </a:r>
                      <a:endParaRPr lang="hu-H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Á-K-Ö</a:t>
                      </a:r>
                      <a:endParaRPr lang="hu-H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b="1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n-n-n</a:t>
                      </a:r>
                      <a:r>
                        <a:rPr lang="hu-HU" sz="11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hu-HU" sz="11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/>
                      </a:r>
                      <a:br>
                        <a:rPr lang="hu-HU" sz="11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hu-HU" sz="11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Á-K-Ö</a:t>
                      </a:r>
                      <a:endParaRPr lang="hu-H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Összesen (stagnálók)</a:t>
                      </a:r>
                      <a:endParaRPr lang="hu-H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  <a:tr h="3360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agrár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hu-H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hu-H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</a:t>
                      </a:r>
                      <a:r>
                        <a:rPr lang="hu-HU" sz="18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(–)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3360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bölcsészettudomány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hu-H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</a:t>
                      </a:r>
                      <a:r>
                        <a:rPr lang="hu-HU" sz="18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(2)</a:t>
                      </a:r>
                      <a:endParaRPr lang="hu-HU" sz="18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3360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gazdaságtudományok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hu-H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hu-H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</a:t>
                      </a:r>
                      <a:r>
                        <a:rPr lang="hu-HU" sz="18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(2)</a:t>
                      </a:r>
                      <a:endParaRPr lang="hu-HU" sz="18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3360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informatika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hu-H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hu-H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</a:t>
                      </a:r>
                      <a:r>
                        <a:rPr lang="hu-HU" sz="18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(5)</a:t>
                      </a:r>
                      <a:endParaRPr lang="hu-HU" sz="18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3360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jogi</a:t>
                      </a:r>
                      <a:r>
                        <a:rPr lang="hu-HU" sz="18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és igazgatási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hu-H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hu-H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r>
                        <a:rPr lang="hu-HU" sz="18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(–)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3360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műszaki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hu-H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</a:t>
                      </a:r>
                      <a:r>
                        <a:rPr lang="hu-HU" sz="18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(9)</a:t>
                      </a:r>
                      <a:endParaRPr lang="hu-HU" sz="18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3360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művészet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hu-H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</a:t>
                      </a:r>
                      <a:r>
                        <a:rPr lang="hu-HU" sz="18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(–)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3360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művészetközvetítés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hu-H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r>
                        <a:rPr lang="hu-HU" sz="18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(–)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3360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orvos- és </a:t>
                      </a:r>
                      <a:r>
                        <a:rPr lang="hu-HU" sz="18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egészségtud</a:t>
                      </a:r>
                      <a:r>
                        <a:rPr lang="hu-H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r>
                        <a:rPr lang="hu-HU" sz="18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(3)</a:t>
                      </a:r>
                      <a:endParaRPr lang="hu-HU" sz="18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3360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pedagógusképzés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</a:t>
                      </a:r>
                      <a:r>
                        <a:rPr lang="hu-HU" sz="18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(–)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3360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sporttudomány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hu-H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r>
                        <a:rPr lang="hu-HU" sz="18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(4)</a:t>
                      </a:r>
                      <a:endParaRPr lang="hu-HU" sz="18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3360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társadalomtudomány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hu-H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</a:t>
                      </a:r>
                      <a:r>
                        <a:rPr lang="hu-HU" sz="18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(2)</a:t>
                      </a:r>
                      <a:endParaRPr lang="hu-HU" sz="18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3360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természettudomány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hu-H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hu-H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</a:t>
                      </a:r>
                      <a:r>
                        <a:rPr lang="hu-HU" sz="18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(3)</a:t>
                      </a:r>
                      <a:endParaRPr lang="hu-HU" sz="18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3360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Összesen</a:t>
                      </a:r>
                      <a:endParaRPr lang="hu-H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71</a:t>
                      </a:r>
                      <a:endParaRPr lang="hu-H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</a:t>
                      </a:r>
                      <a:endParaRPr lang="hu-H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</a:t>
                      </a:r>
                      <a:endParaRPr lang="hu-H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</a:t>
                      </a:r>
                      <a:endParaRPr lang="hu-H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158</a:t>
                      </a:r>
                      <a:r>
                        <a:rPr lang="hu-HU" sz="1800" b="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(30)</a:t>
                      </a:r>
                      <a:endParaRPr lang="hu-H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</a:tr>
            </a:tbl>
          </a:graphicData>
        </a:graphic>
      </p:graphicFrame>
      <p:sp>
        <p:nvSpPr>
          <p:cNvPr id="7" name="Szövegdoboz 6"/>
          <p:cNvSpPr txBox="1"/>
          <p:nvPr/>
        </p:nvSpPr>
        <p:spPr>
          <a:xfrm>
            <a:off x="6879704" y="2060848"/>
            <a:ext cx="2052736" cy="1200329"/>
          </a:xfrm>
          <a:prstGeom prst="rect">
            <a:avLst/>
          </a:prstGeom>
          <a:solidFill>
            <a:srgbClr val="99FF33"/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 8 helyen vették át az önköltségesek </a:t>
            </a:r>
            <a:br>
              <a:rPr lang="hu-HU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 kieső állami </a:t>
            </a:r>
            <a:r>
              <a:rPr lang="hu-HU" dirty="0" err="1" smtClean="0">
                <a:latin typeface="Times New Roman" pitchFamily="18" charset="0"/>
                <a:cs typeface="Times New Roman" pitchFamily="18" charset="0"/>
              </a:rPr>
              <a:t>ösz-töndíjasok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 helyét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6879704" y="3261177"/>
            <a:ext cx="2052736" cy="923330"/>
          </a:xfrm>
          <a:prstGeom prst="rect">
            <a:avLst/>
          </a:prstGeom>
          <a:solidFill>
            <a:srgbClr val="FFCC66"/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120 képzési helyen csökkent az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összlétszám1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6879704" y="5107837"/>
            <a:ext cx="2046808" cy="1477328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marL="180000">
              <a:buFont typeface="Arial" pitchFamily="34" charset="0"/>
              <a:buChar char="•"/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 ezen belül 71 helyen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az állami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ösztöndíjas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és az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önköltséges </a:t>
            </a:r>
            <a:r>
              <a:rPr lang="hu-HU" dirty="0" err="1" smtClean="0">
                <a:latin typeface="Times New Roman" pitchFamily="18" charset="0"/>
                <a:cs typeface="Times New Roman" pitchFamily="18" charset="0"/>
              </a:rPr>
              <a:t>lét-zám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csökkent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6879704" y="4184507"/>
            <a:ext cx="2052736" cy="923330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pPr marL="180000">
              <a:buFont typeface="Arial" pitchFamily="34" charset="0"/>
              <a:buChar char="•"/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 ezen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belül 20 helyen részleges kompenzáció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76672"/>
          </a:xfrm>
        </p:spPr>
        <p:txBody>
          <a:bodyPr/>
          <a:lstStyle/>
          <a:p>
            <a:r>
              <a:rPr lang="hu-H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Felvettek számának változása képzési területenként és intézményenként</a:t>
            </a:r>
            <a:endParaRPr lang="hu-H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Tartalom helye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8680"/>
            <a:ext cx="9144000" cy="63093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562074"/>
          </a:xfrm>
        </p:spPr>
        <p:txBody>
          <a:bodyPr/>
          <a:lstStyle/>
          <a:p>
            <a:r>
              <a:rPr lang="hu-HU" sz="2800" dirty="0" smtClean="0">
                <a:latin typeface="Garamond" pitchFamily="18" charset="0"/>
              </a:rPr>
              <a:t>Az előzetes vizsgálatok néhány tanulsága</a:t>
            </a:r>
            <a:endParaRPr lang="hu-HU" sz="2800" dirty="0">
              <a:latin typeface="Garamond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824536"/>
          </a:xfrm>
        </p:spPr>
        <p:txBody>
          <a:bodyPr/>
          <a:lstStyle/>
          <a:p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Rövid távon lényegében nem várható reagálás a felsőoktatási képzési rendszer mégoly jelentős átalakítási lépéseire sem</a:t>
            </a:r>
          </a:p>
          <a:p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A fizetős kereslet (rövid távú) növekedésére csak a legjobb intézmények számíthatnak, az oktatási bevételt hozók létszáma tartósan csökkenni fog</a:t>
            </a:r>
          </a:p>
          <a:p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A 2012-es keretszám-elosztási és felvételi folyamat relatív „nyertesei” a fővárosi intézmények, a vidéki tudományegyetemek létszáma jelentősebben csökkent, de arányaiban legrosszabbul a vidéki főiskolák jártak</a:t>
            </a:r>
          </a:p>
          <a:p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Az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IFT-k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a gyorsan változó környezetben nem, vagy csak jelentős átalakítással tölthetik be stratégiai iránymutató szerepüket az intézményekben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Köszönöm a figyelmet!</a:t>
            </a:r>
            <a:endParaRPr lang="hu-H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>
                <a:latin typeface="Garamond" pitchFamily="18" charset="0"/>
              </a:rPr>
              <a:t>dr. Székely Mózes</a:t>
            </a:r>
          </a:p>
          <a:p>
            <a:r>
              <a:rPr lang="hu-HU" dirty="0" err="1" smtClean="0">
                <a:latin typeface="Garamond" pitchFamily="18" charset="0"/>
              </a:rPr>
              <a:t>mozes</a:t>
            </a:r>
            <a:r>
              <a:rPr lang="hu-HU" dirty="0" smtClean="0">
                <a:latin typeface="Garamond" pitchFamily="18" charset="0"/>
              </a:rPr>
              <a:t>@</a:t>
            </a:r>
            <a:r>
              <a:rPr lang="hu-HU" dirty="0" err="1" smtClean="0">
                <a:latin typeface="Garamond" pitchFamily="18" charset="0"/>
              </a:rPr>
              <a:t>elte.hu</a:t>
            </a:r>
            <a:endParaRPr lang="hu-HU" dirty="0" smtClean="0">
              <a:latin typeface="Garamond" pitchFamily="18" charset="0"/>
            </a:endParaRPr>
          </a:p>
          <a:p>
            <a:r>
              <a:rPr lang="hu-HU" dirty="0" smtClean="0">
                <a:latin typeface="Garamond" pitchFamily="18" charset="0"/>
              </a:rPr>
              <a:t>30/4454-007</a:t>
            </a:r>
            <a:endParaRPr lang="hu-HU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92696"/>
          </a:xfrm>
        </p:spPr>
        <p:txBody>
          <a:bodyPr/>
          <a:lstStyle/>
          <a:p>
            <a:r>
              <a:rPr lang="hu-H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keretszám-változások és az </a:t>
            </a:r>
            <a:r>
              <a:rPr lang="hu-HU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IFT-k</a:t>
            </a:r>
            <a:endParaRPr lang="hu-H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/>
          <a:lstStyle/>
          <a:p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A kormány legfontosabb céljai az </a:t>
            </a:r>
            <a:r>
              <a:rPr lang="hu-HU" sz="2200" dirty="0" err="1" smtClean="0">
                <a:latin typeface="Times New Roman" pitchFamily="18" charset="0"/>
                <a:cs typeface="Times New Roman" pitchFamily="18" charset="0"/>
              </a:rPr>
              <a:t>IFT-k</a:t>
            </a:r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 megírása idején ismertek voltak</a:t>
            </a:r>
          </a:p>
          <a:p>
            <a:pPr lvl="1"/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Jogi és gazdasági képzési területen az állami ösztöndíjas helyek csökkentése</a:t>
            </a:r>
          </a:p>
          <a:p>
            <a:pPr lvl="1"/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Műszaki, informatikai, egészségügyi és természettudományi képzések támogatása (szinten tartás / kisebb mértékű csökkentés)</a:t>
            </a:r>
          </a:p>
          <a:p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A keretszámok az IFT megírásának ideje alatt ismertek voltak (ekkor már zajlott a felvételi eljárás) – 1007/2012 (I. 20.) Korm. Rendelet</a:t>
            </a:r>
          </a:p>
          <a:p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A kormányzati szándékokról és elvárásokról az </a:t>
            </a:r>
            <a:r>
              <a:rPr lang="hu-HU" sz="2200" dirty="0" err="1" smtClean="0">
                <a:latin typeface="Times New Roman" pitchFamily="18" charset="0"/>
                <a:cs typeface="Times New Roman" pitchFamily="18" charset="0"/>
              </a:rPr>
              <a:t>IFT-munkacsoportokból</a:t>
            </a:r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 értesülhettek az intézményi vezetők</a:t>
            </a:r>
          </a:p>
          <a:p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Ezért is érdekes, hogy miként reagáltak az intézmények a változásokra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34082"/>
          </a:xfrm>
        </p:spPr>
        <p:txBody>
          <a:bodyPr/>
          <a:lstStyle/>
          <a:p>
            <a:r>
              <a:rPr lang="hu-H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Demográfiai változások és előrejelzések</a:t>
            </a:r>
            <a:endParaRPr lang="hu-H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Tartalom helye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92696"/>
            <a:ext cx="8784976" cy="60486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08112"/>
          </a:xfrm>
        </p:spPr>
        <p:txBody>
          <a:bodyPr/>
          <a:lstStyle/>
          <a:p>
            <a:r>
              <a:rPr lang="hu-H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Az</a:t>
            </a:r>
            <a:r>
              <a:rPr lang="hu-HU" sz="2800" dirty="0" smtClean="0"/>
              <a:t> </a:t>
            </a:r>
            <a:r>
              <a:rPr lang="hu-H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intézmények egyes képzési területekre vonatkozó </a:t>
            </a:r>
            <a:r>
              <a:rPr lang="hu-H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fejlesztési/leépítési </a:t>
            </a:r>
            <a:r>
              <a:rPr lang="hu-H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tervei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165923"/>
          </a:xfrm>
        </p:spPr>
        <p:txBody>
          <a:bodyPr/>
          <a:lstStyle/>
          <a:p>
            <a:pPr marL="180000" indent="-180000"/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Az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intézményfejlesztési tervekben az 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intézmények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általában nem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, vagy csak kis kivétellel reagáltak a tényleges 2012 évi jelentkezési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adatokra</a:t>
            </a:r>
          </a:p>
          <a:p>
            <a:pPr marL="180000" indent="-180000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Az 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egyes intézmények a képzési területeket </a:t>
            </a:r>
            <a:endParaRPr 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80050" lvl="1" indent="-180000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47 %-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ban tervezik fejleszteni, </a:t>
            </a:r>
            <a:endParaRPr 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80050" lvl="1" indent="-180000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48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%-ban szinten tartani és </a:t>
            </a:r>
            <a:endParaRPr 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80050" lvl="1" indent="-180000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csupán 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5%-ban csökkenteni,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visszafejleszteni</a:t>
            </a:r>
          </a:p>
          <a:p>
            <a:pPr marL="180000" indent="-180000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keretszámokkal kapcsolatos felsőoktatás-politikát jellemzően (három kivétellel) nem említik az intézményfejlesztési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tervekben</a:t>
            </a:r>
          </a:p>
        </p:txBody>
      </p:sp>
    </p:spTree>
    <p:extLst>
      <p:ext uri="{BB962C8B-B14F-4D97-AF65-F5344CB8AC3E}">
        <p14:creationId xmlns:p14="http://schemas.microsoft.com/office/powerpoint/2010/main" val="205562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4" name="Tartalom helye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8856983" cy="63367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20080"/>
          </a:xfrm>
        </p:spPr>
        <p:txBody>
          <a:bodyPr/>
          <a:lstStyle/>
          <a:p>
            <a:r>
              <a:rPr lang="hu-H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felvételi jelentkezések változása</a:t>
            </a:r>
            <a:endParaRPr lang="hu-H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824536"/>
          </a:xfrm>
        </p:spPr>
        <p:txBody>
          <a:bodyPr/>
          <a:lstStyle/>
          <a:p>
            <a:pPr marL="180000" indent="-180000"/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A magyar felsőoktatásba jelentkezők száma 2010–2011-ről (vagyis a 2010 és 2011 évi jelentkezők éves átlagához képest) 2012-re 32,7%-kal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csökkent</a:t>
            </a:r>
          </a:p>
          <a:p>
            <a:pPr marL="180000" indent="-180000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2010-ben 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és 2011-ben átlagosan évi 281.211 felvételiző jelentkezett az intézményekbe, míg 2012-ben 189.216-an nyújtották be jelentkezési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lapjukat</a:t>
            </a:r>
          </a:p>
          <a:p>
            <a:pPr marL="180000" indent="-180000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Az 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állami fenntartású intézményekbe 2010-ben és 2011-ben átlag évi 229.866-an, 2012-ben 167.323-an jelentkeztek, ez 27,2%-os csökkenést jelent a felvételizők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számában</a:t>
            </a:r>
          </a:p>
          <a:p>
            <a:pPr marL="180000" indent="-180000"/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A gazdaságtudományi képzésekre 84%-kal, a jogi területre 64%-kal adták be kevesebben a jelentkezésüket állami fenntartású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intézménybe, 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mint az előző két évben átlagosan</a:t>
            </a:r>
            <a:endParaRPr lang="hu-H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94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928992" cy="576064"/>
          </a:xfrm>
        </p:spPr>
        <p:txBody>
          <a:bodyPr/>
          <a:lstStyle/>
          <a:p>
            <a:r>
              <a:rPr lang="hu-H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Intézményi reakciók a támogatott keretszámok változására</a:t>
            </a:r>
            <a:endParaRPr lang="hu-H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61662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Gazdaságtudományi képzési területen: az intézmények nem terveznek visszafejlesztést (95 %-kal csökkent a keretszám)</a:t>
            </a:r>
          </a:p>
          <a:p>
            <a:pPr>
              <a:spcBef>
                <a:spcPts val="0"/>
              </a:spcBef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Jogi és igazgatási képzési területen: nem reagáltak (62 %-kal csökkent a keretszám NKE nélkül)</a:t>
            </a:r>
          </a:p>
          <a:p>
            <a:pPr>
              <a:spcBef>
                <a:spcPts val="0"/>
              </a:spcBef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Műszaki, informatikai, természettudományi és egészségügyi területeken: a (résztámogatással együtt) enyhén növekvő keretszámok hatása sem jelent meg az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IFT-kben</a:t>
            </a:r>
            <a:endParaRPr 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Általánosságban: az intézmények a tervezésben a szinten tartást választották</a:t>
            </a:r>
          </a:p>
          <a:p>
            <a:pPr lvl="1">
              <a:spcBef>
                <a:spcPts val="0"/>
              </a:spcBef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a kiemelt területeken ezt indokolhatja a Szél Kálmán Terv 2013-as további jelentős forráscsökkenése</a:t>
            </a:r>
          </a:p>
          <a:p>
            <a:pPr lvl="1">
              <a:spcBef>
                <a:spcPts val="0"/>
              </a:spcBef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a többi területen viszont ugyanezen okból és a demográfiai változások miatt indokolt lenne az újratervezés</a:t>
            </a:r>
          </a:p>
          <a:p>
            <a:pPr>
              <a:spcBef>
                <a:spcPts val="0"/>
              </a:spcBef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A fizetős képzések felfutására csak a közvélemény által legjobbnak tartott intézmények számíthatnak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34082"/>
          </a:xfrm>
        </p:spPr>
        <p:txBody>
          <a:bodyPr/>
          <a:lstStyle/>
          <a:p>
            <a:r>
              <a:rPr lang="hu-H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keretszámok feltöltöttsége</a:t>
            </a:r>
            <a:endParaRPr lang="hu-H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Tartalom helye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64704"/>
            <a:ext cx="8784976" cy="59046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936104"/>
          </a:xfrm>
        </p:spPr>
        <p:txBody>
          <a:bodyPr/>
          <a:lstStyle/>
          <a:p>
            <a:r>
              <a:rPr lang="hu-H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keretszámok feltöltöttsége és az el nem indított szakok aránya képzési területenként</a:t>
            </a:r>
            <a:endParaRPr lang="hu-H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25658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keretszámok (teljes állami támogatású alapképzés és osztatlan képzés) </a:t>
            </a:r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97,9%-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a került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feltöltése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,</a:t>
            </a:r>
            <a:endParaRPr 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ts val="0"/>
              </a:spcBef>
            </a:pPr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legkisebb </a:t>
            </a: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arányban a természettudományi (91,5%), </a:t>
            </a:r>
            <a:endParaRPr lang="hu-HU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ts val="0"/>
              </a:spcBef>
            </a:pPr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az </a:t>
            </a: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informatikai (93,6%), és </a:t>
            </a:r>
            <a:endParaRPr lang="hu-HU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ts val="0"/>
              </a:spcBef>
            </a:pPr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az </a:t>
            </a: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orvos- és egészségtudományi (93,6%) </a:t>
            </a:r>
            <a:endParaRPr lang="hu-H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képzési </a:t>
            </a: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területek </a:t>
            </a:r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szakjai </a:t>
            </a: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lettek </a:t>
            </a:r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feltöltve</a:t>
            </a:r>
          </a:p>
          <a:p>
            <a:pPr marL="0" indent="0">
              <a:spcBef>
                <a:spcPts val="0"/>
              </a:spcBef>
              <a:buNone/>
            </a:pPr>
            <a:endParaRPr lang="hu-HU" sz="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A felvételi 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ájékoztatóban 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megadott minimális irányszámokat 246 szak esetében nem érte el a felvettek száma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(állami 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ösztöndíjas és önköltséges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együtt)</a:t>
            </a:r>
          </a:p>
          <a:p>
            <a:pPr marL="0" indent="0">
              <a:spcBef>
                <a:spcPts val="0"/>
              </a:spcBef>
              <a:buNone/>
            </a:pPr>
            <a:endParaRPr lang="hu-HU" sz="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Az el nem indított szakok aránya</a:t>
            </a:r>
          </a:p>
          <a:p>
            <a:pPr lvl="1">
              <a:spcBef>
                <a:spcPts val="0"/>
              </a:spcBef>
            </a:pPr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a 40%-ot is meghaladta a pedagógusképzés, művészetközvetítés és társadalomtudományi területen</a:t>
            </a:r>
          </a:p>
          <a:p>
            <a:pPr lvl="1">
              <a:spcBef>
                <a:spcPts val="0"/>
              </a:spcBef>
            </a:pPr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a 30%-ot meghaladta a </a:t>
            </a: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gazdaságtudományi, </a:t>
            </a:r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agrár és bölcsészettudományi területeken</a:t>
            </a:r>
          </a:p>
        </p:txBody>
      </p:sp>
    </p:spTree>
    <p:extLst>
      <p:ext uri="{BB962C8B-B14F-4D97-AF65-F5344CB8AC3E}">
        <p14:creationId xmlns:p14="http://schemas.microsoft.com/office/powerpoint/2010/main" val="62463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3902</TotalTime>
  <Words>825</Words>
  <Application>Microsoft Office PowerPoint</Application>
  <PresentationFormat>Diavetítés a képernyőre (4:3 oldalarány)</PresentationFormat>
  <Paragraphs>188</Paragraphs>
  <Slides>14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5" baseType="lpstr">
      <vt:lpstr>Alapértelmezett terv</vt:lpstr>
      <vt:lpstr>A felvételi és az intézményfejlesztési tervek összefüggései  </vt:lpstr>
      <vt:lpstr>A keretszám-változások és az IFT-k</vt:lpstr>
      <vt:lpstr>Demográfiai változások és előrejelzések</vt:lpstr>
      <vt:lpstr>Az intézmények egyes képzési területekre vonatkozó fejlesztési/leépítési tervei </vt:lpstr>
      <vt:lpstr>PowerPoint bemutató</vt:lpstr>
      <vt:lpstr>A felvételi jelentkezések változása</vt:lpstr>
      <vt:lpstr>Intézményi reakciók a támogatott keretszámok változására</vt:lpstr>
      <vt:lpstr>A keretszámok feltöltöttsége</vt:lpstr>
      <vt:lpstr>A keretszámok feltöltöttsége és az el nem indított szakok aránya képzési területenként</vt:lpstr>
      <vt:lpstr>El nem indított szakok száma és aránya</vt:lpstr>
      <vt:lpstr>Miként változott a felvettek száma?</vt:lpstr>
      <vt:lpstr>Felvettek számának változása képzési területenként és intézményenként</vt:lpstr>
      <vt:lpstr>Az előzetes vizsgálatok néhány tanulsága</vt:lpstr>
      <vt:lpstr>Köszönöm a figyelmet!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CsehB</dc:creator>
  <cp:lastModifiedBy>Temesi Éva</cp:lastModifiedBy>
  <cp:revision>316</cp:revision>
  <dcterms:created xsi:type="dcterms:W3CDTF">2011-02-27T14:02:30Z</dcterms:created>
  <dcterms:modified xsi:type="dcterms:W3CDTF">2012-12-07T13:14:17Z</dcterms:modified>
</cp:coreProperties>
</file>