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56817-996E-4F7D-BDE6-3BC074E6951C}" type="datetimeFigureOut">
              <a:rPr lang="hu-HU" smtClean="0"/>
              <a:t>2020. 02. 21.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E7961-EE9E-4183-A289-896D89C1EC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36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1A49-8522-435E-90D1-6D3B6646FEA3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93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1A49-8522-435E-90D1-6D3B6646FEA3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79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1A49-8522-435E-90D1-6D3B6646FEA3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47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1A49-8522-435E-90D1-6D3B6646FEA3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21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1A49-8522-435E-90D1-6D3B6646FEA3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0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1A49-8522-435E-90D1-6D3B6646FEA3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34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1A49-8522-435E-90D1-6D3B6646FEA3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9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1A49-8522-435E-90D1-6D3B6646FEA3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19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1A49-8522-435E-90D1-6D3B6646FEA3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30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1A49-8522-435E-90D1-6D3B6646FEA3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35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1A49-8522-435E-90D1-6D3B6646FEA3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9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1A49-8522-435E-90D1-6D3B6646FEA3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3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5C-0FC8-4269-91AD-96242EEE4333}" type="datetimeFigureOut">
              <a:rPr lang="hu-HU" smtClean="0"/>
              <a:t>2020. 02. 21.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BDA6-8C6A-422A-9F55-D7ADEA2965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166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5C-0FC8-4269-91AD-96242EEE4333}" type="datetimeFigureOut">
              <a:rPr lang="hu-HU" smtClean="0"/>
              <a:t>2020. 02. 21.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BDA6-8C6A-422A-9F55-D7ADEA2965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983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5C-0FC8-4269-91AD-96242EEE4333}" type="datetimeFigureOut">
              <a:rPr lang="hu-HU" smtClean="0"/>
              <a:t>2020. 02. 21.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BDA6-8C6A-422A-9F55-D7ADEA2965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6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5C-0FC8-4269-91AD-96242EEE4333}" type="datetimeFigureOut">
              <a:rPr lang="hu-HU" smtClean="0"/>
              <a:t>2020. 02. 21.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BDA6-8C6A-422A-9F55-D7ADEA2965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68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5C-0FC8-4269-91AD-96242EEE4333}" type="datetimeFigureOut">
              <a:rPr lang="hu-HU" smtClean="0"/>
              <a:t>2020. 02. 21.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BDA6-8C6A-422A-9F55-D7ADEA2965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167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5C-0FC8-4269-91AD-96242EEE4333}" type="datetimeFigureOut">
              <a:rPr lang="hu-HU" smtClean="0"/>
              <a:t>2020. 02. 21.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BDA6-8C6A-422A-9F55-D7ADEA2965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524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5C-0FC8-4269-91AD-96242EEE4333}" type="datetimeFigureOut">
              <a:rPr lang="hu-HU" smtClean="0"/>
              <a:t>2020. 02. 21.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BDA6-8C6A-422A-9F55-D7ADEA2965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720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5C-0FC8-4269-91AD-96242EEE4333}" type="datetimeFigureOut">
              <a:rPr lang="hu-HU" smtClean="0"/>
              <a:t>2020. 02. 21.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BDA6-8C6A-422A-9F55-D7ADEA2965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040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5C-0FC8-4269-91AD-96242EEE4333}" type="datetimeFigureOut">
              <a:rPr lang="hu-HU" smtClean="0"/>
              <a:t>2020. 02. 21.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BDA6-8C6A-422A-9F55-D7ADEA2965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74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5C-0FC8-4269-91AD-96242EEE4333}" type="datetimeFigureOut">
              <a:rPr lang="hu-HU" smtClean="0"/>
              <a:t>2020. 02. 21.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BDA6-8C6A-422A-9F55-D7ADEA2965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757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275C-0FC8-4269-91AD-96242EEE4333}" type="datetimeFigureOut">
              <a:rPr lang="hu-HU" smtClean="0"/>
              <a:t>2020. 02. 21.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BDA6-8C6A-422A-9F55-D7ADEA2965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554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C275C-0FC8-4269-91AD-96242EEE4333}" type="datetimeFigureOut">
              <a:rPr lang="hu-HU" smtClean="0"/>
              <a:t>2020. 02. 21.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BDA6-8C6A-422A-9F55-D7ADEA2965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771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hyperlink" Target="https://docs.google.com/spreadsheets/d/1TFJVMusr7vqomCJL9wbGjNeCRUmtjKui1VTHG4sYoec/edit#gid=610579650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corvinus.hu/index.php?id=2612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vett.sziva@uni-corvinus.h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azdalkodastudomany.uni-corvinus.hu/index.php?id=2612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corvinus.hu/index.php?id=2612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goo.gl/forms/iAVrr8C3yx1h8v7o1" TargetMode="External"/><Relationship Id="rId4" Type="http://schemas.openxmlformats.org/officeDocument/2006/relationships/hyperlink" Target="mailto:ivett.sziva@uni-corvinus.h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276560" y="3255201"/>
            <a:ext cx="7058025" cy="2246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altLang="hu-HU" sz="2000" b="1" dirty="0">
                <a:solidFill>
                  <a:srgbClr val="777777"/>
                </a:solidFill>
                <a:latin typeface="Arial Narrow" panose="020B0606020202030204" pitchFamily="34" charset="0"/>
                <a:ea typeface="Aharoni"/>
                <a:cs typeface="Aharoni"/>
              </a:rPr>
              <a:t> </a:t>
            </a:r>
            <a:endParaRPr lang="hu-HU" altLang="hu-HU" sz="2000" b="1" dirty="0">
              <a:solidFill>
                <a:srgbClr val="1C2F54"/>
              </a:solidFill>
              <a:latin typeface="Arial Narrow" panose="020B0606020202030204" pitchFamily="34" charset="0"/>
              <a:ea typeface="Aharoni"/>
              <a:cs typeface="Aharoni"/>
            </a:endParaRPr>
          </a:p>
          <a:p>
            <a:pPr algn="ctr"/>
            <a:endParaRPr lang="hu-HU" altLang="hu-HU" sz="2000" dirty="0">
              <a:solidFill>
                <a:srgbClr val="1C2F54"/>
              </a:solidFill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hu-HU" altLang="hu-HU" sz="2000" b="1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Főbb kérdések és válaszok</a:t>
            </a:r>
          </a:p>
          <a:p>
            <a:pPr algn="ctr"/>
            <a:r>
              <a:rPr lang="hu-HU" altLang="hu-HU" sz="2000" b="1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Turizmus és vendéglátás</a:t>
            </a:r>
          </a:p>
          <a:p>
            <a:pPr algn="ctr"/>
            <a:r>
              <a:rPr lang="hu-HU" altLang="hu-HU" sz="2000" b="1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2019. év</a:t>
            </a:r>
          </a:p>
          <a:p>
            <a:pPr algn="ctr"/>
            <a:endParaRPr lang="hu-HU" altLang="hu-HU" sz="2000" b="1" dirty="0">
              <a:latin typeface="Arial Narrow" panose="020B0606020202030204" pitchFamily="34" charset="0"/>
              <a:ea typeface="Aharoni"/>
              <a:cs typeface="Aharoni"/>
            </a:endParaRPr>
          </a:p>
          <a:p>
            <a:pPr algn="ctr"/>
            <a:endParaRPr lang="hu-HU" altLang="hu-HU" sz="1000" b="1" dirty="0">
              <a:solidFill>
                <a:srgbClr val="0033CC"/>
              </a:solidFill>
              <a:latin typeface="Arial Narrow" panose="020B0606020202030204" pitchFamily="34" charset="0"/>
              <a:cs typeface="Arial" charset="0"/>
            </a:endParaRPr>
          </a:p>
          <a:p>
            <a:pPr algn="ctr"/>
            <a:endParaRPr lang="en-US" altLang="hu-HU" sz="1000" b="1" dirty="0">
              <a:solidFill>
                <a:srgbClr val="0033CC"/>
              </a:solidFill>
              <a:latin typeface="Arial Narrow" panose="020B0606020202030204" pitchFamily="34" charset="0"/>
              <a:cs typeface="Arial" charset="0"/>
            </a:endParaRP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52614" y="6234928"/>
            <a:ext cx="437805" cy="36512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0"/>
              </a:rPr>
              <a:t>2</a:t>
            </a:r>
          </a:p>
        </p:txBody>
      </p:sp>
      <p:sp>
        <p:nvSpPr>
          <p:cNvPr id="28" name="Rectangle 63"/>
          <p:cNvSpPr/>
          <p:nvPr/>
        </p:nvSpPr>
        <p:spPr>
          <a:xfrm>
            <a:off x="10784747" y="6298749"/>
            <a:ext cx="40044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Oswald" pitchFamily="2" charset="0"/>
                <a:ea typeface="Open Sans" pitchFamily="34" charset="0"/>
                <a:cs typeface="Open Sans" pitchFamily="34" charset="0"/>
              </a:rPr>
              <a:t>52</a:t>
            </a:r>
          </a:p>
        </p:txBody>
      </p:sp>
      <p:sp>
        <p:nvSpPr>
          <p:cNvPr id="16" name="Szövegdoboz 4"/>
          <p:cNvSpPr txBox="1">
            <a:spLocks noChangeArrowheads="1"/>
          </p:cNvSpPr>
          <p:nvPr/>
        </p:nvSpPr>
        <p:spPr bwMode="auto">
          <a:xfrm>
            <a:off x="1830518" y="4609180"/>
            <a:ext cx="4638675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000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Dr. </a:t>
            </a:r>
            <a:r>
              <a:rPr lang="hu-HU" sz="2000" dirty="0" err="1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Csepeti</a:t>
            </a:r>
            <a:r>
              <a:rPr lang="hu-HU" sz="2000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 Ádám</a:t>
            </a:r>
          </a:p>
          <a:p>
            <a:r>
              <a:rPr lang="hu-HU" sz="2000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Egyetemi adjunktus</a:t>
            </a:r>
          </a:p>
          <a:p>
            <a:endParaRPr lang="hu-HU" sz="1050" dirty="0"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  <a:p>
            <a:endParaRPr lang="hu-HU" sz="2000" b="1" dirty="0">
              <a:latin typeface="Arial Narrow" panose="020B0606020202030204" pitchFamily="34" charset="0"/>
              <a:cs typeface="Arial" charset="0"/>
            </a:endParaRPr>
          </a:p>
        </p:txBody>
      </p:sp>
      <p:sp>
        <p:nvSpPr>
          <p:cNvPr id="17" name="Szövegdoboz 4"/>
          <p:cNvSpPr txBox="1">
            <a:spLocks noChangeArrowheads="1"/>
          </p:cNvSpPr>
          <p:nvPr/>
        </p:nvSpPr>
        <p:spPr bwMode="auto">
          <a:xfrm>
            <a:off x="6773331" y="4491373"/>
            <a:ext cx="4211637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u-HU" sz="2000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Dr. </a:t>
            </a:r>
            <a:r>
              <a:rPr lang="hu-HU" sz="2000" dirty="0" err="1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Pinke-Sziva</a:t>
            </a:r>
            <a:r>
              <a:rPr lang="hu-HU" sz="2000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 Ivett</a:t>
            </a:r>
          </a:p>
          <a:p>
            <a:pPr algn="r"/>
            <a:endParaRPr lang="hu-HU" sz="1050" dirty="0"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  <a:p>
            <a:pPr algn="r"/>
            <a:r>
              <a:rPr lang="hu-HU" sz="2000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Egyetemi docens</a:t>
            </a:r>
          </a:p>
          <a:p>
            <a:pPr algn="r"/>
            <a:endParaRPr lang="hu-HU" sz="1050" dirty="0"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  <a:p>
            <a:pPr algn="r"/>
            <a:r>
              <a:rPr lang="hu-HU" sz="2000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Szakmai gyakorlati felelős </a:t>
            </a:r>
          </a:p>
          <a:p>
            <a:pPr algn="r"/>
            <a:r>
              <a:rPr lang="hu-HU" sz="2000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Turizmus – vendéglátás szak </a:t>
            </a:r>
          </a:p>
          <a:p>
            <a:pPr algn="r"/>
            <a:r>
              <a:rPr lang="hu-HU" sz="2000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Nappali képzés</a:t>
            </a:r>
          </a:p>
          <a:p>
            <a:endParaRPr lang="hu-HU" sz="2000" b="1" dirty="0">
              <a:latin typeface="Arial Narrow" panose="020B0606020202030204" pitchFamily="34" charset="0"/>
              <a:cs typeface="Arial" charset="0"/>
            </a:endParaRPr>
          </a:p>
        </p:txBody>
      </p:sp>
      <p:pic>
        <p:nvPicPr>
          <p:cNvPr id="1028" name="Picture 4" descr="A képen a következők lehetnek: szöv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71" y="0"/>
            <a:ext cx="2456028" cy="245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7"/>
          <p:cNvSpPr/>
          <p:nvPr/>
        </p:nvSpPr>
        <p:spPr>
          <a:xfrm>
            <a:off x="1764980" y="2371434"/>
            <a:ext cx="9125438" cy="879584"/>
          </a:xfrm>
          <a:prstGeom prst="rect">
            <a:avLst/>
          </a:prstGeom>
          <a:solidFill>
            <a:srgbClr val="C4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>
                <a:solidFill>
                  <a:schemeClr val="bg1"/>
                </a:solidFill>
                <a:latin typeface="Arial Narrow" panose="020B0606020202030204" pitchFamily="34" charset="0"/>
                <a:ea typeface="Calibri" charset="0"/>
                <a:cs typeface="Calibri" charset="0"/>
              </a:rPr>
              <a:t>Szakmai gyakorlatról dióhéjban</a:t>
            </a:r>
            <a:endParaRPr lang="en-US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</p:txBody>
      </p:sp>
      <p:pic>
        <p:nvPicPr>
          <p:cNvPr id="1030" name="Picture 6" descr="Nem érhető el leírás a fényképhez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201" y="184405"/>
            <a:ext cx="1712633" cy="17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60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/>
          <p:nvPr/>
        </p:nvSpPr>
        <p:spPr>
          <a:xfrm>
            <a:off x="15081" y="133368"/>
            <a:ext cx="7436224" cy="794479"/>
          </a:xfrm>
          <a:prstGeom prst="rect">
            <a:avLst/>
          </a:prstGeom>
          <a:solidFill>
            <a:srgbClr val="C4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hu-HU" altLang="hu-HU" sz="2400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A szakmai gyakorlat utáni dokumentumok</a:t>
            </a: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52614" y="6234928"/>
            <a:ext cx="437805" cy="36512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0"/>
              </a:rPr>
              <a:t>2</a:t>
            </a:r>
          </a:p>
        </p:txBody>
      </p:sp>
      <p:sp>
        <p:nvSpPr>
          <p:cNvPr id="28" name="Rectangle 63"/>
          <p:cNvSpPr/>
          <p:nvPr/>
        </p:nvSpPr>
        <p:spPr>
          <a:xfrm>
            <a:off x="10784747" y="6298749"/>
            <a:ext cx="40044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Oswald" pitchFamily="2" charset="0"/>
                <a:ea typeface="Open Sans" pitchFamily="34" charset="0"/>
                <a:cs typeface="Open Sans" pitchFamily="34" charset="0"/>
              </a:rPr>
              <a:t>52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3767" y="1256394"/>
            <a:ext cx="1024884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hu-HU" sz="2000" dirty="0">
                <a:latin typeface="Arial Narrow" panose="020B0606020202030204" pitchFamily="34" charset="0"/>
              </a:rPr>
              <a:t>A szakmai gyakorlat minősítéséről és elfogadásáról a munkahelyi vezető értékelését figyelembe véve a </a:t>
            </a:r>
            <a:r>
              <a:rPr lang="hu-HU" sz="2000" b="1" dirty="0">
                <a:latin typeface="Arial Narrow" panose="020B0606020202030204" pitchFamily="34" charset="0"/>
              </a:rPr>
              <a:t>szakszeminárium-vezető </a:t>
            </a:r>
            <a:r>
              <a:rPr lang="hu-HU" sz="2000" dirty="0">
                <a:latin typeface="Arial Narrow" panose="020B0606020202030204" pitchFamily="34" charset="0"/>
              </a:rPr>
              <a:t>dönt. A szakmai gyakorlat végső érdemjegyének kialakítása a következő: a munkahelyi vezetői értékelésen lévő, illetve a szakszeminárium-vezető által a szakmai beszámolóra adott érdemjegyek súlyozott átlaga, </a:t>
            </a:r>
            <a:r>
              <a:rPr lang="hu-HU" sz="2000" b="1" dirty="0">
                <a:latin typeface="Arial Narrow" panose="020B0606020202030204" pitchFamily="34" charset="0"/>
              </a:rPr>
              <a:t>amely során a gyakorlati beszámoló 55%-al szerepel</a:t>
            </a:r>
            <a:r>
              <a:rPr lang="hu-HU" sz="2000" dirty="0">
                <a:latin typeface="Arial Narrow" panose="020B0606020202030204" pitchFamily="34" charset="0"/>
              </a:rPr>
              <a:t>, két tizedes jegyre kerekítve. A szakmai gyakorlat minősítése az alábbi határértékek figyelembevételével történik: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Arial Narrow" panose="020B0606020202030204" pitchFamily="34" charset="0"/>
              </a:rPr>
              <a:t>jeles, ha az átlag 4,51-5,00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Arial Narrow" panose="020B0606020202030204" pitchFamily="34" charset="0"/>
              </a:rPr>
              <a:t>jó, ha az átlag 3,51-4,50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Arial Narrow" panose="020B0606020202030204" pitchFamily="34" charset="0"/>
              </a:rPr>
              <a:t>közepes, ha az átlag 2,51-3,50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Arial Narrow" panose="020B0606020202030204" pitchFamily="34" charset="0"/>
              </a:rPr>
              <a:t>elégséges, ha az átlag 2,00 - 2,5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Arial Narrow" panose="020B0606020202030204" pitchFamily="34" charset="0"/>
              </a:rPr>
              <a:t>elégtelen, ha az átlag 2,00 alatt van. </a:t>
            </a:r>
          </a:p>
          <a:p>
            <a:pPr lvl="0"/>
            <a:endParaRPr lang="hu-HU" sz="2000" dirty="0">
              <a:latin typeface="Arial Narrow" panose="020B0606020202030204" pitchFamily="34" charset="0"/>
            </a:endParaRPr>
          </a:p>
          <a:p>
            <a:pPr lvl="0"/>
            <a:r>
              <a:rPr lang="hu-HU" sz="2000" dirty="0">
                <a:latin typeface="Arial Narrow" panose="020B0606020202030204" pitchFamily="34" charset="0"/>
              </a:rPr>
              <a:t>Amennyiben a szakmai gyakorlati beszámolóból megállapítható, hogy a hallgató nem teljesítette a szakmai gyakorlatát vagy nem az előírtaknak megfelelően (pl. időtartam vagy feladat), úgy a szakmai gyakorlatát meg kell ismételnie. Amennyiben a beszámoló nem felel meg az előírt feltételeknek, azt a hallgató hét napon belül – javítva – köteles újra benyújtani.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>
              <a:latin typeface="Arial Narrow" panose="020B0606020202030204" pitchFamily="34" charset="0"/>
            </a:endParaRPr>
          </a:p>
          <a:p>
            <a:pPr lvl="0"/>
            <a:endParaRPr lang="hu-HU" sz="2000" dirty="0">
              <a:latin typeface="Arial Narrow" panose="020B0606020202030204" pitchFamily="34" charset="0"/>
            </a:endParaRPr>
          </a:p>
          <a:p>
            <a:pPr marL="363538" indent="-363538"/>
            <a:endParaRPr lang="hu-HU" altLang="hu-HU" sz="2000" dirty="0">
              <a:latin typeface="Arial Narrow" panose="020B0606020202030204" pitchFamily="34" charset="0"/>
            </a:endParaRPr>
          </a:p>
          <a:p>
            <a:pPr marL="363538" indent="-363538"/>
            <a:endParaRPr lang="hu-HU" altLang="hu-HU" sz="2000" dirty="0">
              <a:latin typeface="Arial Narrow" panose="020B0606020202030204" pitchFamily="34" charset="0"/>
            </a:endParaRPr>
          </a:p>
          <a:p>
            <a:pPr marL="363538" indent="-363538"/>
            <a:r>
              <a:rPr lang="hu-HU" altLang="hu-HU" sz="2000" dirty="0">
                <a:latin typeface="Arial Narrow" panose="020B0606020202030204" pitchFamily="34" charset="0"/>
              </a:rPr>
              <a:t>  </a:t>
            </a:r>
          </a:p>
          <a:p>
            <a:pPr marL="363538" indent="-363538" eaLnBrk="0" hangingPunct="0">
              <a:lnSpc>
                <a:spcPct val="80000"/>
              </a:lnSpc>
              <a:spcBef>
                <a:spcPts val="1000"/>
              </a:spcBef>
              <a:buClr>
                <a:schemeClr val="tx1"/>
              </a:buClr>
            </a:pPr>
            <a:r>
              <a:rPr lang="hu-HU" altLang="hu-HU" sz="2000" b="1" dirty="0">
                <a:latin typeface="Arial Narrow" panose="020B0606020202030204" pitchFamily="34" charset="0"/>
              </a:rPr>
              <a:t>		</a:t>
            </a:r>
            <a:r>
              <a:rPr lang="hu-HU" altLang="hu-HU" sz="2000" dirty="0">
                <a:latin typeface="Arial Narrow" panose="020B0606020202030204" pitchFamily="34" charset="0"/>
              </a:rPr>
              <a:t> </a:t>
            </a: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sz="2000" dirty="0">
              <a:latin typeface="Arial Narrow" panose="020B0606020202030204" pitchFamily="34" charset="0"/>
            </a:endParaRP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9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/>
          <p:nvPr/>
        </p:nvSpPr>
        <p:spPr>
          <a:xfrm>
            <a:off x="15081" y="133368"/>
            <a:ext cx="7436224" cy="794479"/>
          </a:xfrm>
          <a:prstGeom prst="rect">
            <a:avLst/>
          </a:prstGeom>
          <a:solidFill>
            <a:srgbClr val="C4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  <a:p>
            <a:pPr algn="ctr"/>
            <a:r>
              <a:rPr lang="hu-HU" sz="4000" dirty="0">
                <a:solidFill>
                  <a:schemeClr val="bg1"/>
                </a:solidFill>
                <a:latin typeface="Arial Narrow" panose="020B0606020202030204" pitchFamily="34" charset="0"/>
                <a:ea typeface="Calibri" charset="0"/>
                <a:cs typeface="Calibri" charset="0"/>
              </a:rPr>
              <a:t>Partnerek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52614" y="6234928"/>
            <a:ext cx="437805" cy="36512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0"/>
              </a:rPr>
              <a:t>2</a:t>
            </a:r>
          </a:p>
        </p:txBody>
      </p:sp>
      <p:sp>
        <p:nvSpPr>
          <p:cNvPr id="28" name="Rectangle 63"/>
          <p:cNvSpPr/>
          <p:nvPr/>
        </p:nvSpPr>
        <p:spPr>
          <a:xfrm>
            <a:off x="10784747" y="6298749"/>
            <a:ext cx="40044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Oswald" pitchFamily="2" charset="0"/>
                <a:ea typeface="Open Sans" pitchFamily="34" charset="0"/>
                <a:cs typeface="Open Sans" pitchFamily="34" charset="0"/>
              </a:rPr>
              <a:t>52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0657" y="2163774"/>
            <a:ext cx="3782987" cy="299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Clr>
                <a:schemeClr val="tx1"/>
              </a:buClr>
            </a:pPr>
            <a:r>
              <a:rPr lang="hu-HU" altLang="hu-HU" b="1" dirty="0">
                <a:latin typeface="Arial Narrow" panose="020B0606020202030204" pitchFamily="34" charset="0"/>
              </a:rPr>
              <a:t>Folyamatosan frissülő információk itt: (A dokumentum tájékoztató jellegű. Több kontaktszemély is látható esetenként. Nem garantált, hogy a kontaktok aktuálisak.) </a:t>
            </a:r>
          </a:p>
          <a:p>
            <a:pPr eaLnBrk="0" hangingPunct="0">
              <a:buClr>
                <a:schemeClr val="tx1"/>
              </a:buClr>
            </a:pPr>
            <a:r>
              <a:rPr lang="hu-HU" altLang="hu-HU" b="1" dirty="0">
                <a:latin typeface="Arial Narrow" panose="020B0606020202030204" pitchFamily="34" charset="0"/>
              </a:rPr>
              <a:t>A cégek folyamatosan frissített ajánlataival is!</a:t>
            </a:r>
          </a:p>
          <a:p>
            <a:pPr eaLnBrk="0" hangingPunct="0">
              <a:buClr>
                <a:schemeClr val="tx1"/>
              </a:buClr>
            </a:pPr>
            <a:endParaRPr lang="hu-HU" altLang="hu-HU" b="1" dirty="0">
              <a:latin typeface="Arial Narrow" panose="020B0606020202030204" pitchFamily="34" charset="0"/>
            </a:endParaRPr>
          </a:p>
          <a:p>
            <a:pPr eaLnBrk="0" hangingPunct="0">
              <a:buClr>
                <a:schemeClr val="tx1"/>
              </a:buClr>
            </a:pPr>
            <a:r>
              <a:rPr lang="hu-HU" altLang="hu-HU" b="1" dirty="0">
                <a:latin typeface="Arial Narrow" panose="020B0606020202030204" pitchFamily="34" charset="0"/>
                <a:hlinkClick r:id="rId3"/>
              </a:rPr>
              <a:t>https://docs.google.com/spreadsheets/d/1TFJVMusr7vqomCJL9wbGjNeCRUmtjKui1VTHG4sYoec/edit#gid=610579650</a:t>
            </a:r>
            <a:endParaRPr lang="hu-HU" altLang="hu-HU" b="1" dirty="0">
              <a:latin typeface="Arial Narrow" panose="020B0606020202030204" pitchFamily="34" charset="0"/>
            </a:endParaRPr>
          </a:p>
          <a:p>
            <a:pPr eaLnBrk="0" hangingPunct="0">
              <a:buClr>
                <a:schemeClr val="tx1"/>
              </a:buClr>
            </a:pPr>
            <a:endParaRPr lang="hu-HU" altLang="hu-HU" b="1" dirty="0">
              <a:latin typeface="Arial Narrow" panose="020B0606020202030204" pitchFamily="34" charset="0"/>
            </a:endParaRPr>
          </a:p>
          <a:p>
            <a:pPr eaLnBrk="0" hangingPunct="0">
              <a:buClr>
                <a:schemeClr val="tx1"/>
              </a:buClr>
            </a:pPr>
            <a:endParaRPr lang="hu-HU" altLang="hu-HU" b="1" dirty="0">
              <a:latin typeface="Arial Narrow" panose="020B0606020202030204" pitchFamily="34" charset="0"/>
            </a:endParaRPr>
          </a:p>
          <a:p>
            <a:pPr marL="363538" indent="-363538"/>
            <a:endParaRPr lang="hu-HU" altLang="hu-HU" dirty="0">
              <a:latin typeface="Arial Narrow" panose="020B0606020202030204" pitchFamily="34" charset="0"/>
            </a:endParaRPr>
          </a:p>
          <a:p>
            <a:pPr marL="363538" indent="-363538"/>
            <a:endParaRPr lang="hu-HU" altLang="hu-HU" dirty="0">
              <a:latin typeface="Arial Narrow" panose="020B0606020202030204" pitchFamily="34" charset="0"/>
            </a:endParaRPr>
          </a:p>
          <a:p>
            <a:pPr marL="363538" indent="-363538"/>
            <a:r>
              <a:rPr lang="hu-HU" altLang="hu-HU" dirty="0">
                <a:latin typeface="Arial Narrow" panose="020B0606020202030204" pitchFamily="34" charset="0"/>
              </a:rPr>
              <a:t>  </a:t>
            </a:r>
          </a:p>
          <a:p>
            <a:pPr marL="363538" indent="-363538" eaLnBrk="0" hangingPunct="0">
              <a:lnSpc>
                <a:spcPct val="80000"/>
              </a:lnSpc>
              <a:spcBef>
                <a:spcPts val="1000"/>
              </a:spcBef>
              <a:buClr>
                <a:schemeClr val="tx1"/>
              </a:buClr>
            </a:pPr>
            <a:r>
              <a:rPr lang="hu-HU" altLang="hu-HU" b="1" dirty="0">
                <a:latin typeface="Arial Narrow" panose="020B0606020202030204" pitchFamily="34" charset="0"/>
              </a:rPr>
              <a:t>		</a:t>
            </a:r>
            <a:r>
              <a:rPr lang="hu-HU" altLang="hu-HU" dirty="0">
                <a:latin typeface="Arial Narrow" panose="020B0606020202030204" pitchFamily="34" charset="0"/>
              </a:rPr>
              <a:t> </a:t>
            </a: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dirty="0">
              <a:latin typeface="Arial Narrow" panose="020B0606020202030204" pitchFamily="34" charset="0"/>
            </a:endParaRP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dirty="0">
              <a:latin typeface="Arial Narrow" panose="020B0606020202030204" pitchFamily="34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1650" y="4353436"/>
            <a:ext cx="1743075" cy="62865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2029" y="3929914"/>
            <a:ext cx="885825" cy="428625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93099" y="1041042"/>
            <a:ext cx="1095375" cy="1228725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33177" y="3752206"/>
            <a:ext cx="1095375" cy="590550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75665" y="1371614"/>
            <a:ext cx="1019175" cy="1047750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731" y="2605659"/>
            <a:ext cx="1323975" cy="1158479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6997" y="5438931"/>
            <a:ext cx="3117849" cy="753990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64202" y="3055540"/>
            <a:ext cx="1838325" cy="619125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884435" y="530606"/>
            <a:ext cx="1300752" cy="1061838"/>
          </a:xfrm>
          <a:prstGeom prst="rect">
            <a:avLst/>
          </a:prstGeom>
        </p:spPr>
      </p:pic>
      <p:pic>
        <p:nvPicPr>
          <p:cNvPr id="20" name="Kép 1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75239" y="4415831"/>
            <a:ext cx="1201467" cy="1026118"/>
          </a:xfrm>
          <a:prstGeom prst="rect">
            <a:avLst/>
          </a:prstGeom>
        </p:spPr>
      </p:pic>
      <p:pic>
        <p:nvPicPr>
          <p:cNvPr id="21" name="Kép 2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018821" y="2605709"/>
            <a:ext cx="2486025" cy="523875"/>
          </a:xfrm>
          <a:prstGeom prst="rect">
            <a:avLst/>
          </a:prstGeom>
        </p:spPr>
      </p:pic>
      <p:pic>
        <p:nvPicPr>
          <p:cNvPr id="22" name="Kép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81650" y="5736102"/>
            <a:ext cx="3183519" cy="80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" y="2363562"/>
            <a:ext cx="5568430" cy="36937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07468" y="1089444"/>
            <a:ext cx="7769452" cy="707886"/>
          </a:xfrm>
          <a:prstGeom prst="rect">
            <a:avLst/>
          </a:prstGeom>
          <a:solidFill>
            <a:srgbClr val="C491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4000" dirty="0">
                <a:solidFill>
                  <a:schemeClr val="bg1"/>
                </a:solidFill>
                <a:latin typeface="Arial Narrow" panose="020B0606020202030204" pitchFamily="34" charset="0"/>
                <a:ea typeface="Calibri" charset="0"/>
                <a:cs typeface="Calibri" charset="0"/>
              </a:rPr>
              <a:t>Köszönöm a figyelmet!</a:t>
            </a:r>
            <a:endParaRPr lang="en-US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5918053" y="5473006"/>
            <a:ext cx="5924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latin typeface="Arial Narrow" panose="020B0606020202030204" pitchFamily="34" charset="0"/>
              </a:rPr>
              <a:t>Dr. </a:t>
            </a:r>
            <a:r>
              <a:rPr lang="hu-HU" sz="2800">
                <a:latin typeface="Arial Narrow" panose="020B0606020202030204" pitchFamily="34" charset="0"/>
              </a:rPr>
              <a:t>Pinke-Sziva</a:t>
            </a:r>
            <a:r>
              <a:rPr lang="hu-HU" sz="2800" dirty="0">
                <a:latin typeface="Arial Narrow" panose="020B0606020202030204" pitchFamily="34" charset="0"/>
              </a:rPr>
              <a:t> Ivett </a:t>
            </a:r>
          </a:p>
          <a:p>
            <a:pPr algn="ctr"/>
            <a:r>
              <a:rPr lang="hu-HU" sz="2800" dirty="0">
                <a:latin typeface="Arial Narrow" panose="020B0606020202030204" pitchFamily="34" charset="0"/>
              </a:rPr>
              <a:t>ivett.sziva@uni-corvinus.hu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pic>
        <p:nvPicPr>
          <p:cNvPr id="2050" name="Picture 2" descr="Nem érhető el leírás a fényképhez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908" y="3156210"/>
            <a:ext cx="1871781" cy="187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14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/>
          <p:nvPr/>
        </p:nvSpPr>
        <p:spPr>
          <a:xfrm>
            <a:off x="15081" y="133368"/>
            <a:ext cx="7436224" cy="794479"/>
          </a:xfrm>
          <a:prstGeom prst="rect">
            <a:avLst/>
          </a:prstGeom>
          <a:solidFill>
            <a:srgbClr val="C4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  <a:p>
            <a:pPr algn="ctr"/>
            <a:r>
              <a:rPr lang="hu-HU" sz="4000" dirty="0">
                <a:solidFill>
                  <a:schemeClr val="bg1"/>
                </a:solidFill>
                <a:latin typeface="Arial Narrow" panose="020B0606020202030204" pitchFamily="34" charset="0"/>
                <a:ea typeface="Calibri" charset="0"/>
                <a:cs typeface="Calibri" charset="0"/>
              </a:rPr>
              <a:t>Teljesítés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52614" y="6234928"/>
            <a:ext cx="437805" cy="36512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0"/>
              </a:rPr>
              <a:t>2</a:t>
            </a:r>
          </a:p>
        </p:txBody>
      </p:sp>
      <p:sp>
        <p:nvSpPr>
          <p:cNvPr id="28" name="Rectangle 63"/>
          <p:cNvSpPr/>
          <p:nvPr/>
        </p:nvSpPr>
        <p:spPr>
          <a:xfrm>
            <a:off x="10784747" y="6298749"/>
            <a:ext cx="40044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Oswald" pitchFamily="2" charset="0"/>
                <a:ea typeface="Open Sans" pitchFamily="34" charset="0"/>
                <a:cs typeface="Open Sans" pitchFamily="34" charset="0"/>
              </a:rPr>
              <a:t>52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58648" y="1873023"/>
            <a:ext cx="4256996" cy="41655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/>
          <a:lstStyle/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  <a:defRPr/>
            </a:pPr>
            <a:endParaRPr lang="hu-HU" altLang="hu-HU" sz="1600" dirty="0">
              <a:latin typeface="Tahoma" pitchFamily="34" charset="0"/>
            </a:endParaRPr>
          </a:p>
          <a:p>
            <a:pPr marL="228600" indent="-228600" eaLnBrk="0" hangingPunct="0">
              <a:lnSpc>
                <a:spcPct val="90000"/>
              </a:lnSpc>
              <a:buFont typeface="+mj-lt"/>
              <a:buAutoNum type="arabicParenR"/>
              <a:defRPr/>
            </a:pPr>
            <a:r>
              <a:rPr lang="hu-HU" altLang="hu-HU" sz="1600" dirty="0">
                <a:latin typeface="Tahoma" pitchFamily="34" charset="0"/>
              </a:rPr>
              <a:t>Hat aktív félévet követően, megszakítás </a:t>
            </a:r>
            <a:r>
              <a:rPr lang="hu-HU" altLang="hu-HU" sz="1600" dirty="0" smtClean="0">
                <a:latin typeface="Tahoma" pitchFamily="34" charset="0"/>
              </a:rPr>
              <a:t>nélkül, szorgalmi időszakon kívül vagy a 7. félévben</a:t>
            </a:r>
            <a:r>
              <a:rPr lang="hu-HU" altLang="hu-HU" sz="1600" dirty="0">
                <a:latin typeface="Tahoma" pitchFamily="34" charset="0"/>
              </a:rPr>
              <a:t> </a:t>
            </a:r>
            <a:r>
              <a:rPr lang="hu-HU" altLang="hu-HU" sz="1600" dirty="0" smtClean="0">
                <a:latin typeface="Tahoma" pitchFamily="34" charset="0"/>
              </a:rPr>
              <a:t>vagy</a:t>
            </a:r>
          </a:p>
          <a:p>
            <a:pPr eaLnBrk="0" hangingPunct="0">
              <a:lnSpc>
                <a:spcPct val="90000"/>
              </a:lnSpc>
              <a:defRPr/>
            </a:pPr>
            <a:endParaRPr lang="hu-HU" altLang="hu-HU" sz="1600" dirty="0" smtClean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defRPr/>
            </a:pPr>
            <a:r>
              <a:rPr lang="hu-HU" altLang="hu-HU" sz="1600" dirty="0">
                <a:latin typeface="Tahoma" pitchFamily="34" charset="0"/>
              </a:rPr>
              <a:t>2) N</a:t>
            </a:r>
            <a:r>
              <a:rPr lang="hu-HU" altLang="hu-HU" sz="1600" dirty="0" smtClean="0">
                <a:latin typeface="Tahoma" pitchFamily="34" charset="0"/>
              </a:rPr>
              <a:t>égy </a:t>
            </a:r>
            <a:r>
              <a:rPr lang="hu-HU" altLang="hu-HU" sz="1600" dirty="0">
                <a:latin typeface="Tahoma" pitchFamily="34" charset="0"/>
              </a:rPr>
              <a:t>aktív félévet követően, megszakítás nélkül, a szorgalmi időszakon kívül</a:t>
            </a:r>
            <a:r>
              <a:rPr lang="hu-HU" altLang="hu-HU" sz="1600" dirty="0" smtClean="0">
                <a:latin typeface="Tahoma" pitchFamily="34" charset="0"/>
              </a:rPr>
              <a:t>.</a:t>
            </a:r>
          </a:p>
          <a:p>
            <a:pPr eaLnBrk="0" hangingPunct="0">
              <a:lnSpc>
                <a:spcPct val="90000"/>
              </a:lnSpc>
              <a:defRPr/>
            </a:pPr>
            <a:endParaRPr lang="hu-HU" altLang="hu-HU" sz="1600" dirty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hu-HU" altLang="hu-HU" sz="1600" dirty="0">
                <a:latin typeface="Tahoma" pitchFamily="34" charset="0"/>
              </a:rPr>
              <a:t>2</a:t>
            </a:r>
            <a:r>
              <a:rPr lang="hu-HU" altLang="hu-HU" sz="1600" dirty="0" smtClean="0">
                <a:latin typeface="Tahoma" pitchFamily="34" charset="0"/>
              </a:rPr>
              <a:t>)  CSAK </a:t>
            </a:r>
            <a:r>
              <a:rPr lang="hu-HU" altLang="hu-HU" sz="1600" dirty="0">
                <a:latin typeface="Tahoma" pitchFamily="34" charset="0"/>
              </a:rPr>
              <a:t>egybefüggő munkavégzéssel teljesíthető! </a:t>
            </a:r>
            <a:endParaRPr lang="hu-HU" altLang="hu-HU" sz="1600" dirty="0" smtClean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defRPr/>
            </a:pPr>
            <a:endParaRPr lang="hu-HU" altLang="hu-HU" sz="1600" dirty="0" smtClean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hu-HU" altLang="hu-HU" sz="1600" dirty="0" smtClean="0">
                <a:latin typeface="Tahoma" pitchFamily="34" charset="0"/>
              </a:rPr>
              <a:t>3)  A </a:t>
            </a:r>
            <a:r>
              <a:rPr lang="hu-HU" altLang="hu-HU" sz="1600" dirty="0">
                <a:latin typeface="Tahoma" pitchFamily="34" charset="0"/>
              </a:rPr>
              <a:t>kötelező szakmai gyakorlat </a:t>
            </a:r>
            <a:r>
              <a:rPr lang="hu-HU" altLang="hu-HU" sz="1600" dirty="0" smtClean="0">
                <a:latin typeface="Tahoma" pitchFamily="34" charset="0"/>
              </a:rPr>
              <a:t>időtartama:          12 hét (30 kredit)</a:t>
            </a:r>
            <a:endParaRPr lang="hu-HU" altLang="hu-HU" sz="1600" dirty="0">
              <a:latin typeface="Tahoma" pitchFamily="34" charset="0"/>
            </a:endParaRPr>
          </a:p>
          <a:p>
            <a:pPr marL="216000" indent="-216000" eaLnBrk="0" hangingPunct="0">
              <a:lnSpc>
                <a:spcPct val="90000"/>
              </a:lnSpc>
              <a:spcBef>
                <a:spcPts val="1000"/>
              </a:spcBef>
              <a:buFont typeface="+mj-lt"/>
              <a:buAutoNum type="arabicParenR" startAt="4"/>
              <a:defRPr/>
            </a:pPr>
            <a:r>
              <a:rPr lang="hu-HU" altLang="hu-HU" sz="1600" dirty="0" smtClean="0">
                <a:latin typeface="Tahoma" pitchFamily="34" charset="0"/>
              </a:rPr>
              <a:t> Hivatalosan </a:t>
            </a:r>
            <a:r>
              <a:rPr lang="hu-HU" altLang="hu-HU" sz="1600" dirty="0">
                <a:latin typeface="Tahoma" pitchFamily="34" charset="0"/>
              </a:rPr>
              <a:t>csak heti 40 órás munkavégzéssel teljesíthető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+mj-lt"/>
              <a:buAutoNum type="arabicParenR" startAt="4"/>
              <a:defRPr/>
            </a:pPr>
            <a:endParaRPr lang="hu-HU" altLang="hu-HU" sz="1600" dirty="0">
              <a:latin typeface="Tahoma" pitchFamily="34" charset="0"/>
            </a:endParaRP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defRPr/>
            </a:pPr>
            <a:endParaRPr lang="hu-HU" altLang="hu-HU" sz="1600" dirty="0">
              <a:latin typeface="Tahoma" pitchFamily="34" charset="0"/>
            </a:endParaRP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endParaRPr lang="hu-HU" altLang="hu-HU" sz="1600" dirty="0">
              <a:latin typeface="Tahoma" pitchFamily="34" charset="0"/>
            </a:endParaRP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endParaRPr lang="hu-HU" altLang="hu-HU" sz="1600" dirty="0">
              <a:latin typeface="Tahoma" pitchFamily="34" charset="0"/>
            </a:endParaRP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hu-HU" altLang="hu-HU" sz="1600" dirty="0">
              <a:latin typeface="Tahoma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57286" y="1365023"/>
            <a:ext cx="4258568" cy="50074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lIns="72000" tIns="0" rIns="0" bIns="0" anchor="ctr"/>
          <a:lstStyle/>
          <a:p>
            <a:pPr algn="ctr" eaLnBrk="0" hangingPunct="0"/>
            <a:r>
              <a:rPr lang="hu-HU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 TELJESÍTÉS OPCIÓI 2017 előtt kezdett Hallgatók esetében</a:t>
            </a: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722488" y="1880280"/>
            <a:ext cx="4256996" cy="4165599"/>
          </a:xfrm>
          <a:prstGeom prst="rect">
            <a:avLst/>
          </a:prstGeom>
          <a:solidFill>
            <a:schemeClr val="bg1"/>
          </a:solidFill>
          <a:ln>
            <a:solidFill>
              <a:srgbClr val="E2A700"/>
            </a:solidFill>
          </a:ln>
        </p:spPr>
        <p:txBody>
          <a:bodyPr/>
          <a:lstStyle/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  <a:defRPr/>
            </a:pPr>
            <a:endParaRPr lang="hu-HU" altLang="hu-HU" sz="1600" dirty="0">
              <a:latin typeface="Tahoma" pitchFamily="34" charset="0"/>
            </a:endParaRPr>
          </a:p>
          <a:p>
            <a:pPr marL="228600" indent="-228600" eaLnBrk="0" hangingPunct="0">
              <a:lnSpc>
                <a:spcPct val="90000"/>
              </a:lnSpc>
              <a:buFont typeface="+mj-lt"/>
              <a:buAutoNum type="arabicParenR"/>
              <a:defRPr/>
            </a:pPr>
            <a:r>
              <a:rPr lang="hu-HU" altLang="hu-HU" sz="1600" dirty="0" smtClean="0">
                <a:latin typeface="Tahoma" pitchFamily="34" charset="0"/>
              </a:rPr>
              <a:t>Csak hat </a:t>
            </a:r>
            <a:r>
              <a:rPr lang="hu-HU" altLang="hu-HU" sz="1600" dirty="0">
                <a:latin typeface="Tahoma" pitchFamily="34" charset="0"/>
              </a:rPr>
              <a:t>aktív félévet követően, megszakítás nélkül (nem lehetséges 4 aktív félév után tehát!)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hu-HU" altLang="hu-HU" sz="1600" dirty="0">
                <a:latin typeface="Tahoma" pitchFamily="34" charset="0"/>
              </a:rPr>
              <a:t>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hu-HU" altLang="hu-HU" sz="1600" dirty="0">
                <a:latin typeface="Tahoma" pitchFamily="34" charset="0"/>
              </a:rPr>
              <a:t>2) CSAK egybefüggő munkavégzéssel teljesíthető! </a:t>
            </a:r>
          </a:p>
          <a:p>
            <a:pPr eaLnBrk="0" hangingPunct="0">
              <a:lnSpc>
                <a:spcPct val="90000"/>
              </a:lnSpc>
              <a:defRPr/>
            </a:pPr>
            <a:endParaRPr lang="hu-HU" altLang="hu-HU" sz="1600" dirty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hu-HU" altLang="hu-HU" sz="1600" dirty="0">
                <a:latin typeface="Tahoma" pitchFamily="34" charset="0"/>
              </a:rPr>
              <a:t>3) A kötelező szakmai gyakorlat időtartama </a:t>
            </a:r>
            <a:r>
              <a:rPr lang="hu-HU" altLang="hu-HU" sz="1600" dirty="0" smtClean="0">
                <a:latin typeface="Tahoma" pitchFamily="34" charset="0"/>
              </a:rPr>
              <a:t>12 </a:t>
            </a:r>
            <a:r>
              <a:rPr lang="hu-HU" altLang="hu-HU" sz="1600" dirty="0">
                <a:latin typeface="Tahoma" pitchFamily="34" charset="0"/>
              </a:rPr>
              <a:t>hét (20 kredit)</a:t>
            </a:r>
          </a:p>
          <a:p>
            <a:pPr marL="216000" indent="-216000" eaLnBrk="0" hangingPunct="0">
              <a:lnSpc>
                <a:spcPct val="90000"/>
              </a:lnSpc>
              <a:spcBef>
                <a:spcPts val="1000"/>
              </a:spcBef>
              <a:buFont typeface="+mj-lt"/>
              <a:buAutoNum type="arabicParenR" startAt="4"/>
              <a:defRPr/>
            </a:pPr>
            <a:r>
              <a:rPr lang="hu-HU" altLang="hu-HU" sz="1600" dirty="0">
                <a:latin typeface="Tahoma" pitchFamily="34" charset="0"/>
              </a:rPr>
              <a:t>Hivatalosan csak heti 40 órás munkavégzéssel teljesíthető.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+mj-lt"/>
              <a:buAutoNum type="arabicParenR" startAt="4"/>
              <a:defRPr/>
            </a:pPr>
            <a:endParaRPr lang="hu-HU" altLang="hu-HU" sz="1600" dirty="0">
              <a:latin typeface="Tahoma" pitchFamily="34" charset="0"/>
            </a:endParaRP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defRPr/>
            </a:pPr>
            <a:endParaRPr lang="hu-HU" altLang="hu-HU" sz="1600" dirty="0">
              <a:latin typeface="Tahoma" pitchFamily="34" charset="0"/>
            </a:endParaRP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endParaRPr lang="hu-HU" altLang="hu-HU" sz="1600" dirty="0">
              <a:latin typeface="Tahoma" pitchFamily="34" charset="0"/>
            </a:endParaRP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endParaRPr lang="hu-HU" altLang="hu-HU" sz="1600" dirty="0">
              <a:latin typeface="Tahoma" pitchFamily="34" charset="0"/>
            </a:endParaRP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hu-HU" altLang="hu-HU" sz="1600" dirty="0">
              <a:latin typeface="Tahoma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721126" y="1372280"/>
            <a:ext cx="4258568" cy="500743"/>
          </a:xfrm>
          <a:prstGeom prst="rect">
            <a:avLst/>
          </a:prstGeom>
          <a:solidFill>
            <a:srgbClr val="E2A700"/>
          </a:solidFill>
          <a:ln w="6350">
            <a:solidFill>
              <a:srgbClr val="1D427B"/>
            </a:solidFill>
            <a:miter lim="800000"/>
            <a:headEnd/>
            <a:tailEnd/>
          </a:ln>
        </p:spPr>
        <p:txBody>
          <a:bodyPr lIns="72000" tIns="0" rIns="0" bIns="0" anchor="ctr"/>
          <a:lstStyle/>
          <a:p>
            <a:pPr algn="ctr" eaLnBrk="0" hangingPunct="0"/>
            <a:r>
              <a:rPr lang="hu-HU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 TELJESÍTÉS OPCIÓI 2017-ben vagy utána kezdett Hallgatók esetében</a:t>
            </a:r>
          </a:p>
        </p:txBody>
      </p:sp>
      <p:sp>
        <p:nvSpPr>
          <p:cNvPr id="14" name="Rectangle 37"/>
          <p:cNvSpPr/>
          <p:nvPr/>
        </p:nvSpPr>
        <p:spPr>
          <a:xfrm>
            <a:off x="9364302" y="1615394"/>
            <a:ext cx="2614426" cy="4335759"/>
          </a:xfrm>
          <a:prstGeom prst="rect">
            <a:avLst/>
          </a:prstGeom>
          <a:noFill/>
          <a:ln>
            <a:solidFill>
              <a:srgbClr val="C49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>
                <a:solidFill>
                  <a:srgbClr val="C49100"/>
                </a:solidFill>
                <a:latin typeface="Arial Narrow" panose="020B0606020202030204" pitchFamily="34" charset="0"/>
              </a:rPr>
              <a:t>Kezdeményező szerepben a HALLGATÓ; Támogató szerepben az EGYETEM</a:t>
            </a:r>
            <a:endParaRPr lang="en-US" sz="3200" dirty="0">
              <a:solidFill>
                <a:srgbClr val="C491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8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/>
          <p:nvPr/>
        </p:nvSpPr>
        <p:spPr>
          <a:xfrm>
            <a:off x="15081" y="133368"/>
            <a:ext cx="7436224" cy="794479"/>
          </a:xfrm>
          <a:prstGeom prst="rect">
            <a:avLst/>
          </a:prstGeom>
          <a:solidFill>
            <a:srgbClr val="C4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  <a:p>
            <a:pPr algn="ctr"/>
            <a:r>
              <a:rPr lang="hu-HU" sz="4000" dirty="0">
                <a:solidFill>
                  <a:schemeClr val="bg1"/>
                </a:solidFill>
                <a:latin typeface="Arial Narrow" panose="020B0606020202030204" pitchFamily="34" charset="0"/>
                <a:ea typeface="Calibri" charset="0"/>
                <a:cs typeface="Calibri" charset="0"/>
              </a:rPr>
              <a:t>Teljesítés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52614" y="6234928"/>
            <a:ext cx="437805" cy="36512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0"/>
              </a:rPr>
              <a:t>2</a:t>
            </a:r>
          </a:p>
        </p:txBody>
      </p:sp>
      <p:sp>
        <p:nvSpPr>
          <p:cNvPr id="28" name="Rectangle 63"/>
          <p:cNvSpPr/>
          <p:nvPr/>
        </p:nvSpPr>
        <p:spPr>
          <a:xfrm>
            <a:off x="10784747" y="6298749"/>
            <a:ext cx="40044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Oswald" pitchFamily="2" charset="0"/>
                <a:ea typeface="Open Sans" pitchFamily="34" charset="0"/>
                <a:cs typeface="Open Sans" pitchFamily="34" charset="0"/>
              </a:rPr>
              <a:t>52</a:t>
            </a:r>
          </a:p>
        </p:txBody>
      </p:sp>
      <p:sp>
        <p:nvSpPr>
          <p:cNvPr id="15" name="Rectangle 5"/>
          <p:cNvSpPr txBox="1">
            <a:spLocks noChangeArrowheads="1"/>
          </p:cNvSpPr>
          <p:nvPr/>
        </p:nvSpPr>
        <p:spPr>
          <a:xfrm>
            <a:off x="2179983" y="1916338"/>
            <a:ext cx="8059392" cy="30532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eaLnBrk="0" fontAlgn="base" hangingPunct="0">
              <a:lnSpc>
                <a:spcPct val="90000"/>
              </a:lnSpc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hu-HU" sz="2000" dirty="0">
                <a:latin typeface="Arial Narrow" panose="020B0606020202030204" pitchFamily="34" charset="0"/>
              </a:rPr>
              <a:t>Szorgalmi időszakban csak akkor teljesíthető, ha a hallgató </a:t>
            </a:r>
            <a:r>
              <a:rPr lang="hu-HU" sz="2000" dirty="0" err="1">
                <a:latin typeface="Arial Narrow" panose="020B0606020202030204" pitchFamily="34" charset="0"/>
              </a:rPr>
              <a:t>max</a:t>
            </a:r>
            <a:r>
              <a:rPr lang="hu-HU" sz="2000" dirty="0">
                <a:latin typeface="Arial Narrow" panose="020B0606020202030204" pitchFamily="34" charset="0"/>
              </a:rPr>
              <a:t>. 2 tárgyat + szakszeminárium II.-t vette fel</a:t>
            </a:r>
            <a:endParaRPr lang="hu-HU" altLang="hu-HU" sz="2000" dirty="0"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  <a:p>
            <a:pPr marL="228600" indent="-228600" eaLnBrk="0" fontAlgn="base" hangingPunct="0">
              <a:lnSpc>
                <a:spcPct val="90000"/>
              </a:lnSpc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hu-HU" altLang="hu-HU" sz="2000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Olyan szervezetnél </a:t>
            </a:r>
            <a:r>
              <a:rPr lang="hu-HU" altLang="hu-HU" sz="2000" b="1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nem teljesíthető</a:t>
            </a:r>
            <a:r>
              <a:rPr lang="hu-HU" altLang="hu-HU" sz="2000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, amelyben a hallgató tulajdonosi részesedéssel rendelkezik, családi vállalkozásban sem</a:t>
            </a:r>
            <a:r>
              <a:rPr lang="hu-HU" altLang="hu-HU" sz="2000" dirty="0" smtClean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228600" indent="-228600" eaLnBrk="0" fontAlgn="base" hangingPunct="0">
              <a:lnSpc>
                <a:spcPct val="90000"/>
              </a:lnSpc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hu-HU" sz="2000" dirty="0" smtClean="0">
                <a:latin typeface="Arial Narrow" panose="020B0606020202030204" pitchFamily="34" charset="0"/>
              </a:rPr>
              <a:t>Kizárólag </a:t>
            </a:r>
            <a:r>
              <a:rPr lang="hu-HU" sz="2000" dirty="0">
                <a:latin typeface="Arial Narrow" panose="020B0606020202030204" pitchFamily="34" charset="0"/>
              </a:rPr>
              <a:t>egy munkáltatónál </a:t>
            </a:r>
            <a:r>
              <a:rPr lang="hu-HU" sz="2000" dirty="0" smtClean="0">
                <a:latin typeface="Arial Narrow" panose="020B0606020202030204" pitchFamily="34" charset="0"/>
              </a:rPr>
              <a:t>végezhető</a:t>
            </a:r>
            <a:endParaRPr lang="hu-HU" altLang="hu-HU" sz="2000" dirty="0"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hu-HU" altLang="hu-HU" sz="2000" b="1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Külföldön teljesített szakmai gyakorlat is elfogadtatható </a:t>
            </a:r>
            <a:r>
              <a:rPr lang="hu-HU" altLang="hu-HU" sz="2000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!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hu-HU" sz="2000" dirty="0">
                <a:latin typeface="Arial Narrow" panose="020B0606020202030204" pitchFamily="34" charset="0"/>
              </a:rPr>
              <a:t>A hallgató </a:t>
            </a:r>
            <a:r>
              <a:rPr lang="hu-HU" sz="2000" b="1" dirty="0">
                <a:latin typeface="Arial Narrow" panose="020B0606020202030204" pitchFamily="34" charset="0"/>
              </a:rPr>
              <a:t>csak elfogadott szakmai gyakorlattal</a:t>
            </a:r>
            <a:r>
              <a:rPr lang="hu-HU" sz="2000" dirty="0">
                <a:latin typeface="Arial Narrow" panose="020B0606020202030204" pitchFamily="34" charset="0"/>
              </a:rPr>
              <a:t> (szakmai gyakorlati beszámolóval) </a:t>
            </a:r>
            <a:r>
              <a:rPr lang="hu-HU" sz="2000" b="1" dirty="0">
                <a:latin typeface="Arial Narrow" panose="020B0606020202030204" pitchFamily="34" charset="0"/>
              </a:rPr>
              <a:t>bocsátható záróvizsgára</a:t>
            </a:r>
            <a:r>
              <a:rPr lang="hu-HU" sz="2000" dirty="0">
                <a:latin typeface="Arial Narrow" panose="020B0606020202030204" pitchFamily="34" charset="0"/>
              </a:rPr>
              <a:t>. </a:t>
            </a: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hu-HU" sz="2000" dirty="0">
                <a:latin typeface="Arial Narrow" panose="020B0606020202030204" pitchFamily="34" charset="0"/>
              </a:rPr>
              <a:t>passzív félév alatt </a:t>
            </a:r>
            <a:r>
              <a:rPr lang="hu-HU" sz="2000" b="1" dirty="0">
                <a:latin typeface="Arial Narrow" panose="020B0606020202030204" pitchFamily="34" charset="0"/>
              </a:rPr>
              <a:t>nem</a:t>
            </a:r>
            <a:r>
              <a:rPr lang="hu-HU" sz="2000" dirty="0">
                <a:latin typeface="Arial Narrow" panose="020B0606020202030204" pitchFamily="34" charset="0"/>
              </a:rPr>
              <a:t> lehet szakmai gyakorlatot teljesíteni</a:t>
            </a: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hu-HU" altLang="hu-HU" sz="2000" dirty="0"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endParaRPr lang="hu-HU" altLang="hu-HU" sz="1050" dirty="0">
              <a:latin typeface="Arial Narrow" panose="020B0606020202030204" pitchFamily="34" charset="0"/>
            </a:endParaRP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hu-HU" altLang="hu-HU" dirty="0">
              <a:latin typeface="Arial Narrow" panose="020B0606020202030204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406697" y="1393826"/>
            <a:ext cx="3838382" cy="522514"/>
          </a:xfrm>
          <a:prstGeom prst="rect">
            <a:avLst/>
          </a:prstGeom>
          <a:solidFill>
            <a:srgbClr val="E2A700"/>
          </a:solidFill>
          <a:ln w="6350">
            <a:solidFill>
              <a:srgbClr val="1D427B"/>
            </a:solidFill>
            <a:miter lim="800000"/>
            <a:headEnd/>
            <a:tailEnd/>
          </a:ln>
        </p:spPr>
        <p:txBody>
          <a:bodyPr lIns="72000" tIns="0" rIns="0" bIns="0" anchor="ctr"/>
          <a:lstStyle/>
          <a:p>
            <a:pPr algn="ctr" eaLnBrk="0" hangingPunct="0"/>
            <a:r>
              <a:rPr lang="hu-H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SPECIÁLIS MEGJEGYZÉSEK</a:t>
            </a:r>
          </a:p>
        </p:txBody>
      </p:sp>
    </p:spTree>
    <p:extLst>
      <p:ext uri="{BB962C8B-B14F-4D97-AF65-F5344CB8AC3E}">
        <p14:creationId xmlns:p14="http://schemas.microsoft.com/office/powerpoint/2010/main" val="57222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/>
          <p:nvPr/>
        </p:nvSpPr>
        <p:spPr>
          <a:xfrm>
            <a:off x="15081" y="133368"/>
            <a:ext cx="7436224" cy="794479"/>
          </a:xfrm>
          <a:prstGeom prst="rect">
            <a:avLst/>
          </a:prstGeom>
          <a:solidFill>
            <a:srgbClr val="C4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  <a:p>
            <a:pPr algn="ctr"/>
            <a:r>
              <a:rPr lang="hu-HU" sz="4000" dirty="0">
                <a:solidFill>
                  <a:schemeClr val="bg1"/>
                </a:solidFill>
                <a:latin typeface="Arial Narrow" panose="020B0606020202030204" pitchFamily="34" charset="0"/>
                <a:ea typeface="Calibri" charset="0"/>
                <a:cs typeface="Calibri" charset="0"/>
              </a:rPr>
              <a:t>A szakmai gyakorlati hely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52614" y="6234928"/>
            <a:ext cx="437805" cy="36512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0"/>
              </a:rPr>
              <a:t>2</a:t>
            </a:r>
          </a:p>
        </p:txBody>
      </p:sp>
      <p:sp>
        <p:nvSpPr>
          <p:cNvPr id="28" name="Rectangle 63"/>
          <p:cNvSpPr/>
          <p:nvPr/>
        </p:nvSpPr>
        <p:spPr>
          <a:xfrm>
            <a:off x="10784747" y="6298749"/>
            <a:ext cx="40044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Oswald" pitchFamily="2" charset="0"/>
                <a:ea typeface="Open Sans" pitchFamily="34" charset="0"/>
                <a:cs typeface="Open Sans" pitchFamily="34" charset="0"/>
              </a:rPr>
              <a:t>52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746255" y="1438216"/>
            <a:ext cx="9569173" cy="48605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+mj-lt"/>
              <a:buAutoNum type="arabicParenR"/>
              <a:defRPr/>
            </a:pPr>
            <a:endParaRPr lang="hu-HU" altLang="hu-HU" sz="2000" dirty="0">
              <a:latin typeface="Arial Narrow" panose="020B0606020202030204" pitchFamily="34" charset="0"/>
            </a:endParaRPr>
          </a:p>
          <a:p>
            <a:r>
              <a:rPr lang="hu-HU" sz="2000" dirty="0">
                <a:latin typeface="Arial Narrow" panose="020B0606020202030204" pitchFamily="34" charset="0"/>
              </a:rPr>
              <a:t>A szakmai gyakorlati befogadóhely lehet hazai és külföldi vállalat, intézmény, valamint non-profit szervezet (kis- vagy középvállalat, nagyvállalat, transz- vagy multinacionális vállalat, minisztérium, önkormányzat, egyéb kormányzati szerv, kamara, külföldi képviselet, nemzetközi szervezet, kutatóintézet, non-profit szervezet), ahol: </a:t>
            </a:r>
          </a:p>
          <a:p>
            <a:endParaRPr lang="hu-HU" sz="2000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Arial Narrow" panose="020B0606020202030204" pitchFamily="34" charset="0"/>
              </a:rPr>
              <a:t>a hallgatót tanulmányainak </a:t>
            </a:r>
            <a:r>
              <a:rPr lang="hu-HU" sz="2000" b="1" dirty="0">
                <a:latin typeface="Arial Narrow" panose="020B0606020202030204" pitchFamily="34" charset="0"/>
              </a:rPr>
              <a:t>megfelelő szakterületen </a:t>
            </a:r>
            <a:r>
              <a:rPr lang="hu-HU" sz="2000" dirty="0">
                <a:latin typeface="Arial Narrow" panose="020B0606020202030204" pitchFamily="34" charset="0"/>
              </a:rPr>
              <a:t>foglalkoztatja; (turisztikai területhez kapcsolódó pozíció, megnevezésében 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Arial Narrow" panose="020B0606020202030204" pitchFamily="34" charset="0"/>
              </a:rPr>
              <a:t>biztosítja a gyakorlat lebonyolításához szükséges helyet, eszközöket, valamint a szükséges szakmai felügyeletet, irányítást;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Arial Narrow" panose="020B0606020202030204" pitchFamily="34" charset="0"/>
              </a:rPr>
              <a:t>a hallgató részére foglalkoztatása megkezdése előtt munkavédelmi oktatást tart;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Arial Narrow" panose="020B0606020202030204" pitchFamily="34" charset="0"/>
              </a:rPr>
              <a:t>foglalkoztatás időtartama a </a:t>
            </a:r>
            <a:r>
              <a:rPr lang="hu-HU" sz="2000" b="1" dirty="0">
                <a:latin typeface="Arial Narrow" panose="020B0606020202030204" pitchFamily="34" charset="0"/>
              </a:rPr>
              <a:t>heti 40 órát </a:t>
            </a:r>
            <a:r>
              <a:rPr lang="hu-HU" sz="2000" dirty="0">
                <a:latin typeface="Arial Narrow" panose="020B0606020202030204" pitchFamily="34" charset="0"/>
              </a:rPr>
              <a:t>nem haladja meg.</a:t>
            </a:r>
          </a:p>
          <a:p>
            <a:pPr lvl="0"/>
            <a:endParaRPr lang="hu-HU" sz="2000" dirty="0">
              <a:latin typeface="Arial Narrow" panose="020B0606020202030204" pitchFamily="34" charset="0"/>
            </a:endParaRPr>
          </a:p>
          <a:p>
            <a:r>
              <a:rPr lang="hu-HU" sz="2000" b="1" dirty="0">
                <a:latin typeface="Arial Narrow" panose="020B0606020202030204" pitchFamily="34" charset="0"/>
              </a:rPr>
              <a:t>Nem lehet</a:t>
            </a:r>
            <a:r>
              <a:rPr lang="hu-HU" sz="2000" dirty="0">
                <a:latin typeface="Arial Narrow" panose="020B0606020202030204" pitchFamily="34" charset="0"/>
              </a:rPr>
              <a:t> szakmai gyakorlati </a:t>
            </a:r>
            <a:r>
              <a:rPr lang="hu-HU" sz="2000" dirty="0" err="1">
                <a:latin typeface="Arial Narrow" panose="020B0606020202030204" pitchFamily="34" charset="0"/>
              </a:rPr>
              <a:t>befogadóhely</a:t>
            </a:r>
            <a:r>
              <a:rPr lang="hu-HU" sz="2000" dirty="0">
                <a:latin typeface="Arial Narrow" panose="020B0606020202030204" pitchFamily="34" charset="0"/>
              </a:rPr>
              <a:t> a hallgató </a:t>
            </a:r>
            <a:r>
              <a:rPr lang="hu-HU" sz="2000" b="1" dirty="0">
                <a:latin typeface="Arial Narrow" panose="020B0606020202030204" pitchFamily="34" charset="0"/>
              </a:rPr>
              <a:t>saját tulajdonú vállalkozása</a:t>
            </a:r>
            <a:r>
              <a:rPr lang="hu-HU" sz="2000" dirty="0">
                <a:latin typeface="Arial Narrow" panose="020B0606020202030204" pitchFamily="34" charset="0"/>
              </a:rPr>
              <a:t> és egyetemi hallgatói/diákszervezet.</a:t>
            </a:r>
          </a:p>
          <a:p>
            <a:pPr lvl="0"/>
            <a:endParaRPr lang="hu-HU" sz="2000" dirty="0">
              <a:latin typeface="Arial Narrow" panose="020B0606020202030204" pitchFamily="34" charset="0"/>
            </a:endParaRP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+mj-lt"/>
              <a:buAutoNum type="arabicParenR" startAt="4"/>
              <a:defRPr/>
            </a:pPr>
            <a:endParaRPr lang="hu-HU" altLang="hu-HU" sz="2000" dirty="0">
              <a:latin typeface="Arial Narrow" panose="020B0606020202030204" pitchFamily="34" charset="0"/>
            </a:endParaRP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defRPr/>
            </a:pPr>
            <a:endParaRPr lang="hu-HU" altLang="hu-HU" sz="2400" dirty="0">
              <a:latin typeface="Arial Narrow" panose="020B0606020202030204" pitchFamily="34" charset="0"/>
            </a:endParaRP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endParaRPr lang="hu-HU" altLang="hu-HU" sz="2400" dirty="0">
              <a:latin typeface="Arial Narrow" panose="020B0606020202030204" pitchFamily="34" charset="0"/>
            </a:endParaRP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defRPr/>
            </a:pPr>
            <a:endParaRPr lang="hu-HU" altLang="hu-HU" sz="1050" dirty="0">
              <a:latin typeface="Arial Narrow" panose="020B0606020202030204" pitchFamily="34" charset="0"/>
            </a:endParaRPr>
          </a:p>
          <a:p>
            <a:pPr marL="228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hu-HU" altLang="hu-H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/>
          <p:nvPr/>
        </p:nvSpPr>
        <p:spPr>
          <a:xfrm>
            <a:off x="15081" y="133368"/>
            <a:ext cx="7436224" cy="794479"/>
          </a:xfrm>
          <a:prstGeom prst="rect">
            <a:avLst/>
          </a:prstGeom>
          <a:solidFill>
            <a:srgbClr val="C4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  <a:p>
            <a:pPr algn="ctr"/>
            <a:r>
              <a:rPr lang="hu-HU" sz="4000" dirty="0">
                <a:solidFill>
                  <a:schemeClr val="bg1"/>
                </a:solidFill>
                <a:latin typeface="Arial Narrow" panose="020B0606020202030204" pitchFamily="34" charset="0"/>
                <a:ea typeface="Calibri" charset="0"/>
                <a:cs typeface="Calibri" charset="0"/>
              </a:rPr>
              <a:t>Kérdések, problémák kezelése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52614" y="6234928"/>
            <a:ext cx="437805" cy="36512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0"/>
              </a:rPr>
              <a:t>2</a:t>
            </a:r>
          </a:p>
        </p:txBody>
      </p:sp>
      <p:sp>
        <p:nvSpPr>
          <p:cNvPr id="28" name="Rectangle 63"/>
          <p:cNvSpPr/>
          <p:nvPr/>
        </p:nvSpPr>
        <p:spPr>
          <a:xfrm>
            <a:off x="10784747" y="6298749"/>
            <a:ext cx="40044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Oswald" pitchFamily="2" charset="0"/>
                <a:ea typeface="Open Sans" pitchFamily="34" charset="0"/>
                <a:cs typeface="Open Sans" pitchFamily="34" charset="0"/>
              </a:rPr>
              <a:t>52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6370" y="1191306"/>
            <a:ext cx="10913399" cy="510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 eaLnBrk="0" hangingPunct="0">
              <a:buClr>
                <a:schemeClr val="tx1"/>
              </a:buClr>
            </a:pPr>
            <a:r>
              <a:rPr lang="hu-HU" altLang="hu-HU" sz="2400" b="1" dirty="0">
                <a:latin typeface="Arial Narrow" panose="020B0606020202030204" pitchFamily="34" charset="0"/>
              </a:rPr>
              <a:t>Kezdeményező szerepben a HALLGATÓ:</a:t>
            </a:r>
          </a:p>
          <a:p>
            <a:pPr marL="363538" indent="-363538" eaLnBrk="0" hangingPunct="0">
              <a:buClr>
                <a:schemeClr val="tx1"/>
              </a:buClr>
            </a:pPr>
            <a:endParaRPr lang="hu-HU" altLang="hu-HU" sz="1600" b="1" dirty="0">
              <a:latin typeface="Arial Narrow" panose="020B0606020202030204" pitchFamily="34" charset="0"/>
            </a:endParaRPr>
          </a:p>
          <a:p>
            <a:pPr marL="363538" indent="-363538" eaLnBrk="0" hangingPunct="0">
              <a:buClr>
                <a:schemeClr val="tx1"/>
              </a:buClr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Az ő feladata aktívan keresni a szakmai gyakorlati </a:t>
            </a:r>
          </a:p>
          <a:p>
            <a:pPr marL="363538" indent="-363538" eaLnBrk="0" hangingPunct="0">
              <a:buClr>
                <a:schemeClr val="tx1"/>
              </a:buClr>
            </a:pPr>
            <a:r>
              <a:rPr lang="hu-HU" altLang="hu-HU" sz="2000" dirty="0">
                <a:latin typeface="Arial Narrow" panose="020B0606020202030204" pitchFamily="34" charset="0"/>
              </a:rPr>
              <a:t>	lehetőségeket a piacon</a:t>
            </a:r>
          </a:p>
          <a:p>
            <a:pPr marL="363538" indent="-363538" eaLnBrk="0" hangingPunct="0">
              <a:buClr>
                <a:schemeClr val="tx1"/>
              </a:buClr>
            </a:pPr>
            <a:r>
              <a:rPr lang="hu-HU" altLang="hu-HU" sz="2000" dirty="0">
                <a:latin typeface="Arial Narrow" panose="020B0606020202030204" pitchFamily="34" charset="0"/>
              </a:rPr>
              <a:t>  </a:t>
            </a:r>
            <a:endParaRPr lang="hu-HU" altLang="hu-HU" sz="2400" dirty="0">
              <a:latin typeface="Arial Narrow" panose="020B0606020202030204" pitchFamily="34" charset="0"/>
            </a:endParaRPr>
          </a:p>
          <a:p>
            <a:pPr marL="363538" indent="-363538"/>
            <a:r>
              <a:rPr lang="hu-HU" altLang="hu-HU" sz="2400" b="1" dirty="0">
                <a:latin typeface="Arial Narrow" panose="020B0606020202030204" pitchFamily="34" charset="0"/>
              </a:rPr>
              <a:t>Támogató szerepben az EGYETEM:</a:t>
            </a:r>
            <a:r>
              <a:rPr lang="hu-HU" altLang="hu-HU" sz="2400" dirty="0">
                <a:latin typeface="Arial Narrow" panose="020B0606020202030204" pitchFamily="34" charset="0"/>
              </a:rPr>
              <a:t> </a:t>
            </a:r>
            <a:endParaRPr lang="hu-HU" altLang="hu-HU" sz="1600" dirty="0">
              <a:latin typeface="Arial Narrow" panose="020B0606020202030204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Vállalati Kapcsolatok és Karrier Iroda: Egyetemi és kari szintű vállalati együttműködési megállapodások keretében, illetve „</a:t>
            </a:r>
            <a:r>
              <a:rPr lang="hu-HU" altLang="hu-HU" sz="2000" dirty="0" err="1">
                <a:latin typeface="Arial Narrow" panose="020B0606020202030204" pitchFamily="34" charset="0"/>
              </a:rPr>
              <a:t>ad-hoc</a:t>
            </a:r>
            <a:r>
              <a:rPr lang="hu-HU" altLang="hu-HU" sz="2000" dirty="0">
                <a:latin typeface="Arial Narrow" panose="020B0606020202030204" pitchFamily="34" charset="0"/>
              </a:rPr>
              <a:t>” jelleggel is hirdet meg szakmai gyakorlati lehetőségeket (pl. hirdetőtáblákon)</a:t>
            </a:r>
            <a:endParaRPr lang="hu-HU" altLang="hu-HU" sz="1600" dirty="0">
              <a:latin typeface="Arial Narrow" panose="020B0606020202030204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A Vállalatoktól beérkező szakmai gyakorlatok meghirdetése a Turizmus Tanszék FB oldalán és a honlapon</a:t>
            </a:r>
            <a:endParaRPr lang="hu-HU" altLang="hu-HU" sz="1600" dirty="0">
              <a:latin typeface="Arial Narrow" panose="020B0606020202030204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G Kar Dékáni Hivatal: Vállalati célszegmensekhez igazított együttműködési megállapodások, formanyomtatványok stb. Letölthető innen: </a:t>
            </a:r>
          </a:p>
          <a:p>
            <a:pPr marL="363538" indent="-363538"/>
            <a:r>
              <a:rPr lang="hu-HU" altLang="hu-HU" sz="2000" dirty="0">
                <a:latin typeface="Arial Narrow" panose="020B0606020202030204" pitchFamily="34" charset="0"/>
              </a:rPr>
              <a:t>	</a:t>
            </a:r>
            <a:r>
              <a:rPr lang="hu-HU" altLang="hu-HU" sz="2000" dirty="0">
                <a:latin typeface="Arial Narrow" panose="020B0606020202030204" pitchFamily="34" charset="0"/>
                <a:hlinkClick r:id="rId3"/>
              </a:rPr>
              <a:t> http://www.uni-corvinus.hu/index.php?id=26125</a:t>
            </a:r>
            <a:r>
              <a:rPr lang="hu-HU" altLang="hu-HU" sz="2000" dirty="0">
                <a:latin typeface="Arial Narrow" panose="020B0606020202030204" pitchFamily="34" charset="0"/>
              </a:rPr>
              <a:t> </a:t>
            </a:r>
          </a:p>
          <a:p>
            <a:pPr marL="363538" indent="-363538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Arial Narrow" panose="020B0606020202030204" pitchFamily="34" charset="0"/>
              </a:rPr>
              <a:t>Bármilyen probléma merül fel a gyakorlat során, forduljon bizalommal a szakszeminárium-vezetőjéhez vagy a gyakorlati felelőshöz (</a:t>
            </a:r>
            <a:r>
              <a:rPr lang="hu-HU" altLang="hu-HU" sz="2000" b="1" dirty="0" err="1">
                <a:latin typeface="Arial Narrow" panose="020B0606020202030204" pitchFamily="34" charset="0"/>
              </a:rPr>
              <a:t>Pinke-Sziva</a:t>
            </a:r>
            <a:r>
              <a:rPr lang="hu-HU" altLang="hu-HU" sz="2000" b="1" dirty="0">
                <a:latin typeface="Arial Narrow" panose="020B0606020202030204" pitchFamily="34" charset="0"/>
              </a:rPr>
              <a:t> Ivetthez, </a:t>
            </a:r>
            <a:r>
              <a:rPr lang="hu-HU" altLang="hu-HU" sz="2000" b="1" dirty="0">
                <a:latin typeface="Arial Narrow" panose="020B0606020202030204" pitchFamily="34" charset="0"/>
                <a:hlinkClick r:id="rId4"/>
              </a:rPr>
              <a:t>ivett.sziva@uni-corvinus.hu</a:t>
            </a:r>
            <a:r>
              <a:rPr lang="hu-HU" altLang="hu-HU" sz="2000" b="1" dirty="0">
                <a:latin typeface="Arial Narrow" panose="020B0606020202030204" pitchFamily="34" charset="0"/>
              </a:rPr>
              <a:t>)</a:t>
            </a:r>
          </a:p>
          <a:p>
            <a:pPr marL="363538" indent="-363538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Arial Narrow" panose="020B0606020202030204" pitchFamily="34" charset="0"/>
              </a:rPr>
              <a:t>Adminisztratív kérdésekben (szerződéskötés részletei) Balogh Emese kompetens (</a:t>
            </a:r>
            <a:r>
              <a:rPr lang="hu-HU" sz="2000" b="1" dirty="0">
                <a:latin typeface="Arial Narrow" panose="020B0606020202030204" pitchFamily="34" charset="0"/>
              </a:rPr>
              <a:t>emese.balogh@uni-corvinus.hu)</a:t>
            </a:r>
            <a:endParaRPr lang="hu-HU" altLang="hu-HU" sz="2000" b="1" dirty="0">
              <a:latin typeface="Arial Narrow" panose="020B0606020202030204" pitchFamily="34" charset="0"/>
            </a:endParaRPr>
          </a:p>
          <a:p>
            <a:pPr marL="363538" indent="-363538"/>
            <a:endParaRPr lang="hu-HU" altLang="hu-HU" sz="2000" dirty="0">
              <a:latin typeface="Arial Narrow" panose="020B0606020202030204" pitchFamily="34" charset="0"/>
            </a:endParaRPr>
          </a:p>
          <a:p>
            <a:pPr marL="363538" indent="-363538"/>
            <a:endParaRPr lang="hu-HU" altLang="hu-HU" sz="2000" dirty="0">
              <a:latin typeface="Arial Narrow" panose="020B0606020202030204" pitchFamily="34" charset="0"/>
            </a:endParaRPr>
          </a:p>
          <a:p>
            <a:pPr marL="363538" indent="-363538"/>
            <a:endParaRPr lang="hu-HU" altLang="hu-HU" sz="2400" dirty="0">
              <a:latin typeface="Arial Narrow" panose="020B0606020202030204" pitchFamily="34" charset="0"/>
            </a:endParaRPr>
          </a:p>
          <a:p>
            <a:pPr marL="363538" indent="-363538"/>
            <a:endParaRPr lang="hu-HU" altLang="hu-HU" sz="2400" dirty="0">
              <a:latin typeface="Arial Narrow" panose="020B0606020202030204" pitchFamily="34" charset="0"/>
            </a:endParaRPr>
          </a:p>
          <a:p>
            <a:pPr marL="363538" indent="-363538"/>
            <a:r>
              <a:rPr lang="hu-HU" altLang="hu-HU" sz="2400" dirty="0">
                <a:latin typeface="Arial Narrow" panose="020B0606020202030204" pitchFamily="34" charset="0"/>
              </a:rPr>
              <a:t>  </a:t>
            </a:r>
          </a:p>
          <a:p>
            <a:pPr marL="363538" indent="-363538" eaLnBrk="0" hangingPunct="0">
              <a:lnSpc>
                <a:spcPct val="80000"/>
              </a:lnSpc>
              <a:spcBef>
                <a:spcPts val="1000"/>
              </a:spcBef>
              <a:buClr>
                <a:schemeClr val="tx1"/>
              </a:buClr>
            </a:pPr>
            <a:r>
              <a:rPr lang="hu-HU" altLang="hu-HU" sz="2400" b="1" dirty="0">
                <a:latin typeface="Arial Narrow" panose="020B0606020202030204" pitchFamily="34" charset="0"/>
              </a:rPr>
              <a:t>		</a:t>
            </a:r>
            <a:r>
              <a:rPr lang="hu-HU" altLang="hu-HU" sz="2400" dirty="0">
                <a:latin typeface="Arial Narrow" panose="020B0606020202030204" pitchFamily="34" charset="0"/>
              </a:rPr>
              <a:t> </a:t>
            </a: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sz="2400" dirty="0">
              <a:latin typeface="Arial Narrow" panose="020B0606020202030204" pitchFamily="34" charset="0"/>
            </a:endParaRP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3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/>
          <p:nvPr/>
        </p:nvSpPr>
        <p:spPr>
          <a:xfrm>
            <a:off x="15081" y="133368"/>
            <a:ext cx="7436224" cy="794479"/>
          </a:xfrm>
          <a:prstGeom prst="rect">
            <a:avLst/>
          </a:prstGeom>
          <a:solidFill>
            <a:srgbClr val="C4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  <a:p>
            <a:pPr algn="ctr"/>
            <a:r>
              <a:rPr lang="hu-HU" sz="4000" dirty="0">
                <a:solidFill>
                  <a:schemeClr val="bg1"/>
                </a:solidFill>
                <a:latin typeface="Arial Narrow" panose="020B0606020202030204" pitchFamily="34" charset="0"/>
                <a:ea typeface="Calibri" charset="0"/>
                <a:cs typeface="Calibri" charset="0"/>
              </a:rPr>
              <a:t>Időzítés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52614" y="6234928"/>
            <a:ext cx="437805" cy="36512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0"/>
              </a:rPr>
              <a:t>2</a:t>
            </a:r>
          </a:p>
        </p:txBody>
      </p:sp>
      <p:sp>
        <p:nvSpPr>
          <p:cNvPr id="28" name="Rectangle 63"/>
          <p:cNvSpPr/>
          <p:nvPr/>
        </p:nvSpPr>
        <p:spPr>
          <a:xfrm>
            <a:off x="10784747" y="6298749"/>
            <a:ext cx="40044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Oswald" pitchFamily="2" charset="0"/>
                <a:ea typeface="Open Sans" pitchFamily="34" charset="0"/>
                <a:cs typeface="Open Sans" pitchFamily="34" charset="0"/>
              </a:rPr>
              <a:t>52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15332" y="784881"/>
            <a:ext cx="78611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 eaLnBrk="0" hangingPunct="0">
              <a:buClr>
                <a:schemeClr val="tx1"/>
              </a:buClr>
            </a:pPr>
            <a:endParaRPr lang="hu-HU" dirty="0">
              <a:latin typeface="Arial Narrow" panose="020B0606020202030204" pitchFamily="34" charset="0"/>
            </a:endParaRPr>
          </a:p>
          <a:p>
            <a:pPr fontAlgn="base"/>
            <a:r>
              <a:rPr lang="hu-HU" b="1" dirty="0" smtClean="0">
                <a:latin typeface="Arial Narrow" panose="020B0606020202030204" pitchFamily="34" charset="0"/>
              </a:rPr>
              <a:t>2020</a:t>
            </a:r>
            <a:r>
              <a:rPr lang="hu-HU" b="1" dirty="0">
                <a:latin typeface="Arial Narrow" panose="020B0606020202030204" pitchFamily="34" charset="0"/>
              </a:rPr>
              <a:t>. tavaszi szakmai gyakorlat esetén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dirty="0">
                <a:latin typeface="Arial Narrow" panose="020B0606020202030204" pitchFamily="34" charset="0"/>
              </a:rPr>
              <a:t>a szakmai gyakorlat első lehetséges kezdési időpontja: </a:t>
            </a:r>
            <a:r>
              <a:rPr lang="hu-HU" b="1" dirty="0">
                <a:latin typeface="Arial Narrow" panose="020B0606020202030204" pitchFamily="34" charset="0"/>
              </a:rPr>
              <a:t>2020.02.10.</a:t>
            </a:r>
            <a:endParaRPr lang="hu-HU" dirty="0">
              <a:latin typeface="Arial Narrow" panose="020B060602020203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dirty="0">
                <a:latin typeface="Arial Narrow" panose="020B0606020202030204" pitchFamily="34" charset="0"/>
              </a:rPr>
              <a:t>a szakmai gyakorlat </a:t>
            </a:r>
            <a:r>
              <a:rPr lang="hu-HU" i="1" dirty="0">
                <a:latin typeface="Arial Narrow" panose="020B0606020202030204" pitchFamily="34" charset="0"/>
              </a:rPr>
              <a:t>utolsó l</a:t>
            </a:r>
            <a:r>
              <a:rPr lang="hu-HU" dirty="0">
                <a:latin typeface="Arial Narrow" panose="020B0606020202030204" pitchFamily="34" charset="0"/>
              </a:rPr>
              <a:t>ehetséges időtartama júniusban záróvizsgázók számára (magyar nyelvű képzések esetén):2020.03.02.-től -2020.05.22.-ig</a:t>
            </a:r>
            <a:br>
              <a:rPr lang="hu-HU" dirty="0">
                <a:latin typeface="Arial Narrow" panose="020B0606020202030204" pitchFamily="34" charset="0"/>
              </a:rPr>
            </a:br>
            <a:r>
              <a:rPr lang="hu-HU" dirty="0">
                <a:latin typeface="Arial Narrow" panose="020B0606020202030204" pitchFamily="34" charset="0"/>
              </a:rPr>
              <a:t>Leadási határidő 2020.02.17.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dirty="0">
                <a:latin typeface="Arial Narrow" panose="020B0606020202030204" pitchFamily="34" charset="0"/>
              </a:rPr>
              <a:t>a szakmai gyakorlat </a:t>
            </a:r>
            <a:r>
              <a:rPr lang="hu-HU" i="1" dirty="0">
                <a:latin typeface="Arial Narrow" panose="020B0606020202030204" pitchFamily="34" charset="0"/>
              </a:rPr>
              <a:t>utolsó </a:t>
            </a:r>
            <a:r>
              <a:rPr lang="hu-HU" dirty="0">
                <a:latin typeface="Arial Narrow" panose="020B0606020202030204" pitchFamily="34" charset="0"/>
              </a:rPr>
              <a:t>lehetséges időtartama júniusban záróvizsgázók számára </a:t>
            </a:r>
            <a:r>
              <a:rPr lang="hu-HU" i="1" dirty="0">
                <a:latin typeface="Arial Narrow" panose="020B0606020202030204" pitchFamily="34" charset="0"/>
              </a:rPr>
              <a:t>(angol</a:t>
            </a:r>
            <a:r>
              <a:rPr lang="hu-HU" dirty="0">
                <a:latin typeface="Arial Narrow" panose="020B0606020202030204" pitchFamily="34" charset="0"/>
              </a:rPr>
              <a:t> nyelvű képzések esetén):2020.02.24.-től 2020.05.15.-ig</a:t>
            </a:r>
            <a:br>
              <a:rPr lang="hu-HU" dirty="0">
                <a:latin typeface="Arial Narrow" panose="020B0606020202030204" pitchFamily="34" charset="0"/>
              </a:rPr>
            </a:br>
            <a:r>
              <a:rPr lang="hu-HU" dirty="0">
                <a:latin typeface="Arial Narrow" panose="020B0606020202030204" pitchFamily="34" charset="0"/>
              </a:rPr>
              <a:t>Leadási határidő: 2020.02.10.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hu-HU" dirty="0">
                <a:latin typeface="Arial Narrow" panose="020B0606020202030204" pitchFamily="34" charset="0"/>
              </a:rPr>
              <a:t>a szakmai gyakorlat </a:t>
            </a:r>
            <a:r>
              <a:rPr lang="hu-HU" i="1" dirty="0">
                <a:latin typeface="Arial Narrow" panose="020B0606020202030204" pitchFamily="34" charset="0"/>
              </a:rPr>
              <a:t>utolsó</a:t>
            </a:r>
            <a:r>
              <a:rPr lang="hu-HU" dirty="0">
                <a:latin typeface="Arial Narrow" panose="020B0606020202030204" pitchFamily="34" charset="0"/>
              </a:rPr>
              <a:t> lehetséges időtartama  - júniusban  - </a:t>
            </a:r>
            <a:r>
              <a:rPr lang="hu-HU" i="1" dirty="0">
                <a:latin typeface="Arial Narrow" panose="020B0606020202030204" pitchFamily="34" charset="0"/>
              </a:rPr>
              <a:t>nem</a:t>
            </a:r>
            <a:r>
              <a:rPr lang="hu-HU" dirty="0">
                <a:latin typeface="Arial Narrow" panose="020B0606020202030204" pitchFamily="34" charset="0"/>
              </a:rPr>
              <a:t> záróvizsgázók számára (magyar és angol nyelvű képzések esetén):2020.03.09.-től 2020.05.29-ig</a:t>
            </a:r>
            <a:br>
              <a:rPr lang="hu-HU" dirty="0">
                <a:latin typeface="Arial Narrow" panose="020B0606020202030204" pitchFamily="34" charset="0"/>
              </a:rPr>
            </a:br>
            <a:r>
              <a:rPr lang="hu-HU" dirty="0">
                <a:latin typeface="Arial Narrow" panose="020B0606020202030204" pitchFamily="34" charset="0"/>
              </a:rPr>
              <a:t>Leadási határidő: 2020.02.24.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400" dirty="0">
              <a:latin typeface="Arial Narrow" panose="020B0606020202030204" pitchFamily="34" charset="0"/>
            </a:endParaRPr>
          </a:p>
          <a:p>
            <a:r>
              <a:rPr lang="hu-HU" altLang="hu-HU" b="1" dirty="0">
                <a:latin typeface="Arial Narrow" panose="020B0606020202030204" pitchFamily="34" charset="0"/>
              </a:rPr>
              <a:t>További információ: </a:t>
            </a:r>
            <a:r>
              <a:rPr lang="hu-HU" sz="2000" b="1" dirty="0" smtClean="0">
                <a:latin typeface="Arial Narrow" panose="020B0606020202030204" pitchFamily="34" charset="0"/>
              </a:rPr>
              <a:t> gkar.szakmaigyakorlat@uni-corvinus.hu</a:t>
            </a:r>
            <a:r>
              <a:rPr lang="hu-HU" altLang="hu-HU" sz="2000" b="1" dirty="0" smtClean="0">
                <a:latin typeface="Arial Narrow" panose="020B0606020202030204" pitchFamily="34" charset="0"/>
              </a:rPr>
              <a:t> </a:t>
            </a:r>
            <a:endParaRPr lang="hu-HU" altLang="hu-HU" sz="2000" b="1" dirty="0">
              <a:latin typeface="Arial Narrow" panose="020B0606020202030204" pitchFamily="34" charset="0"/>
            </a:endParaRPr>
          </a:p>
          <a:p>
            <a:pPr marL="363538" indent="-363538" eaLnBrk="0" hangingPunct="0">
              <a:lnSpc>
                <a:spcPct val="80000"/>
              </a:lnSpc>
              <a:spcBef>
                <a:spcPts val="1000"/>
              </a:spcBef>
              <a:buClr>
                <a:schemeClr val="tx1"/>
              </a:buClr>
            </a:pPr>
            <a:r>
              <a:rPr lang="hu-HU" altLang="hu-HU" sz="2000" b="1" dirty="0">
                <a:latin typeface="Arial Narrow" panose="020B0606020202030204" pitchFamily="34" charset="0"/>
              </a:rPr>
              <a:t>		</a:t>
            </a:r>
            <a:r>
              <a:rPr lang="hu-HU" altLang="hu-HU" sz="2000" dirty="0">
                <a:latin typeface="Arial Narrow" panose="020B0606020202030204" pitchFamily="34" charset="0"/>
              </a:rPr>
              <a:t> </a:t>
            </a: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sz="2000" dirty="0">
              <a:latin typeface="Arial Narrow" panose="020B0606020202030204" pitchFamily="34" charset="0"/>
            </a:endParaRP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sz="2000" dirty="0">
              <a:latin typeface="Arial Narrow" panose="020B0606020202030204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8325363" y="1451627"/>
            <a:ext cx="2859824" cy="299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Clr>
                <a:schemeClr val="tx1"/>
              </a:buClr>
            </a:pPr>
            <a:r>
              <a:rPr lang="hu-HU" altLang="hu-HU" b="1" dirty="0">
                <a:latin typeface="Arial Narrow" panose="020B0606020202030204" pitchFamily="34" charset="0"/>
              </a:rPr>
              <a:t>FONTOS: A munkavégzés kezdetétől visszafelé számított 15 nappal le kell adni a dokumentumokat a magyar gyakorlati hely, 30 nappal külföldi gyakorlati hely esetében </a:t>
            </a:r>
            <a:r>
              <a:rPr lang="hu-HU" altLang="hu-HU" b="1" dirty="0" smtClean="0">
                <a:latin typeface="Arial Narrow" panose="020B0606020202030204" pitchFamily="34" charset="0"/>
              </a:rPr>
              <a:t>a Szakmai gyakorlati Irodában!</a:t>
            </a:r>
            <a:endParaRPr lang="hu-HU" altLang="hu-HU" b="1" dirty="0">
              <a:latin typeface="Arial Narrow" panose="020B0606020202030204" pitchFamily="34" charset="0"/>
            </a:endParaRPr>
          </a:p>
          <a:p>
            <a:pPr eaLnBrk="0" hangingPunct="0">
              <a:buClr>
                <a:schemeClr val="tx1"/>
              </a:buClr>
            </a:pPr>
            <a:endParaRPr lang="hu-HU" altLang="hu-HU" b="1" dirty="0">
              <a:latin typeface="Arial Narrow" panose="020B0606020202030204" pitchFamily="34" charset="0"/>
            </a:endParaRPr>
          </a:p>
          <a:p>
            <a:pPr eaLnBrk="0" hangingPunct="0">
              <a:buClr>
                <a:schemeClr val="tx1"/>
              </a:buClr>
            </a:pPr>
            <a:r>
              <a:rPr lang="hu-HU" altLang="hu-HU" b="1" dirty="0">
                <a:latin typeface="Arial Narrow" panose="020B0606020202030204" pitchFamily="34" charset="0"/>
              </a:rPr>
              <a:t>Időpontokról frissülő infók itt: http://gazdalkodastudomany.uni-corvinus.hu/index.php?id=26125</a:t>
            </a:r>
          </a:p>
          <a:p>
            <a:pPr marL="363538" indent="-363538"/>
            <a:endParaRPr lang="hu-HU" altLang="hu-HU" dirty="0">
              <a:latin typeface="Arial Narrow" panose="020B0606020202030204" pitchFamily="34" charset="0"/>
            </a:endParaRPr>
          </a:p>
          <a:p>
            <a:pPr marL="363538" indent="-363538"/>
            <a:endParaRPr lang="hu-HU" altLang="hu-HU" dirty="0">
              <a:latin typeface="Arial Narrow" panose="020B0606020202030204" pitchFamily="34" charset="0"/>
            </a:endParaRPr>
          </a:p>
          <a:p>
            <a:pPr marL="363538" indent="-363538"/>
            <a:r>
              <a:rPr lang="hu-HU" altLang="hu-HU" dirty="0">
                <a:latin typeface="Arial Narrow" panose="020B0606020202030204" pitchFamily="34" charset="0"/>
              </a:rPr>
              <a:t>  </a:t>
            </a:r>
          </a:p>
          <a:p>
            <a:pPr marL="363538" indent="-363538" eaLnBrk="0" hangingPunct="0">
              <a:lnSpc>
                <a:spcPct val="80000"/>
              </a:lnSpc>
              <a:spcBef>
                <a:spcPts val="1000"/>
              </a:spcBef>
              <a:buClr>
                <a:schemeClr val="tx1"/>
              </a:buClr>
            </a:pPr>
            <a:r>
              <a:rPr lang="hu-HU" altLang="hu-HU" b="1" dirty="0">
                <a:latin typeface="Arial Narrow" panose="020B0606020202030204" pitchFamily="34" charset="0"/>
              </a:rPr>
              <a:t>		</a:t>
            </a:r>
            <a:r>
              <a:rPr lang="hu-HU" altLang="hu-HU" dirty="0">
                <a:latin typeface="Arial Narrow" panose="020B0606020202030204" pitchFamily="34" charset="0"/>
              </a:rPr>
              <a:t> </a:t>
            </a: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dirty="0">
              <a:latin typeface="Arial Narrow" panose="020B0606020202030204" pitchFamily="34" charset="0"/>
            </a:endParaRP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83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/>
          <p:nvPr/>
        </p:nvSpPr>
        <p:spPr>
          <a:xfrm>
            <a:off x="15081" y="133368"/>
            <a:ext cx="7436224" cy="794479"/>
          </a:xfrm>
          <a:prstGeom prst="rect">
            <a:avLst/>
          </a:prstGeom>
          <a:solidFill>
            <a:srgbClr val="C4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>
              <a:solidFill>
                <a:schemeClr val="tx1"/>
              </a:solidFill>
              <a:latin typeface="Arial Narrow" panose="020B0606020202030204" pitchFamily="34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</a:pPr>
            <a:r>
              <a:rPr lang="hu-HU" altLang="hu-HU" sz="2400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A szakmai gyakorlat engedélyeztetésének folyamata</a:t>
            </a: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52614" y="6234928"/>
            <a:ext cx="437805" cy="36512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0"/>
              </a:rPr>
              <a:t>2</a:t>
            </a:r>
          </a:p>
        </p:txBody>
      </p:sp>
      <p:sp>
        <p:nvSpPr>
          <p:cNvPr id="28" name="Rectangle 63"/>
          <p:cNvSpPr/>
          <p:nvPr/>
        </p:nvSpPr>
        <p:spPr>
          <a:xfrm>
            <a:off x="10784747" y="6298749"/>
            <a:ext cx="40044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Oswald" pitchFamily="2" charset="0"/>
                <a:ea typeface="Open Sans" pitchFamily="34" charset="0"/>
                <a:cs typeface="Open Sans" pitchFamily="34" charset="0"/>
              </a:rPr>
              <a:t>52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68220" y="1161863"/>
            <a:ext cx="10061107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 eaLnBrk="0" hangingPunct="0">
              <a:buClr>
                <a:schemeClr val="tx1"/>
              </a:buClr>
              <a:buFont typeface="+mj-lt"/>
              <a:buAutoNum type="arabicPeriod"/>
            </a:pPr>
            <a:r>
              <a:rPr lang="hu-HU" altLang="hu-HU" sz="2000" b="1" dirty="0">
                <a:latin typeface="Arial Narrow" panose="020B0606020202030204" pitchFamily="34" charset="0"/>
              </a:rPr>
              <a:t>Kiválasztás:</a:t>
            </a:r>
            <a:r>
              <a:rPr lang="hu-HU" altLang="hu-HU" sz="2000" dirty="0">
                <a:latin typeface="Arial Narrow" panose="020B0606020202030204" pitchFamily="34" charset="0"/>
              </a:rPr>
              <a:t> A hallgató </a:t>
            </a:r>
            <a:r>
              <a:rPr lang="hu-HU" altLang="hu-HU" sz="2000" b="1" dirty="0">
                <a:latin typeface="Arial Narrow" panose="020B0606020202030204" pitchFamily="34" charset="0"/>
              </a:rPr>
              <a:t>kiválasztja </a:t>
            </a:r>
            <a:r>
              <a:rPr lang="hu-HU" altLang="hu-HU" sz="2000" dirty="0">
                <a:latin typeface="Arial Narrow" panose="020B0606020202030204" pitchFamily="34" charset="0"/>
              </a:rPr>
              <a:t>a számára megfelelő és őt fogadó munkáltatót, illetve munkapozíciót</a:t>
            </a:r>
          </a:p>
          <a:p>
            <a:pPr marL="363538" indent="-363538" eaLnBrk="0" hangingPunct="0">
              <a:buClr>
                <a:schemeClr val="tx1"/>
              </a:buClr>
              <a:buFont typeface="+mj-lt"/>
              <a:buAutoNum type="arabicPeriod"/>
            </a:pPr>
            <a:endParaRPr lang="hu-HU" altLang="hu-HU" sz="1100" dirty="0">
              <a:latin typeface="Arial Narrow" panose="020B0606020202030204" pitchFamily="34" charset="0"/>
            </a:endParaRPr>
          </a:p>
          <a:p>
            <a:pPr marL="363538" indent="-363538" eaLnBrk="0" hangingPunct="0">
              <a:buClr>
                <a:schemeClr val="tx1"/>
              </a:buClr>
              <a:buFont typeface="+mj-lt"/>
              <a:buAutoNum type="arabicPeriod"/>
            </a:pPr>
            <a:r>
              <a:rPr lang="hu-HU" altLang="hu-HU" sz="2000" b="1" dirty="0">
                <a:latin typeface="Arial Narrow" panose="020B0606020202030204" pitchFamily="34" charset="0"/>
              </a:rPr>
              <a:t>Engedélyezés</a:t>
            </a:r>
            <a:r>
              <a:rPr lang="hu-HU" altLang="hu-HU" sz="2000" dirty="0">
                <a:latin typeface="Arial Narrow" panose="020B0606020202030204" pitchFamily="34" charset="0"/>
              </a:rPr>
              <a:t>: Ír egy hivatalos hangvételű elektronikus levelet a szakmai gyakorlati felelősnek, </a:t>
            </a:r>
            <a:r>
              <a:rPr lang="hu-HU" altLang="hu-HU" sz="2000" dirty="0" err="1">
                <a:latin typeface="Arial Narrow" panose="020B0606020202030204" pitchFamily="34" charset="0"/>
              </a:rPr>
              <a:t>Pinke-Sziva</a:t>
            </a:r>
            <a:r>
              <a:rPr lang="hu-HU" altLang="hu-HU" sz="2000" dirty="0">
                <a:latin typeface="Arial Narrow" panose="020B0606020202030204" pitchFamily="34" charset="0"/>
              </a:rPr>
              <a:t> Ivettnek (ivett.sziva@uni-corvinus.hu) - A levélben röviden bemutatja a kiválasztott szervezetet és részletesen leírja a kiválasztott munkapozíciót, majd kéri a szakmai gyakorlati felelős engedélyét. A szakmai gyakorlati felelős válaszlevelében engedélyezi a munkahelyet és a munkapozíciót</a:t>
            </a:r>
          </a:p>
          <a:p>
            <a:pPr marL="363538" indent="-363538" eaLnBrk="0" hangingPunct="0">
              <a:buClr>
                <a:schemeClr val="tx1"/>
              </a:buClr>
              <a:buFont typeface="+mj-lt"/>
              <a:buAutoNum type="arabicPeriod"/>
            </a:pPr>
            <a:endParaRPr lang="hu-HU" altLang="hu-HU" sz="1100" dirty="0">
              <a:latin typeface="Arial Narrow" panose="020B0606020202030204" pitchFamily="34" charset="0"/>
            </a:endParaRPr>
          </a:p>
          <a:p>
            <a:pPr marL="363538" indent="-363538" eaLnBrk="0" hangingPunct="0">
              <a:buClr>
                <a:schemeClr val="tx1"/>
              </a:buClr>
              <a:buFont typeface="+mj-lt"/>
              <a:buAutoNum type="arabicPeriod"/>
            </a:pPr>
            <a:r>
              <a:rPr lang="hu-HU" altLang="hu-HU" sz="2000" b="1" dirty="0">
                <a:latin typeface="Arial Narrow" panose="020B0606020202030204" pitchFamily="34" charset="0"/>
              </a:rPr>
              <a:t>Dokumentumok leadása, elfogadás esetén a szakmai gyakorlati tárgy </a:t>
            </a:r>
            <a:r>
              <a:rPr lang="hu-HU" altLang="hu-HU" sz="2000" b="1" dirty="0" smtClean="0">
                <a:latin typeface="Arial Narrow" panose="020B0606020202030204" pitchFamily="34" charset="0"/>
              </a:rPr>
              <a:t>felvétele: </a:t>
            </a:r>
            <a:r>
              <a:rPr lang="hu-HU" altLang="hu-HU" sz="2000" dirty="0">
                <a:latin typeface="Arial Narrow" panose="020B0606020202030204" pitchFamily="34" charset="0"/>
              </a:rPr>
              <a:t>A hallgató ezt a levelezést kinyomtatva, a kitöltött –  és a cég által aláírt, lepecsételt – együttműködési </a:t>
            </a:r>
            <a:r>
              <a:rPr lang="hu-HU" altLang="hu-HU" sz="2000" dirty="0" smtClean="0">
                <a:latin typeface="Arial Narrow" panose="020B0606020202030204" pitchFamily="34" charset="0"/>
              </a:rPr>
              <a:t>megállapodással (és melléklettel) 2-2 eredeti példányban </a:t>
            </a:r>
            <a:r>
              <a:rPr lang="hu-HU" altLang="hu-HU" sz="2000" dirty="0">
                <a:latin typeface="Arial Narrow" panose="020B0606020202030204" pitchFamily="34" charset="0"/>
              </a:rPr>
              <a:t>(letölthető </a:t>
            </a:r>
            <a:r>
              <a:rPr lang="hu-HU" altLang="hu-HU" sz="2000" dirty="0" err="1" smtClean="0">
                <a:latin typeface="Arial Narrow" panose="020B0606020202030204" pitchFamily="34" charset="0"/>
              </a:rPr>
              <a:t>itt:</a:t>
            </a:r>
            <a:r>
              <a:rPr lang="hu-HU" altLang="hu-HU" sz="2000" dirty="0" err="1" smtClean="0">
                <a:latin typeface="Arial Narrow" panose="020B0606020202030204" pitchFamily="34" charset="0"/>
                <a:hlinkClick r:id="rId3"/>
              </a:rPr>
              <a:t>http</a:t>
            </a:r>
            <a:r>
              <a:rPr lang="hu-HU" altLang="hu-HU" sz="2000" dirty="0">
                <a:latin typeface="Arial Narrow" panose="020B0606020202030204" pitchFamily="34" charset="0"/>
                <a:hlinkClick r:id="rId3"/>
              </a:rPr>
              <a:t>://gazdalkodastudomany.uni-corvinus.hu/index.php?id=26125</a:t>
            </a:r>
            <a:r>
              <a:rPr lang="hu-HU" altLang="hu-HU" sz="2000" dirty="0">
                <a:latin typeface="Arial Narrow" panose="020B0606020202030204" pitchFamily="34" charset="0"/>
              </a:rPr>
              <a:t>)  együtt beviszi </a:t>
            </a:r>
            <a:r>
              <a:rPr lang="hu-HU" altLang="hu-HU" sz="2000" dirty="0" smtClean="0">
                <a:latin typeface="Arial Narrow" panose="020B0606020202030204" pitchFamily="34" charset="0"/>
              </a:rPr>
              <a:t>a Szakmai gyakorlati Irodába </a:t>
            </a:r>
            <a:r>
              <a:rPr lang="hu-HU" altLang="hu-HU" sz="2000" dirty="0">
                <a:latin typeface="Arial Narrow" panose="020B0606020202030204" pitchFamily="34" charset="0"/>
              </a:rPr>
              <a:t>(E.146.), </a:t>
            </a:r>
            <a:r>
              <a:rPr lang="hu-HU" altLang="hu-HU" sz="2000" dirty="0" smtClean="0">
                <a:latin typeface="Arial Narrow" panose="020B0606020202030204" pitchFamily="34" charset="0"/>
              </a:rPr>
              <a:t>ahol </a:t>
            </a:r>
            <a:r>
              <a:rPr lang="hu-HU" altLang="hu-HU" sz="2000" b="1" dirty="0">
                <a:latin typeface="Arial Narrow" panose="020B0606020202030204" pitchFamily="34" charset="0"/>
              </a:rPr>
              <a:t>elindítja </a:t>
            </a:r>
            <a:r>
              <a:rPr lang="hu-HU" altLang="hu-HU" sz="2000" dirty="0">
                <a:latin typeface="Arial Narrow" panose="020B0606020202030204" pitchFamily="34" charset="0"/>
              </a:rPr>
              <a:t>a hivatalos </a:t>
            </a:r>
            <a:r>
              <a:rPr lang="hu-HU" altLang="hu-HU" sz="2000" dirty="0" smtClean="0">
                <a:latin typeface="Arial Narrow" panose="020B0606020202030204" pitchFamily="34" charset="0"/>
              </a:rPr>
              <a:t>engedélyezési folyamatot. Egyidejűleg egy </a:t>
            </a:r>
            <a:r>
              <a:rPr lang="hu-HU" altLang="hu-HU" sz="2000" dirty="0">
                <a:latin typeface="Arial Narrow" panose="020B0606020202030204" pitchFamily="34" charset="0"/>
              </a:rPr>
              <a:t>nyilatkozat kitöltésével kérvényezi </a:t>
            </a:r>
            <a:r>
              <a:rPr lang="hu-HU" altLang="hu-HU" sz="2000" b="1" dirty="0">
                <a:latin typeface="Arial Narrow" panose="020B0606020202030204" pitchFamily="34" charset="0"/>
              </a:rPr>
              <a:t>a szakmai gyakorlati tárgy felvételét a </a:t>
            </a:r>
            <a:r>
              <a:rPr lang="hu-HU" altLang="hu-HU" sz="2000" b="1" dirty="0" err="1" smtClean="0">
                <a:latin typeface="Arial Narrow" panose="020B0606020202030204" pitchFamily="34" charset="0"/>
              </a:rPr>
              <a:t>neptunban</a:t>
            </a:r>
            <a:r>
              <a:rPr lang="hu-HU" altLang="hu-HU" sz="2000" dirty="0" smtClean="0">
                <a:latin typeface="Arial Narrow" panose="020B0606020202030204" pitchFamily="34" charset="0"/>
              </a:rPr>
              <a:t>.</a:t>
            </a:r>
            <a:endParaRPr lang="hu-HU" altLang="hu-HU" sz="2000" dirty="0">
              <a:latin typeface="Arial Narrow" panose="020B0606020202030204" pitchFamily="34" charset="0"/>
            </a:endParaRPr>
          </a:p>
          <a:p>
            <a:pPr marL="363538" indent="-363538" eaLnBrk="0" hangingPunct="0">
              <a:buClr>
                <a:schemeClr val="tx1"/>
              </a:buClr>
              <a:buFont typeface="+mj-lt"/>
              <a:buAutoNum type="arabicPeriod"/>
            </a:pPr>
            <a:endParaRPr lang="hu-HU" altLang="hu-HU" sz="1100" dirty="0">
              <a:latin typeface="Arial Narrow" panose="020B0606020202030204" pitchFamily="34" charset="0"/>
            </a:endParaRPr>
          </a:p>
          <a:p>
            <a:pPr marL="363538" indent="-363538" eaLnBrk="0" hangingPunct="0">
              <a:buClr>
                <a:schemeClr val="tx1"/>
              </a:buClr>
              <a:buFont typeface="+mj-lt"/>
              <a:buAutoNum type="arabicPeriod"/>
            </a:pPr>
            <a:r>
              <a:rPr lang="hu-HU" altLang="hu-HU" sz="2000" b="1" dirty="0">
                <a:latin typeface="Arial Narrow" panose="020B0606020202030204" pitchFamily="34" charset="0"/>
              </a:rPr>
              <a:t>FONTOS: </a:t>
            </a:r>
            <a:r>
              <a:rPr lang="hu-HU" altLang="hu-HU" sz="2000" dirty="0">
                <a:latin typeface="Arial Narrow" panose="020B0606020202030204" pitchFamily="34" charset="0"/>
              </a:rPr>
              <a:t>A munkavégzés kezdetétől visszafelé számított 15 nappal le kell adni a dokumentumokat a magyar gyakorlati hely, 30 nappal külföldi gyakorlati hely esetében!</a:t>
            </a:r>
          </a:p>
          <a:p>
            <a:pPr marL="363538" indent="-363538"/>
            <a:endParaRPr lang="hu-HU" altLang="hu-HU" sz="2400" dirty="0">
              <a:latin typeface="Arial Narrow" panose="020B0606020202030204" pitchFamily="34" charset="0"/>
            </a:endParaRPr>
          </a:p>
          <a:p>
            <a:pPr marL="363538" indent="-363538"/>
            <a:endParaRPr lang="hu-HU" altLang="hu-HU" sz="2400" dirty="0">
              <a:latin typeface="Arial Narrow" panose="020B0606020202030204" pitchFamily="34" charset="0"/>
            </a:endParaRPr>
          </a:p>
          <a:p>
            <a:pPr marL="363538" indent="-363538"/>
            <a:r>
              <a:rPr lang="hu-HU" altLang="hu-HU" sz="2400" dirty="0">
                <a:latin typeface="Arial Narrow" panose="020B0606020202030204" pitchFamily="34" charset="0"/>
              </a:rPr>
              <a:t>  </a:t>
            </a:r>
          </a:p>
          <a:p>
            <a:pPr marL="363538" indent="-363538" eaLnBrk="0" hangingPunct="0">
              <a:lnSpc>
                <a:spcPct val="80000"/>
              </a:lnSpc>
              <a:spcBef>
                <a:spcPts val="1000"/>
              </a:spcBef>
              <a:buClr>
                <a:schemeClr val="tx1"/>
              </a:buClr>
            </a:pPr>
            <a:r>
              <a:rPr lang="hu-HU" altLang="hu-HU" sz="2400" b="1" dirty="0">
                <a:latin typeface="Arial Narrow" panose="020B0606020202030204" pitchFamily="34" charset="0"/>
              </a:rPr>
              <a:t>		</a:t>
            </a:r>
            <a:r>
              <a:rPr lang="hu-HU" altLang="hu-HU" sz="2400" dirty="0">
                <a:latin typeface="Arial Narrow" panose="020B0606020202030204" pitchFamily="34" charset="0"/>
              </a:rPr>
              <a:t> </a:t>
            </a: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sz="2400" dirty="0">
              <a:latin typeface="Arial Narrow" panose="020B0606020202030204" pitchFamily="34" charset="0"/>
            </a:endParaRP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25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/>
          <p:nvPr/>
        </p:nvSpPr>
        <p:spPr>
          <a:xfrm>
            <a:off x="15081" y="133368"/>
            <a:ext cx="7436224" cy="794479"/>
          </a:xfrm>
          <a:prstGeom prst="rect">
            <a:avLst/>
          </a:prstGeom>
          <a:solidFill>
            <a:srgbClr val="C4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hu-HU" altLang="hu-HU" sz="2400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A szakmai gyakorlat utáni dokumentumok</a:t>
            </a: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52614" y="6234928"/>
            <a:ext cx="437805" cy="36512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0"/>
              </a:rPr>
              <a:t>2</a:t>
            </a:r>
          </a:p>
        </p:txBody>
      </p:sp>
      <p:sp>
        <p:nvSpPr>
          <p:cNvPr id="28" name="Rectangle 63"/>
          <p:cNvSpPr/>
          <p:nvPr/>
        </p:nvSpPr>
        <p:spPr>
          <a:xfrm>
            <a:off x="10784747" y="6298749"/>
            <a:ext cx="40044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Oswald" pitchFamily="2" charset="0"/>
                <a:ea typeface="Open Sans" pitchFamily="34" charset="0"/>
                <a:cs typeface="Open Sans" pitchFamily="34" charset="0"/>
              </a:rPr>
              <a:t>52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63903" y="927846"/>
            <a:ext cx="10856491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 eaLnBrk="0" hangingPunct="0">
              <a:buClr>
                <a:schemeClr val="tx1"/>
              </a:buClr>
            </a:pPr>
            <a:r>
              <a:rPr lang="hu-HU" altLang="hu-HU" sz="2000" b="1" dirty="0">
                <a:latin typeface="Arial Narrow" panose="020B0606020202030204" pitchFamily="34" charset="0"/>
              </a:rPr>
              <a:t> 1.Munkahelyi vezetői értékelés:</a:t>
            </a:r>
          </a:p>
          <a:p>
            <a:pPr marL="363538" indent="-363538" eaLnBrk="0" hangingPunct="0">
              <a:buClr>
                <a:schemeClr val="tx1"/>
              </a:buClr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Hivatalos formanyomtatvány letölthető: </a:t>
            </a:r>
            <a:r>
              <a:rPr lang="hu-HU" altLang="hu-HU" sz="2000" dirty="0">
                <a:latin typeface="Arial Narrow" panose="020B0606020202030204" pitchFamily="34" charset="0"/>
                <a:hlinkClick r:id="rId3"/>
              </a:rPr>
              <a:t>http://www.uni-corvinus.hu/index.php?id=26125</a:t>
            </a:r>
            <a:r>
              <a:rPr lang="hu-HU" altLang="hu-HU" sz="2000" dirty="0">
                <a:latin typeface="Arial Narrow" panose="020B0606020202030204" pitchFamily="34" charset="0"/>
              </a:rPr>
              <a:t> </a:t>
            </a:r>
          </a:p>
          <a:p>
            <a:pPr marL="363538" indent="-363538" eaLnBrk="0" hangingPunct="0">
              <a:buClr>
                <a:schemeClr val="tx1"/>
              </a:buClr>
              <a:buFont typeface="Arial" pitchFamily="34" charset="0"/>
              <a:buChar char="•"/>
            </a:pPr>
            <a:r>
              <a:rPr lang="hu-HU" altLang="hu-HU" sz="2000" b="1" dirty="0">
                <a:latin typeface="Arial Narrow" panose="020B0606020202030204" pitchFamily="34" charset="0"/>
              </a:rPr>
              <a:t>2 példányban eredeti céges pecséttel és a közvetlen vezető aláírásával</a:t>
            </a:r>
          </a:p>
          <a:p>
            <a:pPr marL="442913" lvl="1" indent="-257175" eaLnBrk="0" hangingPunct="0">
              <a:buClr>
                <a:schemeClr val="tx1"/>
              </a:buClr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1. példány: G Kar: </a:t>
            </a:r>
            <a:r>
              <a:rPr lang="hu-HU" altLang="hu-HU" sz="2000" dirty="0" smtClean="0">
                <a:latin typeface="Arial Narrow" panose="020B0606020202030204" pitchFamily="34" charset="0"/>
              </a:rPr>
              <a:t>Szakmai gyakorlati Iroda </a:t>
            </a:r>
            <a:r>
              <a:rPr lang="hu-HU" altLang="hu-HU" sz="2000" dirty="0">
                <a:latin typeface="Arial Narrow" panose="020B0606020202030204" pitchFamily="34" charset="0"/>
              </a:rPr>
              <a:t>(E.146.) 8 nappal a szakmai gyakorlat befejeztével.</a:t>
            </a:r>
          </a:p>
          <a:p>
            <a:pPr marL="442913" lvl="1" indent="-257175" eaLnBrk="0" hangingPunct="0">
              <a:buClr>
                <a:schemeClr val="tx1"/>
              </a:buClr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2. példány: MMI Titkárság (E.313.) </a:t>
            </a:r>
            <a:r>
              <a:rPr lang="hu-HU" altLang="hu-HU" sz="2000" dirty="0" err="1">
                <a:latin typeface="Arial Narrow" panose="020B0606020202030204" pitchFamily="34" charset="0"/>
              </a:rPr>
              <a:t>Pinke-Sziva</a:t>
            </a:r>
            <a:r>
              <a:rPr lang="hu-HU" altLang="hu-HU" sz="2000" dirty="0">
                <a:latin typeface="Arial Narrow" panose="020B0606020202030204" pitchFamily="34" charset="0"/>
              </a:rPr>
              <a:t> Ivett részére, 14 nappal a szakmai gyakorlat befejeztével (Amennyiben a Titkárság szünet miatt nem érhető el, </a:t>
            </a:r>
            <a:r>
              <a:rPr lang="hu-HU" altLang="hu-HU" sz="2000" dirty="0" err="1">
                <a:latin typeface="Arial Narrow" panose="020B0606020202030204" pitchFamily="34" charset="0"/>
              </a:rPr>
              <a:t>szkennelve</a:t>
            </a:r>
            <a:r>
              <a:rPr lang="hu-HU" altLang="hu-HU" sz="2000" dirty="0">
                <a:latin typeface="Arial Narrow" panose="020B0606020202030204" pitchFamily="34" charset="0"/>
              </a:rPr>
              <a:t> kérjük küldeni (</a:t>
            </a:r>
            <a:r>
              <a:rPr lang="hu-HU" altLang="hu-HU" sz="2000" dirty="0" err="1">
                <a:latin typeface="Arial Narrow" panose="020B0606020202030204" pitchFamily="34" charset="0"/>
                <a:hlinkClick r:id="rId4"/>
              </a:rPr>
              <a:t>ivett.sziva</a:t>
            </a:r>
            <a:r>
              <a:rPr lang="hu-HU" altLang="hu-HU" sz="2000" dirty="0">
                <a:latin typeface="Arial Narrow" panose="020B0606020202030204" pitchFamily="34" charset="0"/>
                <a:hlinkClick r:id="rId4"/>
              </a:rPr>
              <a:t>@</a:t>
            </a:r>
            <a:r>
              <a:rPr lang="hu-HU" altLang="hu-HU" sz="2000" dirty="0" err="1">
                <a:latin typeface="Arial Narrow" panose="020B0606020202030204" pitchFamily="34" charset="0"/>
                <a:hlinkClick r:id="rId4"/>
              </a:rPr>
              <a:t>uni-corvinus.hu</a:t>
            </a:r>
            <a:r>
              <a:rPr lang="hu-HU" altLang="hu-HU" sz="2000" dirty="0">
                <a:latin typeface="Arial Narrow" panose="020B0606020202030204" pitchFamily="34" charset="0"/>
              </a:rPr>
              <a:t> címre) illetve a félév kezdetekor a titkárságon kérjük leadni.)</a:t>
            </a:r>
          </a:p>
          <a:p>
            <a:pPr marL="363538" indent="-363538" eaLnBrk="0" hangingPunct="0"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hu-HU" altLang="hu-HU" sz="2000" b="1" dirty="0" err="1">
                <a:latin typeface="Arial Narrow" panose="020B0606020202030204" pitchFamily="34" charset="0"/>
              </a:rPr>
              <a:t>Szkennelve</a:t>
            </a:r>
            <a:r>
              <a:rPr lang="hu-HU" altLang="hu-HU" sz="2000" b="1" dirty="0">
                <a:latin typeface="Arial Narrow" panose="020B0606020202030204" pitchFamily="34" charset="0"/>
              </a:rPr>
              <a:t> </a:t>
            </a:r>
            <a:r>
              <a:rPr lang="hu-HU" altLang="hu-HU" sz="2000" b="1" dirty="0" err="1">
                <a:latin typeface="Arial Narrow" panose="020B0606020202030204" pitchFamily="34" charset="0"/>
              </a:rPr>
              <a:t>emailben</a:t>
            </a:r>
            <a:r>
              <a:rPr lang="hu-HU" altLang="hu-HU" sz="2000" b="1" dirty="0">
                <a:latin typeface="Arial Narrow" panose="020B0606020202030204" pitchFamily="34" charset="0"/>
              </a:rPr>
              <a:t> elküldve a szakszeminárium-vezetőnek a szakmai gyakorlati beszámolóval együtt  legfeljebb 14 nappal a szakmai gyakorlat befejezte után.</a:t>
            </a:r>
          </a:p>
          <a:p>
            <a:pPr eaLnBrk="0" hangingPunct="0">
              <a:buClr>
                <a:schemeClr val="tx1"/>
              </a:buClr>
            </a:pPr>
            <a:r>
              <a:rPr lang="hu-HU" altLang="hu-HU" sz="2000" b="1" dirty="0">
                <a:latin typeface="Arial Narrow" panose="020B0606020202030204" pitchFamily="34" charset="0"/>
              </a:rPr>
              <a:t>2.Szakmai gyakorlati beszámoló:</a:t>
            </a:r>
            <a:r>
              <a:rPr lang="hu-HU" altLang="hu-HU" sz="2000" dirty="0">
                <a:latin typeface="Arial Narrow" panose="020B0606020202030204" pitchFamily="34" charset="0"/>
              </a:rPr>
              <a:t>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10 oldalas, strukturált fogalmazás (!)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A hallgató a </a:t>
            </a:r>
            <a:r>
              <a:rPr lang="hu-HU" altLang="hu-HU" sz="2000" b="1" dirty="0">
                <a:latin typeface="Arial Narrow" panose="020B0606020202030204" pitchFamily="34" charset="0"/>
              </a:rPr>
              <a:t>szakszeminárium-vezetőjének </a:t>
            </a:r>
            <a:r>
              <a:rPr lang="hu-HU" altLang="hu-HU" sz="2000" dirty="0">
                <a:latin typeface="Arial Narrow" panose="020B0606020202030204" pitchFamily="34" charset="0"/>
              </a:rPr>
              <a:t>küldi el </a:t>
            </a:r>
            <a:r>
              <a:rPr lang="hu-HU" altLang="hu-HU" sz="2000" dirty="0" smtClean="0">
                <a:latin typeface="Arial Narrow" panose="020B0606020202030204" pitchFamily="34" charset="0"/>
              </a:rPr>
              <a:t>e-mailben</a:t>
            </a:r>
            <a:r>
              <a:rPr lang="hu-HU" altLang="hu-HU" sz="2000" dirty="0">
                <a:latin typeface="Arial Narrow" panose="020B0606020202030204" pitchFamily="34" charset="0"/>
              </a:rPr>
              <a:t>, aki osztályzattal látja el az esszét, majd kéri a jegy felvitelét az MMI Titkárságon a </a:t>
            </a:r>
            <a:r>
              <a:rPr lang="hu-HU" altLang="hu-HU" sz="2000" dirty="0" err="1">
                <a:latin typeface="Arial Narrow" panose="020B0606020202030204" pitchFamily="34" charset="0"/>
              </a:rPr>
              <a:t>Neptunba</a:t>
            </a:r>
            <a:endParaRPr lang="hu-HU" altLang="hu-HU" sz="2000" dirty="0">
              <a:latin typeface="Arial Narrow" panose="020B0606020202030204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Ha a hallgatónak még nincs szakszeminárium-vezetője (pl. 4 félév után), akkor a szakmai gyakorlatért felelős munkatárs, </a:t>
            </a:r>
            <a:r>
              <a:rPr lang="hu-HU" altLang="hu-HU" sz="2000" dirty="0" err="1">
                <a:latin typeface="Arial Narrow" panose="020B0606020202030204" pitchFamily="34" charset="0"/>
              </a:rPr>
              <a:t>Dr</a:t>
            </a:r>
            <a:r>
              <a:rPr lang="hu-HU" altLang="hu-HU" sz="2000" dirty="0">
                <a:latin typeface="Arial Narrow" panose="020B0606020202030204" pitchFamily="34" charset="0"/>
              </a:rPr>
              <a:t> </a:t>
            </a:r>
            <a:r>
              <a:rPr lang="hu-HU" altLang="hu-HU" sz="2000" dirty="0" err="1">
                <a:latin typeface="Arial Narrow" panose="020B0606020202030204" pitchFamily="34" charset="0"/>
              </a:rPr>
              <a:t>Pinke-Sziva</a:t>
            </a:r>
            <a:r>
              <a:rPr lang="hu-HU" altLang="hu-HU" sz="2000" dirty="0">
                <a:latin typeface="Arial Narrow" panose="020B0606020202030204" pitchFamily="34" charset="0"/>
              </a:rPr>
              <a:t> Ivett (</a:t>
            </a:r>
            <a:r>
              <a:rPr lang="hu-HU" altLang="hu-HU" sz="2000" dirty="0">
                <a:latin typeface="Arial Narrow" panose="020B0606020202030204" pitchFamily="34" charset="0"/>
                <a:hlinkClick r:id="rId4"/>
              </a:rPr>
              <a:t>ivett.sziva@uni-corvinus.hu</a:t>
            </a:r>
            <a:r>
              <a:rPr lang="hu-HU" altLang="hu-HU" sz="2000" dirty="0">
                <a:latin typeface="Arial Narrow" panose="020B0606020202030204" pitchFamily="34" charset="0"/>
              </a:rPr>
              <a:t>) az illetékes.  </a:t>
            </a:r>
          </a:p>
          <a:p>
            <a:endParaRPr lang="hu-HU" altLang="hu-HU" sz="2000" b="1" dirty="0">
              <a:latin typeface="Arial Narrow" panose="020B0606020202030204" pitchFamily="34" charset="0"/>
            </a:endParaRPr>
          </a:p>
          <a:p>
            <a:r>
              <a:rPr lang="hu-HU" altLang="hu-HU" sz="2000" b="1" dirty="0">
                <a:latin typeface="Arial Narrow" panose="020B0606020202030204" pitchFamily="34" charset="0"/>
              </a:rPr>
              <a:t>3.Kérdőív kitöltése kötelező a szakmai gyakorlatot követő 14 napban, a következő linken: </a:t>
            </a:r>
            <a:r>
              <a:rPr lang="hu-HU" altLang="hu-HU" sz="2000" b="1" dirty="0">
                <a:latin typeface="Arial Narrow" panose="020B0606020202030204" pitchFamily="34" charset="0"/>
                <a:hlinkClick r:id="rId5"/>
              </a:rPr>
              <a:t>https://goo.gl/forms/iAVrr8C3yx1h8v7o1</a:t>
            </a:r>
            <a:r>
              <a:rPr lang="hu-HU" altLang="hu-HU" sz="2000" b="1" dirty="0">
                <a:latin typeface="Arial Narrow" panose="020B0606020202030204" pitchFamily="34" charset="0"/>
              </a:rPr>
              <a:t> . </a:t>
            </a:r>
            <a:r>
              <a:rPr lang="hu-HU" altLang="hu-HU" sz="2000" dirty="0">
                <a:latin typeface="Arial Narrow" panose="020B0606020202030204" pitchFamily="34" charset="0"/>
              </a:rPr>
              <a:t>Ennek elmaradása esetén a jegy a </a:t>
            </a:r>
            <a:r>
              <a:rPr lang="hu-HU" altLang="hu-HU" sz="2000" dirty="0" err="1">
                <a:latin typeface="Arial Narrow" panose="020B0606020202030204" pitchFamily="34" charset="0"/>
              </a:rPr>
              <a:t>neptunban</a:t>
            </a:r>
            <a:r>
              <a:rPr lang="hu-HU" altLang="hu-HU" sz="2000" dirty="0">
                <a:latin typeface="Arial Narrow" panose="020B0606020202030204" pitchFamily="34" charset="0"/>
              </a:rPr>
              <a:t> nem rögzíthető. A kitöltésről készült </a:t>
            </a:r>
            <a:r>
              <a:rPr lang="hu-HU" altLang="hu-HU" sz="2000" dirty="0" err="1">
                <a:latin typeface="Arial Narrow" panose="020B0606020202030204" pitchFamily="34" charset="0"/>
              </a:rPr>
              <a:t>screen</a:t>
            </a:r>
            <a:r>
              <a:rPr lang="hu-HU" altLang="hu-HU" sz="2000" dirty="0">
                <a:latin typeface="Arial Narrow" panose="020B0606020202030204" pitchFamily="34" charset="0"/>
              </a:rPr>
              <a:t> </a:t>
            </a:r>
            <a:r>
              <a:rPr lang="hu-HU" altLang="hu-HU" sz="2000" dirty="0" err="1">
                <a:latin typeface="Arial Narrow" panose="020B0606020202030204" pitchFamily="34" charset="0"/>
              </a:rPr>
              <a:t>shotot</a:t>
            </a:r>
            <a:r>
              <a:rPr lang="hu-HU" altLang="hu-HU" sz="2000" dirty="0">
                <a:latin typeface="Arial Narrow" panose="020B0606020202030204" pitchFamily="34" charset="0"/>
              </a:rPr>
              <a:t> kérem, küldje el a szakszeminárium – vezetőjének.</a:t>
            </a:r>
          </a:p>
          <a:p>
            <a:endParaRPr lang="hu-HU" altLang="hu-HU" sz="2000" dirty="0">
              <a:latin typeface="Arial Narrow" panose="020B0606020202030204" pitchFamily="34" charset="0"/>
            </a:endParaRPr>
          </a:p>
          <a:p>
            <a:endParaRPr lang="hu-HU" altLang="hu-HU" sz="2000" dirty="0">
              <a:latin typeface="Arial Narrow" panose="020B0606020202030204" pitchFamily="34" charset="0"/>
            </a:endParaRPr>
          </a:p>
          <a:p>
            <a:pPr marL="363538" indent="-363538"/>
            <a:endParaRPr lang="hu-HU" altLang="hu-HU" sz="2000" dirty="0">
              <a:latin typeface="Arial Narrow" panose="020B0606020202030204" pitchFamily="34" charset="0"/>
            </a:endParaRPr>
          </a:p>
          <a:p>
            <a:pPr marL="363538" indent="-363538"/>
            <a:endParaRPr lang="hu-HU" altLang="hu-HU" sz="2000" dirty="0">
              <a:latin typeface="Arial Narrow" panose="020B0606020202030204" pitchFamily="34" charset="0"/>
            </a:endParaRPr>
          </a:p>
          <a:p>
            <a:pPr marL="363538" indent="-363538"/>
            <a:r>
              <a:rPr lang="hu-HU" altLang="hu-HU" sz="2000" dirty="0">
                <a:latin typeface="Arial Narrow" panose="020B0606020202030204" pitchFamily="34" charset="0"/>
              </a:rPr>
              <a:t>  </a:t>
            </a:r>
          </a:p>
          <a:p>
            <a:pPr marL="363538" indent="-363538" eaLnBrk="0" hangingPunct="0">
              <a:lnSpc>
                <a:spcPct val="80000"/>
              </a:lnSpc>
              <a:spcBef>
                <a:spcPts val="1000"/>
              </a:spcBef>
              <a:buClr>
                <a:schemeClr val="tx1"/>
              </a:buClr>
            </a:pPr>
            <a:r>
              <a:rPr lang="hu-HU" altLang="hu-HU" sz="2000" b="1" dirty="0">
                <a:latin typeface="Arial Narrow" panose="020B0606020202030204" pitchFamily="34" charset="0"/>
              </a:rPr>
              <a:t>		</a:t>
            </a:r>
            <a:r>
              <a:rPr lang="hu-HU" altLang="hu-HU" sz="2000" dirty="0">
                <a:latin typeface="Arial Narrow" panose="020B0606020202030204" pitchFamily="34" charset="0"/>
              </a:rPr>
              <a:t> </a:t>
            </a: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sz="2000" dirty="0">
              <a:latin typeface="Arial Narrow" panose="020B0606020202030204" pitchFamily="34" charset="0"/>
            </a:endParaRP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66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/>
          <p:nvPr/>
        </p:nvSpPr>
        <p:spPr>
          <a:xfrm>
            <a:off x="15081" y="133368"/>
            <a:ext cx="7436224" cy="794479"/>
          </a:xfrm>
          <a:prstGeom prst="rect">
            <a:avLst/>
          </a:prstGeom>
          <a:solidFill>
            <a:srgbClr val="C4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hu-HU" altLang="hu-HU" sz="2400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A szakmai gyakorlat utáni dokumentumok</a:t>
            </a: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452614" y="6234928"/>
            <a:ext cx="437805" cy="36512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0"/>
              </a:rPr>
              <a:t>2</a:t>
            </a:r>
          </a:p>
        </p:txBody>
      </p:sp>
      <p:sp>
        <p:nvSpPr>
          <p:cNvPr id="28" name="Rectangle 63"/>
          <p:cNvSpPr/>
          <p:nvPr/>
        </p:nvSpPr>
        <p:spPr>
          <a:xfrm>
            <a:off x="10784747" y="6298749"/>
            <a:ext cx="40044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50" dirty="0">
                <a:solidFill>
                  <a:schemeClr val="bg1"/>
                </a:solidFill>
                <a:latin typeface="Oswald" pitchFamily="2" charset="0"/>
                <a:ea typeface="Open Sans" pitchFamily="34" charset="0"/>
                <a:cs typeface="Open Sans" pitchFamily="34" charset="0"/>
              </a:rPr>
              <a:t>52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082" y="1227137"/>
            <a:ext cx="9096601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 eaLnBrk="0" hangingPunct="0">
              <a:buClr>
                <a:schemeClr val="tx1"/>
              </a:buClr>
            </a:pPr>
            <a:r>
              <a:rPr lang="hu-HU" altLang="hu-HU" sz="2400" b="1" dirty="0">
                <a:latin typeface="Arial Narrow" panose="020B0606020202030204" pitchFamily="34" charset="0"/>
              </a:rPr>
              <a:t> </a:t>
            </a:r>
            <a:endParaRPr lang="hu-HU" altLang="hu-HU" sz="2000" b="1" dirty="0">
              <a:latin typeface="Arial Narrow" panose="020B0606020202030204" pitchFamily="34" charset="0"/>
            </a:endParaRPr>
          </a:p>
          <a:p>
            <a:pPr eaLnBrk="0" hangingPunct="0">
              <a:buClr>
                <a:schemeClr val="tx1"/>
              </a:buClr>
            </a:pPr>
            <a:r>
              <a:rPr lang="hu-HU" altLang="hu-HU" sz="2400" b="1" dirty="0">
                <a:latin typeface="Arial Narrow" panose="020B0606020202030204" pitchFamily="34" charset="0"/>
              </a:rPr>
              <a:t>Szakmai gyakorlati beszámoló javasolt tartalma</a:t>
            </a:r>
            <a:endParaRPr lang="hu-HU" altLang="hu-HU" sz="2400" dirty="0">
              <a:latin typeface="Arial Narrow" panose="020B0606020202030204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10 oldalas, strukturált fogalmazás (!)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A gyakorlati hely választásának indoklása;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A cég bemutatása: iparág, vevői magatartás, versenytársak bemutatása;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A hallgató konkrét feladatai és eredménye,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A szerzett tapasztalatok értékelése, a szakmai gyakorlat hatékonyságának javítására tett javaslatok.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Mellékletek (pl. fotódokumentáció) opcionális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hu-HU" altLang="hu-HU" sz="2000" dirty="0">
                <a:latin typeface="Arial Narrow" panose="020B0606020202030204" pitchFamily="34" charset="0"/>
              </a:rPr>
              <a:t>Irodalomjegyzékben min. a gyakorlati hely webes elérhetősége, és az iparágelemzéshez szükséges források.</a:t>
            </a:r>
          </a:p>
          <a:p>
            <a:pPr marL="363538" indent="-363538"/>
            <a:endParaRPr lang="hu-HU" altLang="hu-HU" sz="2400" dirty="0">
              <a:latin typeface="Arial Narrow" panose="020B0606020202030204" pitchFamily="34" charset="0"/>
            </a:endParaRPr>
          </a:p>
          <a:p>
            <a:pPr marL="363538" indent="-363538"/>
            <a:r>
              <a:rPr lang="hu-HU" altLang="hu-HU" sz="2400" dirty="0">
                <a:latin typeface="Arial Narrow" panose="020B0606020202030204" pitchFamily="34" charset="0"/>
              </a:rPr>
              <a:t>  </a:t>
            </a:r>
          </a:p>
          <a:p>
            <a:pPr marL="363538" indent="-363538" eaLnBrk="0" hangingPunct="0">
              <a:lnSpc>
                <a:spcPct val="80000"/>
              </a:lnSpc>
              <a:spcBef>
                <a:spcPts val="1000"/>
              </a:spcBef>
              <a:buClr>
                <a:schemeClr val="tx1"/>
              </a:buClr>
            </a:pPr>
            <a:r>
              <a:rPr lang="hu-HU" altLang="hu-HU" sz="2400" b="1" dirty="0">
                <a:latin typeface="Arial Narrow" panose="020B0606020202030204" pitchFamily="34" charset="0"/>
              </a:rPr>
              <a:t>		</a:t>
            </a:r>
            <a:r>
              <a:rPr lang="hu-HU" altLang="hu-HU" sz="2400" dirty="0">
                <a:latin typeface="Arial Narrow" panose="020B0606020202030204" pitchFamily="34" charset="0"/>
              </a:rPr>
              <a:t> </a:t>
            </a: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sz="2400" dirty="0">
              <a:latin typeface="Arial Narrow" panose="020B0606020202030204" pitchFamily="34" charset="0"/>
            </a:endParaRPr>
          </a:p>
          <a:p>
            <a:pPr marL="363538" indent="-363538" eaLnBrk="0" hangingPunct="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Char char="•"/>
            </a:pPr>
            <a:endParaRPr lang="hu-HU" altLang="hu-H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92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1392</Words>
  <Application>Microsoft Office PowerPoint</Application>
  <PresentationFormat>Szélesvásznú</PresentationFormat>
  <Paragraphs>215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21" baseType="lpstr">
      <vt:lpstr>Aharoni</vt:lpstr>
      <vt:lpstr>Arial</vt:lpstr>
      <vt:lpstr>Arial Narrow</vt:lpstr>
      <vt:lpstr>Calibri</vt:lpstr>
      <vt:lpstr>Calibri Light</vt:lpstr>
      <vt:lpstr>Open Sans</vt:lpstr>
      <vt:lpstr>Oswald</vt:lpstr>
      <vt:lpstr>Tahoma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Felhasználó</dc:creator>
  <cp:lastModifiedBy>Tarjáni Gábor</cp:lastModifiedBy>
  <cp:revision>10</cp:revision>
  <dcterms:created xsi:type="dcterms:W3CDTF">2019-11-12T11:56:02Z</dcterms:created>
  <dcterms:modified xsi:type="dcterms:W3CDTF">2020-02-21T15:46:31Z</dcterms:modified>
</cp:coreProperties>
</file>