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1"/>
  </p:notesMasterIdLst>
  <p:handoutMasterIdLst>
    <p:handoutMasterId r:id="rId12"/>
  </p:handoutMasterIdLst>
  <p:sldIdLst>
    <p:sldId id="256" r:id="rId2"/>
    <p:sldId id="339" r:id="rId3"/>
    <p:sldId id="376" r:id="rId4"/>
    <p:sldId id="377" r:id="rId5"/>
    <p:sldId id="382" r:id="rId6"/>
    <p:sldId id="384" r:id="rId7"/>
    <p:sldId id="385" r:id="rId8"/>
    <p:sldId id="367" r:id="rId9"/>
    <p:sldId id="380" r:id="rId10"/>
  </p:sldIdLst>
  <p:sldSz cx="9144000" cy="6858000" type="screen4x3"/>
  <p:notesSz cx="6858000" cy="9144000"/>
  <p:defaultTextStyle>
    <a:defPPr>
      <a:defRPr lang="fr-FR"/>
    </a:defPPr>
    <a:lvl1pPr algn="l" rtl="0" fontAlgn="base">
      <a:spcBef>
        <a:spcPct val="0"/>
      </a:spcBef>
      <a:spcAft>
        <a:spcPct val="0"/>
      </a:spcAft>
      <a:defRPr b="1" kern="1200">
        <a:solidFill>
          <a:schemeClr val="tx1"/>
        </a:solidFill>
        <a:latin typeface="Verdana" pitchFamily="34" charset="0"/>
        <a:ea typeface="+mn-ea"/>
        <a:cs typeface="+mn-cs"/>
      </a:defRPr>
    </a:lvl1pPr>
    <a:lvl2pPr marL="457200" algn="l" rtl="0" fontAlgn="base">
      <a:spcBef>
        <a:spcPct val="0"/>
      </a:spcBef>
      <a:spcAft>
        <a:spcPct val="0"/>
      </a:spcAft>
      <a:defRPr b="1" kern="1200">
        <a:solidFill>
          <a:schemeClr val="tx1"/>
        </a:solidFill>
        <a:latin typeface="Verdana" pitchFamily="34" charset="0"/>
        <a:ea typeface="+mn-ea"/>
        <a:cs typeface="+mn-cs"/>
      </a:defRPr>
    </a:lvl2pPr>
    <a:lvl3pPr marL="914400" algn="l" rtl="0" fontAlgn="base">
      <a:spcBef>
        <a:spcPct val="0"/>
      </a:spcBef>
      <a:spcAft>
        <a:spcPct val="0"/>
      </a:spcAft>
      <a:defRPr b="1" kern="1200">
        <a:solidFill>
          <a:schemeClr val="tx1"/>
        </a:solidFill>
        <a:latin typeface="Verdana" pitchFamily="34" charset="0"/>
        <a:ea typeface="+mn-ea"/>
        <a:cs typeface="+mn-cs"/>
      </a:defRPr>
    </a:lvl3pPr>
    <a:lvl4pPr marL="1371600" algn="l" rtl="0" fontAlgn="base">
      <a:spcBef>
        <a:spcPct val="0"/>
      </a:spcBef>
      <a:spcAft>
        <a:spcPct val="0"/>
      </a:spcAft>
      <a:defRPr b="1" kern="1200">
        <a:solidFill>
          <a:schemeClr val="tx1"/>
        </a:solidFill>
        <a:latin typeface="Verdana" pitchFamily="34" charset="0"/>
        <a:ea typeface="+mn-ea"/>
        <a:cs typeface="+mn-cs"/>
      </a:defRPr>
    </a:lvl4pPr>
    <a:lvl5pPr marL="1828800" algn="l" rtl="0" fontAlgn="base">
      <a:spcBef>
        <a:spcPct val="0"/>
      </a:spcBef>
      <a:spcAft>
        <a:spcPct val="0"/>
      </a:spcAft>
      <a:defRPr b="1" kern="1200">
        <a:solidFill>
          <a:schemeClr val="tx1"/>
        </a:solidFill>
        <a:latin typeface="Verdana" pitchFamily="34" charset="0"/>
        <a:ea typeface="+mn-ea"/>
        <a:cs typeface="+mn-cs"/>
      </a:defRPr>
    </a:lvl5pPr>
    <a:lvl6pPr marL="2286000" algn="l" defTabSz="914400" rtl="0" eaLnBrk="1" latinLnBrk="0" hangingPunct="1">
      <a:defRPr b="1" kern="1200">
        <a:solidFill>
          <a:schemeClr val="tx1"/>
        </a:solidFill>
        <a:latin typeface="Verdana" pitchFamily="34" charset="0"/>
        <a:ea typeface="+mn-ea"/>
        <a:cs typeface="+mn-cs"/>
      </a:defRPr>
    </a:lvl6pPr>
    <a:lvl7pPr marL="2743200" algn="l" defTabSz="914400" rtl="0" eaLnBrk="1" latinLnBrk="0" hangingPunct="1">
      <a:defRPr b="1" kern="1200">
        <a:solidFill>
          <a:schemeClr val="tx1"/>
        </a:solidFill>
        <a:latin typeface="Verdana" pitchFamily="34" charset="0"/>
        <a:ea typeface="+mn-ea"/>
        <a:cs typeface="+mn-cs"/>
      </a:defRPr>
    </a:lvl7pPr>
    <a:lvl8pPr marL="3200400" algn="l" defTabSz="914400" rtl="0" eaLnBrk="1" latinLnBrk="0" hangingPunct="1">
      <a:defRPr b="1" kern="1200">
        <a:solidFill>
          <a:schemeClr val="tx1"/>
        </a:solidFill>
        <a:latin typeface="Verdana" pitchFamily="34" charset="0"/>
        <a:ea typeface="+mn-ea"/>
        <a:cs typeface="+mn-cs"/>
      </a:defRPr>
    </a:lvl8pPr>
    <a:lvl9pPr marL="3657600" algn="l" defTabSz="914400" rtl="0" eaLnBrk="1" latinLnBrk="0" hangingPunct="1">
      <a:defRPr b="1"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3CCCC"/>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99" autoAdjust="0"/>
    <p:restoredTop sz="94660"/>
  </p:normalViewPr>
  <p:slideViewPr>
    <p:cSldViewPr>
      <p:cViewPr>
        <p:scale>
          <a:sx n="75" d="100"/>
          <a:sy n="75" d="100"/>
        </p:scale>
        <p:origin x="-1212"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pitchFamily="34" charset="0"/>
              </a:defRPr>
            </a:lvl1pPr>
          </a:lstStyle>
          <a:p>
            <a:pPr>
              <a:defRPr/>
            </a:pPr>
            <a:endParaRPr lang="en-US"/>
          </a:p>
        </p:txBody>
      </p:sp>
      <p:sp>
        <p:nvSpPr>
          <p:cNvPr id="174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pitchFamily="34" charset="0"/>
              </a:defRPr>
            </a:lvl1pPr>
          </a:lstStyle>
          <a:p>
            <a:pPr>
              <a:defRPr/>
            </a:pPr>
            <a:endParaRPr lang="en-US"/>
          </a:p>
        </p:txBody>
      </p:sp>
      <p:sp>
        <p:nvSpPr>
          <p:cNvPr id="174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pitchFamily="34" charset="0"/>
              </a:defRPr>
            </a:lvl1pPr>
          </a:lstStyle>
          <a:p>
            <a:pPr>
              <a:defRPr/>
            </a:pPr>
            <a:endParaRPr lang="en-US"/>
          </a:p>
        </p:txBody>
      </p:sp>
      <p:sp>
        <p:nvSpPr>
          <p:cNvPr id="174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pitchFamily="34" charset="0"/>
              </a:defRPr>
            </a:lvl1pPr>
          </a:lstStyle>
          <a:p>
            <a:pPr>
              <a:defRPr/>
            </a:pPr>
            <a:fld id="{B8B6495B-289C-402E-8504-E510FB3812C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pitchFamily="34" charset="0"/>
              </a:defRPr>
            </a:lvl1pPr>
          </a:lstStyle>
          <a:p>
            <a:pPr>
              <a:defRPr/>
            </a:pPr>
            <a:endParaRPr lang="fr-FR"/>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pitchFamily="34" charset="0"/>
              </a:defRPr>
            </a:lvl1pPr>
          </a:lstStyle>
          <a:p>
            <a:pPr>
              <a:defRPr/>
            </a:pPr>
            <a:endParaRPr lang="fr-FR"/>
          </a:p>
        </p:txBody>
      </p:sp>
      <p:sp>
        <p:nvSpPr>
          <p:cNvPr id="3686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Click to edit Master text styles</a:t>
            </a:r>
          </a:p>
          <a:p>
            <a:pPr lvl="1"/>
            <a:r>
              <a:rPr lang="fr-FR" noProof="0" smtClean="0"/>
              <a:t>Second level</a:t>
            </a:r>
          </a:p>
          <a:p>
            <a:pPr lvl="2"/>
            <a:r>
              <a:rPr lang="fr-FR" noProof="0" smtClean="0"/>
              <a:t>Third level</a:t>
            </a:r>
          </a:p>
          <a:p>
            <a:pPr lvl="3"/>
            <a:r>
              <a:rPr lang="fr-FR" noProof="0" smtClean="0"/>
              <a:t>Fourth level</a:t>
            </a:r>
          </a:p>
          <a:p>
            <a:pPr lvl="4"/>
            <a:r>
              <a:rPr lang="fr-FR"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pitchFamily="34" charset="0"/>
              </a:defRPr>
            </a:lvl1pPr>
          </a:lstStyle>
          <a:p>
            <a:pPr>
              <a:defRPr/>
            </a:pPr>
            <a:endParaRPr lang="fr-FR"/>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pitchFamily="34" charset="0"/>
              </a:defRPr>
            </a:lvl1pPr>
          </a:lstStyle>
          <a:p>
            <a:pPr>
              <a:defRPr/>
            </a:pPr>
            <a:fld id="{2BE87FB9-EB30-4228-8896-C78FAA0A6D42}" type="slidenum">
              <a:rPr lang="fr-FR"/>
              <a:pPr>
                <a:defRPr/>
              </a:pPr>
              <a:t>‹#›</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5DB42FE6-F095-432E-9D79-3B2AFC2788B1}" type="slidenum">
              <a:rPr lang="fr-FR" smtClean="0">
                <a:latin typeface="Arial" charset="0"/>
              </a:rPr>
              <a:pPr/>
              <a:t>1</a:t>
            </a:fld>
            <a:endParaRPr lang="fr-FR" smtClean="0">
              <a:latin typeface="Arial" charset="0"/>
            </a:endParaRPr>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Rectangle 4"/>
          <p:cNvSpPr>
            <a:spLocks noGrp="1" noChangeArrowheads="1"/>
          </p:cNvSpPr>
          <p:nvPr>
            <p:ph type="dt" sz="half" idx="10"/>
          </p:nvPr>
        </p:nvSpPr>
        <p:spPr>
          <a:ln/>
        </p:spPr>
        <p:txBody>
          <a:bodyPr/>
          <a:lstStyle>
            <a:lvl1pPr>
              <a:defRPr/>
            </a:lvl1pPr>
          </a:lstStyle>
          <a:p>
            <a:fld id="{BFD7B663-EF5F-452C-9E4E-2BCEDB410869}" type="datetime1">
              <a:rPr lang="pl-PL"/>
              <a:pPr/>
              <a:t>2014-01-28</a:t>
            </a:fld>
            <a:endParaRPr lang="pl-PL"/>
          </a:p>
        </p:txBody>
      </p:sp>
      <p:sp>
        <p:nvSpPr>
          <p:cNvPr id="5" name="Rectangle 5"/>
          <p:cNvSpPr>
            <a:spLocks noGrp="1" noChangeArrowheads="1"/>
          </p:cNvSpPr>
          <p:nvPr>
            <p:ph type="ftr" sz="quarter" idx="11"/>
          </p:nvPr>
        </p:nvSpPr>
        <p:spPr>
          <a:ln/>
        </p:spPr>
        <p:txBody>
          <a:bodyPr/>
          <a:lstStyle>
            <a:lvl1pPr>
              <a:defRPr/>
            </a:lvl1pPr>
          </a:lstStyle>
          <a:p>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E52587FE-FF7D-4DC4-8DEE-A03EBE003545}"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fld id="{72F5588B-EDE3-42BF-B79F-205977D71A0D}" type="datetime1">
              <a:rPr lang="pl-PL"/>
              <a:pPr/>
              <a:t>2014-01-28</a:t>
            </a:fld>
            <a:endParaRPr lang="pl-PL"/>
          </a:p>
        </p:txBody>
      </p:sp>
      <p:sp>
        <p:nvSpPr>
          <p:cNvPr id="5" name="Rectangle 5"/>
          <p:cNvSpPr>
            <a:spLocks noGrp="1" noChangeArrowheads="1"/>
          </p:cNvSpPr>
          <p:nvPr>
            <p:ph type="ftr" sz="quarter" idx="11"/>
          </p:nvPr>
        </p:nvSpPr>
        <p:spPr>
          <a:ln/>
        </p:spPr>
        <p:txBody>
          <a:bodyPr/>
          <a:lstStyle>
            <a:lvl1pPr>
              <a:defRPr/>
            </a:lvl1pPr>
          </a:lstStyle>
          <a:p>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69AB09DD-F160-4A1D-8689-DFABD4361688}"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fld id="{8DAE5D6B-C239-4571-B389-1350BC467A93}" type="datetime1">
              <a:rPr lang="pl-PL"/>
              <a:pPr/>
              <a:t>2014-01-28</a:t>
            </a:fld>
            <a:endParaRPr lang="pl-PL"/>
          </a:p>
        </p:txBody>
      </p:sp>
      <p:sp>
        <p:nvSpPr>
          <p:cNvPr id="5" name="Rectangle 5"/>
          <p:cNvSpPr>
            <a:spLocks noGrp="1" noChangeArrowheads="1"/>
          </p:cNvSpPr>
          <p:nvPr>
            <p:ph type="ftr" sz="quarter" idx="11"/>
          </p:nvPr>
        </p:nvSpPr>
        <p:spPr>
          <a:ln/>
        </p:spPr>
        <p:txBody>
          <a:bodyPr/>
          <a:lstStyle>
            <a:lvl1pPr>
              <a:defRPr/>
            </a:lvl1pPr>
          </a:lstStyle>
          <a:p>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E5B0E0F5-7CAC-4048-8510-D9F7E5886D40}" type="slidenum">
              <a:rPr lang="pl-PL"/>
              <a:pPr>
                <a:defRPr/>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Zawartość">
    <p:spTree>
      <p:nvGrpSpPr>
        <p:cNvPr id="1" name=""/>
        <p:cNvGrpSpPr/>
        <p:nvPr/>
      </p:nvGrpSpPr>
      <p:grpSpPr>
        <a:xfrm>
          <a:off x="0" y="0"/>
          <a:ext cx="0" cy="0"/>
          <a:chOff x="0" y="0"/>
          <a:chExt cx="0" cy="0"/>
        </a:xfrm>
      </p:grpSpPr>
      <p:sp>
        <p:nvSpPr>
          <p:cNvPr id="2" name="Symbol zastępczy zawartości 1"/>
          <p:cNvSpPr>
            <a:spLocks noGrp="1"/>
          </p:cNvSpPr>
          <p:nvPr>
            <p:ph/>
          </p:nvPr>
        </p:nvSpPr>
        <p:spPr>
          <a:xfrm>
            <a:off x="457200" y="274638"/>
            <a:ext cx="8229600" cy="58515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3" name="Rectangle 4"/>
          <p:cNvSpPr>
            <a:spLocks noGrp="1" noChangeArrowheads="1"/>
          </p:cNvSpPr>
          <p:nvPr>
            <p:ph type="dt" sz="half" idx="10"/>
          </p:nvPr>
        </p:nvSpPr>
        <p:spPr>
          <a:ln/>
        </p:spPr>
        <p:txBody>
          <a:bodyPr/>
          <a:lstStyle>
            <a:lvl1pPr>
              <a:defRPr/>
            </a:lvl1pPr>
          </a:lstStyle>
          <a:p>
            <a:fld id="{9D3261FD-3D16-4999-B781-80C005BDA1C6}" type="datetime1">
              <a:rPr lang="pl-PL"/>
              <a:pPr/>
              <a:t>2014-01-28</a:t>
            </a:fld>
            <a:endParaRPr lang="pl-PL"/>
          </a:p>
        </p:txBody>
      </p:sp>
      <p:sp>
        <p:nvSpPr>
          <p:cNvPr id="4" name="Rectangle 5"/>
          <p:cNvSpPr>
            <a:spLocks noGrp="1" noChangeArrowheads="1"/>
          </p:cNvSpPr>
          <p:nvPr>
            <p:ph type="ftr" sz="quarter" idx="11"/>
          </p:nvPr>
        </p:nvSpPr>
        <p:spPr>
          <a:ln/>
        </p:spPr>
        <p:txBody>
          <a:bodyPr/>
          <a:lstStyle>
            <a:lvl1pPr>
              <a:defRPr/>
            </a:lvl1pPr>
          </a:lstStyle>
          <a:p>
            <a:endParaRPr lang="pl-PL"/>
          </a:p>
        </p:txBody>
      </p:sp>
      <p:sp>
        <p:nvSpPr>
          <p:cNvPr id="5" name="Rectangle 6"/>
          <p:cNvSpPr>
            <a:spLocks noGrp="1" noChangeArrowheads="1"/>
          </p:cNvSpPr>
          <p:nvPr>
            <p:ph type="sldNum" sz="quarter" idx="12"/>
          </p:nvPr>
        </p:nvSpPr>
        <p:spPr>
          <a:ln/>
        </p:spPr>
        <p:txBody>
          <a:bodyPr/>
          <a:lstStyle>
            <a:lvl1pPr>
              <a:defRPr/>
            </a:lvl1pPr>
          </a:lstStyle>
          <a:p>
            <a:pPr>
              <a:defRPr/>
            </a:pPr>
            <a:fld id="{359EEF88-3FCC-4B4A-8CC3-3338AABD4E4C}"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fld id="{0FE3AA4A-EFEC-49AC-84B2-8924E00F7162}" type="datetime1">
              <a:rPr lang="pl-PL"/>
              <a:pPr/>
              <a:t>2014-01-28</a:t>
            </a:fld>
            <a:endParaRPr lang="pl-PL"/>
          </a:p>
        </p:txBody>
      </p:sp>
      <p:sp>
        <p:nvSpPr>
          <p:cNvPr id="5" name="Rectangle 5"/>
          <p:cNvSpPr>
            <a:spLocks noGrp="1" noChangeArrowheads="1"/>
          </p:cNvSpPr>
          <p:nvPr>
            <p:ph type="ftr" sz="quarter" idx="11"/>
          </p:nvPr>
        </p:nvSpPr>
        <p:spPr>
          <a:ln/>
        </p:spPr>
        <p:txBody>
          <a:bodyPr/>
          <a:lstStyle>
            <a:lvl1pPr>
              <a:defRPr/>
            </a:lvl1pPr>
          </a:lstStyle>
          <a:p>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60C917A2-B2B8-4AD1-8D04-21BF98EB6D50}"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4"/>
          <p:cNvSpPr>
            <a:spLocks noGrp="1" noChangeArrowheads="1"/>
          </p:cNvSpPr>
          <p:nvPr>
            <p:ph type="dt" sz="half" idx="10"/>
          </p:nvPr>
        </p:nvSpPr>
        <p:spPr>
          <a:ln/>
        </p:spPr>
        <p:txBody>
          <a:bodyPr/>
          <a:lstStyle>
            <a:lvl1pPr>
              <a:defRPr/>
            </a:lvl1pPr>
          </a:lstStyle>
          <a:p>
            <a:fld id="{0632C6B6-902A-468D-A83D-A722174571BF}" type="datetime1">
              <a:rPr lang="pl-PL"/>
              <a:pPr/>
              <a:t>2014-01-28</a:t>
            </a:fld>
            <a:endParaRPr lang="pl-PL"/>
          </a:p>
        </p:txBody>
      </p:sp>
      <p:sp>
        <p:nvSpPr>
          <p:cNvPr id="5" name="Rectangle 5"/>
          <p:cNvSpPr>
            <a:spLocks noGrp="1" noChangeArrowheads="1"/>
          </p:cNvSpPr>
          <p:nvPr>
            <p:ph type="ftr" sz="quarter" idx="11"/>
          </p:nvPr>
        </p:nvSpPr>
        <p:spPr>
          <a:ln/>
        </p:spPr>
        <p:txBody>
          <a:bodyPr/>
          <a:lstStyle>
            <a:lvl1pPr>
              <a:defRPr/>
            </a:lvl1pPr>
          </a:lstStyle>
          <a:p>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89034CBB-0DD8-4E9F-A943-8AAAA6AE236A}"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4"/>
          <p:cNvSpPr>
            <a:spLocks noGrp="1" noChangeArrowheads="1"/>
          </p:cNvSpPr>
          <p:nvPr>
            <p:ph type="dt" sz="half" idx="10"/>
          </p:nvPr>
        </p:nvSpPr>
        <p:spPr>
          <a:ln/>
        </p:spPr>
        <p:txBody>
          <a:bodyPr/>
          <a:lstStyle>
            <a:lvl1pPr>
              <a:defRPr/>
            </a:lvl1pPr>
          </a:lstStyle>
          <a:p>
            <a:fld id="{E80573E9-EFE7-463D-8191-3061F595C168}" type="datetime1">
              <a:rPr lang="pl-PL"/>
              <a:pPr/>
              <a:t>2014-01-28</a:t>
            </a:fld>
            <a:endParaRPr lang="pl-PL"/>
          </a:p>
        </p:txBody>
      </p:sp>
      <p:sp>
        <p:nvSpPr>
          <p:cNvPr id="6" name="Rectangle 5"/>
          <p:cNvSpPr>
            <a:spLocks noGrp="1" noChangeArrowheads="1"/>
          </p:cNvSpPr>
          <p:nvPr>
            <p:ph type="ftr" sz="quarter" idx="11"/>
          </p:nvPr>
        </p:nvSpPr>
        <p:spPr>
          <a:ln/>
        </p:spPr>
        <p:txBody>
          <a:bodyPr/>
          <a:lstStyle>
            <a:lvl1pPr>
              <a:defRPr/>
            </a:lvl1pPr>
          </a:lstStyle>
          <a:p>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6D3A627A-33F5-40A9-9346-4700E4A3FFE9}"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4"/>
          <p:cNvSpPr>
            <a:spLocks noGrp="1" noChangeArrowheads="1"/>
          </p:cNvSpPr>
          <p:nvPr>
            <p:ph type="dt" sz="half" idx="10"/>
          </p:nvPr>
        </p:nvSpPr>
        <p:spPr>
          <a:ln/>
        </p:spPr>
        <p:txBody>
          <a:bodyPr/>
          <a:lstStyle>
            <a:lvl1pPr>
              <a:defRPr/>
            </a:lvl1pPr>
          </a:lstStyle>
          <a:p>
            <a:fld id="{BB418249-B1B0-40FA-B220-E76C1C5A6AF0}" type="datetime1">
              <a:rPr lang="pl-PL"/>
              <a:pPr/>
              <a:t>2014-01-28</a:t>
            </a:fld>
            <a:endParaRPr lang="pl-PL"/>
          </a:p>
        </p:txBody>
      </p:sp>
      <p:sp>
        <p:nvSpPr>
          <p:cNvPr id="8" name="Rectangle 5"/>
          <p:cNvSpPr>
            <a:spLocks noGrp="1" noChangeArrowheads="1"/>
          </p:cNvSpPr>
          <p:nvPr>
            <p:ph type="ftr" sz="quarter" idx="11"/>
          </p:nvPr>
        </p:nvSpPr>
        <p:spPr>
          <a:ln/>
        </p:spPr>
        <p:txBody>
          <a:bodyPr/>
          <a:lstStyle>
            <a:lvl1pPr>
              <a:defRPr/>
            </a:lvl1pPr>
          </a:lstStyle>
          <a:p>
            <a:endParaRPr lang="pl-PL"/>
          </a:p>
        </p:txBody>
      </p:sp>
      <p:sp>
        <p:nvSpPr>
          <p:cNvPr id="9" name="Rectangle 6"/>
          <p:cNvSpPr>
            <a:spLocks noGrp="1" noChangeArrowheads="1"/>
          </p:cNvSpPr>
          <p:nvPr>
            <p:ph type="sldNum" sz="quarter" idx="12"/>
          </p:nvPr>
        </p:nvSpPr>
        <p:spPr>
          <a:ln/>
        </p:spPr>
        <p:txBody>
          <a:bodyPr/>
          <a:lstStyle>
            <a:lvl1pPr>
              <a:defRPr/>
            </a:lvl1pPr>
          </a:lstStyle>
          <a:p>
            <a:pPr>
              <a:defRPr/>
            </a:pPr>
            <a:fld id="{23CAE8F0-790D-4048-892E-7A500F0B9C5B}"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4"/>
          <p:cNvSpPr>
            <a:spLocks noGrp="1" noChangeArrowheads="1"/>
          </p:cNvSpPr>
          <p:nvPr>
            <p:ph type="dt" sz="half" idx="10"/>
          </p:nvPr>
        </p:nvSpPr>
        <p:spPr>
          <a:ln/>
        </p:spPr>
        <p:txBody>
          <a:bodyPr/>
          <a:lstStyle>
            <a:lvl1pPr>
              <a:defRPr/>
            </a:lvl1pPr>
          </a:lstStyle>
          <a:p>
            <a:fld id="{56204777-37E0-4467-A492-E2305417AF84}" type="datetime1">
              <a:rPr lang="pl-PL"/>
              <a:pPr/>
              <a:t>2014-01-28</a:t>
            </a:fld>
            <a:endParaRPr lang="pl-PL"/>
          </a:p>
        </p:txBody>
      </p:sp>
      <p:sp>
        <p:nvSpPr>
          <p:cNvPr id="4" name="Rectangle 5"/>
          <p:cNvSpPr>
            <a:spLocks noGrp="1" noChangeArrowheads="1"/>
          </p:cNvSpPr>
          <p:nvPr>
            <p:ph type="ftr" sz="quarter" idx="11"/>
          </p:nvPr>
        </p:nvSpPr>
        <p:spPr>
          <a:ln/>
        </p:spPr>
        <p:txBody>
          <a:bodyPr/>
          <a:lstStyle>
            <a:lvl1pPr>
              <a:defRPr/>
            </a:lvl1pPr>
          </a:lstStyle>
          <a:p>
            <a:endParaRPr lang="pl-PL"/>
          </a:p>
        </p:txBody>
      </p:sp>
      <p:sp>
        <p:nvSpPr>
          <p:cNvPr id="5" name="Rectangle 6"/>
          <p:cNvSpPr>
            <a:spLocks noGrp="1" noChangeArrowheads="1"/>
          </p:cNvSpPr>
          <p:nvPr>
            <p:ph type="sldNum" sz="quarter" idx="12"/>
          </p:nvPr>
        </p:nvSpPr>
        <p:spPr>
          <a:ln/>
        </p:spPr>
        <p:txBody>
          <a:bodyPr/>
          <a:lstStyle>
            <a:lvl1pPr>
              <a:defRPr/>
            </a:lvl1pPr>
          </a:lstStyle>
          <a:p>
            <a:pPr>
              <a:defRPr/>
            </a:pPr>
            <a:fld id="{12348488-7D95-49DD-9387-722EF8DE0628}"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D6FE7BB-DACD-4E96-9BC1-D12BF246BFCA}" type="datetime1">
              <a:rPr lang="pl-PL"/>
              <a:pPr/>
              <a:t>2014-01-28</a:t>
            </a:fld>
            <a:endParaRPr lang="pl-PL"/>
          </a:p>
        </p:txBody>
      </p:sp>
      <p:sp>
        <p:nvSpPr>
          <p:cNvPr id="3" name="Rectangle 5"/>
          <p:cNvSpPr>
            <a:spLocks noGrp="1" noChangeArrowheads="1"/>
          </p:cNvSpPr>
          <p:nvPr>
            <p:ph type="ftr" sz="quarter" idx="11"/>
          </p:nvPr>
        </p:nvSpPr>
        <p:spPr>
          <a:ln/>
        </p:spPr>
        <p:txBody>
          <a:bodyPr/>
          <a:lstStyle>
            <a:lvl1pPr>
              <a:defRPr/>
            </a:lvl1pPr>
          </a:lstStyle>
          <a:p>
            <a:endParaRPr lang="pl-PL"/>
          </a:p>
        </p:txBody>
      </p:sp>
      <p:sp>
        <p:nvSpPr>
          <p:cNvPr id="4" name="Rectangle 6"/>
          <p:cNvSpPr>
            <a:spLocks noGrp="1" noChangeArrowheads="1"/>
          </p:cNvSpPr>
          <p:nvPr>
            <p:ph type="sldNum" sz="quarter" idx="12"/>
          </p:nvPr>
        </p:nvSpPr>
        <p:spPr>
          <a:ln/>
        </p:spPr>
        <p:txBody>
          <a:bodyPr/>
          <a:lstStyle>
            <a:lvl1pPr>
              <a:defRPr/>
            </a:lvl1pPr>
          </a:lstStyle>
          <a:p>
            <a:pPr>
              <a:defRPr/>
            </a:pPr>
            <a:fld id="{470DCA48-D3AB-4142-AD3D-5947AA28120F}"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fld id="{95F3B5BB-2F59-48BD-AA1D-6264F4AB9659}" type="datetime1">
              <a:rPr lang="pl-PL"/>
              <a:pPr/>
              <a:t>2014-01-28</a:t>
            </a:fld>
            <a:endParaRPr lang="pl-PL"/>
          </a:p>
        </p:txBody>
      </p:sp>
      <p:sp>
        <p:nvSpPr>
          <p:cNvPr id="6" name="Rectangle 5"/>
          <p:cNvSpPr>
            <a:spLocks noGrp="1" noChangeArrowheads="1"/>
          </p:cNvSpPr>
          <p:nvPr>
            <p:ph type="ftr" sz="quarter" idx="11"/>
          </p:nvPr>
        </p:nvSpPr>
        <p:spPr>
          <a:ln/>
        </p:spPr>
        <p:txBody>
          <a:bodyPr/>
          <a:lstStyle>
            <a:lvl1pPr>
              <a:defRPr/>
            </a:lvl1pPr>
          </a:lstStyle>
          <a:p>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162BC065-B5A0-49A3-B3B9-9E78CD1628E1}"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fld id="{D499FD9A-4B23-4745-9705-48D5A65B7A29}" type="datetime1">
              <a:rPr lang="pl-PL"/>
              <a:pPr/>
              <a:t>2014-01-28</a:t>
            </a:fld>
            <a:endParaRPr lang="pl-PL"/>
          </a:p>
        </p:txBody>
      </p:sp>
      <p:sp>
        <p:nvSpPr>
          <p:cNvPr id="6" name="Rectangle 5"/>
          <p:cNvSpPr>
            <a:spLocks noGrp="1" noChangeArrowheads="1"/>
          </p:cNvSpPr>
          <p:nvPr>
            <p:ph type="ftr" sz="quarter" idx="11"/>
          </p:nvPr>
        </p:nvSpPr>
        <p:spPr>
          <a:ln/>
        </p:spPr>
        <p:txBody>
          <a:bodyPr/>
          <a:lstStyle>
            <a:lvl1pPr>
              <a:defRPr/>
            </a:lvl1pPr>
          </a:lstStyle>
          <a:p>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7B9275BE-6797-4AA1-8B61-97CBCB790A06}"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accent1">
                <a:gamma/>
                <a:shade val="80000"/>
                <a:invGamma/>
              </a:schemeClr>
            </a:gs>
            <a:gs pos="100000">
              <a:schemeClr val="accent1"/>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p>
        </p:txBody>
      </p:sp>
      <p:sp>
        <p:nvSpPr>
          <p:cNvPr id="1740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charset="0"/>
              </a:defRPr>
            </a:lvl1pPr>
          </a:lstStyle>
          <a:p>
            <a:fld id="{75E9D5B6-DF05-481E-BB1E-69F80BD24D67}" type="datetime1">
              <a:rPr lang="pl-PL"/>
              <a:pPr/>
              <a:t>2014-01-28</a:t>
            </a:fld>
            <a:endParaRPr lang="pl-PL"/>
          </a:p>
        </p:txBody>
      </p:sp>
      <p:sp>
        <p:nvSpPr>
          <p:cNvPr id="1740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charset="0"/>
              </a:defRPr>
            </a:lvl1pPr>
          </a:lstStyle>
          <a:p>
            <a:endParaRPr lang="pl-PL"/>
          </a:p>
        </p:txBody>
      </p:sp>
      <p:sp>
        <p:nvSpPr>
          <p:cNvPr id="17408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FCDE8DA1-BABA-4CA7-AFF1-17ACA4FC80F1}"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ftr="0" dt="0"/>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Arial" pitchFamily="34" charset="0"/>
        </a:defRPr>
      </a:lvl2pPr>
      <a:lvl3pPr algn="ctr" rtl="0" eaLnBrk="0" fontAlgn="base" hangingPunct="0">
        <a:spcBef>
          <a:spcPct val="0"/>
        </a:spcBef>
        <a:spcAft>
          <a:spcPct val="0"/>
        </a:spcAft>
        <a:defRPr sz="2800">
          <a:solidFill>
            <a:schemeClr val="tx2"/>
          </a:solidFill>
          <a:latin typeface="Arial" pitchFamily="34" charset="0"/>
        </a:defRPr>
      </a:lvl3pPr>
      <a:lvl4pPr algn="ctr" rtl="0" eaLnBrk="0" fontAlgn="base" hangingPunct="0">
        <a:spcBef>
          <a:spcPct val="0"/>
        </a:spcBef>
        <a:spcAft>
          <a:spcPct val="0"/>
        </a:spcAft>
        <a:defRPr sz="2800">
          <a:solidFill>
            <a:schemeClr val="tx2"/>
          </a:solidFill>
          <a:latin typeface="Arial" pitchFamily="34" charset="0"/>
        </a:defRPr>
      </a:lvl4pPr>
      <a:lvl5pPr algn="ctr" rtl="0" eaLnBrk="0" fontAlgn="base" hangingPunct="0">
        <a:spcBef>
          <a:spcPct val="0"/>
        </a:spcBef>
        <a:spcAft>
          <a:spcPct val="0"/>
        </a:spcAft>
        <a:defRPr sz="2800">
          <a:solidFill>
            <a:schemeClr val="tx2"/>
          </a:solidFill>
          <a:latin typeface="Arial" pitchFamily="34" charset="0"/>
        </a:defRPr>
      </a:lvl5pPr>
      <a:lvl6pPr marL="457200" algn="ctr" rtl="0" fontAlgn="base">
        <a:spcBef>
          <a:spcPct val="0"/>
        </a:spcBef>
        <a:spcAft>
          <a:spcPct val="0"/>
        </a:spcAft>
        <a:defRPr sz="2800">
          <a:solidFill>
            <a:schemeClr val="tx2"/>
          </a:solidFill>
          <a:latin typeface="Arial" pitchFamily="34" charset="0"/>
        </a:defRPr>
      </a:lvl6pPr>
      <a:lvl7pPr marL="914400" algn="ctr" rtl="0" fontAlgn="base">
        <a:spcBef>
          <a:spcPct val="0"/>
        </a:spcBef>
        <a:spcAft>
          <a:spcPct val="0"/>
        </a:spcAft>
        <a:defRPr sz="2800">
          <a:solidFill>
            <a:schemeClr val="tx2"/>
          </a:solidFill>
          <a:latin typeface="Arial" pitchFamily="34" charset="0"/>
        </a:defRPr>
      </a:lvl7pPr>
      <a:lvl8pPr marL="1371600" algn="ctr" rtl="0" fontAlgn="base">
        <a:spcBef>
          <a:spcPct val="0"/>
        </a:spcBef>
        <a:spcAft>
          <a:spcPct val="0"/>
        </a:spcAft>
        <a:defRPr sz="2800">
          <a:solidFill>
            <a:schemeClr val="tx2"/>
          </a:solidFill>
          <a:latin typeface="Arial" pitchFamily="34" charset="0"/>
        </a:defRPr>
      </a:lvl8pPr>
      <a:lvl9pPr marL="1828800" algn="ctr" rtl="0" fontAlgn="base">
        <a:spcBef>
          <a:spcPct val="0"/>
        </a:spcBef>
        <a:spcAft>
          <a:spcPct val="0"/>
        </a:spcAft>
        <a:defRPr sz="28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pPr>
              <a:defRPr/>
            </a:pPr>
            <a:fld id="{784B997E-758F-44B0-AB6D-E56EA1331CE9}" type="slidenum">
              <a:rPr lang="pl-PL"/>
              <a:pPr>
                <a:defRPr/>
              </a:pPr>
              <a:t>1</a:t>
            </a:fld>
            <a:endParaRPr lang="pl-PL"/>
          </a:p>
        </p:txBody>
      </p:sp>
      <p:sp>
        <p:nvSpPr>
          <p:cNvPr id="6" name="Symbol zastępczy numeru slajdu 5"/>
          <p:cNvSpPr txBox="1">
            <a:spLocks noGrp="1"/>
          </p:cNvSpPr>
          <p:nvPr/>
        </p:nvSpPr>
        <p:spPr bwMode="auto">
          <a:xfrm>
            <a:off x="6553200" y="6245225"/>
            <a:ext cx="2133600" cy="476250"/>
          </a:xfrm>
          <a:prstGeom prst="rect">
            <a:avLst/>
          </a:prstGeom>
          <a:noFill/>
          <a:ln>
            <a:miter lim="800000"/>
            <a:headEnd/>
            <a:tailEnd/>
          </a:ln>
        </p:spPr>
        <p:txBody>
          <a:bodyPr/>
          <a:lstStyle/>
          <a:p>
            <a:pPr algn="r">
              <a:defRPr/>
            </a:pPr>
            <a:fld id="{61CFE53D-C1A2-4BC4-AED5-6C0EE88BFFA7}" type="slidenum">
              <a:rPr lang="pl-PL" sz="1400" b="0">
                <a:latin typeface="+mn-lt"/>
              </a:rPr>
              <a:pPr algn="r">
                <a:defRPr/>
              </a:pPr>
              <a:t>1</a:t>
            </a:fld>
            <a:endParaRPr lang="pl-PL" sz="1400" b="0">
              <a:latin typeface="+mn-lt"/>
            </a:endParaRPr>
          </a:p>
        </p:txBody>
      </p:sp>
      <p:sp>
        <p:nvSpPr>
          <p:cNvPr id="2051" name="Rectangle 2"/>
          <p:cNvSpPr>
            <a:spLocks noGrp="1" noChangeArrowheads="1"/>
          </p:cNvSpPr>
          <p:nvPr>
            <p:ph type="ctrTitle"/>
          </p:nvPr>
        </p:nvSpPr>
        <p:spPr>
          <a:xfrm>
            <a:off x="900113" y="1052513"/>
            <a:ext cx="7488237" cy="1439862"/>
          </a:xfrm>
        </p:spPr>
        <p:txBody>
          <a:bodyPr/>
          <a:lstStyle/>
          <a:p>
            <a:pPr eaLnBrk="1" hangingPunct="1"/>
            <a:r>
              <a:rPr lang="en-US" sz="2400" b="1" smtClean="0"/>
              <a:t/>
            </a:r>
            <a:br>
              <a:rPr lang="en-US" sz="2400" b="1" smtClean="0"/>
            </a:br>
            <a:r>
              <a:rPr lang="en-GB" b="1" smtClean="0"/>
              <a:t>Global trends in higher education: Regional and national responses</a:t>
            </a:r>
            <a:endParaRPr lang="fr-FR" sz="2400" b="1" smtClean="0"/>
          </a:p>
        </p:txBody>
      </p:sp>
      <p:sp>
        <p:nvSpPr>
          <p:cNvPr id="2052" name="Rectangle 3"/>
          <p:cNvSpPr>
            <a:spLocks noGrp="1" noChangeArrowheads="1"/>
          </p:cNvSpPr>
          <p:nvPr>
            <p:ph type="subTitle" idx="1"/>
          </p:nvPr>
        </p:nvSpPr>
        <p:spPr>
          <a:xfrm>
            <a:off x="1331913" y="2924175"/>
            <a:ext cx="7056437" cy="2376488"/>
          </a:xfrm>
        </p:spPr>
        <p:txBody>
          <a:bodyPr/>
          <a:lstStyle/>
          <a:p>
            <a:pPr eaLnBrk="1" hangingPunct="1">
              <a:lnSpc>
                <a:spcPct val="80000"/>
              </a:lnSpc>
            </a:pPr>
            <a:r>
              <a:rPr lang="pl-PL" sz="1800" b="1" smtClean="0"/>
              <a:t>Jan Sadlak</a:t>
            </a:r>
            <a:endParaRPr lang="en-US" sz="1800" b="1" smtClean="0"/>
          </a:p>
          <a:p>
            <a:pPr eaLnBrk="1" hangingPunct="1">
              <a:lnSpc>
                <a:spcPct val="80000"/>
              </a:lnSpc>
            </a:pPr>
            <a:r>
              <a:rPr lang="en-US" sz="1800" smtClean="0"/>
              <a:t>President, IREG Observatory on Academic Ranking and Excellence</a:t>
            </a:r>
          </a:p>
          <a:p>
            <a:pPr eaLnBrk="1" hangingPunct="1">
              <a:lnSpc>
                <a:spcPct val="80000"/>
              </a:lnSpc>
            </a:pPr>
            <a:endParaRPr lang="en-US" sz="2000" smtClean="0"/>
          </a:p>
          <a:p>
            <a:pPr eaLnBrk="1" hangingPunct="1">
              <a:lnSpc>
                <a:spcPct val="80000"/>
              </a:lnSpc>
            </a:pPr>
            <a:endParaRPr lang="en-US" sz="2000" smtClean="0"/>
          </a:p>
          <a:p>
            <a:pPr eaLnBrk="1" hangingPunct="1">
              <a:lnSpc>
                <a:spcPct val="80000"/>
              </a:lnSpc>
            </a:pPr>
            <a:r>
              <a:rPr lang="en-GB" sz="1800" b="1" i="1" smtClean="0"/>
              <a:t>“H</a:t>
            </a:r>
            <a:r>
              <a:rPr lang="pl-PL" sz="1800" b="1" i="1" smtClean="0"/>
              <a:t>ungarian </a:t>
            </a:r>
            <a:r>
              <a:rPr lang="en-GB" sz="1800" b="1" i="1" smtClean="0"/>
              <a:t>H</a:t>
            </a:r>
            <a:r>
              <a:rPr lang="pl-PL" sz="1800" b="1" i="1" smtClean="0"/>
              <a:t>igher </a:t>
            </a:r>
            <a:r>
              <a:rPr lang="en-GB" sz="1800" b="1" i="1" smtClean="0"/>
              <a:t>E</a:t>
            </a:r>
            <a:r>
              <a:rPr lang="pl-PL" sz="1800" b="1" i="1" smtClean="0"/>
              <a:t>ducation 2013</a:t>
            </a:r>
            <a:r>
              <a:rPr lang="en-GB" sz="1800" b="1" i="1" smtClean="0"/>
              <a:t>” </a:t>
            </a:r>
            <a:r>
              <a:rPr lang="en-GB" sz="1800" b="1" smtClean="0"/>
              <a:t>Conference</a:t>
            </a:r>
          </a:p>
          <a:p>
            <a:pPr eaLnBrk="1" hangingPunct="1">
              <a:lnSpc>
                <a:spcPct val="80000"/>
              </a:lnSpc>
            </a:pPr>
            <a:r>
              <a:rPr lang="en-GB" sz="1800" smtClean="0"/>
              <a:t>Corvinus University, </a:t>
            </a:r>
            <a:r>
              <a:rPr lang="pl-PL" sz="1800" smtClean="0"/>
              <a:t>29 January, 2014, Budapest, Hungary</a:t>
            </a:r>
            <a:r>
              <a:rPr lang="pl-PL" sz="3200" smtClean="0"/>
              <a:t> </a:t>
            </a:r>
            <a:r>
              <a:rPr lang="en-US" b="1" smtClean="0"/>
              <a:t/>
            </a:r>
            <a:br>
              <a:rPr lang="en-US" b="1" smtClean="0"/>
            </a:br>
            <a:endParaRPr lang="en-GB" sz="2000" smtClean="0"/>
          </a:p>
          <a:p>
            <a:pPr eaLnBrk="1" hangingPunct="1">
              <a:lnSpc>
                <a:spcPct val="80000"/>
              </a:lnSpc>
            </a:pPr>
            <a:endParaRPr lang="en-GB" sz="20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6AB7336F-A600-4C93-8A0B-0FB34E37488D}" type="slidenum">
              <a:rPr lang="pl-PL"/>
              <a:pPr>
                <a:defRPr/>
              </a:pPr>
              <a:t>2</a:t>
            </a:fld>
            <a:endParaRPr lang="pl-PL"/>
          </a:p>
        </p:txBody>
      </p:sp>
      <p:sp>
        <p:nvSpPr>
          <p:cNvPr id="67586" name="Rectangle 2"/>
          <p:cNvSpPr>
            <a:spLocks noGrp="1" noChangeArrowheads="1"/>
          </p:cNvSpPr>
          <p:nvPr>
            <p:ph type="title"/>
          </p:nvPr>
        </p:nvSpPr>
        <p:spPr>
          <a:xfrm>
            <a:off x="457200" y="476250"/>
            <a:ext cx="8075613" cy="504825"/>
          </a:xfrm>
        </p:spPr>
        <p:txBody>
          <a:bodyPr/>
          <a:lstStyle/>
          <a:p>
            <a:r>
              <a:rPr lang="en-GB" sz="2000" b="1" smtClean="0"/>
              <a:t>“New higher education landscape” [</a:t>
            </a:r>
            <a:r>
              <a:rPr lang="en-GB" sz="2000" smtClean="0"/>
              <a:t>dominant trends</a:t>
            </a:r>
            <a:r>
              <a:rPr lang="en-GB" sz="2000" b="1" smtClean="0"/>
              <a:t>]</a:t>
            </a:r>
            <a:endParaRPr lang="pl-PL" sz="2000" smtClean="0"/>
          </a:p>
        </p:txBody>
      </p:sp>
      <p:sp>
        <p:nvSpPr>
          <p:cNvPr id="67587" name="Rectangle 3"/>
          <p:cNvSpPr>
            <a:spLocks noGrp="1" noChangeArrowheads="1"/>
          </p:cNvSpPr>
          <p:nvPr>
            <p:ph type="body" idx="1"/>
          </p:nvPr>
        </p:nvSpPr>
        <p:spPr>
          <a:xfrm>
            <a:off x="457200" y="1052513"/>
            <a:ext cx="8362950" cy="5113337"/>
          </a:xfrm>
        </p:spPr>
        <p:txBody>
          <a:bodyPr/>
          <a:lstStyle/>
          <a:p>
            <a:pPr>
              <a:lnSpc>
                <a:spcPct val="80000"/>
              </a:lnSpc>
              <a:buFontTx/>
              <a:buNone/>
            </a:pPr>
            <a:r>
              <a:rPr lang="en-GB" sz="1800" smtClean="0"/>
              <a:t>The recent years of the 21st century has been dominated by the following</a:t>
            </a:r>
          </a:p>
          <a:p>
            <a:pPr>
              <a:lnSpc>
                <a:spcPct val="80000"/>
              </a:lnSpc>
              <a:buFontTx/>
              <a:buNone/>
            </a:pPr>
            <a:r>
              <a:rPr lang="en-GB" sz="1800" smtClean="0"/>
              <a:t>phenomena:</a:t>
            </a:r>
          </a:p>
          <a:p>
            <a:pPr>
              <a:lnSpc>
                <a:spcPct val="80000"/>
              </a:lnSpc>
            </a:pPr>
            <a:r>
              <a:rPr lang="en-GB" sz="1800" smtClean="0"/>
              <a:t>massification of student enrolment [achievements and collateral consequences – cost, employability of graduates, lifelong learning];</a:t>
            </a:r>
          </a:p>
          <a:p>
            <a:pPr>
              <a:lnSpc>
                <a:spcPct val="80000"/>
              </a:lnSpc>
            </a:pPr>
            <a:r>
              <a:rPr lang="en-GB" sz="1800" smtClean="0"/>
              <a:t>increase of number and diversification of institutions, programs and providers;</a:t>
            </a:r>
          </a:p>
          <a:p>
            <a:pPr>
              <a:lnSpc>
                <a:spcPct val="80000"/>
              </a:lnSpc>
            </a:pPr>
            <a:r>
              <a:rPr lang="en-GB" sz="1800" smtClean="0"/>
              <a:t>increased attention to research as basis for technological development and innovation [costly, highly competitive, and economically relevant];</a:t>
            </a:r>
          </a:p>
          <a:p>
            <a:pPr>
              <a:lnSpc>
                <a:spcPct val="80000"/>
              </a:lnSpc>
            </a:pPr>
            <a:r>
              <a:rPr lang="en-GB" sz="1800" smtClean="0"/>
              <a:t>changes in relations between the state and higher education in which steering is replacing direct participation and supervision [accountable autonomy];</a:t>
            </a:r>
          </a:p>
          <a:p>
            <a:pPr>
              <a:lnSpc>
                <a:spcPct val="80000"/>
              </a:lnSpc>
            </a:pPr>
            <a:r>
              <a:rPr lang="en-GB" sz="1800" smtClean="0"/>
              <a:t>competition for scarce resources and limitations on public funding [cost-sharing];</a:t>
            </a:r>
          </a:p>
          <a:p>
            <a:pPr>
              <a:lnSpc>
                <a:spcPct val="80000"/>
              </a:lnSpc>
            </a:pPr>
            <a:r>
              <a:rPr lang="en-GB" sz="1800" smtClean="0"/>
              <a:t>quality challenge and excellence imperative [accreditation, peer review, academic rankings];</a:t>
            </a:r>
          </a:p>
          <a:p>
            <a:pPr>
              <a:lnSpc>
                <a:spcPct val="80000"/>
              </a:lnSpc>
            </a:pPr>
            <a:r>
              <a:rPr lang="en-GB" sz="1800" smtClean="0"/>
              <a:t>IT factor [MOOCs factor].</a:t>
            </a:r>
          </a:p>
          <a:p>
            <a:pPr>
              <a:lnSpc>
                <a:spcPct val="80000"/>
              </a:lnSpc>
              <a:buFontTx/>
              <a:buNone/>
            </a:pPr>
            <a:endParaRPr lang="en-GB" sz="1800" smtClean="0"/>
          </a:p>
          <a:p>
            <a:pPr>
              <a:lnSpc>
                <a:spcPct val="80000"/>
              </a:lnSpc>
              <a:buFontTx/>
              <a:buNone/>
            </a:pPr>
            <a:r>
              <a:rPr lang="en-GB" sz="1800" smtClean="0"/>
              <a:t>The difference with the past is that those developments are of global even if most of responses are still to be taken at national level and implemented at the institutional level.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6A1CCB6F-88ED-4A5B-9112-765DCE6F30E5}" type="slidenum">
              <a:rPr lang="pl-PL"/>
              <a:pPr>
                <a:defRPr/>
              </a:pPr>
              <a:t>3</a:t>
            </a:fld>
            <a:endParaRPr lang="pl-PL"/>
          </a:p>
        </p:txBody>
      </p:sp>
      <p:sp>
        <p:nvSpPr>
          <p:cNvPr id="109570" name="Rectangle 2"/>
          <p:cNvSpPr>
            <a:spLocks noGrp="1" noChangeArrowheads="1"/>
          </p:cNvSpPr>
          <p:nvPr>
            <p:ph type="title"/>
          </p:nvPr>
        </p:nvSpPr>
        <p:spPr>
          <a:xfrm>
            <a:off x="457200" y="404813"/>
            <a:ext cx="8435975" cy="503237"/>
          </a:xfrm>
        </p:spPr>
        <p:txBody>
          <a:bodyPr/>
          <a:lstStyle/>
          <a:p>
            <a:r>
              <a:rPr lang="en-GB" sz="1800" b="1" smtClean="0"/>
              <a:t/>
            </a:r>
            <a:br>
              <a:rPr lang="en-GB" sz="1800" b="1" smtClean="0"/>
            </a:br>
            <a:r>
              <a:rPr lang="en-GB" sz="1800" b="1" smtClean="0"/>
              <a:t>Science as a global enterprise</a:t>
            </a:r>
            <a:r>
              <a:rPr lang="en-GB" sz="1800" smtClean="0"/>
              <a:t/>
            </a:r>
            <a:br>
              <a:rPr lang="en-GB" sz="1800" smtClean="0"/>
            </a:br>
            <a:endParaRPr lang="pl-PL" sz="1800" smtClean="0"/>
          </a:p>
        </p:txBody>
      </p:sp>
      <p:sp>
        <p:nvSpPr>
          <p:cNvPr id="109571" name="Rectangle 3"/>
          <p:cNvSpPr>
            <a:spLocks noGrp="1" noChangeArrowheads="1"/>
          </p:cNvSpPr>
          <p:nvPr>
            <p:ph type="body" idx="1"/>
          </p:nvPr>
        </p:nvSpPr>
        <p:spPr>
          <a:xfrm>
            <a:off x="457200" y="1052513"/>
            <a:ext cx="8229600" cy="5073650"/>
          </a:xfrm>
        </p:spPr>
        <p:txBody>
          <a:bodyPr/>
          <a:lstStyle/>
          <a:p>
            <a:pPr>
              <a:lnSpc>
                <a:spcPct val="80000"/>
              </a:lnSpc>
              <a:buFontTx/>
              <a:buNone/>
            </a:pPr>
            <a:r>
              <a:rPr lang="en-GB" sz="2000" smtClean="0"/>
              <a:t>According to a study published in 2011 by The Royal Society (2011). </a:t>
            </a:r>
            <a:r>
              <a:rPr lang="en-GB" sz="2000" i="1" smtClean="0"/>
              <a:t>Knowledge, Networks and Nations: Global scientific collaboration in the 21st century, </a:t>
            </a:r>
            <a:r>
              <a:rPr lang="en-GB" sz="2000" smtClean="0"/>
              <a:t>there are:</a:t>
            </a:r>
          </a:p>
          <a:p>
            <a:pPr>
              <a:lnSpc>
                <a:spcPct val="80000"/>
              </a:lnSpc>
              <a:buFontTx/>
              <a:buChar char="-"/>
            </a:pPr>
            <a:r>
              <a:rPr lang="en-GB" sz="2000" smtClean="0"/>
              <a:t>over 7 million researchers around the world;</a:t>
            </a:r>
          </a:p>
          <a:p>
            <a:pPr>
              <a:lnSpc>
                <a:spcPct val="80000"/>
              </a:lnSpc>
              <a:buFontTx/>
              <a:buChar char="-"/>
            </a:pPr>
            <a:r>
              <a:rPr lang="en-GB" sz="2000" smtClean="0"/>
              <a:t>combined spending on R&amp;D is over $1000 billion [a 45 percent increase in the last decade];</a:t>
            </a:r>
          </a:p>
          <a:p>
            <a:pPr>
              <a:lnSpc>
                <a:spcPct val="80000"/>
              </a:lnSpc>
              <a:buFontTx/>
              <a:buChar char="-"/>
            </a:pPr>
            <a:r>
              <a:rPr lang="en-GB" sz="2000" smtClean="0"/>
              <a:t>around 25,000 scientific journals are published each year.</a:t>
            </a:r>
          </a:p>
          <a:p>
            <a:pPr>
              <a:lnSpc>
                <a:spcPct val="80000"/>
              </a:lnSpc>
              <a:buFontTx/>
              <a:buNone/>
            </a:pPr>
            <a:endParaRPr lang="en-GB" sz="2000" smtClean="0"/>
          </a:p>
          <a:p>
            <a:pPr>
              <a:lnSpc>
                <a:spcPct val="80000"/>
              </a:lnSpc>
              <a:buFontTx/>
              <a:buNone/>
            </a:pPr>
            <a:r>
              <a:rPr lang="en-GB" sz="2000" smtClean="0"/>
              <a:t>Even if the traditional scientific superpowers still lead in scientific production, new players [China, India, Brazil, countries in South-East Asia and smaller countries in Europe] are increasingly present on international stage, making science </a:t>
            </a:r>
            <a:r>
              <a:rPr lang="en-GB" sz="2000" b="1" smtClean="0"/>
              <a:t>increasingly multipolar world</a:t>
            </a:r>
            <a:r>
              <a:rPr lang="en-GB" sz="2000" smtClean="0"/>
              <a:t>.</a:t>
            </a:r>
          </a:p>
          <a:p>
            <a:pPr>
              <a:lnSpc>
                <a:spcPct val="80000"/>
              </a:lnSpc>
              <a:buFontTx/>
              <a:buNone/>
            </a:pPr>
            <a:endParaRPr lang="en-GB" sz="2000" smtClean="0"/>
          </a:p>
          <a:p>
            <a:pPr>
              <a:lnSpc>
                <a:spcPct val="80000"/>
              </a:lnSpc>
              <a:buFontTx/>
              <a:buNone/>
            </a:pPr>
            <a:r>
              <a:rPr lang="en-GB" sz="2000" smtClean="0"/>
              <a:t>The scientific world is increasingly interconnected, with international collaboration [and competition] on the rise in order to enhance the quality, improves efficiency, respond to global [interdisciplinary] challenges and opportunities. </a:t>
            </a:r>
          </a:p>
          <a:p>
            <a:pPr>
              <a:lnSpc>
                <a:spcPct val="80000"/>
              </a:lnSpc>
              <a:buFontTx/>
              <a:buNone/>
            </a:pPr>
            <a:endParaRPr lang="pl-PL"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767AF631-7F1D-4614-A19D-03C05B498B32}" type="slidenum">
              <a:rPr lang="pl-PL"/>
              <a:pPr>
                <a:defRPr/>
              </a:pPr>
              <a:t>4</a:t>
            </a:fld>
            <a:endParaRPr lang="pl-PL"/>
          </a:p>
        </p:txBody>
      </p:sp>
      <p:sp>
        <p:nvSpPr>
          <p:cNvPr id="110594" name="Rectangle 2"/>
          <p:cNvSpPr>
            <a:spLocks noGrp="1" noChangeArrowheads="1"/>
          </p:cNvSpPr>
          <p:nvPr>
            <p:ph type="title"/>
          </p:nvPr>
        </p:nvSpPr>
        <p:spPr>
          <a:xfrm>
            <a:off x="468313" y="333375"/>
            <a:ext cx="8229600" cy="719138"/>
          </a:xfrm>
        </p:spPr>
        <p:txBody>
          <a:bodyPr/>
          <a:lstStyle/>
          <a:p>
            <a:r>
              <a:rPr lang="en-GB" sz="1800" b="1" smtClean="0"/>
              <a:t>“New higher education landscape” [</a:t>
            </a:r>
            <a:r>
              <a:rPr lang="en-GB" sz="1800" smtClean="0"/>
              <a:t>policies and responses</a:t>
            </a:r>
            <a:r>
              <a:rPr lang="en-GB" sz="1800" b="1" smtClean="0"/>
              <a:t>]</a:t>
            </a:r>
            <a:endParaRPr lang="pl-PL" sz="1800" b="1" smtClean="0"/>
          </a:p>
        </p:txBody>
      </p:sp>
      <p:sp>
        <p:nvSpPr>
          <p:cNvPr id="110595" name="Rectangle 3"/>
          <p:cNvSpPr>
            <a:spLocks noGrp="1" noChangeArrowheads="1"/>
          </p:cNvSpPr>
          <p:nvPr>
            <p:ph type="body" idx="1"/>
          </p:nvPr>
        </p:nvSpPr>
        <p:spPr>
          <a:xfrm>
            <a:off x="539750" y="1125538"/>
            <a:ext cx="8147050" cy="4967287"/>
          </a:xfrm>
        </p:spPr>
        <p:txBody>
          <a:bodyPr/>
          <a:lstStyle/>
          <a:p>
            <a:pPr>
              <a:lnSpc>
                <a:spcPct val="80000"/>
              </a:lnSpc>
              <a:buFontTx/>
              <a:buNone/>
            </a:pPr>
            <a:r>
              <a:rPr lang="en-GB" sz="2000" smtClean="0"/>
              <a:t>Education is a building block for prosperous societies . Countries are investing in higher education in order to have their own human capital as well as competitive research as only performant institutions are able to make contribution to development of new technologies, products and services.</a:t>
            </a:r>
          </a:p>
          <a:p>
            <a:pPr>
              <a:lnSpc>
                <a:spcPct val="80000"/>
              </a:lnSpc>
              <a:buFontTx/>
              <a:buNone/>
            </a:pPr>
            <a:r>
              <a:rPr lang="en-GB" sz="2000" smtClean="0"/>
              <a:t>The main cause of this change is that “</a:t>
            </a:r>
            <a:r>
              <a:rPr lang="en-GB" sz="2000" b="1" smtClean="0"/>
              <a:t>knowledge</a:t>
            </a:r>
            <a:r>
              <a:rPr lang="en-GB" sz="2000" smtClean="0"/>
              <a:t>”, “</a:t>
            </a:r>
            <a:r>
              <a:rPr lang="en-GB" sz="2000" b="1" smtClean="0"/>
              <a:t>innovations</a:t>
            </a:r>
            <a:r>
              <a:rPr lang="en-GB" sz="2000" smtClean="0"/>
              <a:t>” and “</a:t>
            </a:r>
            <a:r>
              <a:rPr lang="en-GB" sz="2000" b="1" smtClean="0"/>
              <a:t>creativity</a:t>
            </a:r>
            <a:r>
              <a:rPr lang="en-GB" sz="2000" smtClean="0"/>
              <a:t>” are recognized as “the fuel” of the 21st-century economic engine [“knowledge-based economy”].</a:t>
            </a:r>
          </a:p>
          <a:p>
            <a:pPr>
              <a:lnSpc>
                <a:spcPct val="80000"/>
              </a:lnSpc>
              <a:buFontTx/>
              <a:buNone/>
            </a:pPr>
            <a:r>
              <a:rPr lang="en-GB" sz="2000" smtClean="0"/>
              <a:t>Governments all around the world wish to expand the proportion of the population achieving higher education qualification [massification] without dilution of quality and substantial increase of funding – “doing more with less” .</a:t>
            </a:r>
          </a:p>
          <a:p>
            <a:pPr>
              <a:lnSpc>
                <a:spcPct val="80000"/>
              </a:lnSpc>
              <a:buFontTx/>
              <a:buNone/>
            </a:pPr>
            <a:r>
              <a:rPr lang="en-GB" sz="2000" smtClean="0"/>
              <a:t>Expansion of HE in developing countries and emerging economies has meant that the global graduate talent pool is no longer predominantly in the US, Japan and Europe. According to recent OECD data: China now accounts for 12% of graduates [roughly 255 million people with university education; Brazil, with 4% of graduates.</a:t>
            </a:r>
            <a:endParaRPr lang="pl-PL"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5F67E1F5-D4FC-4874-8DB3-053651F74ED3}" type="slidenum">
              <a:rPr lang="pl-PL"/>
              <a:pPr>
                <a:defRPr/>
              </a:pPr>
              <a:t>5</a:t>
            </a:fld>
            <a:endParaRPr lang="pl-PL"/>
          </a:p>
        </p:txBody>
      </p:sp>
      <p:sp>
        <p:nvSpPr>
          <p:cNvPr id="115714" name="Rectangle 2"/>
          <p:cNvSpPr>
            <a:spLocks noGrp="1" noChangeArrowheads="1"/>
          </p:cNvSpPr>
          <p:nvPr>
            <p:ph type="title"/>
          </p:nvPr>
        </p:nvSpPr>
        <p:spPr>
          <a:xfrm>
            <a:off x="457200" y="476250"/>
            <a:ext cx="8229600" cy="720725"/>
          </a:xfrm>
        </p:spPr>
        <p:txBody>
          <a:bodyPr/>
          <a:lstStyle/>
          <a:p>
            <a:r>
              <a:rPr lang="en-GB" sz="2000" b="1" smtClean="0"/>
              <a:t>National policy responses [1]</a:t>
            </a:r>
            <a:r>
              <a:rPr lang="en-GB" smtClean="0"/>
              <a:t> </a:t>
            </a:r>
            <a:endParaRPr lang="pl-PL" smtClean="0"/>
          </a:p>
        </p:txBody>
      </p:sp>
      <p:sp>
        <p:nvSpPr>
          <p:cNvPr id="115715" name="Rectangle 3"/>
          <p:cNvSpPr>
            <a:spLocks noGrp="1" noChangeArrowheads="1"/>
          </p:cNvSpPr>
          <p:nvPr>
            <p:ph type="body" idx="1"/>
          </p:nvPr>
        </p:nvSpPr>
        <p:spPr>
          <a:xfrm>
            <a:off x="457200" y="1341438"/>
            <a:ext cx="8229600" cy="4784725"/>
          </a:xfrm>
        </p:spPr>
        <p:txBody>
          <a:bodyPr/>
          <a:lstStyle/>
          <a:p>
            <a:pPr eaLnBrk="1" hangingPunct="1">
              <a:lnSpc>
                <a:spcPct val="90000"/>
              </a:lnSpc>
              <a:buFontTx/>
              <a:buNone/>
            </a:pPr>
            <a:r>
              <a:rPr lang="en-GB" sz="1800" b="1" smtClean="0"/>
              <a:t>China</a:t>
            </a:r>
            <a:r>
              <a:rPr lang="en-GB" sz="1800" smtClean="0"/>
              <a:t>: </a:t>
            </a:r>
            <a:r>
              <a:rPr lang="en-GB" sz="1800" i="1" smtClean="0"/>
              <a:t>National Plan for Medium and Long-term Education Reform and Development (2010-2020)</a:t>
            </a:r>
            <a:r>
              <a:rPr lang="en-GB" sz="1800" smtClean="0"/>
              <a:t> which has as a principal objective: “to speed up the transition from the world’s largest education system to one of the world’s best, and from a country with larger scale of human resource to a country rich in human resources”. With regard to HE: </a:t>
            </a:r>
          </a:p>
          <a:p>
            <a:pPr eaLnBrk="1" hangingPunct="1">
              <a:lnSpc>
                <a:spcPct val="90000"/>
              </a:lnSpc>
              <a:buFontTx/>
              <a:buNone/>
            </a:pPr>
            <a:r>
              <a:rPr lang="en-GB" sz="1800" smtClean="0"/>
              <a:t>	- increase of number of students from 29.79 in 2009 to 33.5 and 35.5 million students in 2020; </a:t>
            </a:r>
          </a:p>
          <a:p>
            <a:pPr eaLnBrk="1" hangingPunct="1">
              <a:lnSpc>
                <a:spcPct val="90000"/>
              </a:lnSpc>
              <a:buFontTx/>
              <a:buNone/>
            </a:pPr>
            <a:r>
              <a:rPr lang="en-GB" sz="1800" smtClean="0"/>
              <a:t>	- in order to </a:t>
            </a:r>
            <a:r>
              <a:rPr lang="en-GB" sz="1800" b="1" smtClean="0"/>
              <a:t>sharpen a competitive edge of China’s higher education and science </a:t>
            </a:r>
            <a:r>
              <a:rPr lang="en-GB" sz="1800" smtClean="0"/>
              <a:t>accelerate building of first-class universities and faculties (Project 985)</a:t>
            </a:r>
          </a:p>
          <a:p>
            <a:pPr eaLnBrk="1" hangingPunct="1">
              <a:lnSpc>
                <a:spcPct val="90000"/>
              </a:lnSpc>
              <a:buFontTx/>
              <a:buNone/>
            </a:pPr>
            <a:r>
              <a:rPr lang="en-GB" sz="1800" smtClean="0"/>
              <a:t>	- opening up of the best faculties to the world, and to participate in or set up collaborative international academic organizations or global science plans.</a:t>
            </a:r>
          </a:p>
          <a:p>
            <a:pPr eaLnBrk="1" hangingPunct="1">
              <a:lnSpc>
                <a:spcPct val="90000"/>
              </a:lnSpc>
              <a:buFontTx/>
              <a:buNone/>
            </a:pPr>
            <a:endParaRPr lang="en-GB" sz="1800" b="1" smtClean="0"/>
          </a:p>
          <a:p>
            <a:pPr eaLnBrk="1" hangingPunct="1">
              <a:lnSpc>
                <a:spcPct val="90000"/>
              </a:lnSpc>
              <a:buFontTx/>
              <a:buNone/>
            </a:pPr>
            <a:r>
              <a:rPr lang="en-GB" sz="1800" b="1" smtClean="0"/>
              <a:t>Indie</a:t>
            </a:r>
            <a:r>
              <a:rPr lang="en-GB" sz="1800" smtClean="0"/>
              <a:t>: Under the </a:t>
            </a:r>
            <a:r>
              <a:rPr lang="en-GB" sz="1800" i="1" smtClean="0"/>
              <a:t>11th Five-Year Plan (2007-2012): </a:t>
            </a:r>
            <a:r>
              <a:rPr lang="en-GB" sz="1800" smtClean="0"/>
              <a:t>8 new Indian Institutes of Technology, 7 Indian Institutes of Management and 30 Central Universities [out of which 14 would be “world class universities”].</a:t>
            </a:r>
            <a:endParaRPr lang="pl-PL" sz="18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B545D5E2-EB3D-46B7-A9B2-2B6F72741E74}" type="slidenum">
              <a:rPr lang="pl-PL"/>
              <a:pPr>
                <a:defRPr/>
              </a:pPr>
              <a:t>6</a:t>
            </a:fld>
            <a:endParaRPr lang="pl-PL"/>
          </a:p>
        </p:txBody>
      </p:sp>
      <p:sp>
        <p:nvSpPr>
          <p:cNvPr id="117762" name="Rectangle 2"/>
          <p:cNvSpPr>
            <a:spLocks noGrp="1" noChangeArrowheads="1"/>
          </p:cNvSpPr>
          <p:nvPr>
            <p:ph type="title"/>
          </p:nvPr>
        </p:nvSpPr>
        <p:spPr/>
        <p:txBody>
          <a:bodyPr/>
          <a:lstStyle/>
          <a:p>
            <a:r>
              <a:rPr lang="en-GB" sz="2000" b="1" smtClean="0"/>
              <a:t>National policy responses [2]</a:t>
            </a:r>
            <a:endParaRPr lang="pl-PL" sz="2000" b="1" smtClean="0"/>
          </a:p>
        </p:txBody>
      </p:sp>
      <p:sp>
        <p:nvSpPr>
          <p:cNvPr id="117763" name="Rectangle 3"/>
          <p:cNvSpPr>
            <a:spLocks noGrp="1" noChangeArrowheads="1"/>
          </p:cNvSpPr>
          <p:nvPr>
            <p:ph type="body" idx="1"/>
          </p:nvPr>
        </p:nvSpPr>
        <p:spPr>
          <a:xfrm>
            <a:off x="457200" y="1052513"/>
            <a:ext cx="8229600" cy="5073650"/>
          </a:xfrm>
        </p:spPr>
        <p:txBody>
          <a:bodyPr/>
          <a:lstStyle/>
          <a:p>
            <a:pPr eaLnBrk="1" hangingPunct="1">
              <a:lnSpc>
                <a:spcPct val="80000"/>
              </a:lnSpc>
              <a:buFontTx/>
              <a:buNone/>
            </a:pPr>
            <a:r>
              <a:rPr lang="en-GB" sz="1800" b="1" smtClean="0"/>
              <a:t>Germany: </a:t>
            </a:r>
            <a:r>
              <a:rPr lang="en-GB" sz="1800" smtClean="0"/>
              <a:t>Excellence Initiative [€ 1.9 billion for the 2006-2011 – 40 graduate schools, 30 clusters of excellence, institutional strategies to promote top-level research].</a:t>
            </a:r>
          </a:p>
          <a:p>
            <a:pPr eaLnBrk="1" hangingPunct="1">
              <a:lnSpc>
                <a:spcPct val="80000"/>
              </a:lnSpc>
              <a:buFontTx/>
              <a:buNone/>
            </a:pPr>
            <a:r>
              <a:rPr lang="en-GB" sz="1800" b="1" smtClean="0"/>
              <a:t>France</a:t>
            </a:r>
            <a:r>
              <a:rPr lang="en-GB" sz="1800" smtClean="0"/>
              <a:t>: </a:t>
            </a:r>
            <a:r>
              <a:rPr lang="en-GB" sz="1800" i="1" smtClean="0"/>
              <a:t>Investir Pour l’Avenir: Priorités stratégiques d’investissement et emprunt national</a:t>
            </a:r>
            <a:r>
              <a:rPr lang="en-GB" sz="1800" smtClean="0"/>
              <a:t> [€ 35 billions of ‘public borrowing’ - out of which € 16 billion for higher education and research to create some 5-10 world-class campuses].</a:t>
            </a:r>
          </a:p>
          <a:p>
            <a:pPr eaLnBrk="1" hangingPunct="1">
              <a:lnSpc>
                <a:spcPct val="80000"/>
              </a:lnSpc>
              <a:buFontTx/>
              <a:buNone/>
            </a:pPr>
            <a:r>
              <a:rPr lang="en-GB" sz="1800" b="1" smtClean="0"/>
              <a:t>Russia</a:t>
            </a:r>
            <a:r>
              <a:rPr lang="en-GB" sz="1800" smtClean="0"/>
              <a:t>: creation of a special category of universities – 2 federal universities and some 40 national research institutions; automatic recognition of degrees of the world’s leading universities in order to attract high quality researchers and professionals (such list may include up to 300 institutions).</a:t>
            </a:r>
          </a:p>
          <a:p>
            <a:pPr eaLnBrk="1" hangingPunct="1">
              <a:lnSpc>
                <a:spcPct val="80000"/>
              </a:lnSpc>
              <a:buFontTx/>
              <a:buNone/>
            </a:pPr>
            <a:r>
              <a:rPr lang="en-GB" sz="1800" b="1" smtClean="0"/>
              <a:t>Denmark</a:t>
            </a:r>
            <a:r>
              <a:rPr lang="en-GB" sz="1800" smtClean="0"/>
              <a:t>: within a so-called “Globalisation Funds” which foresee support the foundations for attaining world-class status for some Danish universities and as a goal “to have at least one university among the top 10 in Europe by 2020 as measured by the THE ranking”.</a:t>
            </a:r>
          </a:p>
          <a:p>
            <a:pPr eaLnBrk="1" hangingPunct="1">
              <a:lnSpc>
                <a:spcPct val="80000"/>
              </a:lnSpc>
              <a:buFontTx/>
              <a:buNone/>
            </a:pPr>
            <a:r>
              <a:rPr lang="en-GB" sz="1800" b="1" smtClean="0"/>
              <a:t>Finland</a:t>
            </a:r>
            <a:r>
              <a:rPr lang="en-GB" sz="1800" smtClean="0"/>
              <a:t>: creation of cluster universities e.g. Alto University.</a:t>
            </a:r>
          </a:p>
          <a:p>
            <a:pPr eaLnBrk="1" hangingPunct="1">
              <a:lnSpc>
                <a:spcPct val="80000"/>
              </a:lnSpc>
              <a:buFontTx/>
              <a:buNone/>
            </a:pPr>
            <a:r>
              <a:rPr lang="en-GB" sz="1800" b="1" smtClean="0"/>
              <a:t>Kazakhstan</a:t>
            </a:r>
            <a:r>
              <a:rPr lang="en-GB" sz="1800" smtClean="0"/>
              <a:t>: creation of the Nazarbayev University.</a:t>
            </a:r>
          </a:p>
          <a:p>
            <a:pPr eaLnBrk="1" hangingPunct="1">
              <a:lnSpc>
                <a:spcPct val="80000"/>
              </a:lnSpc>
              <a:buFontTx/>
              <a:buNone/>
            </a:pPr>
            <a:r>
              <a:rPr lang="en-GB" sz="1800" smtClean="0"/>
              <a:t> </a:t>
            </a:r>
          </a:p>
          <a:p>
            <a:pPr eaLnBrk="1" hangingPunct="1">
              <a:lnSpc>
                <a:spcPct val="80000"/>
              </a:lnSpc>
              <a:buFontTx/>
              <a:buNone/>
            </a:pPr>
            <a:r>
              <a:rPr lang="en-GB" sz="1800" smtClean="0"/>
              <a:t>Mergers of universities are also foreseen in Latvia and Czech Republic.</a:t>
            </a:r>
            <a:endParaRPr lang="pl-PL" sz="1800" smtClean="0"/>
          </a:p>
          <a:p>
            <a:pPr>
              <a:lnSpc>
                <a:spcPct val="80000"/>
              </a:lnSpc>
            </a:pPr>
            <a:endParaRPr lang="pl-PL" sz="1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927B4CD6-05F3-46E4-9D18-08ACCAE54F04}" type="slidenum">
              <a:rPr lang="pl-PL"/>
              <a:pPr>
                <a:defRPr/>
              </a:pPr>
              <a:t>7</a:t>
            </a:fld>
            <a:endParaRPr lang="pl-PL"/>
          </a:p>
        </p:txBody>
      </p:sp>
      <p:sp>
        <p:nvSpPr>
          <p:cNvPr id="118786" name="Rectangle 2"/>
          <p:cNvSpPr>
            <a:spLocks noGrp="1" noChangeArrowheads="1"/>
          </p:cNvSpPr>
          <p:nvPr>
            <p:ph type="title"/>
          </p:nvPr>
        </p:nvSpPr>
        <p:spPr>
          <a:xfrm>
            <a:off x="900113" y="476250"/>
            <a:ext cx="7786687" cy="720725"/>
          </a:xfrm>
        </p:spPr>
        <p:txBody>
          <a:bodyPr/>
          <a:lstStyle/>
          <a:p>
            <a:r>
              <a:rPr lang="en-GB" sz="2000" b="1" smtClean="0"/>
              <a:t>Europe: Still good but not the best</a:t>
            </a:r>
            <a:r>
              <a:rPr lang="en-GB" smtClean="0"/>
              <a:t> </a:t>
            </a:r>
            <a:endParaRPr lang="pl-PL" smtClean="0"/>
          </a:p>
        </p:txBody>
      </p:sp>
      <p:sp>
        <p:nvSpPr>
          <p:cNvPr id="118787" name="Rectangle 3"/>
          <p:cNvSpPr>
            <a:spLocks noGrp="1" noChangeArrowheads="1"/>
          </p:cNvSpPr>
          <p:nvPr>
            <p:ph type="body" idx="1"/>
          </p:nvPr>
        </p:nvSpPr>
        <p:spPr>
          <a:xfrm>
            <a:off x="457200" y="1341438"/>
            <a:ext cx="8229600" cy="4784725"/>
          </a:xfrm>
        </p:spPr>
        <p:txBody>
          <a:bodyPr/>
          <a:lstStyle/>
          <a:p>
            <a:pPr>
              <a:buFontTx/>
              <a:buNone/>
            </a:pPr>
            <a:r>
              <a:rPr lang="en-GB" smtClean="0"/>
              <a:t>“Europe wants to be competitive, but it’s not ready to accept competition.” [Esko Aho, former Finish prime minister and European Commission]. </a:t>
            </a:r>
          </a:p>
          <a:p>
            <a:pPr>
              <a:buFontTx/>
              <a:buNone/>
            </a:pPr>
            <a:r>
              <a:rPr lang="en-GB" smtClean="0"/>
              <a:t>Unleashing universities “full potential” and “mobilising the brain power of Europe” are at the heart of the ambition to create a “knowledge-based European economy.” [Bologna Process, U-Multirank, Erasmus].</a:t>
            </a:r>
          </a:p>
          <a:p>
            <a:pPr>
              <a:buFontTx/>
              <a:buNone/>
            </a:pPr>
            <a:r>
              <a:rPr lang="en-GB" smtClean="0"/>
              <a:t>The European universities are traditionally shorn of international competition and only are beginning to compete for the brightest and best exchange students.</a:t>
            </a:r>
            <a:endParaRPr lang="pl-PL"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6D9F22DA-9F12-4501-8B8E-74080680375C}" type="slidenum">
              <a:rPr lang="pl-PL"/>
              <a:pPr>
                <a:defRPr/>
              </a:pPr>
              <a:t>8</a:t>
            </a:fld>
            <a:endParaRPr lang="pl-PL"/>
          </a:p>
        </p:txBody>
      </p:sp>
      <p:sp>
        <p:nvSpPr>
          <p:cNvPr id="99330" name="Rectangle 2"/>
          <p:cNvSpPr>
            <a:spLocks noGrp="1" noChangeArrowheads="1"/>
          </p:cNvSpPr>
          <p:nvPr>
            <p:ph type="title"/>
          </p:nvPr>
        </p:nvSpPr>
        <p:spPr>
          <a:xfrm>
            <a:off x="827088" y="476250"/>
            <a:ext cx="7859712" cy="649288"/>
          </a:xfrm>
        </p:spPr>
        <p:txBody>
          <a:bodyPr/>
          <a:lstStyle/>
          <a:p>
            <a:r>
              <a:rPr lang="en-GB" sz="1800" b="1" smtClean="0"/>
              <a:t>Challenges for European universities in a global world</a:t>
            </a:r>
            <a:endParaRPr lang="pl-PL" sz="1800" b="1" smtClean="0"/>
          </a:p>
        </p:txBody>
      </p:sp>
      <p:sp>
        <p:nvSpPr>
          <p:cNvPr id="99331" name="Rectangle 3"/>
          <p:cNvSpPr>
            <a:spLocks noGrp="1" noChangeArrowheads="1"/>
          </p:cNvSpPr>
          <p:nvPr>
            <p:ph type="body" idx="1"/>
          </p:nvPr>
        </p:nvSpPr>
        <p:spPr>
          <a:xfrm>
            <a:off x="457200" y="1341438"/>
            <a:ext cx="8229600" cy="4784725"/>
          </a:xfrm>
        </p:spPr>
        <p:txBody>
          <a:bodyPr/>
          <a:lstStyle/>
          <a:p>
            <a:pPr>
              <a:lnSpc>
                <a:spcPct val="90000"/>
              </a:lnSpc>
            </a:pPr>
            <a:r>
              <a:rPr lang="en-GB" smtClean="0"/>
              <a:t>Recruit the best students;</a:t>
            </a:r>
          </a:p>
          <a:p>
            <a:pPr>
              <a:lnSpc>
                <a:spcPct val="90000"/>
              </a:lnSpc>
            </a:pPr>
            <a:r>
              <a:rPr lang="en-GB" smtClean="0"/>
              <a:t>Attract and retain the best faculty;</a:t>
            </a:r>
          </a:p>
          <a:p>
            <a:pPr>
              <a:lnSpc>
                <a:spcPct val="90000"/>
              </a:lnSpc>
            </a:pPr>
            <a:r>
              <a:rPr lang="en-GB" smtClean="0"/>
              <a:t>Promote innovation and reinforce relations with industry [professional development and technology transfer];</a:t>
            </a:r>
          </a:p>
          <a:p>
            <a:pPr>
              <a:lnSpc>
                <a:spcPct val="90000"/>
              </a:lnSpc>
            </a:pPr>
            <a:r>
              <a:rPr lang="en-GB" smtClean="0"/>
              <a:t>Develop strategic partnerships;</a:t>
            </a:r>
          </a:p>
          <a:p>
            <a:pPr>
              <a:lnSpc>
                <a:spcPct val="90000"/>
              </a:lnSpc>
            </a:pPr>
            <a:r>
              <a:rPr lang="en-GB" smtClean="0"/>
              <a:t>Become less dependent on state funding;</a:t>
            </a:r>
          </a:p>
          <a:p>
            <a:pPr>
              <a:lnSpc>
                <a:spcPct val="90000"/>
              </a:lnSpc>
            </a:pPr>
            <a:r>
              <a:rPr lang="en-GB" smtClean="0"/>
              <a:t>Provide and upkeep modern infrastructure.</a:t>
            </a:r>
          </a:p>
          <a:p>
            <a:pPr>
              <a:lnSpc>
                <a:spcPct val="90000"/>
              </a:lnSpc>
              <a:buFontTx/>
              <a:buNone/>
            </a:pPr>
            <a:r>
              <a:rPr lang="en-GB" smtClean="0"/>
              <a:t>Higher education is in need of a new model based on mission differentiation so that institutions can creatively adopt to local context [there isn't a single model that is best, but a collection of models based on the mission, capacity and place of the institution in the system].</a:t>
            </a:r>
          </a:p>
          <a:p>
            <a:pPr>
              <a:lnSpc>
                <a:spcPct val="90000"/>
              </a:lnSpc>
            </a:pPr>
            <a:endParaRPr lang="pl-PL"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2CD942EF-0A8D-4544-835D-08B70C68D7B4}" type="slidenum">
              <a:rPr lang="pl-PL"/>
              <a:pPr>
                <a:defRPr/>
              </a:pPr>
              <a:t>9</a:t>
            </a:fld>
            <a:endParaRPr lang="pl-PL"/>
          </a:p>
        </p:txBody>
      </p:sp>
      <p:sp>
        <p:nvSpPr>
          <p:cNvPr id="113666" name="Rectangle 2"/>
          <p:cNvSpPr>
            <a:spLocks noGrp="1" noChangeArrowheads="1"/>
          </p:cNvSpPr>
          <p:nvPr>
            <p:ph type="title"/>
          </p:nvPr>
        </p:nvSpPr>
        <p:spPr>
          <a:xfrm>
            <a:off x="323850" y="620713"/>
            <a:ext cx="8229600" cy="504825"/>
          </a:xfrm>
        </p:spPr>
        <p:txBody>
          <a:bodyPr/>
          <a:lstStyle/>
          <a:p>
            <a:r>
              <a:rPr lang="en-US" sz="2000" b="1" smtClean="0"/>
              <a:t/>
            </a:r>
            <a:br>
              <a:rPr lang="en-US" sz="2000" b="1" smtClean="0"/>
            </a:br>
            <a:r>
              <a:rPr lang="en-US" sz="2000" b="1" smtClean="0"/>
              <a:t/>
            </a:r>
            <a:br>
              <a:rPr lang="en-US" sz="2000" b="1" smtClean="0"/>
            </a:br>
            <a:r>
              <a:rPr lang="en-US" sz="2000" b="1" smtClean="0"/>
              <a:t> Concluding observations </a:t>
            </a:r>
            <a:br>
              <a:rPr lang="en-US" sz="2000" b="1" smtClean="0"/>
            </a:br>
            <a:r>
              <a:rPr lang="en-US" sz="2400" smtClean="0"/>
              <a:t/>
            </a:r>
            <a:br>
              <a:rPr lang="en-US" sz="2400" smtClean="0"/>
            </a:br>
            <a:endParaRPr lang="pl-PL" sz="2400" smtClean="0"/>
          </a:p>
        </p:txBody>
      </p:sp>
      <p:sp>
        <p:nvSpPr>
          <p:cNvPr id="113667" name="Rectangle 3"/>
          <p:cNvSpPr>
            <a:spLocks noGrp="1" noChangeArrowheads="1"/>
          </p:cNvSpPr>
          <p:nvPr>
            <p:ph type="body" idx="1"/>
          </p:nvPr>
        </p:nvSpPr>
        <p:spPr>
          <a:xfrm>
            <a:off x="457200" y="1196975"/>
            <a:ext cx="8229600" cy="4929188"/>
          </a:xfrm>
        </p:spPr>
        <p:txBody>
          <a:bodyPr/>
          <a:lstStyle/>
          <a:p>
            <a:pPr>
              <a:lnSpc>
                <a:spcPct val="80000"/>
              </a:lnSpc>
              <a:buFontTx/>
              <a:buNone/>
            </a:pPr>
            <a:r>
              <a:rPr lang="en-US" sz="1600" smtClean="0"/>
              <a:t>Institutions need to come to terms with new landscape of HE in which </a:t>
            </a:r>
            <a:r>
              <a:rPr lang="en-US" sz="1600" b="1" smtClean="0"/>
              <a:t>competition</a:t>
            </a:r>
            <a:r>
              <a:rPr lang="en-US" sz="1600" smtClean="0"/>
              <a:t> is more evident than before but if they are to compete [nationally or internationally] they should be inspired but not captivated by those which are at the top of rankings - find your domain of “excellence”. </a:t>
            </a:r>
          </a:p>
          <a:p>
            <a:pPr>
              <a:lnSpc>
                <a:spcPct val="80000"/>
              </a:lnSpc>
              <a:buFontTx/>
              <a:buNone/>
            </a:pPr>
            <a:endParaRPr lang="en-US" sz="1600" b="1" smtClean="0"/>
          </a:p>
          <a:p>
            <a:pPr>
              <a:lnSpc>
                <a:spcPct val="80000"/>
              </a:lnSpc>
              <a:buFontTx/>
              <a:buNone/>
            </a:pPr>
            <a:r>
              <a:rPr lang="en-US" sz="1600" b="1" smtClean="0"/>
              <a:t>Academic rankings</a:t>
            </a:r>
            <a:r>
              <a:rPr lang="en-US" sz="1600" smtClean="0"/>
              <a:t> are one of the ways to look at the performance of higher education institutions and research organizations.  </a:t>
            </a:r>
          </a:p>
          <a:p>
            <a:pPr>
              <a:lnSpc>
                <a:spcPct val="80000"/>
              </a:lnSpc>
              <a:buFontTx/>
              <a:buNone/>
            </a:pPr>
            <a:endParaRPr lang="en-US" sz="1600" smtClean="0"/>
          </a:p>
          <a:p>
            <a:pPr>
              <a:lnSpc>
                <a:spcPct val="80000"/>
              </a:lnSpc>
              <a:buFontTx/>
              <a:buNone/>
            </a:pPr>
            <a:r>
              <a:rPr lang="en-US" sz="1600" smtClean="0"/>
              <a:t>“</a:t>
            </a:r>
            <a:r>
              <a:rPr lang="en-US" sz="1600" b="1" smtClean="0"/>
              <a:t>Quality challenge</a:t>
            </a:r>
            <a:r>
              <a:rPr lang="en-US" sz="1600" smtClean="0"/>
              <a:t>” has to be part of a long term policy [universities are “slow systems”] which requires “new thinking” and searching of “creative solutions”.</a:t>
            </a:r>
          </a:p>
          <a:p>
            <a:pPr>
              <a:lnSpc>
                <a:spcPct val="80000"/>
              </a:lnSpc>
              <a:buFontTx/>
              <a:buNone/>
            </a:pPr>
            <a:endParaRPr lang="en-GB" sz="1600" smtClean="0"/>
          </a:p>
          <a:p>
            <a:pPr>
              <a:lnSpc>
                <a:spcPct val="80000"/>
              </a:lnSpc>
              <a:buFont typeface="Wingdings" pitchFamily="2" charset="2"/>
              <a:buNone/>
            </a:pPr>
            <a:r>
              <a:rPr lang="en-GB" sz="1600" smtClean="0"/>
              <a:t>We observe something what could be described as “Rise of the rest” in which many countries and universities are making significant effort to improve effectiveness and performance of HE in order to unlock their potential. </a:t>
            </a:r>
          </a:p>
          <a:p>
            <a:pPr>
              <a:lnSpc>
                <a:spcPct val="80000"/>
              </a:lnSpc>
              <a:buFont typeface="Wingdings" pitchFamily="2" charset="2"/>
              <a:buNone/>
            </a:pPr>
            <a:endParaRPr lang="en-GB" sz="1600" smtClean="0"/>
          </a:p>
          <a:p>
            <a:pPr>
              <a:lnSpc>
                <a:spcPct val="80000"/>
              </a:lnSpc>
              <a:buFont typeface="Wingdings" pitchFamily="2" charset="2"/>
              <a:buNone/>
            </a:pPr>
            <a:r>
              <a:rPr lang="en-GB" sz="1600" smtClean="0"/>
              <a:t>We should be aware that; </a:t>
            </a:r>
          </a:p>
          <a:p>
            <a:pPr>
              <a:lnSpc>
                <a:spcPct val="80000"/>
              </a:lnSpc>
              <a:buFontTx/>
              <a:buNone/>
            </a:pPr>
            <a:r>
              <a:rPr lang="en-US" sz="1600" smtClean="0"/>
              <a:t>	- “</a:t>
            </a:r>
            <a:r>
              <a:rPr lang="en-US" sz="1600" i="1" smtClean="0"/>
              <a:t>An avalanche is coming: Higher education and the revolution ahead</a:t>
            </a:r>
            <a:r>
              <a:rPr lang="en-US" sz="1600" smtClean="0"/>
              <a:t>” [report of the Institute for Public Policy Research, UK, March 2013]</a:t>
            </a:r>
          </a:p>
          <a:p>
            <a:pPr>
              <a:lnSpc>
                <a:spcPct val="80000"/>
              </a:lnSpc>
              <a:buFontTx/>
              <a:buNone/>
            </a:pPr>
            <a:r>
              <a:rPr lang="en-US" sz="1600" smtClean="0"/>
              <a:t>	- “</a:t>
            </a:r>
            <a:r>
              <a:rPr lang="en-US" sz="1600" i="1" smtClean="0"/>
              <a:t>University of the future: A thousand year old industry on the cusp of profound change</a:t>
            </a:r>
            <a:r>
              <a:rPr lang="en-US" sz="1600" smtClean="0"/>
              <a:t>” [Ernst and Young report on the future of universities in Australia, 2013].</a:t>
            </a:r>
            <a:endParaRPr lang="pl-PL" sz="1600" smtClean="0"/>
          </a:p>
        </p:txBody>
      </p:sp>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3100</TotalTime>
  <Words>1165</Words>
  <Application>Microsoft Office PowerPoint</Application>
  <PresentationFormat>Diavetítés a képernyőre (4:3 oldalarány)</PresentationFormat>
  <Paragraphs>84</Paragraphs>
  <Slides>9</Slides>
  <Notes>1</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9</vt:i4>
      </vt:variant>
    </vt:vector>
  </HeadingPairs>
  <TitlesOfParts>
    <vt:vector size="13" baseType="lpstr">
      <vt:lpstr>Verdana</vt:lpstr>
      <vt:lpstr>Arial</vt:lpstr>
      <vt:lpstr>Wingdings</vt:lpstr>
      <vt:lpstr>Custom Design</vt:lpstr>
      <vt:lpstr> Global trends in higher education: Regional and national responses</vt:lpstr>
      <vt:lpstr>“New higher education landscape” [dominant trends]</vt:lpstr>
      <vt:lpstr> Science as a global enterprise </vt:lpstr>
      <vt:lpstr>“New higher education landscape” [policies and responses]</vt:lpstr>
      <vt:lpstr>National policy responses [1] </vt:lpstr>
      <vt:lpstr>National policy responses [2]</vt:lpstr>
      <vt:lpstr>Europe: Still good but not the best </vt:lpstr>
      <vt:lpstr>Challenges for European universities in a global world</vt:lpstr>
      <vt:lpstr>   Concluding observations   </vt:lpstr>
    </vt:vector>
  </TitlesOfParts>
  <Company>sadlak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context of quality assurance:  Role of accreditation and other instruments</dc:title>
  <dc:creator>Sadlak</dc:creator>
  <cp:lastModifiedBy>dzsuska</cp:lastModifiedBy>
  <cp:revision>428</cp:revision>
  <dcterms:created xsi:type="dcterms:W3CDTF">2009-08-15T15:25:32Z</dcterms:created>
  <dcterms:modified xsi:type="dcterms:W3CDTF">2014-01-28T17:35:56Z</dcterms:modified>
</cp:coreProperties>
</file>