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78" r:id="rId4"/>
    <p:sldId id="277" r:id="rId5"/>
    <p:sldId id="282" r:id="rId6"/>
    <p:sldId id="264" r:id="rId7"/>
    <p:sldId id="287" r:id="rId8"/>
    <p:sldId id="288" r:id="rId9"/>
    <p:sldId id="286" r:id="rId10"/>
    <p:sldId id="265" r:id="rId11"/>
    <p:sldId id="262" r:id="rId12"/>
    <p:sldId id="258" r:id="rId13"/>
    <p:sldId id="279" r:id="rId14"/>
    <p:sldId id="271" r:id="rId15"/>
    <p:sldId id="272" r:id="rId16"/>
    <p:sldId id="267" r:id="rId17"/>
    <p:sldId id="268" r:id="rId18"/>
    <p:sldId id="290" r:id="rId19"/>
    <p:sldId id="274" r:id="rId20"/>
    <p:sldId id="270" r:id="rId21"/>
    <p:sldId id="260" r:id="rId22"/>
    <p:sldId id="275" r:id="rId23"/>
    <p:sldId id="289" r:id="rId24"/>
    <p:sldId id="273" r:id="rId25"/>
    <p:sldId id="280" r:id="rId26"/>
    <p:sldId id="281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A688C3-0D4B-41D6-A6AC-D2CA2B374E93}" type="datetimeFigureOut">
              <a:rPr lang="hu-HU" smtClean="0"/>
              <a:t>2011.01.22.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AE46E9-7364-4C19-8A76-BD7ECF1C16F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3537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0B2B-6808-4E25-B23F-5200E104A823}" type="datetime1">
              <a:rPr lang="hu-HU" smtClean="0"/>
              <a:t>2011.01.22.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3E087-6EB4-415D-B2FE-FD89E2928C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3613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1E40-D27D-4D07-9622-CF7FE6D8043F}" type="datetime1">
              <a:rPr lang="hu-HU" smtClean="0"/>
              <a:t>2011.01.22.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3E087-6EB4-415D-B2FE-FD89E2928C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502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35A7F-3476-4004-86DD-AF10F41A8329}" type="datetime1">
              <a:rPr lang="hu-HU" smtClean="0"/>
              <a:t>2011.01.22.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3E087-6EB4-415D-B2FE-FD89E2928C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9506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BE52A-A1A8-488C-821E-02229E7D2B23}" type="datetime1">
              <a:rPr lang="hu-HU" smtClean="0"/>
              <a:t>2011.01.22.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3E087-6EB4-415D-B2FE-FD89E2928C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4969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7858-654F-4188-9FEE-5CA38560DFD1}" type="datetime1">
              <a:rPr lang="hu-HU" smtClean="0"/>
              <a:t>2011.01.22.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3E087-6EB4-415D-B2FE-FD89E2928C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7602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923A2-8166-4BA4-A1F4-86BEB5FD3C92}" type="datetime1">
              <a:rPr lang="hu-HU" smtClean="0"/>
              <a:t>2011.01.22.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3E087-6EB4-415D-B2FE-FD89E2928C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7782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6F340-80B8-42C0-B5BE-1361FBAD790F}" type="datetime1">
              <a:rPr lang="hu-HU" smtClean="0"/>
              <a:t>2011.01.22.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3E087-6EB4-415D-B2FE-FD89E2928C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8236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DDE88-5B6F-43DA-8FCE-932035878119}" type="datetime1">
              <a:rPr lang="hu-HU" smtClean="0"/>
              <a:t>2011.01.22.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3E087-6EB4-415D-B2FE-FD89E2928C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9655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A0CE8-4BB5-4CDF-8102-8E62796920FD}" type="datetime1">
              <a:rPr lang="hu-HU" smtClean="0"/>
              <a:t>2011.01.22.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3E087-6EB4-415D-B2FE-FD89E2928C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7782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54C1D-A2A3-4C51-9B05-CC11A99F248B}" type="datetime1">
              <a:rPr lang="hu-HU" smtClean="0"/>
              <a:t>2011.01.22.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3E087-6EB4-415D-B2FE-FD89E2928C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4172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BA8C4-E5CC-48C1-9761-74F11BCEF8EF}" type="datetime1">
              <a:rPr lang="hu-HU" smtClean="0"/>
              <a:t>2011.01.22.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3E087-6EB4-415D-B2FE-FD89E2928C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20710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FA0EC-2526-4C22-BE26-B89EE65BC6CE}" type="datetime1">
              <a:rPr lang="hu-HU" smtClean="0"/>
              <a:t>2011.01.22.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3E087-6EB4-415D-B2FE-FD89E2928C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0036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inkedin.com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2520279"/>
          </a:xfrm>
        </p:spPr>
        <p:txBody>
          <a:bodyPr>
            <a:normAutofit/>
          </a:bodyPr>
          <a:lstStyle/>
          <a:p>
            <a:r>
              <a:rPr lang="hu-HU" sz="3200" dirty="0" smtClean="0">
                <a:solidFill>
                  <a:srgbClr val="00B0F0"/>
                </a:solidFill>
                <a:latin typeface="Arial Black" pitchFamily="34" charset="0"/>
                <a:cs typeface="Aharoni" pitchFamily="2" charset="-79"/>
              </a:rPr>
              <a:t>A térbeli mobilitás a</a:t>
            </a:r>
            <a:br>
              <a:rPr lang="hu-HU" sz="3200" dirty="0" smtClean="0">
                <a:solidFill>
                  <a:srgbClr val="00B0F0"/>
                </a:solidFill>
                <a:latin typeface="Arial Black" pitchFamily="34" charset="0"/>
                <a:cs typeface="Aharoni" pitchFamily="2" charset="-79"/>
              </a:rPr>
            </a:br>
            <a:r>
              <a:rPr lang="hu-HU" sz="3200" dirty="0" smtClean="0">
                <a:solidFill>
                  <a:srgbClr val="00B0F0"/>
                </a:solidFill>
                <a:latin typeface="Arial Black" pitchFamily="34" charset="0"/>
                <a:cs typeface="Aharoni" pitchFamily="2" charset="-79"/>
              </a:rPr>
              <a:t>szellemi tőke növelésének alapja</a:t>
            </a:r>
            <a:br>
              <a:rPr lang="hu-HU" sz="3200" dirty="0" smtClean="0">
                <a:solidFill>
                  <a:srgbClr val="00B0F0"/>
                </a:solidFill>
                <a:latin typeface="Arial Black" pitchFamily="34" charset="0"/>
                <a:cs typeface="Aharoni" pitchFamily="2" charset="-79"/>
              </a:rPr>
            </a:br>
            <a:r>
              <a:rPr lang="hu-HU" dirty="0" smtClean="0">
                <a:solidFill>
                  <a:srgbClr val="00B0F0"/>
                </a:solidFill>
                <a:latin typeface="Arial Black" pitchFamily="34" charset="0"/>
                <a:cs typeface="Aharoni" pitchFamily="2" charset="-79"/>
              </a:rPr>
              <a:t/>
            </a:r>
            <a:br>
              <a:rPr lang="hu-HU" dirty="0" smtClean="0">
                <a:solidFill>
                  <a:srgbClr val="00B0F0"/>
                </a:solidFill>
                <a:latin typeface="Arial Black" pitchFamily="34" charset="0"/>
                <a:cs typeface="Aharoni" pitchFamily="2" charset="-79"/>
              </a:rPr>
            </a:br>
            <a:r>
              <a:rPr lang="hu-HU" sz="3200" dirty="0" smtClean="0">
                <a:solidFill>
                  <a:srgbClr val="002060"/>
                </a:solidFill>
                <a:latin typeface="Bodoni MT Black" pitchFamily="18" charset="0"/>
                <a:cs typeface="Aharoni" pitchFamily="2" charset="-79"/>
              </a:rPr>
              <a:t>Rédei Mária, DSc.</a:t>
            </a:r>
            <a:endParaRPr lang="hu-HU" sz="3200" dirty="0">
              <a:solidFill>
                <a:srgbClr val="002060"/>
              </a:solidFill>
              <a:latin typeface="Bodoni MT Black" pitchFamily="18" charset="0"/>
              <a:cs typeface="Aharoni" pitchFamily="2" charset="-79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sz="2800" dirty="0" smtClean="0"/>
              <a:t>Magyar Felsőoktatás 2010</a:t>
            </a:r>
          </a:p>
          <a:p>
            <a:r>
              <a:rPr lang="hu-HU" sz="2800" dirty="0" smtClean="0"/>
              <a:t>Műhely konferencia </a:t>
            </a:r>
          </a:p>
          <a:p>
            <a:r>
              <a:rPr lang="hu-HU" sz="2800" dirty="0" smtClean="0"/>
              <a:t>Budapest Corvinus Egyetem, 2011. jan. 26.  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382166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856984" cy="1080120"/>
          </a:xfrm>
        </p:spPr>
        <p:txBody>
          <a:bodyPr>
            <a:normAutofit fontScale="90000"/>
          </a:bodyPr>
          <a:lstStyle/>
          <a:p>
            <a:pPr algn="just"/>
            <a:r>
              <a:rPr lang="hu-HU" dirty="0" smtClean="0"/>
              <a:t>	</a:t>
            </a:r>
            <a:r>
              <a:rPr lang="hu-HU" sz="3600" dirty="0" smtClean="0"/>
              <a:t>Az oktatási intézmények magánbefizetésekből származó bevétele a </a:t>
            </a:r>
            <a:r>
              <a:rPr lang="hu-HU" sz="3600" dirty="0" smtClean="0">
                <a:solidFill>
                  <a:srgbClr val="FF0000"/>
                </a:solidFill>
              </a:rPr>
              <a:t>GDP-</a:t>
            </a:r>
            <a:r>
              <a:rPr lang="hu-HU" sz="3600" dirty="0" smtClean="0"/>
              <a:t>hez viszonyítva</a:t>
            </a:r>
            <a:endParaRPr lang="hu-HU" sz="36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7900001" cy="4742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3E087-6EB4-415D-B2FE-FD89E2928C0C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524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rmAutofit/>
          </a:bodyPr>
          <a:lstStyle/>
          <a:p>
            <a:r>
              <a:rPr lang="hu-HU" sz="2800" b="1" dirty="0" smtClean="0"/>
              <a:t>Múlt és a jövő </a:t>
            </a:r>
            <a:endParaRPr lang="hu-HU" sz="28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hu-HU" dirty="0" smtClean="0"/>
              <a:t>gyakoribbá vált </a:t>
            </a:r>
            <a:r>
              <a:rPr lang="hu-HU" b="1" dirty="0" smtClean="0"/>
              <a:t>távoli földrajzi kultúrák </a:t>
            </a:r>
            <a:r>
              <a:rPr lang="hu-HU" dirty="0" smtClean="0"/>
              <a:t>kapcsolatba kerülése, korlátok jöttek létre. Ld. pellegrinusok. </a:t>
            </a:r>
          </a:p>
          <a:p>
            <a:pPr algn="just"/>
            <a:r>
              <a:rPr lang="hu-HU" dirty="0" smtClean="0"/>
              <a:t>A fejlett világban a II. </a:t>
            </a:r>
            <a:r>
              <a:rPr lang="hu-HU" dirty="0" err="1" smtClean="0"/>
              <a:t>vh</a:t>
            </a:r>
            <a:r>
              <a:rPr lang="hu-HU" dirty="0" smtClean="0"/>
              <a:t>.  után vált trenddé a hosszabb vagy rövidebb ideig tartó más országban élés,  nemzetközi levelezők, </a:t>
            </a:r>
            <a:r>
              <a:rPr lang="hu-HU" b="1" dirty="0" smtClean="0"/>
              <a:t>nyelvi motiváció</a:t>
            </a:r>
            <a:r>
              <a:rPr lang="hu-HU" dirty="0" smtClean="0"/>
              <a:t>ja volt. </a:t>
            </a:r>
          </a:p>
          <a:p>
            <a:pPr algn="just"/>
            <a:r>
              <a:rPr lang="hu-HU" dirty="0" smtClean="0"/>
              <a:t>Ázsia az 50-es évek </a:t>
            </a:r>
            <a:r>
              <a:rPr lang="hu-HU" b="1" dirty="0" err="1" smtClean="0"/>
              <a:t>demo</a:t>
            </a:r>
            <a:r>
              <a:rPr lang="hu-HU" b="1" dirty="0" smtClean="0"/>
              <a:t> boomját </a:t>
            </a:r>
            <a:r>
              <a:rPr lang="hu-HU" dirty="0" smtClean="0"/>
              <a:t>követően került sor a 70-es években a nagy mobilitására. </a:t>
            </a:r>
          </a:p>
          <a:p>
            <a:pPr algn="just"/>
            <a:r>
              <a:rPr lang="hu-HU" dirty="0" smtClean="0"/>
              <a:t>A 80-as években a </a:t>
            </a:r>
            <a:r>
              <a:rPr lang="hu-HU" b="1" dirty="0" smtClean="0"/>
              <a:t>globalizáció</a:t>
            </a:r>
            <a:r>
              <a:rPr lang="hu-HU" dirty="0" smtClean="0"/>
              <a:t> kiterjedése igényelte a megvalósításhoz a nemzetközileg jártas és a helyiekkel kapcsolatot teremteni képest munkaerőt. </a:t>
            </a:r>
            <a:r>
              <a:rPr lang="hu-HU" dirty="0" err="1" smtClean="0"/>
              <a:t>ld</a:t>
            </a:r>
            <a:r>
              <a:rPr lang="hu-HU" dirty="0" smtClean="0"/>
              <a:t> </a:t>
            </a:r>
            <a:r>
              <a:rPr lang="hu-HU" dirty="0" err="1" smtClean="0"/>
              <a:t>expatok</a:t>
            </a:r>
            <a:r>
              <a:rPr lang="hu-HU" dirty="0" smtClean="0"/>
              <a:t>. </a:t>
            </a:r>
            <a:endParaRPr lang="hu-HU" dirty="0" smtClean="0"/>
          </a:p>
          <a:p>
            <a:pPr algn="just"/>
            <a:r>
              <a:rPr lang="hu-HU" dirty="0" smtClean="0"/>
              <a:t>K- </a:t>
            </a:r>
            <a:r>
              <a:rPr lang="hu-HU" dirty="0" smtClean="0"/>
              <a:t>Európa a 90-es évek FDI. </a:t>
            </a:r>
            <a:r>
              <a:rPr lang="hu-HU" b="1" dirty="0" smtClean="0"/>
              <a:t>Ahol FDI ott kell a HDI. </a:t>
            </a:r>
            <a:r>
              <a:rPr lang="hu-HU" dirty="0" smtClean="0"/>
              <a:t>kozmopolita magatartás, internal brain drain. Ma már nem a nyelv, hanem a versenyképesség.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3E087-6EB4-415D-B2FE-FD89E2928C0C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830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b="1" dirty="0" smtClean="0"/>
              <a:t>Centrum periféria kérdések </a:t>
            </a: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t-BR" dirty="0" smtClean="0"/>
              <a:t>Globális, nemzeti és regionális szinten, </a:t>
            </a:r>
            <a:endParaRPr lang="hu-HU" dirty="0" smtClean="0"/>
          </a:p>
          <a:p>
            <a:pPr algn="just"/>
            <a:r>
              <a:rPr lang="hu-HU" dirty="0" smtClean="0"/>
              <a:t>magas életszínvonallal rendelkező  országokból tízszer annyian jutnak a szellemi tőke reprodukcióját biztosító külföldi tanuláshoz, mint a szegény országokból. Mindez a világon a </a:t>
            </a:r>
            <a:r>
              <a:rPr lang="hu-HU" b="1" dirty="0" smtClean="0"/>
              <a:t>regionális egyenlőtlenségek újratermelődésének </a:t>
            </a:r>
            <a:r>
              <a:rPr lang="hu-HU" dirty="0" smtClean="0"/>
              <a:t>egyik forrása.</a:t>
            </a:r>
          </a:p>
          <a:p>
            <a:pPr algn="just"/>
            <a:r>
              <a:rPr lang="hu-HU" b="1" dirty="0"/>
              <a:t>geopolitikai</a:t>
            </a:r>
            <a:r>
              <a:rPr lang="hu-HU" dirty="0"/>
              <a:t> helyzetünk </a:t>
            </a:r>
            <a:r>
              <a:rPr lang="hu-HU" dirty="0" smtClean="0"/>
              <a:t>az ERA- </a:t>
            </a:r>
            <a:r>
              <a:rPr lang="hu-HU" dirty="0" err="1" smtClean="0"/>
              <a:t>ban</a:t>
            </a:r>
            <a:r>
              <a:rPr lang="hu-HU" dirty="0" smtClean="0"/>
              <a:t>, a hozzánk érkezők legjobb 80% a kistérségi centrumokba telepszik le. Budapest!</a:t>
            </a:r>
          </a:p>
          <a:p>
            <a:pPr algn="just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3E087-6EB4-415D-B2FE-FD89E2928C0C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459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egy olyan nemzedék lép a magyar munkaerő piacra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akik már nemzetközi tapasztalatokkal és új szemlélettel, képességekkel rendelkeznek, </a:t>
            </a:r>
            <a:r>
              <a:rPr lang="hu-HU" dirty="0" smtClean="0"/>
              <a:t>módosítják </a:t>
            </a:r>
            <a:r>
              <a:rPr lang="hu-HU" dirty="0" smtClean="0"/>
              <a:t>a munkaerő mobilitási folyamatokat, és a népesség letelepedésének térbeli átrendeződését.</a:t>
            </a:r>
          </a:p>
          <a:p>
            <a:r>
              <a:rPr lang="hu-HU" b="1" dirty="0"/>
              <a:t>A studentifikáció </a:t>
            </a:r>
            <a:r>
              <a:rPr lang="hu-HU" dirty="0" smtClean="0"/>
              <a:t>kérdése;</a:t>
            </a:r>
            <a:r>
              <a:rPr lang="hu-HU" b="1" dirty="0" smtClean="0"/>
              <a:t> jó példák Magyarországon, </a:t>
            </a:r>
            <a:r>
              <a:rPr lang="hu-HU" dirty="0" smtClean="0"/>
              <a:t>campus, arculat, student ‘ghettoisation’</a:t>
            </a:r>
          </a:p>
          <a:p>
            <a:r>
              <a:rPr lang="hu-HU" b="1" dirty="0" smtClean="0"/>
              <a:t>Cirkuláció - horizontális </a:t>
            </a:r>
            <a:r>
              <a:rPr lang="hu-HU" b="1" dirty="0" smtClean="0"/>
              <a:t>mobilitás</a:t>
            </a:r>
            <a:endParaRPr lang="hu-HU" b="1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3E087-6EB4-415D-B2FE-FD89E2928C0C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029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just"/>
            <a:r>
              <a:rPr lang="hu-HU" sz="3100" dirty="0" smtClean="0"/>
              <a:t>Küldő intézmények és fogadó országok kapcsolata</a:t>
            </a:r>
            <a:endParaRPr lang="hu-HU" sz="31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3" y="1340767"/>
            <a:ext cx="6988096" cy="4809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3E087-6EB4-415D-B2FE-FD89E2928C0C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840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64088" y="332656"/>
            <a:ext cx="3322712" cy="3096344"/>
          </a:xfrm>
        </p:spPr>
        <p:txBody>
          <a:bodyPr>
            <a:normAutofit/>
          </a:bodyPr>
          <a:lstStyle/>
          <a:p>
            <a:pPr algn="just"/>
            <a:r>
              <a:rPr lang="hu-HU" dirty="0" smtClean="0"/>
              <a:t>	</a:t>
            </a:r>
            <a:r>
              <a:rPr lang="hu-HU" sz="3100" dirty="0" smtClean="0"/>
              <a:t>A hazai oktatók részvétele az Erasmus </a:t>
            </a:r>
            <a:r>
              <a:rPr lang="hu-HU" sz="3100" dirty="0" smtClean="0">
                <a:solidFill>
                  <a:srgbClr val="FF0000"/>
                </a:solidFill>
              </a:rPr>
              <a:t>oktatói</a:t>
            </a:r>
            <a:r>
              <a:rPr lang="hu-HU" sz="3100" dirty="0" smtClean="0"/>
              <a:t> mobilitásban, célországok szerint</a:t>
            </a:r>
            <a:endParaRPr lang="hu-HU" sz="31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1" y="548680"/>
            <a:ext cx="4176467" cy="6286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3E087-6EB4-415D-B2FE-FD89E2928C0C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800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252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b="1" dirty="0" smtClean="0"/>
              <a:t>Bejövő</a:t>
            </a:r>
            <a:r>
              <a:rPr lang="hu-HU" dirty="0" smtClean="0"/>
              <a:t> Erasmus hallgatók számának alakulása az </a:t>
            </a:r>
            <a:r>
              <a:rPr lang="hu-HU" dirty="0" smtClean="0">
                <a:solidFill>
                  <a:srgbClr val="FF0000"/>
                </a:solidFill>
              </a:rPr>
              <a:t>új tagállamokban</a:t>
            </a:r>
            <a:endParaRPr lang="hu-HU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1" y="1772813"/>
            <a:ext cx="7952667" cy="4788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3E087-6EB4-415D-B2FE-FD89E2928C0C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500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 smtClean="0"/>
              <a:t>Az új </a:t>
            </a:r>
            <a:r>
              <a:rPr lang="hu-HU" sz="3200" dirty="0" smtClean="0"/>
              <a:t>tagállamokból </a:t>
            </a:r>
            <a:r>
              <a:rPr lang="hu-HU" sz="3200" b="1" dirty="0" smtClean="0"/>
              <a:t>kimenő </a:t>
            </a:r>
            <a:r>
              <a:rPr lang="hu-HU" sz="3200" dirty="0" smtClean="0"/>
              <a:t>Erasmus hallgatók számának alakulása</a:t>
            </a:r>
            <a:endParaRPr lang="hu-HU" sz="32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39" y="1700800"/>
            <a:ext cx="8014287" cy="455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3E087-6EB4-415D-B2FE-FD89E2928C0C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599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hu-HU" sz="3200" b="1" dirty="0"/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001000" cy="600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3E087-6EB4-415D-B2FE-FD89E2928C0C}" type="slidenum">
              <a:rPr lang="hu-HU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24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hu-HU" b="1" dirty="0" smtClean="0"/>
              <a:t>Képezettség és migrációs bejutás</a:t>
            </a:r>
            <a:endParaRPr lang="hu-HU" b="1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1844819"/>
            <a:ext cx="7871429" cy="372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3E087-6EB4-415D-B2FE-FD89E2928C0C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545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	Nemzetköziesedés többlet erői </a:t>
            </a:r>
            <a:endParaRPr lang="hu-H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96752"/>
            <a:ext cx="5657143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églalap 3"/>
          <p:cNvSpPr/>
          <p:nvPr/>
        </p:nvSpPr>
        <p:spPr>
          <a:xfrm>
            <a:off x="251520" y="1700808"/>
            <a:ext cx="381642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dirty="0" smtClean="0">
                <a:latin typeface="Arial Black" pitchFamily="34" charset="0"/>
              </a:rPr>
              <a:t>Ha kihívásokkal teli környezetben élünk, </a:t>
            </a:r>
          </a:p>
          <a:p>
            <a:r>
              <a:rPr lang="hu-HU" sz="2800" dirty="0" smtClean="0">
                <a:latin typeface="Arial Black" pitchFamily="34" charset="0"/>
              </a:rPr>
              <a:t>akkor magunk is többet teszünk a megfelelés érdekében.</a:t>
            </a:r>
            <a:endParaRPr lang="hu-HU" sz="2800" dirty="0">
              <a:latin typeface="Arial Black" pitchFamily="34" charset="0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3E087-6EB4-415D-B2FE-FD89E2928C0C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763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hu-HU" sz="3200" b="1" dirty="0" smtClean="0"/>
              <a:t>A külföldi PhD hallgatók megoszlása</a:t>
            </a:r>
            <a:endParaRPr lang="hu-HU" sz="3200" b="1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7992730" cy="4900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3E087-6EB4-415D-B2FE-FD89E2928C0C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780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hu-HU" dirty="0" smtClean="0"/>
              <a:t>	</a:t>
            </a:r>
            <a:r>
              <a:rPr lang="hu-HU" sz="3600" dirty="0" smtClean="0"/>
              <a:t>Empíria -  az Erasmusszal kiutazóknak a 80%-a, az első a családban, aki hosszabb időt tölt külföldön 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916832"/>
            <a:ext cx="9036496" cy="4209331"/>
          </a:xfrm>
        </p:spPr>
        <p:txBody>
          <a:bodyPr>
            <a:normAutofit fontScale="77500" lnSpcReduction="20000"/>
          </a:bodyPr>
          <a:lstStyle/>
          <a:p>
            <a:r>
              <a:rPr lang="hu-HU" dirty="0" smtClean="0"/>
              <a:t>A válaszolók a következő arányban értettek egyet alábbiakkal:</a:t>
            </a:r>
          </a:p>
          <a:p>
            <a:r>
              <a:rPr lang="hu-HU" dirty="0" smtClean="0"/>
              <a:t>külföldön élni megalapozza </a:t>
            </a:r>
            <a:r>
              <a:rPr lang="hu-HU" b="1" dirty="0" smtClean="0"/>
              <a:t>nyelvi kommunikációs </a:t>
            </a:r>
            <a:r>
              <a:rPr lang="hu-HU" dirty="0" smtClean="0"/>
              <a:t>képességemet; 87%</a:t>
            </a:r>
          </a:p>
          <a:p>
            <a:r>
              <a:rPr lang="hu-HU" dirty="0" smtClean="0"/>
              <a:t>ki tudtam próbálni </a:t>
            </a:r>
            <a:r>
              <a:rPr lang="hu-HU" b="1" dirty="0" smtClean="0"/>
              <a:t>döntéseim</a:t>
            </a:r>
            <a:r>
              <a:rPr lang="hu-HU" dirty="0" smtClean="0"/>
              <a:t> hatását; 43%</a:t>
            </a:r>
          </a:p>
          <a:p>
            <a:r>
              <a:rPr lang="hu-HU" dirty="0" smtClean="0"/>
              <a:t>jobb ebben az életkorban a </a:t>
            </a:r>
            <a:r>
              <a:rPr lang="hu-HU" b="1" dirty="0" smtClean="0"/>
              <a:t>szülőktől</a:t>
            </a:r>
            <a:r>
              <a:rPr lang="hu-HU" dirty="0" smtClean="0"/>
              <a:t> távolabb élni; 34%</a:t>
            </a:r>
          </a:p>
          <a:p>
            <a:r>
              <a:rPr lang="hu-HU" dirty="0" smtClean="0"/>
              <a:t>fejleszteni akartam </a:t>
            </a:r>
            <a:r>
              <a:rPr lang="hu-HU" b="1" dirty="0" smtClean="0"/>
              <a:t>készségeimet</a:t>
            </a:r>
            <a:r>
              <a:rPr lang="hu-HU" dirty="0" smtClean="0"/>
              <a:t>; hogy mobilabb legyek; 63%</a:t>
            </a:r>
          </a:p>
          <a:p>
            <a:r>
              <a:rPr lang="hu-HU" dirty="0" smtClean="0"/>
              <a:t>korai szellemi tőke fejlesztés része; ami </a:t>
            </a:r>
            <a:r>
              <a:rPr lang="hu-HU" b="1" dirty="0" smtClean="0"/>
              <a:t>korai karriert </a:t>
            </a:r>
            <a:r>
              <a:rPr lang="hu-HU" dirty="0" smtClean="0"/>
              <a:t>tesz lehetővé;23%</a:t>
            </a:r>
          </a:p>
          <a:p>
            <a:r>
              <a:rPr lang="hu-HU" dirty="0" smtClean="0"/>
              <a:t>a kint lét </a:t>
            </a:r>
            <a:r>
              <a:rPr lang="hu-HU" b="1" dirty="0" smtClean="0"/>
              <a:t>hatással</a:t>
            </a:r>
            <a:r>
              <a:rPr lang="hu-HU" dirty="0" smtClean="0"/>
              <a:t> lesz egész életemre; 85% </a:t>
            </a:r>
          </a:p>
          <a:p>
            <a:r>
              <a:rPr lang="hu-HU" dirty="0" smtClean="0"/>
              <a:t>a külföldi feltételek </a:t>
            </a:r>
            <a:r>
              <a:rPr lang="hu-HU" b="1" dirty="0" smtClean="0"/>
              <a:t>itthon csak később </a:t>
            </a:r>
            <a:r>
              <a:rPr lang="hu-HU" dirty="0" smtClean="0"/>
              <a:t>valósulnak meg; 92%</a:t>
            </a:r>
          </a:p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3E087-6EB4-415D-B2FE-FD89E2928C0C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965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r>
              <a:rPr lang="hu-HU" b="1" dirty="0" smtClean="0"/>
              <a:t>Nagy kínálatból megnő a valószínűsége a tehetségek előfordulásának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/>
          </a:bodyPr>
          <a:lstStyle/>
          <a:p>
            <a:r>
              <a:rPr lang="hu-HU" dirty="0" smtClean="0"/>
              <a:t>a </a:t>
            </a:r>
            <a:r>
              <a:rPr lang="hu-HU" dirty="0"/>
              <a:t>külföldön tanulók tömege a graduális képzésben jelenik meg</a:t>
            </a:r>
            <a:r>
              <a:rPr lang="hu-HU" dirty="0" smtClean="0"/>
              <a:t>, de </a:t>
            </a:r>
            <a:r>
              <a:rPr lang="hu-HU" dirty="0"/>
              <a:t>a legnagyobb verseny a posztgraduális képzés résztvevőiért folyik. 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tanulmányokat letelepedés </a:t>
            </a:r>
            <a:r>
              <a:rPr lang="hu-HU" dirty="0" smtClean="0"/>
              <a:t>követi,</a:t>
            </a:r>
          </a:p>
          <a:p>
            <a:r>
              <a:rPr lang="hu-HU" dirty="0" smtClean="0"/>
              <a:t>A több helyen szerzett </a:t>
            </a:r>
            <a:r>
              <a:rPr lang="hu-HU" dirty="0"/>
              <a:t>képességek </a:t>
            </a:r>
            <a:r>
              <a:rPr lang="hu-HU" dirty="0" smtClean="0"/>
              <a:t>megtérülnek, </a:t>
            </a:r>
            <a:r>
              <a:rPr lang="hu-HU" dirty="0" err="1" smtClean="0">
                <a:hlinkClick r:id="rId2"/>
              </a:rPr>
              <a:t>www.linkedIn.com</a:t>
            </a:r>
            <a:r>
              <a:rPr lang="hu-HU" dirty="0" smtClean="0"/>
              <a:t> </a:t>
            </a:r>
            <a:endParaRPr lang="hu-HU" dirty="0" smtClean="0"/>
          </a:p>
          <a:p>
            <a:endParaRPr lang="hu-HU" b="1" dirty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3E087-6EB4-415D-B2FE-FD89E2928C0C}" type="slidenum">
              <a:rPr lang="hu-HU" smtClean="0"/>
              <a:t>22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6810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792088"/>
          </a:xfrm>
        </p:spPr>
        <p:txBody>
          <a:bodyPr>
            <a:normAutofit fontScale="90000"/>
          </a:bodyPr>
          <a:lstStyle/>
          <a:p>
            <a:pPr algn="just"/>
            <a:r>
              <a:rPr lang="hu-HU" dirty="0" smtClean="0"/>
              <a:t>	</a:t>
            </a:r>
            <a:r>
              <a:rPr lang="hu-HU" sz="3100" dirty="0" smtClean="0"/>
              <a:t>A felsőfokú végzettséggel rendelkező külföldi születésű munkavállalók %-a egyes országokban</a:t>
            </a:r>
            <a:endParaRPr lang="hu-HU" sz="3100" dirty="0"/>
          </a:p>
        </p:txBody>
      </p:sp>
      <p:pic>
        <p:nvPicPr>
          <p:cNvPr id="819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1" y="1268760"/>
            <a:ext cx="6583334" cy="525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3E087-6EB4-415D-B2FE-FD89E2928C0C}" type="slidenum">
              <a:rPr lang="hu-HU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24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360040"/>
          </a:xfrm>
        </p:spPr>
        <p:txBody>
          <a:bodyPr>
            <a:noAutofit/>
          </a:bodyPr>
          <a:lstStyle/>
          <a:p>
            <a:r>
              <a:rPr lang="hu-HU" sz="2800" dirty="0"/>
              <a:t>A jövő egyik kérdése az, hogy </a:t>
            </a:r>
            <a:endParaRPr lang="hu-HU" sz="2800" dirty="0"/>
          </a:p>
        </p:txBody>
      </p:sp>
      <p:sp>
        <p:nvSpPr>
          <p:cNvPr id="4" name="Téglalap 3"/>
          <p:cNvSpPr/>
          <p:nvPr/>
        </p:nvSpPr>
        <p:spPr>
          <a:xfrm>
            <a:off x="2339752" y="4797152"/>
            <a:ext cx="60121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/>
              <a:t>A jövő igazi kérdése, a </a:t>
            </a:r>
            <a:r>
              <a:rPr lang="hu-HU" sz="2400" b="1" dirty="0" err="1" smtClean="0"/>
              <a:t>talent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mobility</a:t>
            </a:r>
            <a:r>
              <a:rPr lang="hu-HU" sz="2400" dirty="0" smtClean="0"/>
              <a:t>,  amihez kiválasztás, sokaság, felismerés, és helyzetbehozás szükséges.</a:t>
            </a:r>
            <a:endParaRPr lang="hu-HU" sz="2400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3E087-6EB4-415D-B2FE-FD89E2928C0C}" type="slidenum">
              <a:rPr lang="hu-HU" smtClean="0"/>
              <a:t>24</a:t>
            </a:fld>
            <a:endParaRPr lang="hu-HU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323528" y="836712"/>
            <a:ext cx="8229600" cy="5289451"/>
          </a:xfrm>
        </p:spPr>
        <p:txBody>
          <a:bodyPr/>
          <a:lstStyle/>
          <a:p>
            <a:r>
              <a:rPr lang="hu-HU" dirty="0" smtClean="0"/>
              <a:t>Miként </a:t>
            </a:r>
            <a:r>
              <a:rPr lang="hu-HU" dirty="0"/>
              <a:t>viszonyul a termelés globális üzleti szempontja a munkaerő egyéni mobilitási döntéséhez, </a:t>
            </a:r>
            <a:r>
              <a:rPr lang="hu-HU" dirty="0" smtClean="0"/>
              <a:t>és </a:t>
            </a:r>
            <a:r>
              <a:rPr lang="hu-HU" dirty="0"/>
              <a:t>mindez milyen nemzeti stratégia keretében valósul meg, </a:t>
            </a:r>
            <a:r>
              <a:rPr lang="hu-HU" dirty="0" smtClean="0"/>
              <a:t>valamint </a:t>
            </a:r>
            <a:r>
              <a:rPr lang="hu-HU" dirty="0"/>
              <a:t>az egyeztetésben résztvevő oldalak szempontjai miként képesek érvényre jutni? </a:t>
            </a:r>
          </a:p>
        </p:txBody>
      </p:sp>
    </p:spTree>
    <p:extLst>
      <p:ext uri="{BB962C8B-B14F-4D97-AF65-F5344CB8AC3E}">
        <p14:creationId xmlns:p14="http://schemas.microsoft.com/office/powerpoint/2010/main" val="271220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hasznosítás lehetőségei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/>
              <a:t>a hazai oktatási intézmények többsége növelni szeretné a külföldi hallgatók beiratkozását, ami számukra </a:t>
            </a:r>
            <a:r>
              <a:rPr lang="hu-HU" b="1" dirty="0" smtClean="0"/>
              <a:t>bevételt, nemzetközi előremenetelt és a kapcsolatok</a:t>
            </a:r>
            <a:r>
              <a:rPr lang="hu-HU" dirty="0" smtClean="0"/>
              <a:t> építését tenné lehetővé.</a:t>
            </a:r>
          </a:p>
          <a:p>
            <a:r>
              <a:rPr lang="hu-HU" dirty="0" smtClean="0"/>
              <a:t>az oktatási kapcsolat a </a:t>
            </a:r>
            <a:r>
              <a:rPr lang="hu-HU" b="1" dirty="0" smtClean="0"/>
              <a:t>kutatási tevékenység megalapozója,</a:t>
            </a:r>
          </a:p>
          <a:p>
            <a:r>
              <a:rPr lang="hu-HU" dirty="0" smtClean="0"/>
              <a:t>regionális szinten a </a:t>
            </a:r>
            <a:r>
              <a:rPr lang="hu-HU" b="1" dirty="0" smtClean="0"/>
              <a:t>térség versenyképességének </a:t>
            </a:r>
            <a:r>
              <a:rPr lang="hu-HU" dirty="0" smtClean="0"/>
              <a:t>növelésében az itt végző kiválóságok potenciális lehetőséget jelentenek.</a:t>
            </a:r>
          </a:p>
          <a:p>
            <a:r>
              <a:rPr lang="hu-HU" b="1" dirty="0" smtClean="0"/>
              <a:t>kiválósági központok </a:t>
            </a:r>
            <a:r>
              <a:rPr lang="hu-HU" dirty="0" smtClean="0"/>
              <a:t>létesítése.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3E087-6EB4-415D-B2FE-FD89E2928C0C}" type="slidenum">
              <a:rPr lang="hu-HU" smtClean="0"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9875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hu-HU" dirty="0" smtClean="0"/>
              <a:t>felhasználható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dirty="0" smtClean="0"/>
              <a:t>a vállalkozások tudatos emberi erőforrás </a:t>
            </a:r>
            <a:r>
              <a:rPr lang="hu-HU" b="1" dirty="0" smtClean="0"/>
              <a:t>toborzása </a:t>
            </a:r>
            <a:r>
              <a:rPr lang="hu-HU" dirty="0" smtClean="0"/>
              <a:t>során, kiemelten a karrier irodai tevékenység fejlesztésében,</a:t>
            </a:r>
          </a:p>
          <a:p>
            <a:r>
              <a:rPr lang="hu-HU" dirty="0" smtClean="0"/>
              <a:t>a </a:t>
            </a:r>
            <a:r>
              <a:rPr lang="hu-HU" b="1" dirty="0" smtClean="0"/>
              <a:t>munkavilága és az oktatás </a:t>
            </a:r>
            <a:r>
              <a:rPr lang="hu-HU" dirty="0" smtClean="0"/>
              <a:t>tartalma közötti összhang kialakítása céljából, állásbörzék, </a:t>
            </a:r>
            <a:r>
              <a:rPr lang="hu-HU" b="1" dirty="0" err="1" smtClean="0"/>
              <a:t>Alumni</a:t>
            </a:r>
            <a:r>
              <a:rPr lang="hu-HU" dirty="0" smtClean="0"/>
              <a:t> programok, a végzettek munkaerő piaci beilleszkedésének követése és elemzésének nyilvános bemutatása,</a:t>
            </a:r>
          </a:p>
          <a:p>
            <a:r>
              <a:rPr lang="hu-HU" dirty="0" smtClean="0"/>
              <a:t>az intézményi felkészülésben, az oktatás </a:t>
            </a:r>
            <a:r>
              <a:rPr lang="hu-HU" b="1" dirty="0" smtClean="0"/>
              <a:t>minőségi </a:t>
            </a:r>
            <a:r>
              <a:rPr lang="hu-HU" dirty="0" smtClean="0"/>
              <a:t>elvárásinak megfelelés, és ekvivalancia kérdésében.</a:t>
            </a:r>
          </a:p>
          <a:p>
            <a:r>
              <a:rPr lang="hu-HU" b="1" dirty="0" smtClean="0"/>
              <a:t>városfejlesztési </a:t>
            </a:r>
            <a:r>
              <a:rPr lang="hu-HU" dirty="0" smtClean="0"/>
              <a:t>munkában a studentificatio,</a:t>
            </a:r>
          </a:p>
          <a:p>
            <a:r>
              <a:rPr lang="hu-HU" dirty="0" smtClean="0"/>
              <a:t>a fiatalok tudásbefektetése, eltérő esélyek, a külföldre készülő diákok anyagaként, oktatási intézmények </a:t>
            </a:r>
            <a:r>
              <a:rPr lang="hu-HU" b="1" dirty="0" smtClean="0"/>
              <a:t>mentori</a:t>
            </a:r>
            <a:r>
              <a:rPr lang="hu-HU" dirty="0" smtClean="0"/>
              <a:t> tevékenységének kialakítása során.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3E087-6EB4-415D-B2FE-FD89E2928C0C}" type="slidenum">
              <a:rPr lang="hu-HU" smtClean="0"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356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EuroBroadMap</a:t>
            </a:r>
            <a:endParaRPr lang="hu-HU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8822198" cy="5315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3E087-6EB4-415D-B2FE-FD89E2928C0C}" type="slidenum">
              <a:rPr lang="hu-HU" smtClean="0"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30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ok-HU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21717"/>
            <a:ext cx="7478875" cy="658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3E087-6EB4-415D-B2FE-FD89E2928C0C}" type="slidenum">
              <a:rPr lang="hu-HU" smtClean="0"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357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sz="2800" b="1" dirty="0" smtClean="0"/>
              <a:t>Köszönöm megtisztelő figyelmüket </a:t>
            </a:r>
          </a:p>
          <a:p>
            <a:endParaRPr lang="hu-HU" sz="2800" b="1" dirty="0"/>
          </a:p>
          <a:p>
            <a:endParaRPr lang="hu-HU" sz="2800" b="1" dirty="0" smtClean="0"/>
          </a:p>
          <a:p>
            <a:pPr algn="ctr"/>
            <a:r>
              <a:rPr lang="hu-HU" sz="2800" b="1" dirty="0" err="1" smtClean="0"/>
              <a:t>www.redeimari.hu</a:t>
            </a:r>
            <a:endParaRPr lang="hu-HU" sz="2800" b="1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3E087-6EB4-415D-B2FE-FD89E2928C0C}" type="slidenum">
              <a:rPr lang="hu-HU" smtClean="0"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911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 mobilitás definíció</a:t>
            </a:r>
            <a:br>
              <a:rPr lang="hu-HU" dirty="0" smtClean="0"/>
            </a:br>
            <a:r>
              <a:rPr lang="hu-HU" sz="3100" dirty="0" smtClean="0"/>
              <a:t>2007. </a:t>
            </a:r>
            <a:r>
              <a:rPr lang="hu-HU" sz="3100" dirty="0"/>
              <a:t>évi tvr. </a:t>
            </a:r>
            <a:r>
              <a:rPr lang="hu-HU" sz="3100" dirty="0" smtClean="0"/>
              <a:t>A </a:t>
            </a:r>
            <a:r>
              <a:rPr lang="hu-HU" sz="3100" dirty="0"/>
              <a:t>személyek szabad áramlása</a:t>
            </a:r>
            <a:r>
              <a:rPr lang="hu-HU" sz="3100" dirty="0" smtClean="0"/>
              <a:t> </a:t>
            </a:r>
            <a:endParaRPr lang="hu-HU" sz="31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Letelepedő,  Tartózkodó(5) Humanitárius(2) </a:t>
            </a:r>
          </a:p>
          <a:p>
            <a:r>
              <a:rPr lang="hu-HU" dirty="0" smtClean="0"/>
              <a:t>Tanulási célú egyedi jegyei (diák, kutatói, tanári) </a:t>
            </a:r>
          </a:p>
          <a:p>
            <a:r>
              <a:rPr lang="hu-HU" i="1" dirty="0" smtClean="0"/>
              <a:t>gyorsuló folyamat, </a:t>
            </a:r>
            <a:r>
              <a:rPr lang="hu-HU" dirty="0" smtClean="0"/>
              <a:t>a </a:t>
            </a:r>
            <a:r>
              <a:rPr lang="hu-HU" dirty="0"/>
              <a:t>világ tanulási célú migránsainak 60 %-a  az ázsiai és afrikai kontinens országaiból kerül ki. </a:t>
            </a:r>
            <a:r>
              <a:rPr lang="hu-HU" dirty="0" smtClean="0"/>
              <a:t>3 millió </a:t>
            </a:r>
            <a:r>
              <a:rPr lang="hu-HU" dirty="0"/>
              <a:t>fő hazájától eltérő országban folytatott felsőfokú tanulmányokat</a:t>
            </a:r>
            <a:r>
              <a:rPr lang="hu-HU" dirty="0" smtClean="0"/>
              <a:t>.</a:t>
            </a:r>
          </a:p>
          <a:p>
            <a:r>
              <a:rPr lang="hu-HU" dirty="0"/>
              <a:t>az újonnan feltörekvő országok mind </a:t>
            </a:r>
            <a:r>
              <a:rPr lang="hu-HU" dirty="0" smtClean="0"/>
              <a:t>egyértelműben </a:t>
            </a:r>
            <a:r>
              <a:rPr lang="hu-HU" dirty="0"/>
              <a:t>ismerik fel az oktatás jelentőségét, és a külföldi hallgatók fogadásából származó </a:t>
            </a:r>
            <a:r>
              <a:rPr lang="hu-HU" dirty="0" smtClean="0"/>
              <a:t>előnyöket.</a:t>
            </a:r>
            <a:endParaRPr lang="hu-HU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3E087-6EB4-415D-B2FE-FD89E2928C0C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901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kettős hatás érvényesül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b="1" dirty="0" smtClean="0"/>
              <a:t>földrajzi kiterjedés, diverzitás, </a:t>
            </a:r>
            <a:r>
              <a:rPr lang="hu-HU" dirty="0" smtClean="0"/>
              <a:t>a versenyképesség egyik korlátozó eleme a nyelvi diverzitás, pl. relocation. </a:t>
            </a:r>
          </a:p>
          <a:p>
            <a:r>
              <a:rPr lang="hu-HU" dirty="0" smtClean="0"/>
              <a:t>a lakosság magasabb iskolázottsága olyan kínálati sokaságot teremt, amiből nagyobb valószínűséggel fordul elő </a:t>
            </a:r>
            <a:r>
              <a:rPr lang="hu-HU" b="1" dirty="0" smtClean="0"/>
              <a:t>kiváló képességű </a:t>
            </a:r>
            <a:r>
              <a:rPr lang="hu-HU" dirty="0" smtClean="0"/>
              <a:t>fiatal. </a:t>
            </a:r>
            <a:endParaRPr lang="hu-HU" dirty="0"/>
          </a:p>
          <a:p>
            <a:r>
              <a:rPr lang="hu-HU" dirty="0" smtClean="0"/>
              <a:t>A magyar Erasmus hallgatók legjobb 15%-a nem </a:t>
            </a:r>
            <a:r>
              <a:rPr lang="hu-HU" dirty="0"/>
              <a:t>tér </a:t>
            </a:r>
            <a:r>
              <a:rPr lang="hu-HU" dirty="0" smtClean="0"/>
              <a:t>vissza az ösztöndíj befejeztével!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3E087-6EB4-415D-B2FE-FD89E2928C0C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743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 smtClean="0"/>
              <a:t>A bővítési folyamat egyik tapasztalata az, 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hogy az </a:t>
            </a:r>
            <a:r>
              <a:rPr lang="hu-HU" b="1" dirty="0" smtClean="0"/>
              <a:t>európaiság</a:t>
            </a:r>
            <a:r>
              <a:rPr lang="hu-HU" dirty="0" smtClean="0"/>
              <a:t> a távoli kultúrákkal összehasonlítva, felértékelődött,  </a:t>
            </a:r>
          </a:p>
          <a:p>
            <a:r>
              <a:rPr lang="hu-HU" dirty="0" smtClean="0"/>
              <a:t>Az átmenet </a:t>
            </a:r>
            <a:r>
              <a:rPr lang="hu-HU" b="1" dirty="0" smtClean="0"/>
              <a:t>időigényes </a:t>
            </a:r>
            <a:r>
              <a:rPr lang="hu-HU" dirty="0" smtClean="0"/>
              <a:t>folyamat, </a:t>
            </a:r>
          </a:p>
          <a:p>
            <a:r>
              <a:rPr lang="hu-HU" b="1" dirty="0" smtClean="0"/>
              <a:t>Feldolgozóipari átrendeződés </a:t>
            </a:r>
            <a:r>
              <a:rPr lang="hu-HU" dirty="0" smtClean="0"/>
              <a:t>hozzáadott érték növelésére, specializációra törekszik, </a:t>
            </a:r>
          </a:p>
          <a:p>
            <a:r>
              <a:rPr lang="hu-HU" b="1" dirty="0" smtClean="0"/>
              <a:t>feminizáció</a:t>
            </a:r>
            <a:r>
              <a:rPr lang="hu-HU" dirty="0" smtClean="0"/>
              <a:t> - különösen a fejlődő világban, brain drain  60%-a nő,  </a:t>
            </a:r>
            <a:r>
              <a:rPr lang="hu-HU" dirty="0" smtClean="0"/>
              <a:t>jobban tudják hasznosítani a lehetőségeket. </a:t>
            </a:r>
            <a:endParaRPr lang="hu-HU" dirty="0" smtClean="0"/>
          </a:p>
          <a:p>
            <a:r>
              <a:rPr lang="hu-HU" b="1" dirty="0" smtClean="0"/>
              <a:t>Graduation, skill, ability, experience</a:t>
            </a:r>
            <a:r>
              <a:rPr lang="hu-HU" dirty="0" smtClean="0"/>
              <a:t>.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3E087-6EB4-415D-B2FE-FD89E2928C0C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135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778098"/>
          </a:xfrm>
        </p:spPr>
        <p:txBody>
          <a:bodyPr/>
          <a:lstStyle/>
          <a:p>
            <a:r>
              <a:rPr lang="hu-HU" dirty="0" smtClean="0"/>
              <a:t>Tanulási célú befogadók a világban </a:t>
            </a:r>
            <a:endParaRPr lang="hu-H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40401"/>
            <a:ext cx="6808821" cy="6141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3E087-6EB4-415D-B2FE-FD89E2928C0C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954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rmAutofit/>
          </a:bodyPr>
          <a:lstStyle/>
          <a:p>
            <a:r>
              <a:rPr lang="hu-HU" sz="2800" dirty="0" smtClean="0"/>
              <a:t>Nagybefogadók létszáma</a:t>
            </a:r>
            <a:endParaRPr lang="hu-HU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8" y="764704"/>
            <a:ext cx="6518287" cy="61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3E087-6EB4-415D-B2FE-FD89E2928C0C}" type="slidenum">
              <a:rPr lang="hu-HU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76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b="1" dirty="0" smtClean="0"/>
              <a:t>A folyamat szereplői, célok és hatások</a:t>
            </a: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u-HU" b="1" dirty="0" smtClean="0"/>
              <a:t>a hallgató, a célország, a régió és az intézmény, tudatos- bottom </a:t>
            </a:r>
            <a:r>
              <a:rPr lang="hu-HU" b="1" dirty="0" smtClean="0"/>
              <a:t>up - promóció,</a:t>
            </a:r>
            <a:endParaRPr lang="hu-HU" b="1" dirty="0" smtClean="0"/>
          </a:p>
          <a:p>
            <a:r>
              <a:rPr lang="hu-HU" dirty="0" smtClean="0"/>
              <a:t>Felismerése „a folyamat irányítása haszonnal jár”</a:t>
            </a:r>
          </a:p>
          <a:p>
            <a:r>
              <a:rPr lang="hu-HU" dirty="0" smtClean="0"/>
              <a:t>Egyéni, Intézményi, Jogrendi változások, Gazdasági, versenyképességi, Társadalmi-demográfiai pl. nagy létszámú kohorszok. Egyéb, pl.  kozmopolita személyiség fejlesztés. </a:t>
            </a:r>
          </a:p>
          <a:p>
            <a:r>
              <a:rPr lang="hu-HU" dirty="0"/>
              <a:t>elindult a szellemi tőke fejlesztésében az </a:t>
            </a:r>
            <a:r>
              <a:rPr lang="hu-HU" b="1" dirty="0"/>
              <a:t>öngondoskodás</a:t>
            </a:r>
            <a:r>
              <a:rPr lang="hu-HU" dirty="0"/>
              <a:t> folyamata. 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3E087-6EB4-415D-B2FE-FD89E2928C0C}" type="slidenum">
              <a:rPr lang="hu-HU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54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hu-HU" sz="2800" dirty="0" smtClean="0"/>
              <a:t>	Az oktatási intézmények </a:t>
            </a:r>
            <a:r>
              <a:rPr lang="hu-HU" sz="2800" dirty="0" smtClean="0">
                <a:solidFill>
                  <a:srgbClr val="FF0000"/>
                </a:solidFill>
              </a:rPr>
              <a:t>magánbefizetésekből </a:t>
            </a:r>
            <a:r>
              <a:rPr lang="hu-HU" sz="2800" dirty="0" smtClean="0"/>
              <a:t>származó bevétele egy főre vetítve</a:t>
            </a:r>
            <a:endParaRPr lang="hu-HU" sz="2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6" y="1700807"/>
            <a:ext cx="7842858" cy="472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3E087-6EB4-415D-B2FE-FD89E2928C0C}" type="slidenum">
              <a:rPr lang="hu-HU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58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895</Words>
  <Application>Microsoft Office PowerPoint</Application>
  <PresentationFormat>Diavetítés a képernyőre (4:3 oldalarány)</PresentationFormat>
  <Paragraphs>113</Paragraphs>
  <Slides>29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29</vt:i4>
      </vt:variant>
    </vt:vector>
  </HeadingPairs>
  <TitlesOfParts>
    <vt:vector size="30" baseType="lpstr">
      <vt:lpstr>Office-téma</vt:lpstr>
      <vt:lpstr>A térbeli mobilitás a szellemi tőke növelésének alapja  Rédei Mária, DSc.</vt:lpstr>
      <vt:lpstr> Nemzetköziesedés többlet erői </vt:lpstr>
      <vt:lpstr>A mobilitás definíció 2007. évi tvr. A személyek szabad áramlása </vt:lpstr>
      <vt:lpstr>kettős hatás érvényesül </vt:lpstr>
      <vt:lpstr>A bővítési folyamat egyik tapasztalata az, </vt:lpstr>
      <vt:lpstr>Tanulási célú befogadók a világban </vt:lpstr>
      <vt:lpstr>Nagybefogadók létszáma</vt:lpstr>
      <vt:lpstr>A folyamat szereplői, célok és hatások</vt:lpstr>
      <vt:lpstr> Az oktatási intézmények magánbefizetésekből származó bevétele egy főre vetítve</vt:lpstr>
      <vt:lpstr> Az oktatási intézmények magánbefizetésekből származó bevétele a GDP-hez viszonyítva</vt:lpstr>
      <vt:lpstr>Múlt és a jövő </vt:lpstr>
      <vt:lpstr>Centrum periféria kérdések </vt:lpstr>
      <vt:lpstr>egy olyan nemzedék lép a magyar munkaerő piacra </vt:lpstr>
      <vt:lpstr>Küldő intézmények és fogadó országok kapcsolata</vt:lpstr>
      <vt:lpstr> A hazai oktatók részvétele az Erasmus oktatói mobilitásban, célországok szerint</vt:lpstr>
      <vt:lpstr>Bejövő Erasmus hallgatók számának alakulása az új tagállamokban</vt:lpstr>
      <vt:lpstr>Az új tagállamokból kimenő Erasmus hallgatók számának alakulása</vt:lpstr>
      <vt:lpstr>PowerPoint bemutató</vt:lpstr>
      <vt:lpstr>Képezettség és migrációs bejutás</vt:lpstr>
      <vt:lpstr>A külföldi PhD hallgatók megoszlása</vt:lpstr>
      <vt:lpstr> Empíria -  az Erasmusszal kiutazóknak a 80%-a, az első a családban, aki hosszabb időt tölt külföldön </vt:lpstr>
      <vt:lpstr>  Nagy kínálatból megnő a valószínűsége a tehetségek előfordulásának </vt:lpstr>
      <vt:lpstr> A felsőfokú végzettséggel rendelkező külföldi születésű munkavállalók %-a egyes országokban</vt:lpstr>
      <vt:lpstr>A jövő egyik kérdése az, hogy </vt:lpstr>
      <vt:lpstr>A hasznosítás lehetőségei</vt:lpstr>
      <vt:lpstr>felhasználható</vt:lpstr>
      <vt:lpstr>EuroBroadMap</vt:lpstr>
      <vt:lpstr>PowerPoint bemutató</vt:lpstr>
      <vt:lpstr>PowerPoint bemutató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térbeli mobilitás a szellemi tőke növelésének alapja Rédei Mária, DSc.</dc:title>
  <dc:creator>Rédei Mária</dc:creator>
  <cp:lastModifiedBy>Rédei Mária</cp:lastModifiedBy>
  <cp:revision>24</cp:revision>
  <dcterms:created xsi:type="dcterms:W3CDTF">2011-01-19T07:38:15Z</dcterms:created>
  <dcterms:modified xsi:type="dcterms:W3CDTF">2011-01-22T08:00:31Z</dcterms:modified>
</cp:coreProperties>
</file>