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396" r:id="rId3"/>
    <p:sldId id="378" r:id="rId4"/>
    <p:sldId id="371" r:id="rId5"/>
    <p:sldId id="392" r:id="rId6"/>
    <p:sldId id="350" r:id="rId7"/>
    <p:sldId id="352" r:id="rId8"/>
    <p:sldId id="368" r:id="rId9"/>
    <p:sldId id="375" r:id="rId10"/>
    <p:sldId id="385" r:id="rId11"/>
    <p:sldId id="348" r:id="rId12"/>
    <p:sldId id="355" r:id="rId13"/>
    <p:sldId id="364" r:id="rId14"/>
    <p:sldId id="402" r:id="rId15"/>
    <p:sldId id="403" r:id="rId16"/>
    <p:sldId id="404" r:id="rId17"/>
    <p:sldId id="357" r:id="rId18"/>
    <p:sldId id="359" r:id="rId19"/>
    <p:sldId id="374" r:id="rId20"/>
    <p:sldId id="379" r:id="rId21"/>
    <p:sldId id="395" r:id="rId22"/>
    <p:sldId id="387" r:id="rId23"/>
    <p:sldId id="388" r:id="rId24"/>
    <p:sldId id="376" r:id="rId25"/>
    <p:sldId id="397" r:id="rId26"/>
    <p:sldId id="398" r:id="rId27"/>
    <p:sldId id="399" r:id="rId28"/>
    <p:sldId id="405" r:id="rId29"/>
    <p:sldId id="344" r:id="rId3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953735"/>
    <a:srgbClr val="FFFFFF"/>
    <a:srgbClr val="77933C"/>
    <a:srgbClr val="7F7F7F"/>
    <a:srgbClr val="376092"/>
    <a:srgbClr val="4A45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60" autoAdjust="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0.10274146981627302"/>
          <c:y val="0.17610162401574772"/>
          <c:w val="0.67632611548556465"/>
          <c:h val="0.71483070866141762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Lbls>
            <c:showVal val="1"/>
          </c:dLbls>
          <c:cat>
            <c:strRef>
              <c:f>Munka1!$A$2:$A$4</c:f>
              <c:strCache>
                <c:ptCount val="3"/>
                <c:pt idx="0">
                  <c:v>diplomás</c:v>
                </c:pt>
                <c:pt idx="1">
                  <c:v>hallgató</c:v>
                </c:pt>
                <c:pt idx="2">
                  <c:v>oktató</c:v>
                </c:pt>
              </c:strCache>
            </c:strRef>
          </c:cat>
          <c:val>
            <c:numRef>
              <c:f>Munka1!$B$2:$B$4</c:f>
              <c:numCache>
                <c:formatCode>0%</c:formatCode>
                <c:ptCount val="3"/>
                <c:pt idx="0">
                  <c:v>0.7380000000000011</c:v>
                </c:pt>
                <c:pt idx="1">
                  <c:v>0.52700000000000002</c:v>
                </c:pt>
                <c:pt idx="2">
                  <c:v>0.23500000000000001</c:v>
                </c:pt>
              </c:numCache>
            </c:numRef>
          </c:val>
        </c:ser>
        <c:dLbls/>
        <c:axId val="35610624"/>
        <c:axId val="35612160"/>
      </c:barChart>
      <c:catAx>
        <c:axId val="35610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35612160"/>
        <c:crosses val="autoZero"/>
        <c:auto val="1"/>
        <c:lblAlgn val="ctr"/>
        <c:lblOffset val="100"/>
      </c:catAx>
      <c:valAx>
        <c:axId val="35612160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356106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0.1986440677966102</c:v>
                </c:pt>
                <c:pt idx="1">
                  <c:v>0.80135593220339085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>
                <c:manualLayout>
                  <c:x val="7.3792305905404504E-3"/>
                  <c:y val="3.5565492723030771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0.24745762711864408</c:v>
                </c:pt>
                <c:pt idx="1">
                  <c:v>0.7525423728813555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0.17830508474576293</c:v>
                </c:pt>
                <c:pt idx="1">
                  <c:v>0.82169491525423799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1.6271186440677987E-2</c:v>
                </c:pt>
                <c:pt idx="1">
                  <c:v>0.98372881355932318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6.1694915254237342E-2</c:v>
                </c:pt>
                <c:pt idx="1">
                  <c:v>0.93830508474576257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8.0000000000000043E-2</c:v>
                </c:pt>
                <c:pt idx="1">
                  <c:v>0.92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2"/>
  <c:chart>
    <c:autoTitleDeleted val="1"/>
    <c:plotArea>
      <c:layout>
        <c:manualLayout>
          <c:layoutTarget val="inner"/>
          <c:xMode val="edge"/>
          <c:yMode val="edge"/>
          <c:x val="0.27554225592860482"/>
          <c:y val="2.6652457110434846E-2"/>
          <c:w val="0.69734742164165653"/>
          <c:h val="0.9176521112199213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dLbl>
              <c:idx val="17"/>
              <c:layout>
                <c:manualLayout>
                  <c:x val="0"/>
                  <c:y val="5.229131698564034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hu-HU"/>
              </a:p>
            </c:txPr>
            <c:showVal val="1"/>
          </c:dLbls>
          <c:cat>
            <c:strRef>
              <c:f>Munka1!$A$2:$A$19</c:f>
              <c:strCache>
                <c:ptCount val="18"/>
                <c:pt idx="0">
                  <c:v>politikai pártok</c:v>
                </c:pt>
                <c:pt idx="1">
                  <c:v>bankok</c:v>
                </c:pt>
                <c:pt idx="2">
                  <c:v>biztosítótársaságokban</c:v>
                </c:pt>
                <c:pt idx="3">
                  <c:v>szakszervezetekben</c:v>
                </c:pt>
                <c:pt idx="4">
                  <c:v>mindenkori kormányban</c:v>
                </c:pt>
                <c:pt idx="5">
                  <c:v>parlamentben</c:v>
                </c:pt>
                <c:pt idx="6">
                  <c:v>kereskedelmi médiában</c:v>
                </c:pt>
                <c:pt idx="7">
                  <c:v>napilapokban</c:v>
                </c:pt>
                <c:pt idx="8">
                  <c:v>közszolgálati médiában</c:v>
                </c:pt>
                <c:pt idx="9">
                  <c:v>egyházakban</c:v>
                </c:pt>
                <c:pt idx="10">
                  <c:v>rendőrségben</c:v>
                </c:pt>
                <c:pt idx="11">
                  <c:v>köztársasági elnökben</c:v>
                </c:pt>
                <c:pt idx="12">
                  <c:v>hadseregben</c:v>
                </c:pt>
                <c:pt idx="13">
                  <c:v>bíróságokban</c:v>
                </c:pt>
                <c:pt idx="14">
                  <c:v>helyi önkormányzatban</c:v>
                </c:pt>
                <c:pt idx="15">
                  <c:v>alkotmánybíróságban</c:v>
                </c:pt>
                <c:pt idx="16">
                  <c:v>egyetemekben</c:v>
                </c:pt>
                <c:pt idx="17">
                  <c:v>MTA-ban</c:v>
                </c:pt>
              </c:strCache>
            </c:strRef>
          </c:cat>
          <c:val>
            <c:numRef>
              <c:f>Munka1!$B$2:$B$19</c:f>
              <c:numCache>
                <c:formatCode>0</c:formatCode>
                <c:ptCount val="18"/>
                <c:pt idx="0">
                  <c:v>30.56565797887281</c:v>
                </c:pt>
                <c:pt idx="1">
                  <c:v>36.086892528821913</c:v>
                </c:pt>
                <c:pt idx="2">
                  <c:v>36.421121152508498</c:v>
                </c:pt>
                <c:pt idx="3">
                  <c:v>39.930292094664004</c:v>
                </c:pt>
                <c:pt idx="4">
                  <c:v>41.011563148742894</c:v>
                </c:pt>
                <c:pt idx="5">
                  <c:v>41.379559934749558</c:v>
                </c:pt>
                <c:pt idx="6">
                  <c:v>41.391227646366239</c:v>
                </c:pt>
                <c:pt idx="7">
                  <c:v>43.129618216462774</c:v>
                </c:pt>
                <c:pt idx="8">
                  <c:v>45.912499008738472</c:v>
                </c:pt>
                <c:pt idx="9">
                  <c:v>51.487479228402954</c:v>
                </c:pt>
                <c:pt idx="10">
                  <c:v>55.244640500944143</c:v>
                </c:pt>
                <c:pt idx="11">
                  <c:v>56.530439642385957</c:v>
                </c:pt>
                <c:pt idx="12">
                  <c:v>56.691143574690294</c:v>
                </c:pt>
                <c:pt idx="13">
                  <c:v>56.939339807928874</c:v>
                </c:pt>
                <c:pt idx="14">
                  <c:v>57.315086842419504</c:v>
                </c:pt>
                <c:pt idx="15">
                  <c:v>59.636256105990299</c:v>
                </c:pt>
                <c:pt idx="16">
                  <c:v>71.002373994054267</c:v>
                </c:pt>
                <c:pt idx="17">
                  <c:v>74.318143524318927</c:v>
                </c:pt>
              </c:numCache>
            </c:numRef>
          </c:val>
        </c:ser>
        <c:dLbls/>
        <c:axId val="107520000"/>
        <c:axId val="107521536"/>
      </c:barChart>
      <c:catAx>
        <c:axId val="10752000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="0"/>
            </a:pPr>
            <a:endParaRPr lang="hu-HU"/>
          </a:p>
        </c:txPr>
        <c:crossAx val="107521536"/>
        <c:crosses val="autoZero"/>
        <c:auto val="1"/>
        <c:lblAlgn val="ctr"/>
        <c:lblOffset val="100"/>
      </c:catAx>
      <c:valAx>
        <c:axId val="107521536"/>
        <c:scaling>
          <c:orientation val="minMax"/>
          <c:max val="100"/>
        </c:scaling>
        <c:axPos val="b"/>
        <c:majorGridlines/>
        <c:numFmt formatCode="0" sourceLinked="1"/>
        <c:tickLblPos val="nextTo"/>
        <c:txPr>
          <a:bodyPr/>
          <a:lstStyle/>
          <a:p>
            <a:pPr>
              <a:defRPr sz="1050"/>
            </a:pPr>
            <a:endParaRPr lang="hu-HU"/>
          </a:p>
        </c:txPr>
        <c:crossAx val="1075200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1"/>
            <c:spPr>
              <a:solidFill>
                <a:schemeClr val="bg1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Munka1!$A$2:$A$6</c:f>
              <c:strCache>
                <c:ptCount val="5"/>
                <c:pt idx="0">
                  <c:v>Az átlagosnál sokkal rosszabbak</c:v>
                </c:pt>
                <c:pt idx="1">
                  <c:v>Az átlagosnál rosszabbak</c:v>
                </c:pt>
                <c:pt idx="2">
                  <c:v>Átlagosak</c:v>
                </c:pt>
                <c:pt idx="3">
                  <c:v>Az átlagosnál jobbak</c:v>
                </c:pt>
                <c:pt idx="4">
                  <c:v>A legjobbak között vannak a világon</c:v>
                </c:pt>
              </c:strCache>
            </c:strRef>
          </c:cat>
          <c:val>
            <c:numRef>
              <c:f>Munka1!$B$2:$B$6</c:f>
              <c:numCache>
                <c:formatCode>0%</c:formatCode>
                <c:ptCount val="5"/>
                <c:pt idx="0">
                  <c:v>2.0000000000000035E-3</c:v>
                </c:pt>
                <c:pt idx="1">
                  <c:v>2.7000000000000045E-2</c:v>
                </c:pt>
                <c:pt idx="2">
                  <c:v>0.43900000000000045</c:v>
                </c:pt>
                <c:pt idx="3">
                  <c:v>0.41400000000000031</c:v>
                </c:pt>
                <c:pt idx="4">
                  <c:v>0.11699999999999998</c:v>
                </c:pt>
              </c:numCache>
            </c:numRef>
          </c:val>
        </c:ser>
        <c:dLbls/>
        <c:axId val="113941504"/>
        <c:axId val="113951488"/>
      </c:barChart>
      <c:catAx>
        <c:axId val="113941504"/>
        <c:scaling>
          <c:orientation val="minMax"/>
        </c:scaling>
        <c:axPos val="b"/>
        <c:tickLblPos val="nextTo"/>
        <c:crossAx val="113951488"/>
        <c:crosses val="autoZero"/>
        <c:auto val="1"/>
        <c:lblAlgn val="ctr"/>
        <c:lblOffset val="100"/>
      </c:catAx>
      <c:valAx>
        <c:axId val="113951488"/>
        <c:scaling>
          <c:orientation val="minMax"/>
        </c:scaling>
        <c:axPos val="l"/>
        <c:majorGridlines/>
        <c:numFmt formatCode="0%" sourceLinked="1"/>
        <c:tickLblPos val="nextTo"/>
        <c:crossAx val="1139415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3"/>
  <c:chart>
    <c:autoTitleDeleted val="1"/>
    <c:plotArea>
      <c:layout>
        <c:manualLayout>
          <c:layoutTarget val="inner"/>
          <c:xMode val="edge"/>
          <c:yMode val="edge"/>
          <c:x val="8.3820720326625867E-2"/>
          <c:y val="3.8386025317183201E-2"/>
          <c:w val="0.90645316904831252"/>
          <c:h val="0.85737026394610705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hallgatók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Munka1!$A$2:$A$7</c:f>
              <c:strCache>
                <c:ptCount val="6"/>
                <c:pt idx="0">
                  <c:v>nem tudja</c:v>
                </c:pt>
                <c:pt idx="1">
                  <c:v>jelentősen alulbecsli</c:v>
                </c:pt>
                <c:pt idx="2">
                  <c:v>alulbecsli</c:v>
                </c:pt>
                <c:pt idx="3">
                  <c:v>nagyságredni találat</c:v>
                </c:pt>
                <c:pt idx="4">
                  <c:v>felülbecsli</c:v>
                </c:pt>
                <c:pt idx="5">
                  <c:v>jelentősen felülbecsli</c:v>
                </c:pt>
              </c:strCache>
            </c:strRef>
          </c:cat>
          <c:val>
            <c:numRef>
              <c:f>Munka1!$B$2:$B$7</c:f>
              <c:numCache>
                <c:formatCode>0%</c:formatCode>
                <c:ptCount val="6"/>
                <c:pt idx="0">
                  <c:v>0.26700000000000002</c:v>
                </c:pt>
                <c:pt idx="1">
                  <c:v>0.39800000000000046</c:v>
                </c:pt>
                <c:pt idx="2">
                  <c:v>0.14200000000000004</c:v>
                </c:pt>
                <c:pt idx="3">
                  <c:v>0.10199999999999998</c:v>
                </c:pt>
                <c:pt idx="4">
                  <c:v>3.4000000000000002E-2</c:v>
                </c:pt>
                <c:pt idx="5">
                  <c:v>5.7000000000000023E-2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egyetemek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howVal val="1"/>
          </c:dLbls>
          <c:cat>
            <c:strRef>
              <c:f>Munka1!$A$2:$A$7</c:f>
              <c:strCache>
                <c:ptCount val="6"/>
                <c:pt idx="0">
                  <c:v>nem tudja</c:v>
                </c:pt>
                <c:pt idx="1">
                  <c:v>jelentősen alulbecsli</c:v>
                </c:pt>
                <c:pt idx="2">
                  <c:v>alulbecsli</c:v>
                </c:pt>
                <c:pt idx="3">
                  <c:v>nagyságredni találat</c:v>
                </c:pt>
                <c:pt idx="4">
                  <c:v>felülbecsli</c:v>
                </c:pt>
                <c:pt idx="5">
                  <c:v>jelentősen felülbecsli</c:v>
                </c:pt>
              </c:strCache>
            </c:strRef>
          </c:cat>
          <c:val>
            <c:numRef>
              <c:f>Munka1!$C$2:$C$7</c:f>
              <c:numCache>
                <c:formatCode>0%</c:formatCode>
                <c:ptCount val="6"/>
                <c:pt idx="0">
                  <c:v>0.28000000000000008</c:v>
                </c:pt>
                <c:pt idx="1">
                  <c:v>0.2</c:v>
                </c:pt>
                <c:pt idx="2">
                  <c:v>0.22</c:v>
                </c:pt>
                <c:pt idx="3">
                  <c:v>0.11</c:v>
                </c:pt>
                <c:pt idx="4">
                  <c:v>8.0000000000000043E-2</c:v>
                </c:pt>
                <c:pt idx="5">
                  <c:v>0.11</c:v>
                </c:pt>
              </c:numCache>
            </c:numRef>
          </c:val>
        </c:ser>
        <c:dLbls/>
        <c:axId val="114296320"/>
        <c:axId val="114297856"/>
      </c:barChart>
      <c:catAx>
        <c:axId val="114296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14297856"/>
        <c:crosses val="autoZero"/>
        <c:auto val="1"/>
        <c:lblAlgn val="ctr"/>
        <c:lblOffset val="100"/>
      </c:catAx>
      <c:valAx>
        <c:axId val="11429785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429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5941315258166"/>
          <c:y val="0.31776530714463386"/>
          <c:w val="0.17532402805688488"/>
          <c:h val="0.14189870419929368"/>
        </c:manualLayout>
      </c:layout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4.2169364246135904E-2"/>
          <c:y val="2.4112026768267573E-2"/>
          <c:w val="0.95783063575386462"/>
          <c:h val="0.83952632714012154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bejutni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Munka1!$A$2:$A$22</c:f>
              <c:strCache>
                <c:ptCount val="21"/>
                <c:pt idx="0">
                  <c:v>átlagosan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64 év feletti</c:v>
                </c:pt>
                <c:pt idx="9">
                  <c:v>férfi</c:v>
                </c:pt>
                <c:pt idx="10">
                  <c:v>nő</c:v>
                </c:pt>
                <c:pt idx="12">
                  <c:v>8 általános</c:v>
                </c:pt>
                <c:pt idx="13">
                  <c:v>szmk</c:v>
                </c:pt>
                <c:pt idx="14">
                  <c:v>érettségi</c:v>
                </c:pt>
                <c:pt idx="15">
                  <c:v>felsőfokú</c:v>
                </c:pt>
                <c:pt idx="17">
                  <c:v>Budapest</c:v>
                </c:pt>
                <c:pt idx="18">
                  <c:v>megyeszékhely</c:v>
                </c:pt>
                <c:pt idx="19">
                  <c:v>egyéb város</c:v>
                </c:pt>
                <c:pt idx="20">
                  <c:v>község</c:v>
                </c:pt>
              </c:strCache>
            </c:strRef>
          </c:cat>
          <c:val>
            <c:numRef>
              <c:f>Munka1!$B$2:$B$22</c:f>
              <c:numCache>
                <c:formatCode>General</c:formatCode>
                <c:ptCount val="21"/>
                <c:pt idx="0" formatCode="###0.00">
                  <c:v>4.3091457774862363</c:v>
                </c:pt>
                <c:pt idx="2">
                  <c:v>5.1499999999999995</c:v>
                </c:pt>
                <c:pt idx="3">
                  <c:v>3.9699999999999998</c:v>
                </c:pt>
                <c:pt idx="4">
                  <c:v>4.34</c:v>
                </c:pt>
                <c:pt idx="5">
                  <c:v>4.55</c:v>
                </c:pt>
                <c:pt idx="6">
                  <c:v>4</c:v>
                </c:pt>
                <c:pt idx="7">
                  <c:v>4.22</c:v>
                </c:pt>
                <c:pt idx="9">
                  <c:v>4.54</c:v>
                </c:pt>
                <c:pt idx="10">
                  <c:v>4.1099999999999994</c:v>
                </c:pt>
                <c:pt idx="12">
                  <c:v>3.73</c:v>
                </c:pt>
                <c:pt idx="13">
                  <c:v>4.0599999999999996</c:v>
                </c:pt>
                <c:pt idx="14">
                  <c:v>4.6099999999999994</c:v>
                </c:pt>
                <c:pt idx="15">
                  <c:v>4.87</c:v>
                </c:pt>
                <c:pt idx="17" formatCode="###0.00">
                  <c:v>5.0380409344988744</c:v>
                </c:pt>
                <c:pt idx="18" formatCode="###0.00">
                  <c:v>4.5022497611718402</c:v>
                </c:pt>
                <c:pt idx="19" formatCode="###0.00">
                  <c:v>3.924588625250546</c:v>
                </c:pt>
                <c:pt idx="20" formatCode="###0.00">
                  <c:v>4.1689814755566106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elvégezni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Munka1!$A$2:$A$22</c:f>
              <c:strCache>
                <c:ptCount val="21"/>
                <c:pt idx="0">
                  <c:v>átlagosan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64 év feletti</c:v>
                </c:pt>
                <c:pt idx="9">
                  <c:v>férfi</c:v>
                </c:pt>
                <c:pt idx="10">
                  <c:v>nő</c:v>
                </c:pt>
                <c:pt idx="12">
                  <c:v>8 általános</c:v>
                </c:pt>
                <c:pt idx="13">
                  <c:v>szmk</c:v>
                </c:pt>
                <c:pt idx="14">
                  <c:v>érettségi</c:v>
                </c:pt>
                <c:pt idx="15">
                  <c:v>felsőfokú</c:v>
                </c:pt>
                <c:pt idx="17">
                  <c:v>Budapest</c:v>
                </c:pt>
                <c:pt idx="18">
                  <c:v>megyeszékhely</c:v>
                </c:pt>
                <c:pt idx="19">
                  <c:v>egyéb város</c:v>
                </c:pt>
                <c:pt idx="20">
                  <c:v>község</c:v>
                </c:pt>
              </c:strCache>
            </c:strRef>
          </c:cat>
          <c:val>
            <c:numRef>
              <c:f>Munka1!$C$2:$C$22</c:f>
              <c:numCache>
                <c:formatCode>General</c:formatCode>
                <c:ptCount val="21"/>
                <c:pt idx="0" formatCode="###0.00">
                  <c:v>4.0406938996059232</c:v>
                </c:pt>
                <c:pt idx="2">
                  <c:v>4.1399999999999997</c:v>
                </c:pt>
                <c:pt idx="3">
                  <c:v>3.9099999999999997</c:v>
                </c:pt>
                <c:pt idx="4">
                  <c:v>4.1599999999999993</c:v>
                </c:pt>
                <c:pt idx="5">
                  <c:v>4.38</c:v>
                </c:pt>
                <c:pt idx="6">
                  <c:v>3.8699999999999997</c:v>
                </c:pt>
                <c:pt idx="7">
                  <c:v>3.8499999999999996</c:v>
                </c:pt>
                <c:pt idx="9">
                  <c:v>4.2</c:v>
                </c:pt>
                <c:pt idx="10">
                  <c:v>3.9099999999999997</c:v>
                </c:pt>
                <c:pt idx="12">
                  <c:v>3.54</c:v>
                </c:pt>
                <c:pt idx="13">
                  <c:v>3.8699999999999997</c:v>
                </c:pt>
                <c:pt idx="14">
                  <c:v>4.2699999999999996</c:v>
                </c:pt>
                <c:pt idx="15">
                  <c:v>4.51</c:v>
                </c:pt>
                <c:pt idx="17" formatCode="###0.00">
                  <c:v>4.909007582286586</c:v>
                </c:pt>
                <c:pt idx="18" formatCode="###0.00">
                  <c:v>4.1275226928226987</c:v>
                </c:pt>
                <c:pt idx="19" formatCode="###0.00">
                  <c:v>3.6493935204936045</c:v>
                </c:pt>
                <c:pt idx="20" formatCode="###0.00">
                  <c:v>3.8901589146471105</c:v>
                </c:pt>
              </c:numCache>
            </c:numRef>
          </c:val>
        </c:ser>
        <c:dLbls/>
        <c:axId val="116502912"/>
        <c:axId val="116504448"/>
      </c:barChart>
      <c:catAx>
        <c:axId val="11650291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504448"/>
        <c:crosses val="autoZero"/>
        <c:auto val="1"/>
        <c:lblAlgn val="ctr"/>
        <c:lblOffset val="100"/>
      </c:catAx>
      <c:valAx>
        <c:axId val="116504448"/>
        <c:scaling>
          <c:orientation val="minMax"/>
          <c:max val="6"/>
          <c:min val="1"/>
        </c:scaling>
        <c:axPos val="b"/>
        <c:majorGridlines/>
        <c:numFmt formatCode="###0.00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50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75802292666431"/>
          <c:y val="0.35762178687964741"/>
          <c:w val="0.17612583544281984"/>
          <c:h val="0.17420732401475281"/>
        </c:manualLayout>
      </c:layout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7561964792582965"/>
          <c:y val="2.8678542759724684E-2"/>
          <c:w val="0.78633991647986845"/>
          <c:h val="0.91437003869679601"/>
        </c:manualLayout>
      </c:layout>
      <c:barChart>
        <c:barDir val="col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nincs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  <c:showSerName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Munka1!$B$2</c:f>
              <c:numCache>
                <c:formatCode>0%</c:formatCode>
                <c:ptCount val="1"/>
                <c:pt idx="0">
                  <c:v>0.224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1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  <c:showSerName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Munka1!$C$2</c:f>
              <c:numCache>
                <c:formatCode>0%</c:formatCode>
                <c:ptCount val="1"/>
                <c:pt idx="0">
                  <c:v>0.25600000000000001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2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  <c:showSerName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Munka1!$D$2</c:f>
              <c:numCache>
                <c:formatCode>0%</c:formatCode>
                <c:ptCount val="1"/>
                <c:pt idx="0">
                  <c:v>0.31600000000000061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3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  <c:showSerName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Munka1!$E$2</c:f>
              <c:numCache>
                <c:formatCode>0%</c:formatCode>
                <c:ptCount val="1"/>
                <c:pt idx="0">
                  <c:v>0.20300000000000001</c:v>
                </c:pt>
              </c:numCache>
            </c:numRef>
          </c:val>
        </c:ser>
        <c:dLbls/>
        <c:overlap val="100"/>
        <c:axId val="35694464"/>
        <c:axId val="35696000"/>
      </c:barChart>
      <c:catAx>
        <c:axId val="35694464"/>
        <c:scaling>
          <c:orientation val="minMax"/>
        </c:scaling>
        <c:axPos val="b"/>
        <c:numFmt formatCode="General" sourceLinked="1"/>
        <c:tickLblPos val="nextTo"/>
        <c:crossAx val="35696000"/>
        <c:crosses val="autoZero"/>
        <c:auto val="1"/>
        <c:lblAlgn val="ctr"/>
        <c:lblOffset val="100"/>
      </c:catAx>
      <c:valAx>
        <c:axId val="3569600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356944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4.2169364246135904E-2"/>
          <c:y val="2.4112026768267573E-2"/>
          <c:w val="0.95783063575386462"/>
          <c:h val="0.83952632714012154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bejutni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Munka1!$A$2:$A$10</c:f>
              <c:strCache>
                <c:ptCount val="9"/>
                <c:pt idx="0">
                  <c:v>átlagosan</c:v>
                </c:pt>
                <c:pt idx="2">
                  <c:v>nincs</c:v>
                </c:pt>
                <c:pt idx="3">
                  <c:v>ismerősei között</c:v>
                </c:pt>
                <c:pt idx="4">
                  <c:v>saját maga</c:v>
                </c:pt>
                <c:pt idx="6">
                  <c:v>semennyire</c:v>
                </c:pt>
                <c:pt idx="7">
                  <c:v>beszélnek a témákról</c:v>
                </c:pt>
                <c:pt idx="8">
                  <c:v>jelen van</c:v>
                </c:pt>
              </c:strCache>
            </c:strRef>
          </c:cat>
          <c:val>
            <c:numRef>
              <c:f>Munka1!$B$2:$B$10</c:f>
              <c:numCache>
                <c:formatCode>General</c:formatCode>
                <c:ptCount val="9"/>
                <c:pt idx="0" formatCode="###0.00">
                  <c:v>4.3091457774862363</c:v>
                </c:pt>
                <c:pt idx="2" formatCode="###0.00">
                  <c:v>3.9619568014301549</c:v>
                </c:pt>
                <c:pt idx="3" formatCode="###0.00">
                  <c:v>4.2618545969295241</c:v>
                </c:pt>
                <c:pt idx="4" formatCode="###0.00">
                  <c:v>5.0488860916805089</c:v>
                </c:pt>
                <c:pt idx="6" formatCode="###0.00">
                  <c:v>4.0746319593866485</c:v>
                </c:pt>
                <c:pt idx="7" formatCode="###0.00">
                  <c:v>4.5487699639938981</c:v>
                </c:pt>
                <c:pt idx="8" formatCode="###0.00">
                  <c:v>4.2888369709939251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elvégezni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Munka1!$A$2:$A$10</c:f>
              <c:strCache>
                <c:ptCount val="9"/>
                <c:pt idx="0">
                  <c:v>átlagosan</c:v>
                </c:pt>
                <c:pt idx="2">
                  <c:v>nincs</c:v>
                </c:pt>
                <c:pt idx="3">
                  <c:v>ismerősei között</c:v>
                </c:pt>
                <c:pt idx="4">
                  <c:v>saját maga</c:v>
                </c:pt>
                <c:pt idx="6">
                  <c:v>semennyire</c:v>
                </c:pt>
                <c:pt idx="7">
                  <c:v>beszélnek a témákról</c:v>
                </c:pt>
                <c:pt idx="8">
                  <c:v>jelen van</c:v>
                </c:pt>
              </c:strCache>
            </c:strRef>
          </c:cat>
          <c:val>
            <c:numRef>
              <c:f>Munka1!$C$2:$C$10</c:f>
              <c:numCache>
                <c:formatCode>General</c:formatCode>
                <c:ptCount val="9"/>
                <c:pt idx="0" formatCode="###0.00">
                  <c:v>4.0406938996059232</c:v>
                </c:pt>
                <c:pt idx="2" formatCode="###0.00">
                  <c:v>3.7089556949390148</c:v>
                </c:pt>
                <c:pt idx="3" formatCode="###0.00">
                  <c:v>4.0975064830153203</c:v>
                </c:pt>
                <c:pt idx="4" formatCode="###0.00">
                  <c:v>4.3153916547649729</c:v>
                </c:pt>
                <c:pt idx="6" formatCode="###0.00">
                  <c:v>3.8003310290730208</c:v>
                </c:pt>
                <c:pt idx="7" formatCode="###0.00">
                  <c:v>4.2139466020866037</c:v>
                </c:pt>
                <c:pt idx="8" formatCode="###0.00">
                  <c:v>4.1164853636962606</c:v>
                </c:pt>
              </c:numCache>
            </c:numRef>
          </c:val>
        </c:ser>
        <c:dLbls/>
        <c:axId val="116636672"/>
        <c:axId val="116650752"/>
      </c:barChart>
      <c:catAx>
        <c:axId val="11663667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650752"/>
        <c:crosses val="autoZero"/>
        <c:auto val="1"/>
        <c:lblAlgn val="ctr"/>
        <c:lblOffset val="100"/>
      </c:catAx>
      <c:valAx>
        <c:axId val="116650752"/>
        <c:scaling>
          <c:orientation val="minMax"/>
          <c:max val="6"/>
          <c:min val="1"/>
        </c:scaling>
        <c:axPos val="b"/>
        <c:majorGridlines/>
        <c:numFmt formatCode="###0.00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636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75802292666431"/>
          <c:y val="0.35762178687964763"/>
          <c:w val="0.17612583544281984"/>
          <c:h val="0.17420732401475281"/>
        </c:manualLayout>
      </c:layout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Pt>
            <c:idx val="5"/>
            <c:spPr>
              <a:solidFill>
                <a:schemeClr val="tx2">
                  <a:lumMod val="75000"/>
                </a:schemeClr>
              </a:solidFill>
            </c:spPr>
          </c:dPt>
          <c:dPt>
            <c:idx val="6"/>
            <c:spPr>
              <a:solidFill>
                <a:schemeClr val="tx2">
                  <a:lumMod val="75000"/>
                </a:schemeClr>
              </a:solidFill>
            </c:spPr>
          </c:dPt>
          <c:dPt>
            <c:idx val="7"/>
            <c:spPr>
              <a:solidFill>
                <a:schemeClr val="tx2">
                  <a:lumMod val="75000"/>
                </a:schemeClr>
              </a:solidFill>
            </c:spPr>
          </c:dPt>
          <c:dPt>
            <c:idx val="8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1"/>
            <c:spPr>
              <a:solidFill>
                <a:schemeClr val="tx2">
                  <a:lumMod val="75000"/>
                </a:schemeClr>
              </a:solidFill>
            </c:spPr>
          </c:dPt>
          <c:dPt>
            <c:idx val="12"/>
            <c:spPr>
              <a:solidFill>
                <a:schemeClr val="tx2">
                  <a:lumMod val="75000"/>
                </a:schemeClr>
              </a:solidFill>
            </c:spPr>
          </c:dPt>
          <c:dPt>
            <c:idx val="13"/>
            <c:spPr>
              <a:solidFill>
                <a:schemeClr val="tx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Munka1!$A$2:$A$15</c:f>
              <c:strCache>
                <c:ptCount val="14"/>
                <c:pt idx="0">
                  <c:v>személyesen ismer egyetemi oktatókat</c:v>
                </c:pt>
                <c:pt idx="1">
                  <c:v>sikeres a sportban</c:v>
                </c:pt>
                <c:pt idx="2">
                  <c:v>nagyvárosban él</c:v>
                </c:pt>
                <c:pt idx="3">
                  <c:v>a fővárosban él</c:v>
                </c:pt>
                <c:pt idx="4">
                  <c:v>szülei is diplomások</c:v>
                </c:pt>
                <c:pt idx="5">
                  <c:v>önálló ötletei vannak</c:v>
                </c:pt>
                <c:pt idx="6">
                  <c:v>külön órákra járt előtte</c:v>
                </c:pt>
                <c:pt idx="7">
                  <c:v>nagyon művelt</c:v>
                </c:pt>
                <c:pt idx="8">
                  <c:v>tehetséges</c:v>
                </c:pt>
                <c:pt idx="9">
                  <c:v>szülei tehetősek</c:v>
                </c:pt>
                <c:pt idx="10">
                  <c:v>szorgalmas</c:v>
                </c:pt>
                <c:pt idx="11">
                  <c:v>tud idegen nyelveket</c:v>
                </c:pt>
                <c:pt idx="12">
                  <c:v>jól tanul a középiskolában</c:v>
                </c:pt>
                <c:pt idx="13">
                  <c:v>könnyen tanul</c:v>
                </c:pt>
              </c:strCache>
            </c:strRef>
          </c:cat>
          <c:val>
            <c:numRef>
              <c:f>Munka1!$B$2:$B$15</c:f>
              <c:numCache>
                <c:formatCode>General</c:formatCode>
                <c:ptCount val="14"/>
                <c:pt idx="0">
                  <c:v>3.4099999999999997</c:v>
                </c:pt>
                <c:pt idx="1">
                  <c:v>3.6</c:v>
                </c:pt>
                <c:pt idx="2">
                  <c:v>3.71</c:v>
                </c:pt>
                <c:pt idx="3">
                  <c:v>3.82</c:v>
                </c:pt>
                <c:pt idx="4">
                  <c:v>3.8699999999999997</c:v>
                </c:pt>
                <c:pt idx="5">
                  <c:v>3.92</c:v>
                </c:pt>
                <c:pt idx="6">
                  <c:v>4.2300000000000004</c:v>
                </c:pt>
                <c:pt idx="7">
                  <c:v>4.24</c:v>
                </c:pt>
                <c:pt idx="8">
                  <c:v>4.3499999999999996</c:v>
                </c:pt>
                <c:pt idx="9">
                  <c:v>4.37</c:v>
                </c:pt>
                <c:pt idx="10">
                  <c:v>4.4400000000000004</c:v>
                </c:pt>
                <c:pt idx="11">
                  <c:v>4.4700000000000024</c:v>
                </c:pt>
                <c:pt idx="12">
                  <c:v>4.49</c:v>
                </c:pt>
                <c:pt idx="13">
                  <c:v>4.5199999999999996</c:v>
                </c:pt>
              </c:numCache>
            </c:numRef>
          </c:val>
        </c:ser>
        <c:dLbls/>
        <c:axId val="116699904"/>
        <c:axId val="116701440"/>
      </c:barChart>
      <c:catAx>
        <c:axId val="1166999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6701440"/>
        <c:crosses val="autoZero"/>
        <c:auto val="1"/>
        <c:lblAlgn val="ctr"/>
        <c:lblOffset val="100"/>
      </c:catAx>
      <c:valAx>
        <c:axId val="116701440"/>
        <c:scaling>
          <c:orientation val="minMax"/>
          <c:min val="1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6699904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0.32110083364110692"/>
          <c:y val="3.2334377739135001E-2"/>
          <c:w val="0.64494410530962065"/>
          <c:h val="0.89780369259982606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Munka1!$A$2:$A$10</c:f>
              <c:strCache>
                <c:ptCount val="9"/>
                <c:pt idx="0">
                  <c:v>Az általánost is alig végezte el</c:v>
                </c:pt>
                <c:pt idx="1">
                  <c:v>A középiskolát is alig végezte el</c:v>
                </c:pt>
                <c:pt idx="2">
                  <c:v>Nem tudjuk, hol/mit tanulhatna</c:v>
                </c:pt>
                <c:pt idx="3">
                  <c:v>Nem éri meg ennyit tanulni</c:v>
                </c:pt>
                <c:pt idx="4">
                  <c:v>Jobban jár, ha mielőbb szakmát szerez</c:v>
                </c:pt>
                <c:pt idx="5">
                  <c:v>Nincs meg hozzá a tehetsége</c:v>
                </c:pt>
                <c:pt idx="6">
                  <c:v>Nem elég szorgalmas</c:v>
                </c:pt>
                <c:pt idx="7">
                  <c:v>Nem tudjuk fizetni</c:v>
                </c:pt>
                <c:pt idx="8">
                  <c:v>Nem érdeklődik a továbbtanulás iránt</c:v>
                </c:pt>
              </c:strCache>
            </c:strRef>
          </c:cat>
          <c:val>
            <c:numRef>
              <c:f>Munka1!$B$2:$B$10</c:f>
              <c:numCache>
                <c:formatCode>0%</c:formatCode>
                <c:ptCount val="9"/>
                <c:pt idx="0">
                  <c:v>4.3893129770992363E-2</c:v>
                </c:pt>
                <c:pt idx="1">
                  <c:v>5.9160305343511514E-2</c:v>
                </c:pt>
                <c:pt idx="2">
                  <c:v>6.1068702290076327E-2</c:v>
                </c:pt>
                <c:pt idx="3">
                  <c:v>9.160305343511449E-2</c:v>
                </c:pt>
                <c:pt idx="4">
                  <c:v>0.14122137404580154</c:v>
                </c:pt>
                <c:pt idx="5">
                  <c:v>0.15648854961832087</c:v>
                </c:pt>
                <c:pt idx="6">
                  <c:v>0.1812977099236642</c:v>
                </c:pt>
                <c:pt idx="7">
                  <c:v>0.24427480916030544</c:v>
                </c:pt>
                <c:pt idx="8">
                  <c:v>0.47709923664122106</c:v>
                </c:pt>
              </c:numCache>
            </c:numRef>
          </c:val>
        </c:ser>
        <c:dLbls/>
        <c:axId val="116918912"/>
        <c:axId val="116920704"/>
      </c:barChart>
      <c:catAx>
        <c:axId val="11691891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6920704"/>
        <c:crosses val="autoZero"/>
        <c:auto val="1"/>
        <c:lblAlgn val="ctr"/>
        <c:lblOffset val="100"/>
      </c:catAx>
      <c:valAx>
        <c:axId val="116920704"/>
        <c:scaling>
          <c:orientation val="minMax"/>
        </c:scaling>
        <c:axPos val="b"/>
        <c:majorGridlines/>
        <c:numFmt formatCode="0%" sourceLinked="1"/>
        <c:tickLblPos val="nextTo"/>
        <c:crossAx val="1169189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hu-H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3.377927556322495E-2"/>
          <c:y val="9.23839150147336E-2"/>
          <c:w val="0.93230433699989235"/>
          <c:h val="0.72357634865967269"/>
        </c:manualLayout>
      </c:layout>
      <c:barChart>
        <c:barDir val="bar"/>
        <c:grouping val="percentStacked"/>
        <c:ser>
          <c:idx val="0"/>
          <c:order val="0"/>
          <c:tx>
            <c:strRef>
              <c:f>'Munka1'!$B$1</c:f>
              <c:strCache>
                <c:ptCount val="1"/>
                <c:pt idx="0">
                  <c:v>nem tudja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-5.8238153694614749E-3"/>
                  <c:y val="-0.23148469614487288"/>
                </c:manualLayout>
              </c:layout>
              <c:showVal val="1"/>
              <c:showSerName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'Munka1'!$B$2</c:f>
              <c:numCache>
                <c:formatCode>0%</c:formatCode>
                <c:ptCount val="1"/>
                <c:pt idx="0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'Munka1'!$C$1</c:f>
              <c:strCache>
                <c:ptCount val="1"/>
                <c:pt idx="0">
                  <c:v>biztosan nem fog járni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'Munka1'!$C$2</c:f>
              <c:numCache>
                <c:formatCode>0%</c:formatCode>
                <c:ptCount val="1"/>
                <c:pt idx="0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'Munka1'!$D$1</c:f>
              <c:strCache>
                <c:ptCount val="1"/>
                <c:pt idx="0">
                  <c:v>valószínűleg nem fog járni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dLbls>
            <c:dLbl>
              <c:idx val="0"/>
              <c:layout>
                <c:manualLayout>
                  <c:x val="4.4551041156031977E-3"/>
                  <c:y val="-0.25667981335407197"/>
                </c:manualLayout>
              </c:layout>
              <c:showVal val="1"/>
              <c:showSerName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'Munka1'!$D$2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3"/>
          <c:order val="3"/>
          <c:tx>
            <c:strRef>
              <c:f>'Munka1'!$E$1</c:f>
              <c:strCache>
                <c:ptCount val="1"/>
                <c:pt idx="0">
                  <c:v>valószínűleg fog járni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7176816078866384E-3"/>
                  <c:y val="-1.1197829870755101E-2"/>
                </c:manualLayout>
              </c:layout>
              <c:showVal val="1"/>
              <c:showSerName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'Munka1'!$E$2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4"/>
          <c:order val="4"/>
          <c:tx>
            <c:strRef>
              <c:f>'Munka1'!$F$1</c:f>
              <c:strCache>
                <c:ptCount val="1"/>
                <c:pt idx="0">
                  <c:v>biztos fog járni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8201945154333401E-2"/>
                  <c:y val="-0.2369085726585935"/>
                </c:manualLayout>
              </c:layout>
              <c:showVal val="1"/>
              <c:showSerName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'Munka1'!$F$2</c:f>
              <c:numCache>
                <c:formatCode>0%</c:formatCode>
                <c:ptCount val="1"/>
                <c:pt idx="0">
                  <c:v>8.0000000000000043E-2</c:v>
                </c:pt>
              </c:numCache>
            </c:numRef>
          </c:val>
        </c:ser>
        <c:ser>
          <c:idx val="5"/>
          <c:order val="5"/>
          <c:tx>
            <c:strRef>
              <c:f>'Munka1'!$G$1</c:f>
              <c:strCache>
                <c:ptCount val="1"/>
                <c:pt idx="0">
                  <c:v>Már egyetemre jár/ végzett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-5.8352795729436002E-4"/>
                  <c:y val="0.33769164537273638"/>
                </c:manualLayout>
              </c:layout>
              <c:showVal val="1"/>
              <c:showSerName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  <c:showSerName val="1"/>
          </c:dLbls>
          <c:cat>
            <c:numRef>
              <c:f>'Munka1'!$A$2</c:f>
              <c:numCache>
                <c:formatCode>General</c:formatCode>
                <c:ptCount val="1"/>
              </c:numCache>
            </c:numRef>
          </c:cat>
          <c:val>
            <c:numRef>
              <c:f>'Munka1'!$G$2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dLbls/>
        <c:overlap val="100"/>
        <c:axId val="116786688"/>
        <c:axId val="116788224"/>
      </c:barChart>
      <c:catAx>
        <c:axId val="116786688"/>
        <c:scaling>
          <c:orientation val="minMax"/>
        </c:scaling>
        <c:axPos val="l"/>
        <c:numFmt formatCode="General" sourceLinked="1"/>
        <c:tickLblPos val="nextTo"/>
        <c:crossAx val="116788224"/>
        <c:crosses val="autoZero"/>
        <c:auto val="1"/>
        <c:lblAlgn val="ctr"/>
        <c:lblOffset val="100"/>
      </c:catAx>
      <c:valAx>
        <c:axId val="11678822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100"/>
            </a:pPr>
            <a:endParaRPr lang="hu-HU"/>
          </a:p>
        </c:txPr>
        <c:crossAx val="1167866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>
        <c:manualLayout>
          <c:layoutTarget val="inner"/>
          <c:xMode val="edge"/>
          <c:yMode val="edge"/>
          <c:x val="0.22698442208612832"/>
          <c:y val="3.5731622198413872E-3"/>
          <c:w val="0.505907820550209"/>
          <c:h val="0.81434985314620822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Lbls>
            <c:dLbl>
              <c:idx val="0"/>
              <c:layout>
                <c:manualLayout>
                  <c:x val="-0.15987636094099358"/>
                  <c:y val="0.16899491605784028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5133153494702059"/>
                  <c:y val="-0.22550389549830926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3.6937639739477016E-2"/>
                  <c:y val="-4.9681490788973399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20366846505297956"/>
                  <c:y val="-0.132114428600265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16297231943229329"/>
                  <c:y val="0.11426742881463875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CatName val="1"/>
            <c:showPercent val="1"/>
            <c:showLeaderLines val="1"/>
          </c:dLbls>
          <c:cat>
            <c:strRef>
              <c:f>Munka1!$A$2:$A$6</c:f>
              <c:strCache>
                <c:ptCount val="5"/>
                <c:pt idx="0">
                  <c:v>nem tudja</c:v>
                </c:pt>
                <c:pt idx="1">
                  <c:v>senki ne fizessen tandíjat</c:v>
                </c:pt>
                <c:pt idx="2">
                  <c:v>mindenki fizessen tandíjat</c:v>
                </c:pt>
                <c:pt idx="3">
                  <c:v>a gazdagok fizessenek tandíjat</c:v>
                </c:pt>
                <c:pt idx="4">
                  <c:v>a nem tehetségesek fizessenek tandíjat</c:v>
                </c:pt>
              </c:strCache>
            </c:strRef>
          </c:cat>
          <c:val>
            <c:numRef>
              <c:f>Munka1!$B$2:$B$6</c:f>
              <c:numCache>
                <c:formatCode>0%</c:formatCode>
                <c:ptCount val="5"/>
                <c:pt idx="0">
                  <c:v>0.29558985930359627</c:v>
                </c:pt>
                <c:pt idx="1">
                  <c:v>0.20182157525759362</c:v>
                </c:pt>
                <c:pt idx="2">
                  <c:v>8.4756491485074553E-2</c:v>
                </c:pt>
                <c:pt idx="3">
                  <c:v>0.20125573940652028</c:v>
                </c:pt>
                <c:pt idx="4">
                  <c:v>0.21657633454721537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6.2408622533294489E-2"/>
          <c:y val="3.5692412516752738E-2"/>
          <c:w val="0.91070720326625842"/>
          <c:h val="0.90008529291400863"/>
        </c:manualLayout>
      </c:layout>
      <c:barChart>
        <c:barDir val="col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nem tudja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ismerőse</c:v>
                </c:pt>
                <c:pt idx="2">
                  <c:v>maga</c:v>
                </c:pt>
                <c:pt idx="6">
                  <c:v>semennyire</c:v>
                </c:pt>
                <c:pt idx="7">
                  <c:v>beszélnek</c:v>
                </c:pt>
                <c:pt idx="8">
                  <c:v>jelen van</c:v>
                </c:pt>
              </c:strCache>
            </c:strRef>
          </c:cat>
          <c:val>
            <c:numRef>
              <c:f>Munka1!$B$2:$B$10</c:f>
              <c:numCache>
                <c:formatCode>0%</c:formatCode>
                <c:ptCount val="9"/>
                <c:pt idx="0">
                  <c:v>0.35825545171339546</c:v>
                </c:pt>
                <c:pt idx="1">
                  <c:v>0.28260869565217406</c:v>
                </c:pt>
                <c:pt idx="2">
                  <c:v>0.2543103448275863</c:v>
                </c:pt>
                <c:pt idx="6">
                  <c:v>0.32044198895027648</c:v>
                </c:pt>
                <c:pt idx="7">
                  <c:v>0.29562043795620452</c:v>
                </c:pt>
                <c:pt idx="8">
                  <c:v>0.26315789473684226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senki ne fizessen tandíjat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ismerőse</c:v>
                </c:pt>
                <c:pt idx="2">
                  <c:v>maga</c:v>
                </c:pt>
                <c:pt idx="6">
                  <c:v>semennyire</c:v>
                </c:pt>
                <c:pt idx="7">
                  <c:v>beszélnek</c:v>
                </c:pt>
                <c:pt idx="8">
                  <c:v>jelen van</c:v>
                </c:pt>
              </c:strCache>
            </c:strRef>
          </c:cat>
          <c:val>
            <c:numRef>
              <c:f>Munka1!$C$2:$C$10</c:f>
              <c:numCache>
                <c:formatCode>0%</c:formatCode>
                <c:ptCount val="9"/>
                <c:pt idx="0">
                  <c:v>0.13707165109034269</c:v>
                </c:pt>
                <c:pt idx="1">
                  <c:v>0.23152173913043486</c:v>
                </c:pt>
                <c:pt idx="2">
                  <c:v>0.17672413793103456</c:v>
                </c:pt>
                <c:pt idx="6">
                  <c:v>0.19889502762430938</c:v>
                </c:pt>
                <c:pt idx="7">
                  <c:v>0.19160583941605838</c:v>
                </c:pt>
                <c:pt idx="8">
                  <c:v>0.21804511278195499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mindenki fizessen tandíjat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ismerőse</c:v>
                </c:pt>
                <c:pt idx="2">
                  <c:v>maga</c:v>
                </c:pt>
                <c:pt idx="6">
                  <c:v>semennyire</c:v>
                </c:pt>
                <c:pt idx="7">
                  <c:v>beszélnek</c:v>
                </c:pt>
                <c:pt idx="8">
                  <c:v>jelen van</c:v>
                </c:pt>
              </c:strCache>
            </c:strRef>
          </c:cat>
          <c:val>
            <c:numRef>
              <c:f>Munka1!$D$2:$D$10</c:f>
              <c:numCache>
                <c:formatCode>0%</c:formatCode>
                <c:ptCount val="9"/>
                <c:pt idx="0">
                  <c:v>0.1277258566978193</c:v>
                </c:pt>
                <c:pt idx="1">
                  <c:v>6.0869565217391314E-2</c:v>
                </c:pt>
                <c:pt idx="2">
                  <c:v>0.1163793103448275</c:v>
                </c:pt>
                <c:pt idx="6">
                  <c:v>0.10128913443830571</c:v>
                </c:pt>
                <c:pt idx="7">
                  <c:v>7.6642335766423361E-2</c:v>
                </c:pt>
                <c:pt idx="8">
                  <c:v>7.2681704260651625E-2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a gazdagok fizessenek tandíjat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ismerőse</c:v>
                </c:pt>
                <c:pt idx="2">
                  <c:v>maga</c:v>
                </c:pt>
                <c:pt idx="6">
                  <c:v>semennyire</c:v>
                </c:pt>
                <c:pt idx="7">
                  <c:v>beszélnek</c:v>
                </c:pt>
                <c:pt idx="8">
                  <c:v>jelen van</c:v>
                </c:pt>
              </c:strCache>
            </c:strRef>
          </c:cat>
          <c:val>
            <c:numRef>
              <c:f>Munka1!$E$2:$E$10</c:f>
              <c:numCache>
                <c:formatCode>0%</c:formatCode>
                <c:ptCount val="9"/>
                <c:pt idx="0">
                  <c:v>0.25545171339563877</c:v>
                </c:pt>
                <c:pt idx="1">
                  <c:v>0.19130434782608696</c:v>
                </c:pt>
                <c:pt idx="2">
                  <c:v>0.1594827586206897</c:v>
                </c:pt>
                <c:pt idx="6">
                  <c:v>0.21546961325966851</c:v>
                </c:pt>
                <c:pt idx="7">
                  <c:v>0.18978102189781032</c:v>
                </c:pt>
                <c:pt idx="8">
                  <c:v>0.19799498746867178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a nem tehetségesek fizessenek tandíjat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ismerőse</c:v>
                </c:pt>
                <c:pt idx="2">
                  <c:v>maga</c:v>
                </c:pt>
                <c:pt idx="6">
                  <c:v>semennyire</c:v>
                </c:pt>
                <c:pt idx="7">
                  <c:v>beszélnek</c:v>
                </c:pt>
                <c:pt idx="8">
                  <c:v>jelen van</c:v>
                </c:pt>
              </c:strCache>
            </c:strRef>
          </c:cat>
          <c:val>
            <c:numRef>
              <c:f>Munka1!$F$2:$F$10</c:f>
              <c:numCache>
                <c:formatCode>0%</c:formatCode>
                <c:ptCount val="9"/>
                <c:pt idx="0">
                  <c:v>0.12149532710280374</c:v>
                </c:pt>
                <c:pt idx="1">
                  <c:v>0.23369565217391305</c:v>
                </c:pt>
                <c:pt idx="2">
                  <c:v>0.29310344827586221</c:v>
                </c:pt>
                <c:pt idx="6">
                  <c:v>0.16390423572744037</c:v>
                </c:pt>
                <c:pt idx="7">
                  <c:v>0.24635036496350365</c:v>
                </c:pt>
                <c:pt idx="8">
                  <c:v>0.24812030075187971</c:v>
                </c:pt>
              </c:numCache>
            </c:numRef>
          </c:val>
        </c:ser>
        <c:dLbls/>
        <c:overlap val="100"/>
        <c:axId val="117113984"/>
        <c:axId val="117115520"/>
      </c:barChart>
      <c:catAx>
        <c:axId val="117113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hu-HU"/>
          </a:p>
        </c:txPr>
        <c:crossAx val="117115520"/>
        <c:crosses val="autoZero"/>
        <c:auto val="1"/>
        <c:lblAlgn val="ctr"/>
        <c:lblOffset val="100"/>
      </c:catAx>
      <c:valAx>
        <c:axId val="11711552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711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891829493535554"/>
          <c:y val="4.0268488686442262E-2"/>
          <c:w val="0.33912352969767712"/>
          <c:h val="0.9503251396820892"/>
        </c:manualLayout>
      </c:layout>
      <c:txPr>
        <a:bodyPr/>
        <a:lstStyle/>
        <a:p>
          <a:pPr>
            <a:defRPr sz="1600" b="1"/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Pt>
            <c:idx val="6"/>
            <c:spPr>
              <a:solidFill>
                <a:schemeClr val="tx2">
                  <a:lumMod val="75000"/>
                </a:schemeClr>
              </a:solidFill>
            </c:spPr>
          </c:dPt>
          <c:dPt>
            <c:idx val="7"/>
            <c:spPr>
              <a:solidFill>
                <a:schemeClr val="tx2">
                  <a:lumMod val="75000"/>
                </a:schemeClr>
              </a:solidFill>
            </c:spPr>
          </c:dPt>
          <c:dPt>
            <c:idx val="8"/>
            <c:spPr>
              <a:solidFill>
                <a:schemeClr val="tx2">
                  <a:lumMod val="75000"/>
                </a:schemeClr>
              </a:solidFill>
            </c:spPr>
          </c:dPt>
          <c:dPt>
            <c:idx val="1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1"/>
            <c:spPr>
              <a:solidFill>
                <a:schemeClr val="tx2">
                  <a:lumMod val="75000"/>
                </a:schemeClr>
              </a:solidFill>
            </c:spPr>
          </c:dPt>
          <c:dPt>
            <c:idx val="12"/>
            <c:spPr>
              <a:solidFill>
                <a:schemeClr val="tx2">
                  <a:lumMod val="75000"/>
                </a:schemeClr>
              </a:solidFill>
            </c:spPr>
          </c:dPt>
          <c:dPt>
            <c:idx val="13"/>
            <c:spPr>
              <a:solidFill>
                <a:schemeClr val="tx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az anyagi jóléthez?</c:v>
                </c:pt>
                <c:pt idx="1">
                  <c:v>a társadalmi megbecsültséghez?</c:v>
                </c:pt>
                <c:pt idx="2">
                  <c:v>a személyes boldogsághoz?</c:v>
                </c:pt>
                <c:pt idx="3">
                  <c:v>a kiegyensúlyozott családi élethez?</c:v>
                </c:pt>
              </c:strCache>
            </c:strRef>
          </c:cat>
          <c:val>
            <c:numRef>
              <c:f>Munka1!$B$2:$B$5</c:f>
              <c:numCache>
                <c:formatCode>0.00</c:formatCode>
                <c:ptCount val="4"/>
                <c:pt idx="0">
                  <c:v>2.9479635714086854</c:v>
                </c:pt>
                <c:pt idx="1">
                  <c:v>2.9653840233904654</c:v>
                </c:pt>
                <c:pt idx="2">
                  <c:v>3.4461311583649596</c:v>
                </c:pt>
                <c:pt idx="3">
                  <c:v>3.5396403839468187</c:v>
                </c:pt>
              </c:numCache>
            </c:numRef>
          </c:val>
        </c:ser>
        <c:dLbls/>
        <c:axId val="117222784"/>
        <c:axId val="117232768"/>
      </c:barChart>
      <c:catAx>
        <c:axId val="11722278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17232768"/>
        <c:crosses val="autoZero"/>
        <c:auto val="1"/>
        <c:lblAlgn val="ctr"/>
        <c:lblOffset val="100"/>
      </c:catAx>
      <c:valAx>
        <c:axId val="117232768"/>
        <c:scaling>
          <c:orientation val="minMax"/>
          <c:max val="5"/>
          <c:min val="1"/>
        </c:scaling>
        <c:axPos val="b"/>
        <c:majorGridlines/>
        <c:numFmt formatCode="0.00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7222784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>
        <c:manualLayout>
          <c:layoutTarget val="inner"/>
          <c:xMode val="edge"/>
          <c:yMode val="edge"/>
          <c:x val="0.29711808593370354"/>
          <c:y val="2.5254293948050392E-2"/>
          <c:w val="0.67191102848255202"/>
          <c:h val="0.8731840468018176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spPr>
            <a:solidFill>
              <a:srgbClr val="E46C0A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Munka1!$A$2:$A$15</c:f>
              <c:strCache>
                <c:ptCount val="14"/>
                <c:pt idx="0">
                  <c:v>tanár</c:v>
                </c:pt>
                <c:pt idx="1">
                  <c:v>egészségügyi, orvosi </c:v>
                </c:pt>
                <c:pt idx="2">
                  <c:v>természettudományos</c:v>
                </c:pt>
                <c:pt idx="3">
                  <c:v>művészettel kapcsolatos</c:v>
                </c:pt>
                <c:pt idx="4">
                  <c:v>műszaki</c:v>
                </c:pt>
                <c:pt idx="5">
                  <c:v>agrár</c:v>
                </c:pt>
                <c:pt idx="6">
                  <c:v>bölcsész</c:v>
                </c:pt>
                <c:pt idx="7">
                  <c:v>sporttal kapcsolatos</c:v>
                </c:pt>
                <c:pt idx="8">
                  <c:v>művészetközvetítő</c:v>
                </c:pt>
                <c:pt idx="9">
                  <c:v>honvédelmi, közigazgatási </c:v>
                </c:pt>
                <c:pt idx="10">
                  <c:v>társadalomtudományi </c:v>
                </c:pt>
                <c:pt idx="11">
                  <c:v>(köz)gazdasági</c:v>
                </c:pt>
                <c:pt idx="12">
                  <c:v>informatika </c:v>
                </c:pt>
                <c:pt idx="13">
                  <c:v>jogi</c:v>
                </c:pt>
              </c:strCache>
            </c:strRef>
          </c:cat>
          <c:val>
            <c:numRef>
              <c:f>Munka1!$B$2:$B$15</c:f>
              <c:numCache>
                <c:formatCode>0%</c:formatCode>
                <c:ptCount val="14"/>
                <c:pt idx="0">
                  <c:v>-0.25</c:v>
                </c:pt>
                <c:pt idx="1">
                  <c:v>-0.22000000000000003</c:v>
                </c:pt>
                <c:pt idx="2">
                  <c:v>-0.15000000000000024</c:v>
                </c:pt>
                <c:pt idx="3">
                  <c:v>-8.0000000000000043E-2</c:v>
                </c:pt>
                <c:pt idx="4">
                  <c:v>-6.9999999999999993E-2</c:v>
                </c:pt>
                <c:pt idx="5">
                  <c:v>-6.0000000000000032E-2</c:v>
                </c:pt>
                <c:pt idx="6">
                  <c:v>-5.0000000000000024E-2</c:v>
                </c:pt>
                <c:pt idx="7">
                  <c:v>-2.0000000000000011E-2</c:v>
                </c:pt>
                <c:pt idx="8">
                  <c:v>-2.0000000000000011E-2</c:v>
                </c:pt>
                <c:pt idx="9">
                  <c:v>1.0000000000000021E-2</c:v>
                </c:pt>
                <c:pt idx="10">
                  <c:v>9.0000000000000024E-2</c:v>
                </c:pt>
                <c:pt idx="11">
                  <c:v>0.19</c:v>
                </c:pt>
                <c:pt idx="12">
                  <c:v>0.24000000000000021</c:v>
                </c:pt>
                <c:pt idx="13">
                  <c:v>0.39000000000000062</c:v>
                </c:pt>
              </c:numCache>
            </c:numRef>
          </c:val>
        </c:ser>
        <c:dLbls/>
        <c:axId val="117265920"/>
        <c:axId val="117267456"/>
      </c:barChart>
      <c:catAx>
        <c:axId val="117265920"/>
        <c:scaling>
          <c:orientation val="minMax"/>
        </c:scaling>
        <c:axPos val="l"/>
        <c:tickLblPos val="low"/>
        <c:txPr>
          <a:bodyPr/>
          <a:lstStyle/>
          <a:p>
            <a:pPr algn="just">
              <a:defRPr sz="1800"/>
            </a:pPr>
            <a:endParaRPr lang="hu-HU"/>
          </a:p>
        </c:txPr>
        <c:crossAx val="117267456"/>
        <c:crosses val="autoZero"/>
        <c:auto val="1"/>
        <c:lblAlgn val="ctr"/>
        <c:lblOffset val="0"/>
      </c:catAx>
      <c:valAx>
        <c:axId val="117267456"/>
        <c:scaling>
          <c:orientation val="minMax"/>
          <c:max val="0.4"/>
          <c:min val="-0.4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72659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4.3601326150020721E-2"/>
          <c:y val="3.7101323537150892E-2"/>
          <c:w val="0.95639867384998012"/>
          <c:h val="0.85760482022465434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kétkezi vs. diploma</c:v>
                </c:pt>
              </c:strCache>
            </c:strRef>
          </c:tx>
          <c:dLbls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átlagosan</c:v>
                </c:pt>
              </c:strCache>
            </c:strRef>
          </c:cat>
          <c:val>
            <c:numRef>
              <c:f>Munka1!$B$2:$B$10</c:f>
              <c:numCache>
                <c:formatCode>0.00</c:formatCode>
                <c:ptCount val="9"/>
                <c:pt idx="0">
                  <c:v>2.2255415839021286</c:v>
                </c:pt>
                <c:pt idx="1">
                  <c:v>2.4837423838770865</c:v>
                </c:pt>
                <c:pt idx="2">
                  <c:v>2.7807717072848654</c:v>
                </c:pt>
                <c:pt idx="4">
                  <c:v>2.2535189706006804</c:v>
                </c:pt>
                <c:pt idx="5">
                  <c:v>2.5157269504456607</c:v>
                </c:pt>
                <c:pt idx="6">
                  <c:v>2.6972047626009359</c:v>
                </c:pt>
                <c:pt idx="8">
                  <c:v>2.4704249871053752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társadalmi hasznosság</c:v>
                </c:pt>
              </c:strCache>
            </c:strRef>
          </c:tx>
          <c:dLbls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átlagosan</c:v>
                </c:pt>
              </c:strCache>
            </c:strRef>
          </c:cat>
          <c:val>
            <c:numRef>
              <c:f>Munka1!$C$2:$C$10</c:f>
              <c:numCache>
                <c:formatCode>0.00</c:formatCode>
                <c:ptCount val="9"/>
                <c:pt idx="0">
                  <c:v>2.7184777654813694</c:v>
                </c:pt>
                <c:pt idx="1">
                  <c:v>2.6703581392338291</c:v>
                </c:pt>
                <c:pt idx="2">
                  <c:v>2.9153418740821597</c:v>
                </c:pt>
                <c:pt idx="4">
                  <c:v>2.6414712478230262</c:v>
                </c:pt>
                <c:pt idx="5">
                  <c:v>2.7231396691345213</c:v>
                </c:pt>
                <c:pt idx="6">
                  <c:v>2.8068287579423541</c:v>
                </c:pt>
                <c:pt idx="8">
                  <c:v>2.7163969021117556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jobb pozíció, kereset</c:v>
                </c:pt>
              </c:strCache>
            </c:strRef>
          </c:tx>
          <c:dLbls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átlagosan</c:v>
                </c:pt>
              </c:strCache>
            </c:strRef>
          </c:cat>
          <c:val>
            <c:numRef>
              <c:f>Munka1!$D$2:$D$10</c:f>
              <c:numCache>
                <c:formatCode>0.00</c:formatCode>
                <c:ptCount val="9"/>
                <c:pt idx="0">
                  <c:v>3.3997952523161552</c:v>
                </c:pt>
                <c:pt idx="1">
                  <c:v>3.5279064267100506</c:v>
                </c:pt>
                <c:pt idx="2">
                  <c:v>3.8510175943120322</c:v>
                </c:pt>
                <c:pt idx="4">
                  <c:v>3.3251735309229202</c:v>
                </c:pt>
                <c:pt idx="5">
                  <c:v>3.5484969900784531</c:v>
                </c:pt>
                <c:pt idx="6">
                  <c:v>3.8348347870279675</c:v>
                </c:pt>
                <c:pt idx="8">
                  <c:v>3.5455358956515282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magyar egyetemek</c:v>
                </c:pt>
              </c:strCache>
            </c:strRef>
          </c:tx>
          <c:dLbls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átlagosan</c:v>
                </c:pt>
              </c:strCache>
            </c:strRef>
          </c:cat>
          <c:val>
            <c:numRef>
              <c:f>Munka1!$E$2:$E$10</c:f>
              <c:numCache>
                <c:formatCode>0.00</c:formatCode>
                <c:ptCount val="9"/>
                <c:pt idx="0">
                  <c:v>3.3072946005821606</c:v>
                </c:pt>
                <c:pt idx="1">
                  <c:v>3.5555232590164989</c:v>
                </c:pt>
                <c:pt idx="2">
                  <c:v>3.7045862970720687</c:v>
                </c:pt>
                <c:pt idx="4">
                  <c:v>3.4072459938165527</c:v>
                </c:pt>
                <c:pt idx="5">
                  <c:v>3.5390154138059833</c:v>
                </c:pt>
                <c:pt idx="6">
                  <c:v>3.6591115590396872</c:v>
                </c:pt>
                <c:pt idx="8">
                  <c:v>3.5243927380254063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jobb elhelyezkedés</c:v>
                </c:pt>
              </c:strCache>
            </c:strRef>
          </c:tx>
          <c:dLbls>
            <c:showVal val="1"/>
          </c:dLbls>
          <c:cat>
            <c:strRef>
              <c:f>Munka1!$A$2:$A$10</c:f>
              <c:strCache>
                <c:ptCount val="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átlagosan</c:v>
                </c:pt>
              </c:strCache>
            </c:strRef>
          </c:cat>
          <c:val>
            <c:numRef>
              <c:f>Munka1!$F$2:$F$10</c:f>
              <c:numCache>
                <c:formatCode>0.00</c:formatCode>
                <c:ptCount val="9"/>
                <c:pt idx="0">
                  <c:v>2.6459705226868735</c:v>
                </c:pt>
                <c:pt idx="1">
                  <c:v>2.6133529751416371</c:v>
                </c:pt>
                <c:pt idx="2">
                  <c:v>2.7640085252434776</c:v>
                </c:pt>
                <c:pt idx="4">
                  <c:v>2.593670534482615</c:v>
                </c:pt>
                <c:pt idx="5">
                  <c:v>2.6589560236348726</c:v>
                </c:pt>
                <c:pt idx="6">
                  <c:v>2.6768378138717837</c:v>
                </c:pt>
                <c:pt idx="8">
                  <c:v>2.6402899494547309</c:v>
                </c:pt>
              </c:numCache>
            </c:numRef>
          </c:val>
        </c:ser>
        <c:dLbls/>
        <c:axId val="117455104"/>
        <c:axId val="117473280"/>
      </c:barChart>
      <c:catAx>
        <c:axId val="117455104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400"/>
            </a:pPr>
            <a:endParaRPr lang="hu-HU"/>
          </a:p>
        </c:txPr>
        <c:crossAx val="117473280"/>
        <c:crosses val="autoZero"/>
        <c:auto val="1"/>
        <c:lblAlgn val="ctr"/>
        <c:lblOffset val="100"/>
      </c:catAx>
      <c:valAx>
        <c:axId val="11747328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050"/>
            </a:pPr>
            <a:endParaRPr lang="hu-HU"/>
          </a:p>
        </c:txPr>
        <c:crossAx val="11745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0935672514619881E-2"/>
          <c:y val="2.7798263643220952E-2"/>
          <c:w val="0.95906432748538062"/>
          <c:h val="0.10451141393646321"/>
        </c:manualLayout>
      </c:layout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</c:chart>
  <c:txPr>
    <a:bodyPr/>
    <a:lstStyle/>
    <a:p>
      <a:pPr>
        <a:defRPr sz="1200"/>
      </a:pPr>
      <a:endParaRPr lang="hu-H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4.3601326150020721E-2"/>
          <c:y val="3.7101323537150892E-2"/>
          <c:w val="0.95639867384998034"/>
          <c:h val="0.85760482022465456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összevont indexek</c:v>
                </c:pt>
              </c:strCache>
            </c:strRef>
          </c:tx>
          <c:spPr>
            <a:solidFill>
              <a:srgbClr val="92D050"/>
            </a:solidFill>
          </c:spPr>
          <c:dPt>
            <c:idx val="8"/>
          </c:dPt>
          <c:dPt>
            <c:idx val="18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hu-HU"/>
              </a:p>
            </c:txPr>
            <c:showVal val="1"/>
          </c:dLbls>
          <c:cat>
            <c:strRef>
              <c:f>Munka1!$A$2:$A$20</c:f>
              <c:strCache>
                <c:ptCount val="19"/>
                <c:pt idx="0">
                  <c:v>nincs</c:v>
                </c:pt>
                <c:pt idx="1">
                  <c:v>ismerős</c:v>
                </c:pt>
                <c:pt idx="2">
                  <c:v>a kérdezett</c:v>
                </c:pt>
                <c:pt idx="4">
                  <c:v>semennyire</c:v>
                </c:pt>
                <c:pt idx="5">
                  <c:v>vannak témák</c:v>
                </c:pt>
                <c:pt idx="6">
                  <c:v>sok jelen van</c:v>
                </c:pt>
                <c:pt idx="8">
                  <c:v>8 általános</c:v>
                </c:pt>
                <c:pt idx="9">
                  <c:v>szmk</c:v>
                </c:pt>
                <c:pt idx="10">
                  <c:v>érettségi</c:v>
                </c:pt>
                <c:pt idx="11">
                  <c:v>felsőfokú</c:v>
                </c:pt>
                <c:pt idx="13">
                  <c:v>község</c:v>
                </c:pt>
                <c:pt idx="14">
                  <c:v>egyéb város</c:v>
                </c:pt>
                <c:pt idx="15">
                  <c:v>megyeszékhely</c:v>
                </c:pt>
                <c:pt idx="16">
                  <c:v>Budapest</c:v>
                </c:pt>
                <c:pt idx="18">
                  <c:v>átlagosan</c:v>
                </c:pt>
              </c:strCache>
            </c:strRef>
          </c:cat>
          <c:val>
            <c:numRef>
              <c:f>Munka1!$B$2:$B$20</c:f>
              <c:numCache>
                <c:formatCode>0.00</c:formatCode>
                <c:ptCount val="19"/>
                <c:pt idx="0">
                  <c:v>14.335378419876557</c:v>
                </c:pt>
                <c:pt idx="1">
                  <c:v>14.851502639840167</c:v>
                </c:pt>
                <c:pt idx="2">
                  <c:v>15.998235591329596</c:v>
                </c:pt>
                <c:pt idx="4">
                  <c:v>14.249301642516206</c:v>
                </c:pt>
                <c:pt idx="5">
                  <c:v>14.979881801037896</c:v>
                </c:pt>
                <c:pt idx="6">
                  <c:v>15.670537525469806</c:v>
                </c:pt>
                <c:pt idx="8" formatCode="General">
                  <c:v>14.65</c:v>
                </c:pt>
                <c:pt idx="9" formatCode="General">
                  <c:v>14.3</c:v>
                </c:pt>
                <c:pt idx="10" formatCode="General">
                  <c:v>14.98</c:v>
                </c:pt>
                <c:pt idx="11" formatCode="General">
                  <c:v>16.110000000000003</c:v>
                </c:pt>
                <c:pt idx="13" formatCode="General">
                  <c:v>14.92</c:v>
                </c:pt>
                <c:pt idx="14" formatCode="General">
                  <c:v>14.46</c:v>
                </c:pt>
                <c:pt idx="15" formatCode="General">
                  <c:v>14.81</c:v>
                </c:pt>
                <c:pt idx="16" formatCode="General">
                  <c:v>15.79</c:v>
                </c:pt>
                <c:pt idx="18" formatCode="General">
                  <c:v>14.91</c:v>
                </c:pt>
              </c:numCache>
            </c:numRef>
          </c:val>
        </c:ser>
        <c:dLbls/>
        <c:axId val="117511680"/>
        <c:axId val="117513216"/>
      </c:barChart>
      <c:catAx>
        <c:axId val="117511680"/>
        <c:scaling>
          <c:orientation val="minMax"/>
        </c:scaling>
        <c:axPos val="l"/>
        <c:tickLblPos val="nextTo"/>
        <c:txPr>
          <a:bodyPr rot="0" vert="horz"/>
          <a:lstStyle/>
          <a:p>
            <a:pPr>
              <a:defRPr sz="1400"/>
            </a:pPr>
            <a:endParaRPr lang="hu-HU"/>
          </a:p>
        </c:txPr>
        <c:crossAx val="117513216"/>
        <c:crosses val="autoZero"/>
        <c:auto val="1"/>
        <c:lblAlgn val="ctr"/>
        <c:lblOffset val="100"/>
      </c:catAx>
      <c:valAx>
        <c:axId val="117513216"/>
        <c:scaling>
          <c:orientation val="minMax"/>
          <c:min val="0"/>
        </c:scaling>
        <c:axPos val="b"/>
        <c:majorGridlines/>
        <c:numFmt formatCode="0.00" sourceLinked="1"/>
        <c:tickLblPos val="nextTo"/>
        <c:crossAx val="117511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 b="0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9985904343961828E-2"/>
          <c:y val="4.9960875984251973E-2"/>
          <c:w val="0.37356141976288387"/>
          <c:h val="0.89401845472440944"/>
        </c:manualLayout>
      </c:layout>
      <c:barChart>
        <c:barDir val="col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nincs</c:v>
                </c:pt>
              </c:strCache>
            </c:strRef>
          </c:tx>
          <c:dLbls>
            <c:showVal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Munka1!$B$2</c:f>
              <c:numCache>
                <c:formatCode>0%</c:formatCode>
                <c:ptCount val="1"/>
                <c:pt idx="0">
                  <c:v>0.21748993246861659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ismerősei között van, aki legalább hallgató</c:v>
                </c:pt>
              </c:strCache>
            </c:strRef>
          </c:tx>
          <c:dLbls>
            <c:showVal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Munka1!$C$2</c:f>
              <c:numCache>
                <c:formatCode>0%</c:formatCode>
                <c:ptCount val="1"/>
                <c:pt idx="0">
                  <c:v>0.62494283260646255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maga is legalább hallgató</c:v>
                </c:pt>
              </c:strCache>
            </c:strRef>
          </c:tx>
          <c:dLbls>
            <c:showVal val="1"/>
          </c:dLbls>
          <c:cat>
            <c:numRef>
              <c:f>Munka1!$A$2</c:f>
              <c:numCache>
                <c:formatCode>General</c:formatCode>
                <c:ptCount val="1"/>
              </c:numCache>
            </c:numRef>
          </c:cat>
          <c:val>
            <c:numRef>
              <c:f>Munka1!$D$2</c:f>
              <c:numCache>
                <c:formatCode>0%</c:formatCode>
                <c:ptCount val="1"/>
                <c:pt idx="0">
                  <c:v>0.15756723492492458</c:v>
                </c:pt>
              </c:numCache>
            </c:numRef>
          </c:val>
        </c:ser>
        <c:dLbls/>
        <c:overlap val="100"/>
        <c:axId val="35904896"/>
        <c:axId val="71574656"/>
      </c:barChart>
      <c:catAx>
        <c:axId val="35904896"/>
        <c:scaling>
          <c:orientation val="minMax"/>
        </c:scaling>
        <c:axPos val="b"/>
        <c:numFmt formatCode="General" sourceLinked="1"/>
        <c:tickLblPos val="nextTo"/>
        <c:crossAx val="71574656"/>
        <c:crosses val="autoZero"/>
        <c:auto val="1"/>
        <c:lblAlgn val="ctr"/>
        <c:lblOffset val="100"/>
      </c:catAx>
      <c:valAx>
        <c:axId val="7157465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3590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473005923318455"/>
          <c:y val="0"/>
          <c:w val="0.65413082756886898"/>
          <c:h val="1"/>
        </c:manualLayout>
      </c:layout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dLbl>
              <c:idx val="17"/>
              <c:layout>
                <c:manualLayout>
                  <c:x val="0"/>
                  <c:y val="5.2291316985640336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sztárok élete</c:v>
                </c:pt>
                <c:pt idx="1">
                  <c:v>felsőoktatás</c:v>
                </c:pt>
                <c:pt idx="2">
                  <c:v>politika, közélet</c:v>
                </c:pt>
                <c:pt idx="3">
                  <c:v>oktatás</c:v>
                </c:pt>
                <c:pt idx="4">
                  <c:v>sport</c:v>
                </c:pt>
                <c:pt idx="5">
                  <c:v>pénzügyi-gazdasági hírek, információk</c:v>
                </c:pt>
                <c:pt idx="6">
                  <c:v>bűnügyek, balesetek, katasztrófák</c:v>
                </c:pt>
                <c:pt idx="7">
                  <c:v>tudomány</c:v>
                </c:pt>
                <c:pt idx="8">
                  <c:v>kultúra (zene, színház)</c:v>
                </c:pt>
              </c:strCache>
            </c:strRef>
          </c:cat>
          <c:val>
            <c:numRef>
              <c:f>Munka1!$B$2:$B$10</c:f>
              <c:numCache>
                <c:formatCode>0.00</c:formatCode>
                <c:ptCount val="9"/>
                <c:pt idx="0">
                  <c:v>2.3873858113471291</c:v>
                </c:pt>
                <c:pt idx="1">
                  <c:v>2.5512602075177711</c:v>
                </c:pt>
                <c:pt idx="2">
                  <c:v>2.6423776982901885</c:v>
                </c:pt>
                <c:pt idx="3">
                  <c:v>2.7602926957001102</c:v>
                </c:pt>
                <c:pt idx="4">
                  <c:v>2.9418382940538823</c:v>
                </c:pt>
                <c:pt idx="5">
                  <c:v>2.9765997479528892</c:v>
                </c:pt>
                <c:pt idx="6">
                  <c:v>2.9983131402516281</c:v>
                </c:pt>
                <c:pt idx="7">
                  <c:v>3.1511374162765402</c:v>
                </c:pt>
                <c:pt idx="8">
                  <c:v>3.2256249737111293</c:v>
                </c:pt>
              </c:numCache>
            </c:numRef>
          </c:val>
        </c:ser>
        <c:dLbls/>
        <c:axId val="74498432"/>
        <c:axId val="74499968"/>
      </c:barChart>
      <c:catAx>
        <c:axId val="7449843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="0"/>
            </a:pPr>
            <a:endParaRPr lang="hu-HU"/>
          </a:p>
        </c:txPr>
        <c:crossAx val="74499968"/>
        <c:crosses val="autoZero"/>
        <c:auto val="1"/>
        <c:lblAlgn val="ctr"/>
        <c:lblOffset val="100"/>
      </c:catAx>
      <c:valAx>
        <c:axId val="74499968"/>
        <c:scaling>
          <c:orientation val="minMax"/>
          <c:max val="5"/>
          <c:min val="1"/>
        </c:scaling>
        <c:axPos val="b"/>
        <c:majorGridlines/>
        <c:numFmt formatCode="0.00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744984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2"/>
  <c:chart>
    <c:plotArea>
      <c:layout>
        <c:manualLayout>
          <c:layoutTarget val="inner"/>
          <c:xMode val="edge"/>
          <c:yMode val="edge"/>
          <c:x val="0.29832312627588264"/>
          <c:y val="3.0866359269839376E-2"/>
          <c:w val="0.56382959074560124"/>
          <c:h val="0.88841336086927702"/>
        </c:manualLayout>
      </c:layout>
      <c:barChart>
        <c:barDir val="bar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soha</c:v>
                </c:pt>
              </c:strCache>
            </c:strRef>
          </c:tx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tandíj</c:v>
                </c:pt>
                <c:pt idx="1">
                  <c:v>felvételi</c:v>
                </c:pt>
                <c:pt idx="2">
                  <c:v>diploma értéke</c:v>
                </c:pt>
                <c:pt idx="3">
                  <c:v>diplomás munkanélküliség</c:v>
                </c:pt>
                <c:pt idx="4">
                  <c:v>felvételi keretszám</c:v>
                </c:pt>
                <c:pt idx="5">
                  <c:v>egyetemisták</c:v>
                </c:pt>
                <c:pt idx="6">
                  <c:v>egyetemek finanszírozása</c:v>
                </c:pt>
                <c:pt idx="7">
                  <c:v>diákhitel</c:v>
                </c:pt>
                <c:pt idx="8">
                  <c:v>röghöz kötés</c:v>
                </c:pt>
              </c:strCache>
            </c:strRef>
          </c:cat>
          <c:val>
            <c:numRef>
              <c:f>Munka1!$B$2:$B$10</c:f>
              <c:numCache>
                <c:formatCode>0%</c:formatCode>
                <c:ptCount val="9"/>
                <c:pt idx="0">
                  <c:v>0.55700000000000005</c:v>
                </c:pt>
                <c:pt idx="1">
                  <c:v>0.60200000000000065</c:v>
                </c:pt>
                <c:pt idx="2">
                  <c:v>0.56000000000000005</c:v>
                </c:pt>
                <c:pt idx="3">
                  <c:v>0.503</c:v>
                </c:pt>
                <c:pt idx="4">
                  <c:v>0.72400000000000064</c:v>
                </c:pt>
                <c:pt idx="5">
                  <c:v>0.60100000000000064</c:v>
                </c:pt>
                <c:pt idx="6">
                  <c:v>0.69400000000000062</c:v>
                </c:pt>
                <c:pt idx="7">
                  <c:v>0.65400000000000114</c:v>
                </c:pt>
                <c:pt idx="8">
                  <c:v>0.64400000000000102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ritkán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tandíj</c:v>
                </c:pt>
                <c:pt idx="1">
                  <c:v>felvételi</c:v>
                </c:pt>
                <c:pt idx="2">
                  <c:v>diploma értéke</c:v>
                </c:pt>
                <c:pt idx="3">
                  <c:v>diplomás munkanélküliség</c:v>
                </c:pt>
                <c:pt idx="4">
                  <c:v>felvételi keretszám</c:v>
                </c:pt>
                <c:pt idx="5">
                  <c:v>egyetemisták</c:v>
                </c:pt>
                <c:pt idx="6">
                  <c:v>egyetemek finanszírozása</c:v>
                </c:pt>
                <c:pt idx="7">
                  <c:v>diákhitel</c:v>
                </c:pt>
                <c:pt idx="8">
                  <c:v>röghöz kötés</c:v>
                </c:pt>
              </c:strCache>
            </c:strRef>
          </c:cat>
          <c:val>
            <c:numRef>
              <c:f>Munka1!$C$2:$C$10</c:f>
              <c:numCache>
                <c:formatCode>0%</c:formatCode>
                <c:ptCount val="9"/>
                <c:pt idx="0">
                  <c:v>0.29400000000000032</c:v>
                </c:pt>
                <c:pt idx="1">
                  <c:v>0.26900000000000002</c:v>
                </c:pt>
                <c:pt idx="2">
                  <c:v>0.29200000000000031</c:v>
                </c:pt>
                <c:pt idx="3">
                  <c:v>0.3160000000000005</c:v>
                </c:pt>
                <c:pt idx="4">
                  <c:v>0.18900000000000025</c:v>
                </c:pt>
                <c:pt idx="5">
                  <c:v>0.27700000000000002</c:v>
                </c:pt>
                <c:pt idx="6">
                  <c:v>0.21100000000000024</c:v>
                </c:pt>
                <c:pt idx="7">
                  <c:v>0.22700000000000001</c:v>
                </c:pt>
                <c:pt idx="8">
                  <c:v>0.24700000000000022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gyakran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Munka1!$A$2:$A$10</c:f>
              <c:strCache>
                <c:ptCount val="9"/>
                <c:pt idx="0">
                  <c:v>tandíj</c:v>
                </c:pt>
                <c:pt idx="1">
                  <c:v>felvételi</c:v>
                </c:pt>
                <c:pt idx="2">
                  <c:v>diploma értéke</c:v>
                </c:pt>
                <c:pt idx="3">
                  <c:v>diplomás munkanélküliség</c:v>
                </c:pt>
                <c:pt idx="4">
                  <c:v>felvételi keretszám</c:v>
                </c:pt>
                <c:pt idx="5">
                  <c:v>egyetemisták</c:v>
                </c:pt>
                <c:pt idx="6">
                  <c:v>egyetemek finanszírozása</c:v>
                </c:pt>
                <c:pt idx="7">
                  <c:v>diákhitel</c:v>
                </c:pt>
                <c:pt idx="8">
                  <c:v>röghöz kötés</c:v>
                </c:pt>
              </c:strCache>
            </c:strRef>
          </c:cat>
          <c:val>
            <c:numRef>
              <c:f>Munka1!$D$2:$D$10</c:f>
              <c:numCache>
                <c:formatCode>0%</c:formatCode>
                <c:ptCount val="9"/>
                <c:pt idx="0">
                  <c:v>0.14900000000000022</c:v>
                </c:pt>
                <c:pt idx="1">
                  <c:v>0.129</c:v>
                </c:pt>
                <c:pt idx="2">
                  <c:v>0.14800000000000021</c:v>
                </c:pt>
                <c:pt idx="3">
                  <c:v>0.18100000000000024</c:v>
                </c:pt>
                <c:pt idx="4">
                  <c:v>8.7000000000000022E-2</c:v>
                </c:pt>
                <c:pt idx="5">
                  <c:v>0.12200000000000009</c:v>
                </c:pt>
                <c:pt idx="6">
                  <c:v>9.5000000000000043E-2</c:v>
                </c:pt>
                <c:pt idx="7">
                  <c:v>0.11900000000000002</c:v>
                </c:pt>
                <c:pt idx="8">
                  <c:v>0.10900000000000011</c:v>
                </c:pt>
              </c:numCache>
            </c:numRef>
          </c:val>
        </c:ser>
        <c:dLbls/>
        <c:overlap val="100"/>
        <c:axId val="75811840"/>
        <c:axId val="77529856"/>
      </c:barChart>
      <c:catAx>
        <c:axId val="7581184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77529856"/>
        <c:crosses val="autoZero"/>
        <c:auto val="1"/>
        <c:lblAlgn val="ctr"/>
        <c:lblOffset val="100"/>
      </c:catAx>
      <c:valAx>
        <c:axId val="77529856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758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050537085642077"/>
          <c:y val="0.38317701669235932"/>
          <c:w val="0.12023536988432001"/>
          <c:h val="0.23364596661528164"/>
        </c:manualLayout>
      </c:layout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semennyire</c:v>
                </c:pt>
                <c:pt idx="1">
                  <c:v>beszélnek egyes témákról</c:v>
                </c:pt>
                <c:pt idx="2">
                  <c:v>jelen van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544</c:v>
                </c:pt>
                <c:pt idx="1">
                  <c:v>549</c:v>
                </c:pt>
                <c:pt idx="2">
                  <c:v>399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0.14779661016949186</c:v>
                </c:pt>
                <c:pt idx="1">
                  <c:v>0.85220338983050847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5.8305084745762722E-2</c:v>
                </c:pt>
                <c:pt idx="1">
                  <c:v>0.94169491525423765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bg1"/>
              </a:solidFill>
            </c:spPr>
          </c:dPt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050"/>
                </a:pPr>
                <a:endParaRPr lang="hu-HU"/>
              </a:p>
            </c:txPr>
          </c:dLbls>
          <c:cat>
            <c:strRef>
              <c:f>Munka1!$A$2:$A$3</c:f>
              <c:strCache>
                <c:ptCount val="2"/>
                <c:pt idx="0">
                  <c:v>1. negyedév</c:v>
                </c:pt>
                <c:pt idx="1">
                  <c:v>2. negyedév</c:v>
                </c:pt>
              </c:strCache>
            </c:strRef>
          </c:cat>
          <c:val>
            <c:numRef>
              <c:f>Munka1!$B$2:$B$3</c:f>
              <c:numCache>
                <c:formatCode>0%</c:formatCode>
                <c:ptCount val="2"/>
                <c:pt idx="0">
                  <c:v>1.1525423728813581E-2</c:v>
                </c:pt>
                <c:pt idx="1">
                  <c:v>0.98847457627118662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E339-5187-4EAC-A6B5-4A40FB12D831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551BF-9FE0-4B82-AE85-09A266AACEE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3B51B-397F-441B-A739-0B78939A15B5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A96FB-85B5-4E76-9E79-C9298D4E78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EA191-4855-4128-AE5C-40F6AE4C7472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C1A3-B51F-4B08-ABDC-ED0C31B5AF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EADCF-13B7-4FB2-A308-5749B7E0847C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8E5-CC03-4D8C-835E-5BC714E0C74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10C4-5C56-4A92-B03F-224D4E059086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A581D-AF0A-4022-A0FE-1EADBEBCEA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8453-10BF-49CB-AAF6-08630016F6C3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1E457-582E-4C4F-B265-762F2AF6C9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BD76-0642-4B84-A911-581FF5DF99E0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B6B9-8A09-4D9B-9FDF-505910667A6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552E7-356B-41BB-8D50-4EBD9075041C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A5375-BE58-48B9-AB6F-649CCB37C8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D95E0-44DD-4A7B-AC93-F1B9FFE2F0EE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AF176-50DC-4D51-8D2A-B970BEC1E1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D216-DF0A-45E9-9507-60CA029A7CE7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4C359-43E0-46F9-B212-E22EA2775B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925E-6C4E-46F0-9FEE-BCA2ABFFA34B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423FF-DD22-4858-932F-96A797855E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9087DD-6506-438A-8DF8-5BDC7A45DAD5}" type="datetimeFigureOut">
              <a:rPr lang="hu-HU"/>
              <a:pPr>
                <a:defRPr/>
              </a:pPr>
              <a:t>2014.05.07.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E61D85-8F69-4EF9-8668-F74811CC23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11" Type="http://schemas.openxmlformats.org/officeDocument/2006/relationships/chart" Target="../charts/chart15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rrowheads="1"/>
          </p:cNvPicPr>
          <p:nvPr/>
        </p:nvPicPr>
        <p:blipFill>
          <a:blip r:embed="rId2" cstate="print"/>
          <a:srcRect l="10992" t="74992" b="157"/>
          <a:stretch>
            <a:fillRect/>
          </a:stretch>
        </p:blipFill>
        <p:spPr bwMode="auto">
          <a:xfrm>
            <a:off x="179387" y="5157788"/>
            <a:ext cx="8964612" cy="93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rrowheads="1"/>
          </p:cNvPicPr>
          <p:nvPr/>
        </p:nvPicPr>
        <p:blipFill>
          <a:blip r:embed="rId2" cstate="print"/>
          <a:srcRect l="12038" t="25906" b="50014"/>
          <a:stretch>
            <a:fillRect/>
          </a:stretch>
        </p:blipFill>
        <p:spPr bwMode="auto">
          <a:xfrm>
            <a:off x="250824" y="1725613"/>
            <a:ext cx="8893176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981289"/>
            <a:ext cx="81192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Egy lépéssel távolabbról:</a:t>
            </a:r>
            <a:br>
              <a:rPr lang="hu-HU" sz="3600" dirty="0" smtClean="0">
                <a:solidFill>
                  <a:srgbClr val="FFFFFF"/>
                </a:solidFill>
              </a:rPr>
            </a:br>
            <a:r>
              <a:rPr lang="hu-HU" sz="3600" dirty="0" smtClean="0">
                <a:solidFill>
                  <a:srgbClr val="FFFFFF"/>
                </a:solidFill>
              </a:rPr>
              <a:t>a felsőoktatás lakossági percepciója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rrowheads="1"/>
          </p:cNvPicPr>
          <p:nvPr/>
        </p:nvPicPr>
        <p:blipFill>
          <a:blip r:embed="rId2" cstate="print"/>
          <a:srcRect l="8411" t="49986" b="24886"/>
          <a:stretch>
            <a:fillRect/>
          </a:stretch>
        </p:blipFill>
        <p:spPr bwMode="auto">
          <a:xfrm>
            <a:off x="250824" y="3429000"/>
            <a:ext cx="88931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églalap 6"/>
          <p:cNvSpPr>
            <a:spLocks noChangeArrowheads="1"/>
          </p:cNvSpPr>
          <p:nvPr/>
        </p:nvSpPr>
        <p:spPr bwMode="auto">
          <a:xfrm>
            <a:off x="343322" y="3807332"/>
            <a:ext cx="82611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975" indent="-161925" algn="ctr"/>
            <a:r>
              <a:rPr lang="hu-HU" dirty="0" smtClean="0">
                <a:solidFill>
                  <a:srgbClr val="FFFFFF"/>
                </a:solidFill>
              </a:rPr>
              <a:t>A felsőoktatási struktúrába kódolt egyenlőtlenségek</a:t>
            </a:r>
          </a:p>
          <a:p>
            <a:pPr marL="180975" indent="-161925" algn="ctr"/>
            <a:endParaRPr lang="hu-HU" dirty="0" smtClean="0">
              <a:solidFill>
                <a:srgbClr val="FFFFFF"/>
              </a:solidFill>
            </a:endParaRPr>
          </a:p>
          <a:p>
            <a:pPr marL="180975" indent="-161925" algn="ctr"/>
            <a:r>
              <a:rPr lang="hu-HU" dirty="0" smtClean="0">
                <a:solidFill>
                  <a:srgbClr val="FFFFFF"/>
                </a:solidFill>
              </a:rPr>
              <a:t>2014. május 7.</a:t>
            </a: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13" name="Téglalap 6"/>
          <p:cNvSpPr>
            <a:spLocks noChangeArrowheads="1"/>
          </p:cNvSpPr>
          <p:nvPr/>
        </p:nvSpPr>
        <p:spPr bwMode="auto">
          <a:xfrm>
            <a:off x="323528" y="5302949"/>
            <a:ext cx="8261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975" indent="-161925" algn="ctr"/>
            <a:r>
              <a:rPr lang="hu-HU" dirty="0" smtClean="0">
                <a:solidFill>
                  <a:srgbClr val="FFFFFF"/>
                </a:solidFill>
              </a:rPr>
              <a:t>Dr. </a:t>
            </a:r>
            <a:r>
              <a:rPr lang="hu-HU" dirty="0" err="1" smtClean="0">
                <a:solidFill>
                  <a:srgbClr val="FFFFFF"/>
                </a:solidFill>
              </a:rPr>
              <a:t>Pillók</a:t>
            </a:r>
            <a:r>
              <a:rPr lang="hu-HU" dirty="0" smtClean="0">
                <a:solidFill>
                  <a:srgbClr val="FFFFFF"/>
                </a:solidFill>
              </a:rPr>
              <a:t> Péter</a:t>
            </a:r>
          </a:p>
          <a:p>
            <a:pPr marL="180975" indent="-161925" algn="ctr"/>
            <a:r>
              <a:rPr lang="hu-HU" dirty="0" smtClean="0">
                <a:solidFill>
                  <a:srgbClr val="FFFFFF"/>
                </a:solidFill>
              </a:rPr>
              <a:t>ELTE </a:t>
            </a:r>
            <a:r>
              <a:rPr lang="hu-HU" dirty="0" err="1" smtClean="0">
                <a:solidFill>
                  <a:srgbClr val="FFFFFF"/>
                </a:solidFill>
              </a:rPr>
              <a:t>TáTK</a:t>
            </a:r>
            <a:r>
              <a:rPr lang="hu-HU" dirty="0" smtClean="0">
                <a:solidFill>
                  <a:srgbClr val="FFFFFF"/>
                </a:solidFill>
              </a:rPr>
              <a:t> Statisztika Tanszék</a:t>
            </a:r>
            <a:endParaRPr lang="hu-H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rrowheads="1"/>
          </p:cNvPicPr>
          <p:nvPr/>
        </p:nvPicPr>
        <p:blipFill>
          <a:blip r:embed="rId2" cstate="print"/>
          <a:srcRect l="10992" t="74992" b="157"/>
          <a:stretch>
            <a:fillRect/>
          </a:stretch>
        </p:blipFill>
        <p:spPr bwMode="auto">
          <a:xfrm>
            <a:off x="179387" y="5157788"/>
            <a:ext cx="8964612" cy="93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auto">
          <a:xfrm>
            <a:off x="395536" y="5302949"/>
            <a:ext cx="81192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a felsőoktatás egésze</a:t>
            </a:r>
            <a:endParaRPr lang="hu-H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229600" cy="72008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Magas bizalmi szint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23528" y="6285220"/>
            <a:ext cx="882047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Most néhány intézményt fogok felolvasni Önnek, </a:t>
            </a:r>
            <a:r>
              <a:rPr lang="hu-HU" sz="1100" dirty="0" smtClean="0"/>
              <a:t>és, arra kérem, mondja meg, mennyire bízik meg bennük. Az értékeléshez, most egy négyfokú skálát használjon, ahol a 4-es, ha teljes mértékben </a:t>
            </a:r>
            <a:r>
              <a:rPr lang="hu-HU" sz="1100" dirty="0"/>
              <a:t>3-as ha közepesen, 2-es, ha csak egy kicsit bízik, és 1-es, ha </a:t>
            </a:r>
            <a:r>
              <a:rPr lang="hu-HU" sz="1100" dirty="0" smtClean="0"/>
              <a:t>egyáltalán nem bízik az </a:t>
            </a:r>
            <a:r>
              <a:rPr lang="hu-HU" sz="1100" dirty="0"/>
              <a:t>adott intézményben. Tehát mennyire bízik Ön... </a:t>
            </a:r>
            <a:r>
              <a:rPr lang="hu-HU" sz="1100" dirty="0" smtClean="0"/>
              <a:t> (100 fokú skálára konvertált értékek, átlagok)</a:t>
            </a:r>
            <a:endParaRPr lang="hu-HU" sz="1100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0824168"/>
              </p:ext>
            </p:extLst>
          </p:nvPr>
        </p:nvGraphicFramePr>
        <p:xfrm>
          <a:off x="251520" y="1067777"/>
          <a:ext cx="8892480" cy="5241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églalap 6"/>
          <p:cNvSpPr/>
          <p:nvPr/>
        </p:nvSpPr>
        <p:spPr>
          <a:xfrm>
            <a:off x="8280920" y="764704"/>
            <a:ext cx="9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100" dirty="0" smtClean="0"/>
              <a:t>teljes mértékben </a:t>
            </a:r>
            <a:endParaRPr lang="hu-HU" sz="1100" dirty="0"/>
          </a:p>
        </p:txBody>
      </p:sp>
      <p:sp>
        <p:nvSpPr>
          <p:cNvPr id="9" name="Téglalap 8"/>
          <p:cNvSpPr/>
          <p:nvPr/>
        </p:nvSpPr>
        <p:spPr>
          <a:xfrm>
            <a:off x="2195736" y="764704"/>
            <a:ext cx="10081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100" dirty="0" smtClean="0"/>
              <a:t>egyáltalán nem bízik </a:t>
            </a:r>
            <a:endParaRPr lang="hu-HU" sz="1100" dirty="0"/>
          </a:p>
        </p:txBody>
      </p:sp>
      <p:sp>
        <p:nvSpPr>
          <p:cNvPr id="11" name="Jobbra nyíl 10"/>
          <p:cNvSpPr/>
          <p:nvPr/>
        </p:nvSpPr>
        <p:spPr>
          <a:xfrm>
            <a:off x="1187624" y="1340768"/>
            <a:ext cx="1440160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1187624" y="5589240"/>
            <a:ext cx="1440160" cy="576064"/>
          </a:xfrm>
          <a:prstGeom prst="rightArrow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467544" y="4181524"/>
            <a:ext cx="2232248" cy="1008112"/>
          </a:xfrm>
          <a:prstGeom prst="rightArrow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665780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67444"/>
            <a:ext cx="8229600" cy="76014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Felülbecsült nemzetközi pozíció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23528" y="6596390"/>
            <a:ext cx="81369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Mi a jellemző a magyar egyetemek színvonalára a világ többi egyeteméhez képest?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1916070"/>
              </p:ext>
            </p:extLst>
          </p:nvPr>
        </p:nvGraphicFramePr>
        <p:xfrm>
          <a:off x="467544" y="1340768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abadkézi sokszög 8"/>
          <p:cNvSpPr/>
          <p:nvPr/>
        </p:nvSpPr>
        <p:spPr>
          <a:xfrm>
            <a:off x="5210629" y="5288038"/>
            <a:ext cx="3998685" cy="1415143"/>
          </a:xfrm>
          <a:custGeom>
            <a:avLst/>
            <a:gdLst>
              <a:gd name="connsiteX0" fmla="*/ 769257 w 3998685"/>
              <a:gd name="connsiteY0" fmla="*/ 154819 h 1415143"/>
              <a:gd name="connsiteX1" fmla="*/ 101600 w 3998685"/>
              <a:gd name="connsiteY1" fmla="*/ 546705 h 1415143"/>
              <a:gd name="connsiteX2" fmla="*/ 159657 w 3998685"/>
              <a:gd name="connsiteY2" fmla="*/ 793448 h 1415143"/>
              <a:gd name="connsiteX3" fmla="*/ 537028 w 3998685"/>
              <a:gd name="connsiteY3" fmla="*/ 1170819 h 1415143"/>
              <a:gd name="connsiteX4" fmla="*/ 2032000 w 3998685"/>
              <a:gd name="connsiteY4" fmla="*/ 1286933 h 1415143"/>
              <a:gd name="connsiteX5" fmla="*/ 3077028 w 3998685"/>
              <a:gd name="connsiteY5" fmla="*/ 1359505 h 1415143"/>
              <a:gd name="connsiteX6" fmla="*/ 3744685 w 3998685"/>
              <a:gd name="connsiteY6" fmla="*/ 953105 h 1415143"/>
              <a:gd name="connsiteX7" fmla="*/ 3802742 w 3998685"/>
              <a:gd name="connsiteY7" fmla="*/ 358019 h 1415143"/>
              <a:gd name="connsiteX8" fmla="*/ 2569028 w 3998685"/>
              <a:gd name="connsiteY8" fmla="*/ 53219 h 1415143"/>
              <a:gd name="connsiteX9" fmla="*/ 1436914 w 3998685"/>
              <a:gd name="connsiteY9" fmla="*/ 38705 h 1415143"/>
              <a:gd name="connsiteX10" fmla="*/ 957942 w 3998685"/>
              <a:gd name="connsiteY10" fmla="*/ 111276 h 1415143"/>
              <a:gd name="connsiteX11" fmla="*/ 638628 w 3998685"/>
              <a:gd name="connsiteY11" fmla="*/ 241905 h 1415143"/>
              <a:gd name="connsiteX12" fmla="*/ 696685 w 3998685"/>
              <a:gd name="connsiteY12" fmla="*/ 212876 h 1415143"/>
              <a:gd name="connsiteX13" fmla="*/ 769257 w 3998685"/>
              <a:gd name="connsiteY13" fmla="*/ 154819 h 14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98685" h="1415143">
                <a:moveTo>
                  <a:pt x="769257" y="154819"/>
                </a:moveTo>
                <a:cubicBezTo>
                  <a:pt x="670076" y="210457"/>
                  <a:pt x="203200" y="440267"/>
                  <a:pt x="101600" y="546705"/>
                </a:cubicBezTo>
                <a:cubicBezTo>
                  <a:pt x="0" y="653143"/>
                  <a:pt x="87086" y="689429"/>
                  <a:pt x="159657" y="793448"/>
                </a:cubicBezTo>
                <a:cubicBezTo>
                  <a:pt x="232228" y="897467"/>
                  <a:pt x="224971" y="1088571"/>
                  <a:pt x="537028" y="1170819"/>
                </a:cubicBezTo>
                <a:cubicBezTo>
                  <a:pt x="849085" y="1253067"/>
                  <a:pt x="2032000" y="1286933"/>
                  <a:pt x="2032000" y="1286933"/>
                </a:cubicBezTo>
                <a:cubicBezTo>
                  <a:pt x="2455333" y="1318381"/>
                  <a:pt x="2791581" y="1415143"/>
                  <a:pt x="3077028" y="1359505"/>
                </a:cubicBezTo>
                <a:cubicBezTo>
                  <a:pt x="3362475" y="1303867"/>
                  <a:pt x="3623733" y="1120019"/>
                  <a:pt x="3744685" y="953105"/>
                </a:cubicBezTo>
                <a:cubicBezTo>
                  <a:pt x="3865637" y="786191"/>
                  <a:pt x="3998685" y="508000"/>
                  <a:pt x="3802742" y="358019"/>
                </a:cubicBezTo>
                <a:cubicBezTo>
                  <a:pt x="3606799" y="208038"/>
                  <a:pt x="2963333" y="106438"/>
                  <a:pt x="2569028" y="53219"/>
                </a:cubicBezTo>
                <a:cubicBezTo>
                  <a:pt x="2174723" y="0"/>
                  <a:pt x="1705428" y="29029"/>
                  <a:pt x="1436914" y="38705"/>
                </a:cubicBezTo>
                <a:cubicBezTo>
                  <a:pt x="1168400" y="48381"/>
                  <a:pt x="1090990" y="77409"/>
                  <a:pt x="957942" y="111276"/>
                </a:cubicBezTo>
                <a:cubicBezTo>
                  <a:pt x="824894" y="145143"/>
                  <a:pt x="682171" y="224972"/>
                  <a:pt x="638628" y="241905"/>
                </a:cubicBezTo>
                <a:cubicBezTo>
                  <a:pt x="595085" y="258838"/>
                  <a:pt x="677333" y="227390"/>
                  <a:pt x="696685" y="212876"/>
                </a:cubicBezTo>
                <a:cubicBezTo>
                  <a:pt x="716037" y="198362"/>
                  <a:pt x="868438" y="99181"/>
                  <a:pt x="769257" y="154819"/>
                </a:cubicBezTo>
                <a:close/>
              </a:path>
            </a:pathLst>
          </a:custGeom>
          <a:noFill/>
          <a:ln w="76200">
            <a:solidFill>
              <a:srgbClr val="953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886247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rtalom helye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8940930"/>
              </p:ext>
            </p:extLst>
          </p:nvPr>
        </p:nvGraphicFramePr>
        <p:xfrm>
          <a:off x="457200" y="836712"/>
          <a:ext cx="8507288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églalap 12"/>
          <p:cNvSpPr/>
          <p:nvPr/>
        </p:nvSpPr>
        <p:spPr>
          <a:xfrm>
            <a:off x="323528" y="6093296"/>
            <a:ext cx="8820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Ön szerint összesen, minden képzési formát, munkarendet/tagozatot – nappali, esti, stb. –, figyelembe véve mennyien tanulnak ma egyetemen és főiskolán Magyarországon</a:t>
            </a:r>
            <a:r>
              <a:rPr lang="hu-HU" sz="1100" dirty="0" smtClean="0"/>
              <a:t>?,/ Ön szerint mennyi felsőoktatási intézmény, egyetem, főiskola működik Magyarországon?N=1481 </a:t>
            </a:r>
          </a:p>
          <a:p>
            <a:r>
              <a:rPr lang="hu-HU" sz="1100" dirty="0" smtClean="0"/>
              <a:t>http://www.ksh.hu/docs/hun/xstadat/xstadat_eves/i_zoi007a.html, http://www.ksh.hu/docs/hun/xstadat/xstadat_eves/i_zoi007a.html</a:t>
            </a:r>
            <a:endParaRPr lang="hu-HU" sz="1100" dirty="0"/>
          </a:p>
        </p:txBody>
      </p:sp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323528" y="-67444"/>
            <a:ext cx="8229600" cy="76014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Alulbecsült számosság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187624" y="2276872"/>
            <a:ext cx="864096" cy="3096344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Lekerekített téglalap 16"/>
          <p:cNvSpPr/>
          <p:nvPr/>
        </p:nvSpPr>
        <p:spPr>
          <a:xfrm>
            <a:off x="7092280" y="956003"/>
            <a:ext cx="1887567" cy="4788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600" dirty="0" smtClean="0">
                <a:solidFill>
                  <a:schemeClr val="tx1"/>
                </a:solidFill>
              </a:rPr>
              <a:t>338 467 hallgató</a:t>
            </a:r>
          </a:p>
          <a:p>
            <a:r>
              <a:rPr lang="hu-HU" sz="1600" dirty="0" smtClean="0">
                <a:solidFill>
                  <a:schemeClr val="tx1"/>
                </a:solidFill>
              </a:rPr>
              <a:t>66 intézmény</a:t>
            </a:r>
            <a:endParaRPr lang="hu-H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08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981289"/>
            <a:ext cx="81192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Egy lépéssel távolabbról:</a:t>
            </a:r>
            <a:br>
              <a:rPr lang="hu-HU" sz="3600" dirty="0" smtClean="0">
                <a:solidFill>
                  <a:srgbClr val="FFFFFF"/>
                </a:solidFill>
              </a:rPr>
            </a:br>
            <a:r>
              <a:rPr lang="hu-HU" sz="3600" dirty="0" smtClean="0">
                <a:solidFill>
                  <a:srgbClr val="FFFFFF"/>
                </a:solidFill>
              </a:rPr>
              <a:t>a felsőoktatás lakossági percepciója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rrowheads="1"/>
          </p:cNvPicPr>
          <p:nvPr/>
        </p:nvPicPr>
        <p:blipFill>
          <a:blip r:embed="rId2" cstate="print"/>
          <a:srcRect l="8411" t="49986" b="24886"/>
          <a:stretch>
            <a:fillRect/>
          </a:stretch>
        </p:blipFill>
        <p:spPr bwMode="auto">
          <a:xfrm>
            <a:off x="250824" y="3429000"/>
            <a:ext cx="8893175" cy="9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églalap 6"/>
          <p:cNvSpPr>
            <a:spLocks noChangeArrowheads="1"/>
          </p:cNvSpPr>
          <p:nvPr/>
        </p:nvSpPr>
        <p:spPr bwMode="auto">
          <a:xfrm>
            <a:off x="343322" y="3573016"/>
            <a:ext cx="8261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bejutás és végzés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323528" y="-67444"/>
            <a:ext cx="8229600" cy="76014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Bejutás és bennmaradás percepciója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</p:nvPr>
        </p:nvGraphicFramePr>
        <p:xfrm>
          <a:off x="323528" y="548680"/>
          <a:ext cx="8820472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églalap 5"/>
          <p:cNvSpPr/>
          <p:nvPr/>
        </p:nvSpPr>
        <p:spPr>
          <a:xfrm>
            <a:off x="7812360" y="5696760"/>
            <a:ext cx="1223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200" dirty="0" smtClean="0"/>
              <a:t>nagyon könnyű</a:t>
            </a:r>
            <a:endParaRPr lang="hu-HU" sz="1200" dirty="0"/>
          </a:p>
        </p:txBody>
      </p:sp>
      <p:sp>
        <p:nvSpPr>
          <p:cNvPr id="7" name="Téglalap 6"/>
          <p:cNvSpPr/>
          <p:nvPr/>
        </p:nvSpPr>
        <p:spPr>
          <a:xfrm>
            <a:off x="0" y="5805264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dirty="0" smtClean="0"/>
              <a:t>nagyon nehéz</a:t>
            </a:r>
          </a:p>
        </p:txBody>
      </p:sp>
      <p:sp>
        <p:nvSpPr>
          <p:cNvPr id="8" name="Téglalap 7"/>
          <p:cNvSpPr/>
          <p:nvPr/>
        </p:nvSpPr>
        <p:spPr>
          <a:xfrm>
            <a:off x="467544" y="6310481"/>
            <a:ext cx="867645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Mit gondol, mennyire nehéz ma Magyarországon egyetemre, főiskolára bejutni? Kérem, hogy egy tízfokú skála segítségével válaszoljon, 10-es legyen, ha nagyon könnyű, 1-es pedig, hogy nagyon nehéz!</a:t>
            </a:r>
          </a:p>
          <a:p>
            <a:r>
              <a:rPr lang="hu-HU" sz="1100" dirty="0" smtClean="0"/>
              <a:t>És mennyire könnyű azt elvégeznie és diplomát szerezni? Az előbbiekhez hasonlóan használja a tízfokú skálát!</a:t>
            </a:r>
          </a:p>
        </p:txBody>
      </p:sp>
      <p:cxnSp>
        <p:nvCxnSpPr>
          <p:cNvPr id="11" name="Egyenes összekötő 10"/>
          <p:cNvCxnSpPr/>
          <p:nvPr/>
        </p:nvCxnSpPr>
        <p:spPr>
          <a:xfrm flipV="1">
            <a:off x="6444208" y="548680"/>
            <a:ext cx="0" cy="5544616"/>
          </a:xfrm>
          <a:prstGeom prst="line">
            <a:avLst/>
          </a:prstGeom>
          <a:ln w="28575">
            <a:solidFill>
              <a:srgbClr val="E46C0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V="1">
            <a:off x="6037560" y="548680"/>
            <a:ext cx="0" cy="5544616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>
            <a:off x="624260" y="1433984"/>
            <a:ext cx="910704" cy="2668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323528" y="1162844"/>
            <a:ext cx="1198736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611560" y="1891432"/>
            <a:ext cx="910704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636960" y="2179464"/>
            <a:ext cx="910704" cy="2160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861492" y="5085184"/>
            <a:ext cx="694680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971600" y="3356992"/>
            <a:ext cx="622672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2008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323528" y="-67444"/>
            <a:ext cx="8229600" cy="76014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Bejutás és bennmaradás percepciója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</p:nvPr>
        </p:nvGraphicFramePr>
        <p:xfrm>
          <a:off x="323528" y="548680"/>
          <a:ext cx="8820472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églalap 5"/>
          <p:cNvSpPr/>
          <p:nvPr/>
        </p:nvSpPr>
        <p:spPr>
          <a:xfrm>
            <a:off x="7812360" y="5696760"/>
            <a:ext cx="1223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200" dirty="0" smtClean="0"/>
              <a:t>nagyon könnyű</a:t>
            </a:r>
            <a:endParaRPr lang="hu-HU" sz="1200" dirty="0"/>
          </a:p>
        </p:txBody>
      </p:sp>
      <p:sp>
        <p:nvSpPr>
          <p:cNvPr id="7" name="Téglalap 6"/>
          <p:cNvSpPr/>
          <p:nvPr/>
        </p:nvSpPr>
        <p:spPr>
          <a:xfrm>
            <a:off x="467544" y="5733256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dirty="0" smtClean="0"/>
              <a:t>nagyon nehéz</a:t>
            </a:r>
          </a:p>
        </p:txBody>
      </p:sp>
      <p:sp>
        <p:nvSpPr>
          <p:cNvPr id="8" name="Téglalap 7"/>
          <p:cNvSpPr/>
          <p:nvPr/>
        </p:nvSpPr>
        <p:spPr>
          <a:xfrm>
            <a:off x="467544" y="6310481"/>
            <a:ext cx="867645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Mit gondol, mennyire nehéz ma Magyarországon egyetemre, főiskolára bejutni? Kérem, hogy egy tízfokú skála segítségével válaszoljon, 10-es legyen, ha nagyon könnyű, 1-es pedig, hogy nagyon nehéz!</a:t>
            </a:r>
          </a:p>
          <a:p>
            <a:r>
              <a:rPr lang="hu-HU" sz="1100" dirty="0" smtClean="0"/>
              <a:t>És mennyire könnyű azt elvégeznie és diplomát szerezni? Az előbbiekhez hasonlóan használja a tízfokú skálát!</a:t>
            </a:r>
          </a:p>
        </p:txBody>
      </p:sp>
      <p:cxnSp>
        <p:nvCxnSpPr>
          <p:cNvPr id="11" name="Egyenes összekötő 10"/>
          <p:cNvCxnSpPr/>
          <p:nvPr/>
        </p:nvCxnSpPr>
        <p:spPr>
          <a:xfrm flipV="1">
            <a:off x="6588224" y="548680"/>
            <a:ext cx="0" cy="5544616"/>
          </a:xfrm>
          <a:prstGeom prst="line">
            <a:avLst/>
          </a:prstGeom>
          <a:ln w="28575">
            <a:solidFill>
              <a:srgbClr val="E46C0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V="1">
            <a:off x="6228184" y="548680"/>
            <a:ext cx="0" cy="5544616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008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Előnyök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95536" y="6381328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Ön szerint kik jutnak be a felsőoktatásba Magyarországon? Akik … Kérem, az értékeléshez ötfokú skálát használjon, ahol az 5-ös azt jelenti, hogy Ön szerint nagyon nagy előnyt jelent, az 1-es pedig azt, hogy egyáltalán nem jelent előnyt</a:t>
            </a:r>
            <a:r>
              <a:rPr lang="hu-HU" sz="1100" dirty="0" smtClean="0"/>
              <a:t>.. N=1483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2260009"/>
              </p:ext>
            </p:extLst>
          </p:nvPr>
        </p:nvGraphicFramePr>
        <p:xfrm>
          <a:off x="457200" y="692696"/>
          <a:ext cx="86868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2840" y="53752"/>
            <a:ext cx="8229600" cy="566936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A kimaradás okai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23528" y="6382489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Milyen </a:t>
            </a:r>
            <a:r>
              <a:rPr lang="hu-HU" sz="1100" dirty="0"/>
              <a:t>valószínűséggel fog járni az Ön gyermeke egyetemre</a:t>
            </a:r>
            <a:r>
              <a:rPr lang="hu-HU" sz="1100" dirty="0" smtClean="0"/>
              <a:t>?, N=1404</a:t>
            </a:r>
          </a:p>
          <a:p>
            <a:r>
              <a:rPr lang="hu-HU" sz="1100" dirty="0"/>
              <a:t>Miért gondolja úgy, hogy nem fog a gyermeke egyetemre-főiskolára járni</a:t>
            </a:r>
            <a:r>
              <a:rPr lang="hu-HU" sz="1100" dirty="0" smtClean="0"/>
              <a:t>? 777 említés alapján</a:t>
            </a:r>
            <a:endParaRPr lang="hu-HU" sz="11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638562368"/>
              </p:ext>
            </p:extLst>
          </p:nvPr>
        </p:nvGraphicFramePr>
        <p:xfrm>
          <a:off x="611560" y="2060848"/>
          <a:ext cx="7992888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rtalom hely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58574761"/>
              </p:ext>
            </p:extLst>
          </p:nvPr>
        </p:nvGraphicFramePr>
        <p:xfrm>
          <a:off x="421196" y="692696"/>
          <a:ext cx="8722804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églalap 8"/>
          <p:cNvSpPr/>
          <p:nvPr/>
        </p:nvSpPr>
        <p:spPr>
          <a:xfrm>
            <a:off x="611560" y="2060848"/>
            <a:ext cx="8280920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171088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rrowheads="1"/>
          </p:cNvPicPr>
          <p:nvPr/>
        </p:nvPicPr>
        <p:blipFill>
          <a:blip r:embed="rId2" cstate="print"/>
          <a:srcRect l="12038" t="25906" b="50014"/>
          <a:stretch>
            <a:fillRect/>
          </a:stretch>
        </p:blipFill>
        <p:spPr bwMode="auto">
          <a:xfrm>
            <a:off x="250824" y="1725613"/>
            <a:ext cx="8893176" cy="98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846565"/>
            <a:ext cx="81192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finanszírozás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576064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bg1">
                    <a:lumMod val="95000"/>
                  </a:schemeClr>
                </a:solidFill>
              </a:rPr>
              <a:t>Észlelés és közvélemény</a:t>
            </a:r>
            <a:endParaRPr lang="hu-H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sz="2000" dirty="0" smtClean="0"/>
              <a:t>tények és hitek keveréke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közvélemény mint a politika befolyásolója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közpolitikák – mit tud </a:t>
            </a:r>
            <a:r>
              <a:rPr lang="hu-HU" sz="2000" dirty="0" smtClean="0"/>
              <a:t>„nyújtani” </a:t>
            </a:r>
            <a:r>
              <a:rPr lang="hu-HU" sz="2000" dirty="0"/>
              <a:t>a felsőoktatás annak, </a:t>
            </a:r>
            <a:r>
              <a:rPr lang="hu-HU" sz="2000" dirty="0" smtClean="0"/>
              <a:t>akivel nem kerül kapcsolatba?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érintettség, közvetlen tapasztalatok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a kutatásról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b="1" dirty="0" smtClean="0"/>
              <a:t>TÁMOP-7.2.1-11/K-2012-0005 </a:t>
            </a:r>
            <a:endParaRPr lang="hu-HU" sz="16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/>
              <a:t>Oktatási Hivatal: a felsőoktatás és tudomány társadalmi </a:t>
            </a:r>
            <a:r>
              <a:rPr lang="hu-HU" sz="1600" dirty="0" smtClean="0"/>
              <a:t>percepciójának feltárása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 smtClean="0"/>
              <a:t>ELTE </a:t>
            </a:r>
            <a:r>
              <a:rPr lang="hu-HU" sz="1600" dirty="0"/>
              <a:t>Pedagógiai Pszichológiai Kar Pszichológia Intézetének Társadalmi Kommunikáció </a:t>
            </a:r>
            <a:r>
              <a:rPr lang="hu-HU" sz="1600" dirty="0" smtClean="0"/>
              <a:t>Kutatócsoport</a:t>
            </a:r>
            <a:endParaRPr lang="hu-HU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600" dirty="0" smtClean="0"/>
              <a:t>személyes </a:t>
            </a:r>
            <a:r>
              <a:rPr lang="hu-HU" sz="1600" dirty="0"/>
              <a:t>lekérdezéssel: </a:t>
            </a:r>
            <a:r>
              <a:rPr lang="hu-HU" sz="1600" b="1" dirty="0"/>
              <a:t>1500 fő 18+</a:t>
            </a:r>
            <a:r>
              <a:rPr lang="hu-HU" sz="1600" dirty="0"/>
              <a:t> országosan reprezentatív lakossági minta, </a:t>
            </a:r>
            <a:r>
              <a:rPr lang="hu-HU" sz="1600" b="1" dirty="0"/>
              <a:t>1500 fő </a:t>
            </a:r>
            <a:r>
              <a:rPr lang="hu-HU" sz="1600" b="1" dirty="0" smtClean="0"/>
              <a:t>18‐35</a:t>
            </a:r>
            <a:r>
              <a:rPr lang="hu-HU" sz="1600" dirty="0" smtClean="0"/>
              <a:t> </a:t>
            </a:r>
            <a:r>
              <a:rPr lang="hu-HU" sz="1600" dirty="0"/>
              <a:t>év közötti országosan reprezentatív minta, </a:t>
            </a:r>
            <a:r>
              <a:rPr lang="hu-HU" sz="1600" b="1" dirty="0"/>
              <a:t>200 fő PhD </a:t>
            </a:r>
            <a:r>
              <a:rPr lang="hu-HU" sz="1600" dirty="0"/>
              <a:t>fokozatot szerzett országosan reprezentatív mintája, </a:t>
            </a:r>
            <a:r>
              <a:rPr lang="hu-HU" sz="1600" b="1" dirty="0"/>
              <a:t>150 fő foglalkoztatói </a:t>
            </a:r>
            <a:r>
              <a:rPr lang="hu-HU" sz="1600" dirty="0"/>
              <a:t>minta, </a:t>
            </a:r>
            <a:r>
              <a:rPr lang="hu-HU" sz="1600" b="1" dirty="0"/>
              <a:t>80 fő pedagógus, középiskolás, ágazati szakértő </a:t>
            </a:r>
            <a:r>
              <a:rPr lang="hu-HU" sz="1600" dirty="0"/>
              <a:t>kvalitatív fókuszcsoportos beszélgetés, </a:t>
            </a:r>
            <a:r>
              <a:rPr lang="hu-HU" sz="1600" b="1" dirty="0"/>
              <a:t>1500 fő középiskolás </a:t>
            </a:r>
            <a:r>
              <a:rPr lang="hu-HU" sz="1600" dirty="0" smtClean="0"/>
              <a:t>online válaszoló</a:t>
            </a:r>
            <a:endParaRPr lang="hu-HU" sz="1600" dirty="0"/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470429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3200" dirty="0" smtClean="0">
                <a:solidFill>
                  <a:schemeClr val="bg1">
                    <a:lumMod val="95000"/>
                  </a:schemeClr>
                </a:solidFill>
              </a:rPr>
              <a:t>Tandíj: megosztott álláspontok</a:t>
            </a:r>
            <a:endParaRPr lang="hu-HU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395536" y="6382489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Néhány állítást fogok Önnek felolvasni az egyetemi, főiskolai tandíjakkal kapcsolatban, és arra kérem, mindegyiknél mondja meg, egyetért-e vele, vagy nem! </a:t>
            </a:r>
            <a:endParaRPr lang="hu-HU" sz="11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0975657"/>
              </p:ext>
            </p:extLst>
          </p:nvPr>
        </p:nvGraphicFramePr>
        <p:xfrm>
          <a:off x="467544" y="1196752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Lekerekített téglalap 7"/>
          <p:cNvSpPr/>
          <p:nvPr/>
        </p:nvSpPr>
        <p:spPr>
          <a:xfrm>
            <a:off x="6575394" y="3789040"/>
            <a:ext cx="2376264" cy="1656184"/>
          </a:xfrm>
          <a:prstGeom prst="roundRect">
            <a:avLst/>
          </a:prstGeom>
          <a:noFill/>
          <a:ln w="38100">
            <a:solidFill>
              <a:srgbClr val="953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nők valamelyest jobban húznak az ingyenességhez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Budapest: nem tudja, a nem tehetségesek fizessenek</a:t>
            </a:r>
          </a:p>
        </p:txBody>
      </p:sp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3200" dirty="0" smtClean="0">
                <a:solidFill>
                  <a:schemeClr val="bg1">
                    <a:lumMod val="95000"/>
                  </a:schemeClr>
                </a:solidFill>
              </a:rPr>
              <a:t>Valamelyik tandíjformával egyetértők száma</a:t>
            </a:r>
            <a:endParaRPr lang="hu-HU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238473"/>
            <a:ext cx="813690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 Néhány állítást fogok Önnek felolvasni az egyetemi, főiskolai tandíjakkal kapcsolatban, és arra kérem, mindegyiknél mondja meg, egyetért-e vele, vagy nem! Fizessen mindenki tandíjat/Csak a gazdagok fizessenek tandíjat/Csak a nem elég tehetségesek fizessenek tandíjat/Senki ne fizessen tandíjat</a:t>
            </a:r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42911154"/>
              </p:ext>
            </p:extLst>
          </p:nvPr>
        </p:nvGraphicFramePr>
        <p:xfrm>
          <a:off x="467544" y="764704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Jobbra nyíl 7"/>
          <p:cNvSpPr/>
          <p:nvPr/>
        </p:nvSpPr>
        <p:spPr>
          <a:xfrm rot="622737">
            <a:off x="1492806" y="5219575"/>
            <a:ext cx="1535936" cy="484632"/>
          </a:xfrm>
          <a:prstGeom prst="rightArrow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 rot="20763975">
            <a:off x="1578754" y="1902475"/>
            <a:ext cx="1535936" cy="4846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rrowheads="1"/>
          </p:cNvPicPr>
          <p:nvPr/>
        </p:nvPicPr>
        <p:blipFill>
          <a:blip r:embed="rId2" cstate="print"/>
          <a:srcRect l="12038" t="25906" b="50014"/>
          <a:stretch>
            <a:fillRect/>
          </a:stretch>
        </p:blipFill>
        <p:spPr bwMode="auto">
          <a:xfrm>
            <a:off x="250824" y="1725613"/>
            <a:ext cx="8893176" cy="98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846565"/>
            <a:ext cx="81192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diploma értéke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3200" dirty="0" smtClean="0">
                <a:solidFill>
                  <a:schemeClr val="bg1">
                    <a:lumMod val="95000"/>
                  </a:schemeClr>
                </a:solidFill>
              </a:rPr>
              <a:t>Diploma szükségessége különböző területeken</a:t>
            </a:r>
            <a:endParaRPr lang="hu-HU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238473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Ön szerint kik jutnak be a felsőoktatásba Magyarországon? Akik … Kérem, az értékeléshez ötfokú skálát használjon, ahol az 5-ös azt jelenti, hogy Ön szerint nagyon nagy előnyt jelent, az 1-es pedig azt, hogy egyáltalán nem jelent előnyt.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2260009"/>
              </p:ext>
            </p:extLst>
          </p:nvPr>
        </p:nvGraphicFramePr>
        <p:xfrm>
          <a:off x="457200" y="692696"/>
          <a:ext cx="86868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323528" y="-67444"/>
            <a:ext cx="8229600" cy="76014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Társadalmi és anyagi megbecsültség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23528" y="6382489"/>
            <a:ext cx="88204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Ön milyen szakterületen szerzett diplomával rendelkező embereket tisztel a leginkább</a:t>
            </a:r>
            <a:r>
              <a:rPr lang="hu-HU" sz="1100" dirty="0" smtClean="0"/>
              <a:t>? (3 említés összevont eredményei alapján) </a:t>
            </a:r>
          </a:p>
          <a:p>
            <a:r>
              <a:rPr lang="hu-HU" sz="1100" dirty="0"/>
              <a:t>Milyen szakterületen szerzett diplomával lehet a legtöbbet keresni Ön szerint? </a:t>
            </a:r>
            <a:r>
              <a:rPr lang="hu-HU" sz="1100" dirty="0" smtClean="0"/>
              <a:t>(3 említés összevont eredményei alapján) </a:t>
            </a:r>
            <a:endParaRPr lang="hu-HU" sz="1100" dirty="0"/>
          </a:p>
        </p:txBody>
      </p:sp>
      <p:graphicFrame>
        <p:nvGraphicFramePr>
          <p:cNvPr id="12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1485562"/>
              </p:ext>
            </p:extLst>
          </p:nvPr>
        </p:nvGraphicFramePr>
        <p:xfrm>
          <a:off x="467544" y="908720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Jobbra nyíl 17"/>
          <p:cNvSpPr/>
          <p:nvPr/>
        </p:nvSpPr>
        <p:spPr>
          <a:xfrm>
            <a:off x="5796136" y="640112"/>
            <a:ext cx="3096344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rgbClr val="E46C0A"/>
                </a:solidFill>
              </a:rPr>
              <a:t>magas fizetés, alacsony tisztelet</a:t>
            </a:r>
            <a:endParaRPr lang="hu-HU" sz="1400" b="1" dirty="0">
              <a:solidFill>
                <a:srgbClr val="E46C0A"/>
              </a:solidFill>
            </a:endParaRPr>
          </a:p>
        </p:txBody>
      </p:sp>
      <p:sp>
        <p:nvSpPr>
          <p:cNvPr id="19" name="Jobbra nyíl 18"/>
          <p:cNvSpPr/>
          <p:nvPr/>
        </p:nvSpPr>
        <p:spPr>
          <a:xfrm flipH="1">
            <a:off x="2627784" y="5982656"/>
            <a:ext cx="319362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rgbClr val="E46C0A"/>
                </a:solidFill>
              </a:rPr>
              <a:t>alacsony fizetés, magas tisztelet</a:t>
            </a:r>
            <a:endParaRPr lang="hu-HU" sz="1400" b="1" dirty="0">
              <a:solidFill>
                <a:srgbClr val="E46C0A"/>
              </a:solidFill>
            </a:endParaRPr>
          </a:p>
        </p:txBody>
      </p:sp>
      <p:cxnSp>
        <p:nvCxnSpPr>
          <p:cNvPr id="21" name="Egyenes összekötő 20"/>
          <p:cNvCxnSpPr/>
          <p:nvPr/>
        </p:nvCxnSpPr>
        <p:spPr>
          <a:xfrm>
            <a:off x="481496" y="2723434"/>
            <a:ext cx="8604448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zabadkézi sokszög 21"/>
          <p:cNvSpPr/>
          <p:nvPr/>
        </p:nvSpPr>
        <p:spPr>
          <a:xfrm rot="21031330">
            <a:off x="1475656" y="908721"/>
            <a:ext cx="1910453" cy="864096"/>
          </a:xfrm>
          <a:custGeom>
            <a:avLst/>
            <a:gdLst>
              <a:gd name="connsiteX0" fmla="*/ 769257 w 3998685"/>
              <a:gd name="connsiteY0" fmla="*/ 154819 h 1415143"/>
              <a:gd name="connsiteX1" fmla="*/ 101600 w 3998685"/>
              <a:gd name="connsiteY1" fmla="*/ 546705 h 1415143"/>
              <a:gd name="connsiteX2" fmla="*/ 159657 w 3998685"/>
              <a:gd name="connsiteY2" fmla="*/ 793448 h 1415143"/>
              <a:gd name="connsiteX3" fmla="*/ 537028 w 3998685"/>
              <a:gd name="connsiteY3" fmla="*/ 1170819 h 1415143"/>
              <a:gd name="connsiteX4" fmla="*/ 2032000 w 3998685"/>
              <a:gd name="connsiteY4" fmla="*/ 1286933 h 1415143"/>
              <a:gd name="connsiteX5" fmla="*/ 3077028 w 3998685"/>
              <a:gd name="connsiteY5" fmla="*/ 1359505 h 1415143"/>
              <a:gd name="connsiteX6" fmla="*/ 3744685 w 3998685"/>
              <a:gd name="connsiteY6" fmla="*/ 953105 h 1415143"/>
              <a:gd name="connsiteX7" fmla="*/ 3802742 w 3998685"/>
              <a:gd name="connsiteY7" fmla="*/ 358019 h 1415143"/>
              <a:gd name="connsiteX8" fmla="*/ 2569028 w 3998685"/>
              <a:gd name="connsiteY8" fmla="*/ 53219 h 1415143"/>
              <a:gd name="connsiteX9" fmla="*/ 1436914 w 3998685"/>
              <a:gd name="connsiteY9" fmla="*/ 38705 h 1415143"/>
              <a:gd name="connsiteX10" fmla="*/ 957942 w 3998685"/>
              <a:gd name="connsiteY10" fmla="*/ 111276 h 1415143"/>
              <a:gd name="connsiteX11" fmla="*/ 638628 w 3998685"/>
              <a:gd name="connsiteY11" fmla="*/ 241905 h 1415143"/>
              <a:gd name="connsiteX12" fmla="*/ 696685 w 3998685"/>
              <a:gd name="connsiteY12" fmla="*/ 212876 h 1415143"/>
              <a:gd name="connsiteX13" fmla="*/ 769257 w 3998685"/>
              <a:gd name="connsiteY13" fmla="*/ 154819 h 14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98685" h="1415143">
                <a:moveTo>
                  <a:pt x="769257" y="154819"/>
                </a:moveTo>
                <a:cubicBezTo>
                  <a:pt x="670076" y="210457"/>
                  <a:pt x="203200" y="440267"/>
                  <a:pt x="101600" y="546705"/>
                </a:cubicBezTo>
                <a:cubicBezTo>
                  <a:pt x="0" y="653143"/>
                  <a:pt x="87086" y="689429"/>
                  <a:pt x="159657" y="793448"/>
                </a:cubicBezTo>
                <a:cubicBezTo>
                  <a:pt x="232228" y="897467"/>
                  <a:pt x="224971" y="1088571"/>
                  <a:pt x="537028" y="1170819"/>
                </a:cubicBezTo>
                <a:cubicBezTo>
                  <a:pt x="849085" y="1253067"/>
                  <a:pt x="2032000" y="1286933"/>
                  <a:pt x="2032000" y="1286933"/>
                </a:cubicBezTo>
                <a:cubicBezTo>
                  <a:pt x="2455333" y="1318381"/>
                  <a:pt x="2791581" y="1415143"/>
                  <a:pt x="3077028" y="1359505"/>
                </a:cubicBezTo>
                <a:cubicBezTo>
                  <a:pt x="3362475" y="1303867"/>
                  <a:pt x="3623733" y="1120019"/>
                  <a:pt x="3744685" y="953105"/>
                </a:cubicBezTo>
                <a:cubicBezTo>
                  <a:pt x="3865637" y="786191"/>
                  <a:pt x="3998685" y="508000"/>
                  <a:pt x="3802742" y="358019"/>
                </a:cubicBezTo>
                <a:cubicBezTo>
                  <a:pt x="3606799" y="208038"/>
                  <a:pt x="2963333" y="106438"/>
                  <a:pt x="2569028" y="53219"/>
                </a:cubicBezTo>
                <a:cubicBezTo>
                  <a:pt x="2174723" y="0"/>
                  <a:pt x="1705428" y="29029"/>
                  <a:pt x="1436914" y="38705"/>
                </a:cubicBezTo>
                <a:cubicBezTo>
                  <a:pt x="1168400" y="48381"/>
                  <a:pt x="1090990" y="77409"/>
                  <a:pt x="957942" y="111276"/>
                </a:cubicBezTo>
                <a:cubicBezTo>
                  <a:pt x="824894" y="145143"/>
                  <a:pt x="682171" y="224972"/>
                  <a:pt x="638628" y="241905"/>
                </a:cubicBezTo>
                <a:cubicBezTo>
                  <a:pt x="595085" y="258838"/>
                  <a:pt x="677333" y="227390"/>
                  <a:pt x="696685" y="212876"/>
                </a:cubicBezTo>
                <a:cubicBezTo>
                  <a:pt x="716037" y="198362"/>
                  <a:pt x="868438" y="99181"/>
                  <a:pt x="769257" y="154819"/>
                </a:cubicBezTo>
                <a:close/>
              </a:path>
            </a:pathLst>
          </a:custGeom>
          <a:noFill/>
          <a:ln w="57150">
            <a:solidFill>
              <a:srgbClr val="953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abadkézi sokszög 22"/>
          <p:cNvSpPr/>
          <p:nvPr/>
        </p:nvSpPr>
        <p:spPr>
          <a:xfrm>
            <a:off x="755577" y="5085184"/>
            <a:ext cx="2520280" cy="720080"/>
          </a:xfrm>
          <a:custGeom>
            <a:avLst/>
            <a:gdLst>
              <a:gd name="connsiteX0" fmla="*/ 769257 w 3998685"/>
              <a:gd name="connsiteY0" fmla="*/ 154819 h 1415143"/>
              <a:gd name="connsiteX1" fmla="*/ 101600 w 3998685"/>
              <a:gd name="connsiteY1" fmla="*/ 546705 h 1415143"/>
              <a:gd name="connsiteX2" fmla="*/ 159657 w 3998685"/>
              <a:gd name="connsiteY2" fmla="*/ 793448 h 1415143"/>
              <a:gd name="connsiteX3" fmla="*/ 537028 w 3998685"/>
              <a:gd name="connsiteY3" fmla="*/ 1170819 h 1415143"/>
              <a:gd name="connsiteX4" fmla="*/ 2032000 w 3998685"/>
              <a:gd name="connsiteY4" fmla="*/ 1286933 h 1415143"/>
              <a:gd name="connsiteX5" fmla="*/ 3077028 w 3998685"/>
              <a:gd name="connsiteY5" fmla="*/ 1359505 h 1415143"/>
              <a:gd name="connsiteX6" fmla="*/ 3744685 w 3998685"/>
              <a:gd name="connsiteY6" fmla="*/ 953105 h 1415143"/>
              <a:gd name="connsiteX7" fmla="*/ 3802742 w 3998685"/>
              <a:gd name="connsiteY7" fmla="*/ 358019 h 1415143"/>
              <a:gd name="connsiteX8" fmla="*/ 2569028 w 3998685"/>
              <a:gd name="connsiteY8" fmla="*/ 53219 h 1415143"/>
              <a:gd name="connsiteX9" fmla="*/ 1436914 w 3998685"/>
              <a:gd name="connsiteY9" fmla="*/ 38705 h 1415143"/>
              <a:gd name="connsiteX10" fmla="*/ 957942 w 3998685"/>
              <a:gd name="connsiteY10" fmla="*/ 111276 h 1415143"/>
              <a:gd name="connsiteX11" fmla="*/ 638628 w 3998685"/>
              <a:gd name="connsiteY11" fmla="*/ 241905 h 1415143"/>
              <a:gd name="connsiteX12" fmla="*/ 696685 w 3998685"/>
              <a:gd name="connsiteY12" fmla="*/ 212876 h 1415143"/>
              <a:gd name="connsiteX13" fmla="*/ 769257 w 3998685"/>
              <a:gd name="connsiteY13" fmla="*/ 154819 h 14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98685" h="1415143">
                <a:moveTo>
                  <a:pt x="769257" y="154819"/>
                </a:moveTo>
                <a:cubicBezTo>
                  <a:pt x="670076" y="210457"/>
                  <a:pt x="203200" y="440267"/>
                  <a:pt x="101600" y="546705"/>
                </a:cubicBezTo>
                <a:cubicBezTo>
                  <a:pt x="0" y="653143"/>
                  <a:pt x="87086" y="689429"/>
                  <a:pt x="159657" y="793448"/>
                </a:cubicBezTo>
                <a:cubicBezTo>
                  <a:pt x="232228" y="897467"/>
                  <a:pt x="224971" y="1088571"/>
                  <a:pt x="537028" y="1170819"/>
                </a:cubicBezTo>
                <a:cubicBezTo>
                  <a:pt x="849085" y="1253067"/>
                  <a:pt x="2032000" y="1286933"/>
                  <a:pt x="2032000" y="1286933"/>
                </a:cubicBezTo>
                <a:cubicBezTo>
                  <a:pt x="2455333" y="1318381"/>
                  <a:pt x="2791581" y="1415143"/>
                  <a:pt x="3077028" y="1359505"/>
                </a:cubicBezTo>
                <a:cubicBezTo>
                  <a:pt x="3362475" y="1303867"/>
                  <a:pt x="3623733" y="1120019"/>
                  <a:pt x="3744685" y="953105"/>
                </a:cubicBezTo>
                <a:cubicBezTo>
                  <a:pt x="3865637" y="786191"/>
                  <a:pt x="3998685" y="508000"/>
                  <a:pt x="3802742" y="358019"/>
                </a:cubicBezTo>
                <a:cubicBezTo>
                  <a:pt x="3606799" y="208038"/>
                  <a:pt x="2963333" y="106438"/>
                  <a:pt x="2569028" y="53219"/>
                </a:cubicBezTo>
                <a:cubicBezTo>
                  <a:pt x="2174723" y="0"/>
                  <a:pt x="1705428" y="29029"/>
                  <a:pt x="1436914" y="38705"/>
                </a:cubicBezTo>
                <a:cubicBezTo>
                  <a:pt x="1168400" y="48381"/>
                  <a:pt x="1090990" y="77409"/>
                  <a:pt x="957942" y="111276"/>
                </a:cubicBezTo>
                <a:cubicBezTo>
                  <a:pt x="824894" y="145143"/>
                  <a:pt x="682171" y="224972"/>
                  <a:pt x="638628" y="241905"/>
                </a:cubicBezTo>
                <a:cubicBezTo>
                  <a:pt x="595085" y="258838"/>
                  <a:pt x="677333" y="227390"/>
                  <a:pt x="696685" y="212876"/>
                </a:cubicBezTo>
                <a:cubicBezTo>
                  <a:pt x="716037" y="198362"/>
                  <a:pt x="868438" y="99181"/>
                  <a:pt x="769257" y="154819"/>
                </a:cubicBezTo>
                <a:close/>
              </a:path>
            </a:pathLst>
          </a:cu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2008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981289"/>
            <a:ext cx="81192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Egy lépéssel távolabbról:</a:t>
            </a:r>
            <a:br>
              <a:rPr lang="hu-HU" sz="3600" dirty="0" smtClean="0">
                <a:solidFill>
                  <a:srgbClr val="FFFFFF"/>
                </a:solidFill>
              </a:rPr>
            </a:br>
            <a:r>
              <a:rPr lang="hu-HU" sz="3600" dirty="0" smtClean="0">
                <a:solidFill>
                  <a:srgbClr val="FFFFFF"/>
                </a:solidFill>
              </a:rPr>
              <a:t>a felsőoktatás lakossági percepciója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rrowheads="1"/>
          </p:cNvPicPr>
          <p:nvPr/>
        </p:nvPicPr>
        <p:blipFill>
          <a:blip r:embed="rId2" cstate="print"/>
          <a:srcRect l="8411" t="49986" b="24886"/>
          <a:stretch>
            <a:fillRect/>
          </a:stretch>
        </p:blipFill>
        <p:spPr bwMode="auto">
          <a:xfrm>
            <a:off x="250824" y="3429000"/>
            <a:ext cx="8893175" cy="9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églalap 6"/>
          <p:cNvSpPr>
            <a:spLocks noChangeArrowheads="1"/>
          </p:cNvSpPr>
          <p:nvPr/>
        </p:nvSpPr>
        <p:spPr bwMode="auto">
          <a:xfrm>
            <a:off x="343322" y="3573016"/>
            <a:ext cx="8261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attitűdök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Összevont indexek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16704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900" dirty="0" smtClean="0"/>
              <a:t>Képzett indexek jelentése:</a:t>
            </a:r>
          </a:p>
          <a:p>
            <a:r>
              <a:rPr lang="hu-HU" sz="900" b="1" dirty="0" smtClean="0"/>
              <a:t>kétkezi vs. diploma</a:t>
            </a:r>
            <a:r>
              <a:rPr lang="hu-HU" sz="900" dirty="0" smtClean="0"/>
              <a:t>: 1 - szakmai, kétkezi munka, 5 - inkább diploma; </a:t>
            </a:r>
            <a:r>
              <a:rPr lang="hu-HU" sz="900" b="1" dirty="0" smtClean="0"/>
              <a:t>társadalmi hasznosság:</a:t>
            </a:r>
            <a:r>
              <a:rPr lang="hu-HU" sz="900" dirty="0" smtClean="0"/>
              <a:t> 1 - nem hasznosabbak 5 - diplomások hasznosabbak; j</a:t>
            </a:r>
            <a:r>
              <a:rPr lang="hu-HU" sz="900" b="1" dirty="0" smtClean="0"/>
              <a:t>obb pozíció, kereset</a:t>
            </a:r>
            <a:r>
              <a:rPr lang="hu-HU" sz="900" dirty="0" smtClean="0"/>
              <a:t>: 1 - nem jobb 5 - diplomások jobb pozíció, kereset; </a:t>
            </a:r>
            <a:r>
              <a:rPr lang="hu-HU" sz="900" b="1" dirty="0" smtClean="0"/>
              <a:t>magyar egyetemek</a:t>
            </a:r>
            <a:r>
              <a:rPr lang="hu-HU" sz="900" dirty="0" smtClean="0"/>
              <a:t> 1 - nem jobbak, 5- jobbak a magyar egyetemek; </a:t>
            </a:r>
            <a:r>
              <a:rPr lang="hu-HU" sz="900" b="1" dirty="0" smtClean="0"/>
              <a:t>elhelyezkedés: </a:t>
            </a:r>
            <a:r>
              <a:rPr lang="hu-HU" sz="900" dirty="0" smtClean="0"/>
              <a:t>1 - nem jobb elhelyezkedés, 5 - diplomások jobb elhelyezkedése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6868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363272" cy="720080"/>
          </a:xfrm>
        </p:spPr>
        <p:txBody>
          <a:bodyPr/>
          <a:lstStyle/>
          <a:p>
            <a:pPr algn="l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</a:rPr>
              <a:t>Az attitűdök szintjén összességében</a:t>
            </a:r>
            <a:endParaRPr 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16704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900" dirty="0" smtClean="0"/>
              <a:t>Képzett indexek jelentése:</a:t>
            </a:r>
          </a:p>
          <a:p>
            <a:r>
              <a:rPr lang="hu-HU" sz="900" b="1" dirty="0" smtClean="0"/>
              <a:t>kétkezi vs. diploma</a:t>
            </a:r>
            <a:r>
              <a:rPr lang="hu-HU" sz="900" dirty="0" smtClean="0"/>
              <a:t>: 1 - szakmai, kétkezi munka, 5 - inkább diploma; </a:t>
            </a:r>
            <a:r>
              <a:rPr lang="hu-HU" sz="900" b="1" dirty="0" smtClean="0"/>
              <a:t>társadalmi hasznosság:</a:t>
            </a:r>
            <a:r>
              <a:rPr lang="hu-HU" sz="900" dirty="0" smtClean="0"/>
              <a:t> 1 - nem hasznosabbak 5 - diplomások hasznosabbak; j</a:t>
            </a:r>
            <a:r>
              <a:rPr lang="hu-HU" sz="900" b="1" dirty="0" smtClean="0"/>
              <a:t>obb pozíció, kereset</a:t>
            </a:r>
            <a:r>
              <a:rPr lang="hu-HU" sz="900" dirty="0" smtClean="0"/>
              <a:t>: 1 - nem jobb 5 - diplomások jobb pozíció, kereset; </a:t>
            </a:r>
            <a:r>
              <a:rPr lang="hu-HU" sz="900" b="1" dirty="0" smtClean="0"/>
              <a:t>magyar egyetemek</a:t>
            </a:r>
            <a:r>
              <a:rPr lang="hu-HU" sz="900" dirty="0" smtClean="0"/>
              <a:t> 1 - nem jobbak, 5- jobbak a magyar egyetemek; </a:t>
            </a:r>
            <a:r>
              <a:rPr lang="hu-HU" sz="900" b="1" dirty="0" smtClean="0"/>
              <a:t>elhelyezkedés: </a:t>
            </a:r>
            <a:r>
              <a:rPr lang="hu-HU" sz="900" dirty="0" smtClean="0"/>
              <a:t>1 - nem jobb elhelyezkedés, 5 - diplomások jobb elhelyezkedése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3045472"/>
              </p:ext>
            </p:extLst>
          </p:nvPr>
        </p:nvGraphicFramePr>
        <p:xfrm>
          <a:off x="457200" y="692696"/>
          <a:ext cx="86868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8812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576064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bg1">
                    <a:lumMod val="95000"/>
                  </a:schemeClr>
                </a:solidFill>
              </a:rPr>
              <a:t>Összegezve</a:t>
            </a:r>
            <a:endParaRPr lang="hu-H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688632"/>
          </a:xfrm>
        </p:spPr>
        <p:txBody>
          <a:bodyPr/>
          <a:lstStyle/>
          <a:p>
            <a:pPr marL="184150" indent="-160338">
              <a:lnSpc>
                <a:spcPct val="150000"/>
              </a:lnSpc>
            </a:pPr>
            <a:r>
              <a:rPr lang="hu-HU" sz="1400" dirty="0" smtClean="0"/>
              <a:t>kapcsolat </a:t>
            </a:r>
            <a:r>
              <a:rPr lang="hu-HU" sz="1400" dirty="0"/>
              <a:t>és </a:t>
            </a:r>
            <a:r>
              <a:rPr lang="hu-HU" sz="1400" dirty="0" smtClean="0"/>
              <a:t>témák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22% - nincs kapcsolata, 36</a:t>
            </a:r>
            <a:r>
              <a:rPr lang="hu-HU" sz="1100" dirty="0"/>
              <a:t>% - nem téma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nincs kitüntetett helyen a témák között, hasznossága/finanszírozás kiemelt</a:t>
            </a:r>
          </a:p>
          <a:p>
            <a:pPr marL="184150" indent="-160338">
              <a:lnSpc>
                <a:spcPct val="150000"/>
              </a:lnSpc>
            </a:pPr>
            <a:r>
              <a:rPr lang="hu-HU" sz="1400" dirty="0" smtClean="0"/>
              <a:t>felsőoktatás egésze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megbízható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„verik a nyugat-európai egyetemeket”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a méret alulbecslése</a:t>
            </a:r>
          </a:p>
          <a:p>
            <a:pPr marL="184150" indent="-160338">
              <a:lnSpc>
                <a:spcPct val="150000"/>
              </a:lnSpc>
            </a:pPr>
            <a:r>
              <a:rPr lang="hu-HU" sz="1400" dirty="0" smtClean="0"/>
              <a:t>bejutás </a:t>
            </a:r>
            <a:r>
              <a:rPr lang="hu-HU" sz="1400" dirty="0"/>
              <a:t>és </a:t>
            </a:r>
            <a:r>
              <a:rPr lang="hu-HU" sz="1400" dirty="0" smtClean="0"/>
              <a:t>végzés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átlagosnál könnyebb: Bp., megyeszékhely, érettségi felett, fiatalok, férfiak, saját maguk egyetemisták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 smtClean="0"/>
              <a:t>szorgalom és tanulás – bejutási előnyök</a:t>
            </a:r>
            <a:endParaRPr lang="hu-HU" sz="1100" dirty="0"/>
          </a:p>
          <a:p>
            <a:pPr marL="184150" indent="-160338">
              <a:lnSpc>
                <a:spcPct val="150000"/>
              </a:lnSpc>
            </a:pPr>
            <a:r>
              <a:rPr lang="hu-HU" sz="1400" dirty="0" smtClean="0"/>
              <a:t>finanszírozás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/>
              <a:t>tanácstalanság, megosztott álláspontok</a:t>
            </a:r>
          </a:p>
          <a:p>
            <a:pPr marL="184150" indent="-160338">
              <a:lnSpc>
                <a:spcPct val="150000"/>
              </a:lnSpc>
            </a:pPr>
            <a:r>
              <a:rPr lang="hu-HU" sz="1400" dirty="0"/>
              <a:t>diploma </a:t>
            </a:r>
            <a:r>
              <a:rPr lang="hu-HU" sz="1400" dirty="0" smtClean="0"/>
              <a:t>értéke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/>
              <a:t>személyes </a:t>
            </a:r>
            <a:r>
              <a:rPr lang="hu-HU" sz="1100" dirty="0" smtClean="0"/>
              <a:t>jóllét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/>
              <a:t>j</a:t>
            </a:r>
            <a:r>
              <a:rPr lang="hu-HU" sz="1100" dirty="0" smtClean="0"/>
              <a:t>og, informatika vs. orvos, tanár</a:t>
            </a:r>
            <a:endParaRPr lang="hu-HU" sz="1100" dirty="0"/>
          </a:p>
          <a:p>
            <a:pPr marL="184150" indent="-160338">
              <a:lnSpc>
                <a:spcPct val="150000"/>
              </a:lnSpc>
            </a:pPr>
            <a:r>
              <a:rPr lang="hu-HU" sz="1400" dirty="0" smtClean="0"/>
              <a:t>Attitűdök</a:t>
            </a:r>
          </a:p>
          <a:p>
            <a:pPr marL="358775" lvl="2" indent="-160338">
              <a:lnSpc>
                <a:spcPct val="150000"/>
              </a:lnSpc>
            </a:pPr>
            <a:r>
              <a:rPr lang="hu-HU" sz="1100" dirty="0"/>
              <a:t>jog, informatika vs. orvos, tanár</a:t>
            </a: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821743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5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pPr algn="l" eaLnBrk="1" hangingPunct="1"/>
            <a:r>
              <a:rPr lang="hu-HU" dirty="0" smtClean="0"/>
              <a:t>Köszönöm a figyelmet!</a:t>
            </a:r>
          </a:p>
        </p:txBody>
      </p:sp>
      <p:sp>
        <p:nvSpPr>
          <p:cNvPr id="29698" name="Tartalom helye 6"/>
          <p:cNvSpPr>
            <a:spLocks noGrp="1"/>
          </p:cNvSpPr>
          <p:nvPr>
            <p:ph idx="1"/>
          </p:nvPr>
        </p:nvSpPr>
        <p:spPr>
          <a:xfrm>
            <a:off x="457200" y="2104876"/>
            <a:ext cx="8291513" cy="29083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800" b="1" dirty="0" smtClean="0"/>
              <a:t>Dr. Pillók Péter</a:t>
            </a:r>
          </a:p>
          <a:p>
            <a:pPr eaLnBrk="1" hangingPunct="1">
              <a:buFont typeface="Arial" charset="0"/>
              <a:buNone/>
            </a:pPr>
            <a:r>
              <a:rPr lang="hu-HU" sz="2800" dirty="0" smtClean="0"/>
              <a:t>ELTE </a:t>
            </a:r>
            <a:r>
              <a:rPr lang="hu-HU" sz="2800" dirty="0" err="1" smtClean="0"/>
              <a:t>TáTK</a:t>
            </a:r>
            <a:r>
              <a:rPr lang="hu-HU" sz="2800" dirty="0" smtClean="0"/>
              <a:t> Statisztikai Tanszék</a:t>
            </a:r>
          </a:p>
          <a:p>
            <a:pPr eaLnBrk="1" hangingPunct="1">
              <a:buFont typeface="Arial" charset="0"/>
              <a:buNone/>
            </a:pPr>
            <a:r>
              <a:rPr lang="hu-HU" sz="2800" b="1" dirty="0" err="1" smtClean="0"/>
              <a:t>peter</a:t>
            </a:r>
            <a:r>
              <a:rPr lang="hu-HU" sz="2800" dirty="0" smtClean="0"/>
              <a:t>@</a:t>
            </a:r>
            <a:r>
              <a:rPr lang="hu-HU" sz="2800" dirty="0" err="1" smtClean="0"/>
              <a:t>pillok.hu</a:t>
            </a:r>
            <a:endParaRPr lang="hu-HU" sz="2800" dirty="0" smtClean="0"/>
          </a:p>
        </p:txBody>
      </p:sp>
      <p:pic>
        <p:nvPicPr>
          <p:cNvPr id="29699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5661248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539298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rrowheads="1"/>
          </p:cNvPicPr>
          <p:nvPr/>
        </p:nvPicPr>
        <p:blipFill>
          <a:blip r:embed="rId2" cstate="print"/>
          <a:srcRect l="12038" t="25906" b="50014"/>
          <a:stretch>
            <a:fillRect/>
          </a:stretch>
        </p:blipFill>
        <p:spPr bwMode="auto">
          <a:xfrm>
            <a:off x="250824" y="1725613"/>
            <a:ext cx="8893176" cy="98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6"/>
          <p:cNvSpPr>
            <a:spLocks noChangeArrowheads="1"/>
          </p:cNvSpPr>
          <p:nvPr/>
        </p:nvSpPr>
        <p:spPr bwMode="auto">
          <a:xfrm>
            <a:off x="395536" y="1916832"/>
            <a:ext cx="81192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61925" algn="ctr"/>
            <a:r>
              <a:rPr lang="hu-HU" sz="3600" dirty="0" smtClean="0">
                <a:solidFill>
                  <a:srgbClr val="FFFFFF"/>
                </a:solidFill>
              </a:rPr>
              <a:t>kapcsolat és témák</a:t>
            </a:r>
            <a:endParaRPr lang="hu-HU" sz="3600" dirty="0">
              <a:solidFill>
                <a:srgbClr val="FFFFFF"/>
              </a:solidFill>
            </a:endParaRPr>
          </a:p>
        </p:txBody>
      </p:sp>
      <p:pic>
        <p:nvPicPr>
          <p:cNvPr id="21506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ím 5"/>
          <p:cNvSpPr txBox="1">
            <a:spLocks/>
          </p:cNvSpPr>
          <p:nvPr/>
        </p:nvSpPr>
        <p:spPr bwMode="auto">
          <a:xfrm>
            <a:off x="8442522" y="-17635"/>
            <a:ext cx="3238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anchor="ctr"/>
          <a:lstStyle/>
          <a:p>
            <a:pPr>
              <a:defRPr/>
            </a:pPr>
            <a:r>
              <a:rPr lang="hu-HU" sz="2000" b="1" dirty="0" smtClean="0">
                <a:solidFill>
                  <a:schemeClr val="bg1"/>
                </a:solidFill>
              </a:rPr>
              <a:t>elnevezés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4224220889"/>
              </p:ext>
            </p:extLst>
          </p:nvPr>
        </p:nvGraphicFramePr>
        <p:xfrm>
          <a:off x="467544" y="0"/>
          <a:ext cx="439248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2"/>
          <p:cNvPicPr>
            <a:picLocks noChangeArrowheads="1"/>
          </p:cNvPicPr>
          <p:nvPr/>
        </p:nvPicPr>
        <p:blipFill>
          <a:blip r:embed="rId3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000" noProof="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Kapcsolati háló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3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églalap 7"/>
          <p:cNvSpPr/>
          <p:nvPr/>
        </p:nvSpPr>
        <p:spPr>
          <a:xfrm>
            <a:off x="467544" y="6382489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Hány olyan ember van az Ön ismeretségi körében, akikkel legalább havonta találkozik vagy beszélget, és aki </a:t>
            </a:r>
            <a:r>
              <a:rPr lang="hu-HU" sz="1100" dirty="0" smtClean="0"/>
              <a:t>diplomás/egyetemista, főiskolás/egyetemi</a:t>
            </a:r>
            <a:r>
              <a:rPr lang="hu-HU" sz="1100" dirty="0"/>
              <a:t>, főiskolai oktató?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1302397586"/>
              </p:ext>
            </p:extLst>
          </p:nvPr>
        </p:nvGraphicFramePr>
        <p:xfrm>
          <a:off x="5004048" y="908720"/>
          <a:ext cx="367240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Lekerekített téglalap 9"/>
          <p:cNvSpPr/>
          <p:nvPr/>
        </p:nvSpPr>
        <p:spPr>
          <a:xfrm>
            <a:off x="1043608" y="692696"/>
            <a:ext cx="3672408" cy="7920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solidFill>
                  <a:schemeClr val="tx1"/>
                </a:solidFill>
              </a:rPr>
              <a:t>Van-e az ismeretségi körben…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4" name="Lekerekített téglalap 13"/>
          <p:cNvSpPr/>
          <p:nvPr/>
        </p:nvSpPr>
        <p:spPr>
          <a:xfrm>
            <a:off x="5076056" y="188640"/>
            <a:ext cx="3816424" cy="7920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solidFill>
                  <a:schemeClr val="tx1"/>
                </a:solidFill>
              </a:rPr>
              <a:t>Hány van az ismeretségi körben…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648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Személyes távolság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2328277135"/>
              </p:ext>
            </p:extLst>
          </p:nvPr>
        </p:nvGraphicFramePr>
        <p:xfrm>
          <a:off x="467544" y="1052736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kerekített téglalap 6"/>
          <p:cNvSpPr/>
          <p:nvPr/>
        </p:nvSpPr>
        <p:spPr>
          <a:xfrm>
            <a:off x="4427984" y="836712"/>
            <a:ext cx="3672408" cy="792088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53%-uk 35 évnél fiatalabb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61% felsőfokú végzettségű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1/3-a budapesti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4860032" y="4437112"/>
            <a:ext cx="4104456" cy="100811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46%-uk 55 évnél idősebb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8 általános 41%, szakmunkásképző 43%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falusias jelleg, de Budapest is felülreprezentált</a:t>
            </a:r>
          </a:p>
          <a:p>
            <a:pPr>
              <a:buFont typeface="Arial" pitchFamily="34" charset="0"/>
              <a:buChar char="•"/>
            </a:pPr>
            <a:endParaRPr lang="hu-HU" sz="1400" dirty="0" smtClean="0">
              <a:solidFill>
                <a:schemeClr val="tx1"/>
              </a:solidFill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4499992" y="2708920"/>
            <a:ext cx="3960440" cy="648072"/>
          </a:xfrm>
          <a:prstGeom prst="roundRect">
            <a:avLst/>
          </a:prstGeom>
          <a:noFill/>
          <a:ln w="38100">
            <a:solidFill>
              <a:srgbClr val="953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érettségi  domináns, 39%, szakmunkásképző 31%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67544" y="6382489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Hány olyan ember van az Ön ismeretségi körében, akikkel legalább havonta találkozik vagy beszélget, és aki </a:t>
            </a:r>
            <a:r>
              <a:rPr lang="hu-HU" sz="1100" dirty="0" smtClean="0"/>
              <a:t>diplomás/egyetemista, főiskolás/egyetemi</a:t>
            </a:r>
            <a:r>
              <a:rPr lang="hu-HU" sz="1100" dirty="0"/>
              <a:t>, főiskolai oktató?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213212"/>
            <a:ext cx="84969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Mennyire szokta figyelni a következő témákat a médiában (tévében, rádióban, újságokban, interneten)? Kérem, az értékeléshez használjon egy ötfokú skálát, ahol az 5-ös azt jelenti, hogy Önt nagyon érdekli az adott téma, az 1-es pedig azt, hogy egyáltalán nem érdekli. 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1000886"/>
              </p:ext>
            </p:extLst>
          </p:nvPr>
        </p:nvGraphicFramePr>
        <p:xfrm>
          <a:off x="467544" y="1067777"/>
          <a:ext cx="8229600" cy="5097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4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Nincs kitüntetett figyelem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2555776" y="4725144"/>
            <a:ext cx="1368152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2555776" y="3717032"/>
            <a:ext cx="1368152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9072575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Felsőoktatási témák a közbeszédben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467544" y="6382489"/>
            <a:ext cx="86764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Az Ön környezetében – családban, munkahelyen, baráti körben vagy tágabb környezetében – milyen gyakran kerültek szóba kerültek ezek a témák az elmúlt fél évben?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8636398"/>
              </p:ext>
            </p:extLst>
          </p:nvPr>
        </p:nvGraphicFramePr>
        <p:xfrm>
          <a:off x="501080" y="764704"/>
          <a:ext cx="8642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Jobbra nyíl 6"/>
          <p:cNvSpPr/>
          <p:nvPr/>
        </p:nvSpPr>
        <p:spPr>
          <a:xfrm>
            <a:off x="539552" y="3573016"/>
            <a:ext cx="2520280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1547664" y="4110980"/>
            <a:ext cx="1512168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>
            <a:off x="2339752" y="5157192"/>
            <a:ext cx="753988" cy="576064"/>
          </a:xfrm>
          <a:prstGeom prst="righ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1259632" y="3039368"/>
            <a:ext cx="1800200" cy="576064"/>
          </a:xfrm>
          <a:prstGeom prst="rightArrow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683568" y="2005856"/>
            <a:ext cx="2376264" cy="576064"/>
          </a:xfrm>
          <a:prstGeom prst="rightArrow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6648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Témák beágyazottsága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/>
        </p:nvSpPr>
        <p:spPr>
          <a:xfrm>
            <a:off x="467544" y="6479758"/>
            <a:ext cx="81369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 smtClean="0"/>
              <a:t>Mennyire beágyazott a mikrokörnyezetbe a felsőoktatás témája?</a:t>
            </a:r>
            <a:endParaRPr lang="hu-HU" sz="1100" dirty="0"/>
          </a:p>
        </p:txBody>
      </p:sp>
      <p:graphicFrame>
        <p:nvGraphicFramePr>
          <p:cNvPr id="15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8089985"/>
              </p:ext>
            </p:extLst>
          </p:nvPr>
        </p:nvGraphicFramePr>
        <p:xfrm>
          <a:off x="323528" y="112474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kerekített téglalap 6"/>
          <p:cNvSpPr/>
          <p:nvPr/>
        </p:nvSpPr>
        <p:spPr>
          <a:xfrm>
            <a:off x="395536" y="836712"/>
            <a:ext cx="2880320" cy="108012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hallgatók  - életkor alapján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nő többlet, 59%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Budapest és városok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6012160" y="836712"/>
            <a:ext cx="3131840" cy="14401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48%-uk 55 évnél idősebb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8 általános 36%, szakmunkásképző 35%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felsőfokú 6%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falusiasabb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395536" y="5229200"/>
            <a:ext cx="3672408" cy="648072"/>
          </a:xfrm>
          <a:prstGeom prst="roundRect">
            <a:avLst/>
          </a:prstGeom>
          <a:noFill/>
          <a:ln w="38100">
            <a:solidFill>
              <a:srgbClr val="953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600" dirty="0" smtClean="0">
                <a:solidFill>
                  <a:schemeClr val="tx1"/>
                </a:solidFill>
              </a:rPr>
              <a:t>átlagos kor és iskolai végzettség</a:t>
            </a:r>
          </a:p>
        </p:txBody>
      </p:sp>
    </p:spTree>
    <p:extLst>
      <p:ext uri="{BB962C8B-B14F-4D97-AF65-F5344CB8AC3E}">
        <p14:creationId xmlns:p14="http://schemas.microsoft.com/office/powerpoint/2010/main" xmlns="" val="286648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rrowheads="1"/>
          </p:cNvPicPr>
          <p:nvPr/>
        </p:nvPicPr>
        <p:blipFill>
          <a:blip r:embed="rId2" cstate="print"/>
          <a:srcRect l="8035" t="131" b="75789"/>
          <a:stretch>
            <a:fillRect/>
          </a:stretch>
        </p:blipFill>
        <p:spPr bwMode="auto">
          <a:xfrm>
            <a:off x="34924" y="-27384"/>
            <a:ext cx="910907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ím 1"/>
          <p:cNvSpPr txBox="1">
            <a:spLocks/>
          </p:cNvSpPr>
          <p:nvPr/>
        </p:nvSpPr>
        <p:spPr bwMode="auto">
          <a:xfrm>
            <a:off x="323528" y="-99392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hu-HU" sz="40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Tehát az érintettség… összegezve</a:t>
            </a:r>
            <a:endParaRPr kumimoji="0" lang="hu-HU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 cstate="print"/>
          <a:srcRect t="131" b="157"/>
          <a:stretch>
            <a:fillRect/>
          </a:stretch>
        </p:blipFill>
        <p:spPr bwMode="auto">
          <a:xfrm>
            <a:off x="0" y="0"/>
            <a:ext cx="323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Diagram 14"/>
          <p:cNvGraphicFramePr/>
          <p:nvPr/>
        </p:nvGraphicFramePr>
        <p:xfrm>
          <a:off x="1979712" y="2276872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Diagram 17"/>
          <p:cNvGraphicFramePr/>
          <p:nvPr/>
        </p:nvGraphicFramePr>
        <p:xfrm>
          <a:off x="4067944" y="2276872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6156176" y="2276872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1979712" y="3212976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Diagram 21"/>
          <p:cNvGraphicFramePr/>
          <p:nvPr/>
        </p:nvGraphicFramePr>
        <p:xfrm>
          <a:off x="4067944" y="3212976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Diagram 22"/>
          <p:cNvGraphicFramePr/>
          <p:nvPr/>
        </p:nvGraphicFramePr>
        <p:xfrm>
          <a:off x="6156176" y="3212976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5" name="Diagram 24"/>
          <p:cNvGraphicFramePr/>
          <p:nvPr/>
        </p:nvGraphicFramePr>
        <p:xfrm>
          <a:off x="1979712" y="4365104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6" name="Diagram 25"/>
          <p:cNvGraphicFramePr/>
          <p:nvPr/>
        </p:nvGraphicFramePr>
        <p:xfrm>
          <a:off x="4067944" y="4365104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7" name="Diagram 26"/>
          <p:cNvGraphicFramePr/>
          <p:nvPr/>
        </p:nvGraphicFramePr>
        <p:xfrm>
          <a:off x="6156176" y="4365104"/>
          <a:ext cx="158417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8" name="Lekerekített téglalap 37"/>
          <p:cNvSpPr/>
          <p:nvPr/>
        </p:nvSpPr>
        <p:spPr>
          <a:xfrm>
            <a:off x="395536" y="2276872"/>
            <a:ext cx="1368152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nincs érintettség</a:t>
            </a:r>
          </a:p>
        </p:txBody>
      </p:sp>
      <p:sp>
        <p:nvSpPr>
          <p:cNvPr id="39" name="Lekerekített téglalap 38"/>
          <p:cNvSpPr/>
          <p:nvPr/>
        </p:nvSpPr>
        <p:spPr>
          <a:xfrm>
            <a:off x="395536" y="3429000"/>
            <a:ext cx="1368152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ismerősi érintettség</a:t>
            </a:r>
          </a:p>
        </p:txBody>
      </p:sp>
      <p:sp>
        <p:nvSpPr>
          <p:cNvPr id="40" name="Lekerekített téglalap 39"/>
          <p:cNvSpPr/>
          <p:nvPr/>
        </p:nvSpPr>
        <p:spPr>
          <a:xfrm>
            <a:off x="395536" y="4437112"/>
            <a:ext cx="1368152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saját maga érintett</a:t>
            </a:r>
          </a:p>
        </p:txBody>
      </p:sp>
      <p:sp>
        <p:nvSpPr>
          <p:cNvPr id="41" name="Lekerekített téglalap 40"/>
          <p:cNvSpPr/>
          <p:nvPr/>
        </p:nvSpPr>
        <p:spPr>
          <a:xfrm>
            <a:off x="1979712" y="1484784"/>
            <a:ext cx="1800200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nem a közbeszéd része</a:t>
            </a:r>
          </a:p>
        </p:txBody>
      </p:sp>
      <p:sp>
        <p:nvSpPr>
          <p:cNvPr id="42" name="Lekerekített téglalap 41"/>
          <p:cNvSpPr/>
          <p:nvPr/>
        </p:nvSpPr>
        <p:spPr>
          <a:xfrm>
            <a:off x="3923928" y="1484784"/>
            <a:ext cx="1800200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vannak témák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5868144" y="1484784"/>
            <a:ext cx="2016224" cy="64807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0000"/>
                </a:solidFill>
              </a:rPr>
              <a:t>széles spektrumon jelen van</a:t>
            </a:r>
          </a:p>
        </p:txBody>
      </p:sp>
      <p:sp>
        <p:nvSpPr>
          <p:cNvPr id="28" name="Téglalap 27"/>
          <p:cNvSpPr/>
          <p:nvPr/>
        </p:nvSpPr>
        <p:spPr>
          <a:xfrm>
            <a:off x="467544" y="6187951"/>
            <a:ext cx="813690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/>
              <a:t>Hány olyan ember van az Ön ismeretségi körében, akikkel legalább havonta találkozik vagy beszélget, és aki </a:t>
            </a:r>
            <a:r>
              <a:rPr lang="hu-HU" sz="1100" dirty="0" smtClean="0"/>
              <a:t>diplomás/egyetemista, főiskolás/egyetemi</a:t>
            </a:r>
            <a:r>
              <a:rPr lang="hu-HU" sz="1100" dirty="0"/>
              <a:t>, főiskolai oktató</a:t>
            </a:r>
            <a:r>
              <a:rPr lang="hu-HU" sz="1100" dirty="0" smtClean="0"/>
              <a:t>?</a:t>
            </a:r>
          </a:p>
          <a:p>
            <a:r>
              <a:rPr lang="hu-HU" sz="1100" dirty="0" smtClean="0"/>
              <a:t>Mennyire beágyazott a mikrokörnyezetbe a felsőoktatás témája?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xmlns="" val="286648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</TotalTime>
  <Words>1262</Words>
  <Application>Microsoft Office PowerPoint</Application>
  <PresentationFormat>Diavetítés a képernyőre (4:3 oldalarány)</PresentationFormat>
  <Paragraphs>154</Paragraphs>
  <Slides>29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0" baseType="lpstr">
      <vt:lpstr>Office-téma</vt:lpstr>
      <vt:lpstr>1. dia</vt:lpstr>
      <vt:lpstr>Észlelés és közvélemény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Magas bizalmi szint</vt:lpstr>
      <vt:lpstr>Felülbecsült nemzetközi pozíció</vt:lpstr>
      <vt:lpstr>Alulbecsült számosság</vt:lpstr>
      <vt:lpstr>14. dia</vt:lpstr>
      <vt:lpstr>Bejutás és bennmaradás percepciója</vt:lpstr>
      <vt:lpstr>Bejutás és bennmaradás percepciója</vt:lpstr>
      <vt:lpstr>Előnyök</vt:lpstr>
      <vt:lpstr>A kimaradás okai</vt:lpstr>
      <vt:lpstr>19. dia</vt:lpstr>
      <vt:lpstr>Tandíj: megosztott álláspontok</vt:lpstr>
      <vt:lpstr>Valamelyik tandíjformával egyetértők száma</vt:lpstr>
      <vt:lpstr>22. dia</vt:lpstr>
      <vt:lpstr>Diploma szükségessége különböző területeken</vt:lpstr>
      <vt:lpstr>Társadalmi és anyagi megbecsültség</vt:lpstr>
      <vt:lpstr>25. dia</vt:lpstr>
      <vt:lpstr>Összevont indexek</vt:lpstr>
      <vt:lpstr>Az attitűdök szintjén összességében</vt:lpstr>
      <vt:lpstr>Összegezve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Nemzeti Ifjúsági Stratégia indikátorai</dc:title>
  <dc:creator>Pillók Péter</dc:creator>
  <cp:lastModifiedBy>Pillók Péter</cp:lastModifiedBy>
  <cp:revision>481</cp:revision>
  <dcterms:created xsi:type="dcterms:W3CDTF">2013-04-10T08:14:12Z</dcterms:created>
  <dcterms:modified xsi:type="dcterms:W3CDTF">2014-05-07T07:57:11Z</dcterms:modified>
</cp:coreProperties>
</file>