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style4.xml" ContentType="application/vnd.ms-office.chartstyle+xml"/>
  <Override PartName="/ppt/charts/colors4.xml" ContentType="application/vnd.ms-office.chartcolor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85" r:id="rId4"/>
    <p:sldId id="275" r:id="rId5"/>
    <p:sldId id="276" r:id="rId6"/>
    <p:sldId id="265" r:id="rId7"/>
    <p:sldId id="277" r:id="rId8"/>
    <p:sldId id="272" r:id="rId9"/>
    <p:sldId id="278" r:id="rId10"/>
    <p:sldId id="287" r:id="rId11"/>
    <p:sldId id="273" r:id="rId12"/>
    <p:sldId id="286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62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81" d="100"/>
          <a:sy n="81" d="100"/>
        </p:scale>
        <p:origin x="-14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nfkk%20el&#337;ad&#225;s\multinom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G:\nfkk%20el&#337;ad&#225;s\multinom.xlsx" TargetMode="Externa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2.xml"/><Relationship Id="rId1" Type="http://schemas.openxmlformats.org/officeDocument/2006/relationships/oleObject" Target="file:///G:\nfkk%20el&#337;ad&#225;s\multinom.xlsx" TargetMode="Externa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G:\nfkk%20el&#337;ad&#225;s\abra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Ny&#252;sti%20Szilvia\AppData\Local\Temp\eurostudent_nyusti.szilvia_abrak.xlsx" TargetMode="External"/><Relationship Id="rId4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Ny&#252;sti%20Szilvia\AppData\Local\Temp\eurostudent_nyusti.szilvia_abrak.xlsx" TargetMode="External"/><Relationship Id="rId4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openxmlformats.org/officeDocument/2006/relationships/chartUserShapes" Target="../drawings/drawing5.xml"/><Relationship Id="rId1" Type="http://schemas.openxmlformats.org/officeDocument/2006/relationships/oleObject" Target="file:///G:\nfkk%20el&#337;ad&#225;s\multinom.xlsx" TargetMode="External"/><Relationship Id="rId4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Ny&#252;sti%20Szilvia\AppData\Local\Temp\eurostudent_nyusti.szilvia_abrak.xlsx" TargetMode="External"/><Relationship Id="rId4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484977743326524"/>
          <c:y val="6.7599154272382625E-2"/>
          <c:w val="0.62542799928127724"/>
          <c:h val="0.9101786235053951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bevételek!$C$1</c:f>
              <c:strCache>
                <c:ptCount val="1"/>
                <c:pt idx="0">
                  <c:v>Családi támogatás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bevételek!$A$2:$B$21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</c:v>
                  </c:pt>
                  <c:pt idx="7">
                    <c:v>22-24 év</c:v>
                  </c:pt>
                  <c:pt idx="8">
                    <c:v>25-29 év</c:v>
                  </c:pt>
                  <c:pt idx="9">
                    <c:v>30 év fölött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</c:v>
                  </c:pt>
                  <c:pt idx="15">
                    <c:v>Közép</c:v>
                  </c:pt>
                  <c:pt idx="16">
                    <c:v>Magas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típus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bevételek!$C$2:$C$21</c:f>
              <c:numCache>
                <c:formatCode>0</c:formatCode>
                <c:ptCount val="20"/>
                <c:pt idx="0">
                  <c:v>67</c:v>
                </c:pt>
                <c:pt idx="1">
                  <c:v>65</c:v>
                </c:pt>
                <c:pt idx="2">
                  <c:v>85</c:v>
                </c:pt>
                <c:pt idx="3">
                  <c:v>59</c:v>
                </c:pt>
                <c:pt idx="4">
                  <c:v>69</c:v>
                </c:pt>
                <c:pt idx="5">
                  <c:v>65</c:v>
                </c:pt>
                <c:pt idx="6">
                  <c:v>74</c:v>
                </c:pt>
                <c:pt idx="7">
                  <c:v>64</c:v>
                </c:pt>
                <c:pt idx="8">
                  <c:v>66</c:v>
                </c:pt>
                <c:pt idx="9">
                  <c:v>57</c:v>
                </c:pt>
                <c:pt idx="10">
                  <c:v>67</c:v>
                </c:pt>
                <c:pt idx="11">
                  <c:v>67</c:v>
                </c:pt>
                <c:pt idx="12">
                  <c:v>75</c:v>
                </c:pt>
                <c:pt idx="13">
                  <c:v>59</c:v>
                </c:pt>
                <c:pt idx="14">
                  <c:v>54</c:v>
                </c:pt>
                <c:pt idx="15">
                  <c:v>70</c:v>
                </c:pt>
                <c:pt idx="16">
                  <c:v>85</c:v>
                </c:pt>
                <c:pt idx="17">
                  <c:v>55</c:v>
                </c:pt>
                <c:pt idx="18">
                  <c:v>78</c:v>
                </c:pt>
                <c:pt idx="19">
                  <c:v>78</c:v>
                </c:pt>
              </c:numCache>
            </c:numRef>
          </c:val>
        </c:ser>
        <c:ser>
          <c:idx val="1"/>
          <c:order val="1"/>
          <c:tx>
            <c:strRef>
              <c:f>bevételek!$D$1</c:f>
              <c:strCache>
                <c:ptCount val="1"/>
                <c:pt idx="0">
                  <c:v>Saját kereset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bevételek!$A$2:$B$21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</c:v>
                  </c:pt>
                  <c:pt idx="7">
                    <c:v>22-24 év</c:v>
                  </c:pt>
                  <c:pt idx="8">
                    <c:v>25-29 év</c:v>
                  </c:pt>
                  <c:pt idx="9">
                    <c:v>30 év fölött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</c:v>
                  </c:pt>
                  <c:pt idx="15">
                    <c:v>Közép</c:v>
                  </c:pt>
                  <c:pt idx="16">
                    <c:v>Magas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típus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bevételek!$D$2:$D$21</c:f>
              <c:numCache>
                <c:formatCode>0</c:formatCode>
                <c:ptCount val="20"/>
                <c:pt idx="0">
                  <c:v>17</c:v>
                </c:pt>
                <c:pt idx="1">
                  <c:v>15</c:v>
                </c:pt>
                <c:pt idx="2">
                  <c:v>11</c:v>
                </c:pt>
                <c:pt idx="3">
                  <c:v>32</c:v>
                </c:pt>
                <c:pt idx="4">
                  <c:v>14</c:v>
                </c:pt>
                <c:pt idx="5">
                  <c:v>20</c:v>
                </c:pt>
                <c:pt idx="6">
                  <c:v>8</c:v>
                </c:pt>
                <c:pt idx="7">
                  <c:v>16</c:v>
                </c:pt>
                <c:pt idx="8">
                  <c:v>35</c:v>
                </c:pt>
                <c:pt idx="9">
                  <c:v>55</c:v>
                </c:pt>
                <c:pt idx="10">
                  <c:v>16</c:v>
                </c:pt>
                <c:pt idx="11">
                  <c:v>30</c:v>
                </c:pt>
                <c:pt idx="12">
                  <c:v>18</c:v>
                </c:pt>
                <c:pt idx="13">
                  <c:v>16</c:v>
                </c:pt>
                <c:pt idx="14">
                  <c:v>16</c:v>
                </c:pt>
                <c:pt idx="15">
                  <c:v>16</c:v>
                </c:pt>
                <c:pt idx="16">
                  <c:v>18</c:v>
                </c:pt>
                <c:pt idx="17">
                  <c:v>16</c:v>
                </c:pt>
                <c:pt idx="18">
                  <c:v>14</c:v>
                </c:pt>
                <c:pt idx="19">
                  <c:v>35</c:v>
                </c:pt>
              </c:numCache>
            </c:numRef>
          </c:val>
        </c:ser>
        <c:ser>
          <c:idx val="2"/>
          <c:order val="2"/>
          <c:tx>
            <c:strRef>
              <c:f>bevételek!$E$1</c:f>
              <c:strCache>
                <c:ptCount val="1"/>
                <c:pt idx="0">
                  <c:v>Ösztöndíj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</c:dPt>
          <c:dPt>
            <c:idx val="4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bevételek!$A$2:$B$21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</c:v>
                  </c:pt>
                  <c:pt idx="7">
                    <c:v>22-24 év</c:v>
                  </c:pt>
                  <c:pt idx="8">
                    <c:v>25-29 év</c:v>
                  </c:pt>
                  <c:pt idx="9">
                    <c:v>30 év fölött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</c:v>
                  </c:pt>
                  <c:pt idx="15">
                    <c:v>Közép</c:v>
                  </c:pt>
                  <c:pt idx="16">
                    <c:v>Magas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típus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bevételek!$E$2:$E$21</c:f>
              <c:numCache>
                <c:formatCode>0</c:formatCode>
                <c:ptCount val="20"/>
                <c:pt idx="0">
                  <c:v>11</c:v>
                </c:pt>
                <c:pt idx="1">
                  <c:v>11</c:v>
                </c:pt>
                <c:pt idx="2">
                  <c:v>12</c:v>
                </c:pt>
                <c:pt idx="3">
                  <c:v>15</c:v>
                </c:pt>
                <c:pt idx="4">
                  <c:v>12</c:v>
                </c:pt>
                <c:pt idx="5">
                  <c:v>11</c:v>
                </c:pt>
                <c:pt idx="6">
                  <c:v>11</c:v>
                </c:pt>
                <c:pt idx="7">
                  <c:v>12</c:v>
                </c:pt>
                <c:pt idx="8">
                  <c:v>10</c:v>
                </c:pt>
                <c:pt idx="9">
                  <c:v>8</c:v>
                </c:pt>
                <c:pt idx="10">
                  <c:v>11</c:v>
                </c:pt>
                <c:pt idx="11">
                  <c:v>12</c:v>
                </c:pt>
                <c:pt idx="12">
                  <c:v>11</c:v>
                </c:pt>
                <c:pt idx="13">
                  <c:v>12</c:v>
                </c:pt>
                <c:pt idx="14">
                  <c:v>12</c:v>
                </c:pt>
                <c:pt idx="15">
                  <c:v>11</c:v>
                </c:pt>
                <c:pt idx="16">
                  <c:v>11</c:v>
                </c:pt>
                <c:pt idx="17">
                  <c:v>10</c:v>
                </c:pt>
                <c:pt idx="18">
                  <c:v>13</c:v>
                </c:pt>
                <c:pt idx="19">
                  <c:v>12</c:v>
                </c:pt>
              </c:numCache>
            </c:numRef>
          </c:val>
        </c:ser>
        <c:ser>
          <c:idx val="3"/>
          <c:order val="3"/>
          <c:tx>
            <c:strRef>
              <c:f>bevételek!$F$1</c:f>
              <c:strCache>
                <c:ptCount val="1"/>
                <c:pt idx="0">
                  <c:v>Diákhitel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chemeClr val="accent4">
                  <a:alpha val="40000"/>
                </a:schemeClr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bevételek!$A$2:$B$21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</c:v>
                  </c:pt>
                  <c:pt idx="7">
                    <c:v>22-24 év</c:v>
                  </c:pt>
                  <c:pt idx="8">
                    <c:v>25-29 év</c:v>
                  </c:pt>
                  <c:pt idx="9">
                    <c:v>30 év fölött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</c:v>
                  </c:pt>
                  <c:pt idx="15">
                    <c:v>Közép</c:v>
                  </c:pt>
                  <c:pt idx="16">
                    <c:v>Magas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típus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bevételek!$F$2:$F$21</c:f>
              <c:numCache>
                <c:formatCode>0</c:formatCode>
                <c:ptCount val="20"/>
                <c:pt idx="0">
                  <c:v>6</c:v>
                </c:pt>
                <c:pt idx="1">
                  <c:v>7</c:v>
                </c:pt>
                <c:pt idx="2">
                  <c:v>4</c:v>
                </c:pt>
                <c:pt idx="3">
                  <c:v>3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6</c:v>
                </c:pt>
                <c:pt idx="11">
                  <c:v>7</c:v>
                </c:pt>
                <c:pt idx="12">
                  <c:v>5</c:v>
                </c:pt>
                <c:pt idx="13">
                  <c:v>8</c:v>
                </c:pt>
                <c:pt idx="14">
                  <c:v>8</c:v>
                </c:pt>
                <c:pt idx="15">
                  <c:v>6</c:v>
                </c:pt>
                <c:pt idx="16">
                  <c:v>5</c:v>
                </c:pt>
                <c:pt idx="17">
                  <c:v>6</c:v>
                </c:pt>
                <c:pt idx="18">
                  <c:v>6</c:v>
                </c:pt>
                <c:pt idx="19">
                  <c:v>8</c:v>
                </c:pt>
              </c:numCache>
            </c:numRef>
          </c:val>
        </c:ser>
        <c:ser>
          <c:idx val="4"/>
          <c:order val="4"/>
          <c:tx>
            <c:strRef>
              <c:f>bevételek!$G$1</c:f>
              <c:strCache>
                <c:ptCount val="1"/>
                <c:pt idx="0">
                  <c:v>Egyéb bevétel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bevételek!$A$2:$B$21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</c:v>
                  </c:pt>
                  <c:pt idx="7">
                    <c:v>22-24 év</c:v>
                  </c:pt>
                  <c:pt idx="8">
                    <c:v>25-29 év</c:v>
                  </c:pt>
                  <c:pt idx="9">
                    <c:v>30 év fölött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</c:v>
                  </c:pt>
                  <c:pt idx="15">
                    <c:v>Közép</c:v>
                  </c:pt>
                  <c:pt idx="16">
                    <c:v>Magas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típus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bevételek!$G$2:$G$21</c:f>
              <c:numCache>
                <c:formatCode>0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6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  <c:pt idx="7">
                  <c:v>5</c:v>
                </c:pt>
                <c:pt idx="8">
                  <c:v>8</c:v>
                </c:pt>
                <c:pt idx="9">
                  <c:v>11</c:v>
                </c:pt>
                <c:pt idx="10">
                  <c:v>5</c:v>
                </c:pt>
                <c:pt idx="11">
                  <c:v>12</c:v>
                </c:pt>
                <c:pt idx="12">
                  <c:v>4</c:v>
                </c:pt>
                <c:pt idx="13">
                  <c:v>5</c:v>
                </c:pt>
                <c:pt idx="14">
                  <c:v>5</c:v>
                </c:pt>
                <c:pt idx="15">
                  <c:v>4</c:v>
                </c:pt>
                <c:pt idx="16">
                  <c:v>5</c:v>
                </c:pt>
                <c:pt idx="17">
                  <c:v>4</c:v>
                </c:pt>
                <c:pt idx="18">
                  <c:v>5</c:v>
                </c:pt>
                <c:pt idx="19">
                  <c:v>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82525184"/>
        <c:axId val="95791360"/>
      </c:barChart>
      <c:catAx>
        <c:axId val="82525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791360"/>
        <c:crosses val="autoZero"/>
        <c:auto val="1"/>
        <c:lblAlgn val="ctr"/>
        <c:lblOffset val="100"/>
        <c:noMultiLvlLbl val="0"/>
      </c:catAx>
      <c:valAx>
        <c:axId val="95791360"/>
        <c:scaling>
          <c:orientation val="minMax"/>
          <c:max val="150"/>
          <c:min val="0"/>
        </c:scaling>
        <c:delete val="1"/>
        <c:axPos val="t"/>
        <c:numFmt formatCode="0" sourceLinked="1"/>
        <c:majorTickMark val="none"/>
        <c:minorTickMark val="none"/>
        <c:tickLblPos val="nextTo"/>
        <c:crossAx val="8252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200" b="1"/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929418197725282"/>
          <c:y val="0.10725737930262165"/>
          <c:w val="0.62126137357830269"/>
          <c:h val="0.872372247356699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időgazd!$C$1</c:f>
              <c:strCache>
                <c:ptCount val="1"/>
                <c:pt idx="0">
                  <c:v>Szervezett tanulásra fordított napi idő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időgazd!$A$2:$B$21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</c:v>
                  </c:pt>
                  <c:pt idx="7">
                    <c:v>22-24 év</c:v>
                  </c:pt>
                  <c:pt idx="8">
                    <c:v>25-29 év</c:v>
                  </c:pt>
                  <c:pt idx="9">
                    <c:v>30 év fölött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</c:v>
                  </c:pt>
                  <c:pt idx="15">
                    <c:v>Közép</c:v>
                  </c:pt>
                  <c:pt idx="16">
                    <c:v>Magas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típus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időgazd!$C$2:$C$21</c:f>
              <c:numCache>
                <c:formatCode>0.0</c:formatCode>
                <c:ptCount val="20"/>
                <c:pt idx="0">
                  <c:v>3.3</c:v>
                </c:pt>
                <c:pt idx="1">
                  <c:v>3.2</c:v>
                </c:pt>
                <c:pt idx="2">
                  <c:v>3.8</c:v>
                </c:pt>
                <c:pt idx="3">
                  <c:v>2.9</c:v>
                </c:pt>
                <c:pt idx="4">
                  <c:v>3.4</c:v>
                </c:pt>
                <c:pt idx="5">
                  <c:v>3.2</c:v>
                </c:pt>
                <c:pt idx="6">
                  <c:v>3.5</c:v>
                </c:pt>
                <c:pt idx="7">
                  <c:v>3.2</c:v>
                </c:pt>
                <c:pt idx="8">
                  <c:v>3</c:v>
                </c:pt>
                <c:pt idx="9">
                  <c:v>3</c:v>
                </c:pt>
                <c:pt idx="10">
                  <c:v>3.3</c:v>
                </c:pt>
                <c:pt idx="11">
                  <c:v>3.2</c:v>
                </c:pt>
                <c:pt idx="12">
                  <c:v>3.3</c:v>
                </c:pt>
                <c:pt idx="13">
                  <c:v>3.3</c:v>
                </c:pt>
                <c:pt idx="14">
                  <c:v>3.3</c:v>
                </c:pt>
                <c:pt idx="15">
                  <c:v>3.3</c:v>
                </c:pt>
                <c:pt idx="16">
                  <c:v>3.2</c:v>
                </c:pt>
                <c:pt idx="17">
                  <c:v>3.3</c:v>
                </c:pt>
                <c:pt idx="18">
                  <c:v>3.4</c:v>
                </c:pt>
                <c:pt idx="19">
                  <c:v>3</c:v>
                </c:pt>
              </c:numCache>
            </c:numRef>
          </c:val>
        </c:ser>
        <c:ser>
          <c:idx val="1"/>
          <c:order val="1"/>
          <c:tx>
            <c:strRef>
              <c:f>időgazd!$D$1</c:f>
              <c:strCache>
                <c:ptCount val="1"/>
                <c:pt idx="0">
                  <c:v>Egyéni tanulásra fordított napi idő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időgazd!$A$2:$B$21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</c:v>
                  </c:pt>
                  <c:pt idx="7">
                    <c:v>22-24 év</c:v>
                  </c:pt>
                  <c:pt idx="8">
                    <c:v>25-29 év</c:v>
                  </c:pt>
                  <c:pt idx="9">
                    <c:v>30 év fölött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</c:v>
                  </c:pt>
                  <c:pt idx="15">
                    <c:v>Közép</c:v>
                  </c:pt>
                  <c:pt idx="16">
                    <c:v>Magas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típus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időgazd!$D$2:$D$21</c:f>
              <c:numCache>
                <c:formatCode>0.0</c:formatCode>
                <c:ptCount val="20"/>
                <c:pt idx="0">
                  <c:v>2</c:v>
                </c:pt>
                <c:pt idx="1">
                  <c:v>1.8</c:v>
                </c:pt>
                <c:pt idx="2">
                  <c:v>2.9</c:v>
                </c:pt>
                <c:pt idx="3">
                  <c:v>2</c:v>
                </c:pt>
                <c:pt idx="4">
                  <c:v>2.1</c:v>
                </c:pt>
                <c:pt idx="5">
                  <c:v>1.9</c:v>
                </c:pt>
                <c:pt idx="6">
                  <c:v>2</c:v>
                </c:pt>
                <c:pt idx="7">
                  <c:v>2</c:v>
                </c:pt>
                <c:pt idx="8">
                  <c:v>2.1</c:v>
                </c:pt>
                <c:pt idx="9">
                  <c:v>2.2000000000000002</c:v>
                </c:pt>
                <c:pt idx="10">
                  <c:v>2</c:v>
                </c:pt>
                <c:pt idx="11">
                  <c:v>2.5</c:v>
                </c:pt>
                <c:pt idx="12">
                  <c:v>2.1</c:v>
                </c:pt>
                <c:pt idx="13">
                  <c:v>1.9</c:v>
                </c:pt>
                <c:pt idx="14">
                  <c:v>2.1</c:v>
                </c:pt>
                <c:pt idx="15">
                  <c:v>2</c:v>
                </c:pt>
                <c:pt idx="16">
                  <c:v>2</c:v>
                </c:pt>
                <c:pt idx="17">
                  <c:v>1.9</c:v>
                </c:pt>
                <c:pt idx="18">
                  <c:v>2.1</c:v>
                </c:pt>
                <c:pt idx="19">
                  <c:v>2</c:v>
                </c:pt>
              </c:numCache>
            </c:numRef>
          </c:val>
        </c:ser>
        <c:ser>
          <c:idx val="2"/>
          <c:order val="2"/>
          <c:tx>
            <c:strRef>
              <c:f>időgazd!$E$1</c:f>
              <c:strCache>
                <c:ptCount val="1"/>
                <c:pt idx="0">
                  <c:v>Munkára fordított napi idő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időgazd!$A$2:$B$21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</c:v>
                  </c:pt>
                  <c:pt idx="7">
                    <c:v>22-24 év</c:v>
                  </c:pt>
                  <c:pt idx="8">
                    <c:v>25-29 év</c:v>
                  </c:pt>
                  <c:pt idx="9">
                    <c:v>30 év fölött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</c:v>
                  </c:pt>
                  <c:pt idx="15">
                    <c:v>Közép</c:v>
                  </c:pt>
                  <c:pt idx="16">
                    <c:v>Magas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típus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időgazd!$E$2:$E$21</c:f>
              <c:numCache>
                <c:formatCode>0.0</c:formatCode>
                <c:ptCount val="20"/>
                <c:pt idx="0">
                  <c:v>0.8</c:v>
                </c:pt>
                <c:pt idx="1">
                  <c:v>0.9</c:v>
                </c:pt>
                <c:pt idx="2">
                  <c:v>0.5</c:v>
                </c:pt>
                <c:pt idx="3">
                  <c:v>1.4</c:v>
                </c:pt>
                <c:pt idx="4">
                  <c:v>0.8</c:v>
                </c:pt>
                <c:pt idx="5">
                  <c:v>0.9</c:v>
                </c:pt>
                <c:pt idx="6">
                  <c:v>0.5</c:v>
                </c:pt>
                <c:pt idx="7">
                  <c:v>0.9</c:v>
                </c:pt>
                <c:pt idx="8">
                  <c:v>1.5</c:v>
                </c:pt>
                <c:pt idx="9">
                  <c:v>2</c:v>
                </c:pt>
                <c:pt idx="10">
                  <c:v>0.8</c:v>
                </c:pt>
                <c:pt idx="11">
                  <c:v>1.5</c:v>
                </c:pt>
                <c:pt idx="12">
                  <c:v>0.8</c:v>
                </c:pt>
                <c:pt idx="13">
                  <c:v>0.9</c:v>
                </c:pt>
                <c:pt idx="14">
                  <c:v>0.9</c:v>
                </c:pt>
                <c:pt idx="15">
                  <c:v>0.9</c:v>
                </c:pt>
                <c:pt idx="16">
                  <c:v>0.8</c:v>
                </c:pt>
                <c:pt idx="17">
                  <c:v>0.8</c:v>
                </c:pt>
                <c:pt idx="18">
                  <c:v>0.8</c:v>
                </c:pt>
                <c:pt idx="19">
                  <c:v>1.6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07155456"/>
        <c:axId val="95794816"/>
      </c:barChart>
      <c:catAx>
        <c:axId val="1071554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794816"/>
        <c:crosses val="autoZero"/>
        <c:auto val="1"/>
        <c:lblAlgn val="ctr"/>
        <c:lblOffset val="100"/>
        <c:noMultiLvlLbl val="0"/>
      </c:catAx>
      <c:valAx>
        <c:axId val="95794816"/>
        <c:scaling>
          <c:orientation val="minMax"/>
          <c:max val="24"/>
          <c:min val="0"/>
        </c:scaling>
        <c:delete val="1"/>
        <c:axPos val="t"/>
        <c:numFmt formatCode="0.0" sourceLinked="1"/>
        <c:majorTickMark val="none"/>
        <c:minorTickMark val="none"/>
        <c:tickLblPos val="nextTo"/>
        <c:crossAx val="107155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6677602799650197E-4"/>
          <c:y val="1.1111112731279196E-2"/>
          <c:w val="0.79133311461067357"/>
          <c:h val="8.41257048885542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szegenyseg!$C$24</c:f>
              <c:strCache>
                <c:ptCount val="1"/>
                <c:pt idx="0">
                  <c:v>Nem deprivált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szegenyseg!$A$25:$B$44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alatti</c:v>
                  </c:pt>
                  <c:pt idx="7">
                    <c:v>22-24 éves</c:v>
                  </c:pt>
                  <c:pt idx="8">
                    <c:v>25-29 éves</c:v>
                  </c:pt>
                  <c:pt idx="9">
                    <c:v>30 év fölötti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 státuszú</c:v>
                  </c:pt>
                  <c:pt idx="15">
                    <c:v>Közép státuszú</c:v>
                  </c:pt>
                  <c:pt idx="16">
                    <c:v>Magas státuszú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szint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szegenyseg!$C$25:$C$44</c:f>
              <c:numCache>
                <c:formatCode>0.0</c:formatCode>
                <c:ptCount val="20"/>
                <c:pt idx="0">
                  <c:v>63.8</c:v>
                </c:pt>
                <c:pt idx="1">
                  <c:v>65.3</c:v>
                </c:pt>
                <c:pt idx="2">
                  <c:v>54.9</c:v>
                </c:pt>
                <c:pt idx="3">
                  <c:v>65.8</c:v>
                </c:pt>
                <c:pt idx="4">
                  <c:v>63.3</c:v>
                </c:pt>
                <c:pt idx="5">
                  <c:v>64.400000000000006</c:v>
                </c:pt>
                <c:pt idx="6">
                  <c:v>64.900000000000006</c:v>
                </c:pt>
                <c:pt idx="7">
                  <c:v>63.7</c:v>
                </c:pt>
                <c:pt idx="8">
                  <c:v>62.8</c:v>
                </c:pt>
                <c:pt idx="9">
                  <c:v>53.6</c:v>
                </c:pt>
                <c:pt idx="10">
                  <c:v>64</c:v>
                </c:pt>
                <c:pt idx="11">
                  <c:v>52.2</c:v>
                </c:pt>
                <c:pt idx="12">
                  <c:v>65.900000000000006</c:v>
                </c:pt>
                <c:pt idx="13">
                  <c:v>61.4</c:v>
                </c:pt>
                <c:pt idx="14">
                  <c:v>59.4</c:v>
                </c:pt>
                <c:pt idx="15">
                  <c:v>63.9</c:v>
                </c:pt>
                <c:pt idx="16">
                  <c:v>69.900000000000006</c:v>
                </c:pt>
                <c:pt idx="17">
                  <c:v>55.9</c:v>
                </c:pt>
                <c:pt idx="18">
                  <c:v>70.7</c:v>
                </c:pt>
                <c:pt idx="19">
                  <c:v>68.8</c:v>
                </c:pt>
              </c:numCache>
            </c:numRef>
          </c:val>
        </c:ser>
        <c:ser>
          <c:idx val="1"/>
          <c:order val="1"/>
          <c:tx>
            <c:strRef>
              <c:f>szegenyseg!$D$24</c:f>
              <c:strCache>
                <c:ptCount val="1"/>
                <c:pt idx="0">
                  <c:v>Jövedelmi szegény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szegenyseg!$A$25:$B$44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alatti</c:v>
                  </c:pt>
                  <c:pt idx="7">
                    <c:v>22-24 éves</c:v>
                  </c:pt>
                  <c:pt idx="8">
                    <c:v>25-29 éves</c:v>
                  </c:pt>
                  <c:pt idx="9">
                    <c:v>30 év fölötti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 státuszú</c:v>
                  </c:pt>
                  <c:pt idx="15">
                    <c:v>Közép státuszú</c:v>
                  </c:pt>
                  <c:pt idx="16">
                    <c:v>Magas státuszú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szint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szegenyseg!$D$25:$D$44</c:f>
              <c:numCache>
                <c:formatCode>0.0</c:formatCode>
                <c:ptCount val="20"/>
                <c:pt idx="0">
                  <c:v>16.100000000000001</c:v>
                </c:pt>
                <c:pt idx="1">
                  <c:v>17.899999999999999</c:v>
                </c:pt>
                <c:pt idx="2">
                  <c:v>10.6</c:v>
                </c:pt>
                <c:pt idx="3">
                  <c:v>12.4</c:v>
                </c:pt>
                <c:pt idx="4">
                  <c:v>15.5</c:v>
                </c:pt>
                <c:pt idx="5">
                  <c:v>16.8</c:v>
                </c:pt>
                <c:pt idx="6">
                  <c:v>17.8</c:v>
                </c:pt>
                <c:pt idx="7">
                  <c:v>16.3</c:v>
                </c:pt>
                <c:pt idx="8">
                  <c:v>10.9</c:v>
                </c:pt>
                <c:pt idx="9">
                  <c:v>11.4</c:v>
                </c:pt>
                <c:pt idx="10">
                  <c:v>16.2</c:v>
                </c:pt>
                <c:pt idx="11">
                  <c:v>11.1</c:v>
                </c:pt>
                <c:pt idx="12">
                  <c:v>14.1</c:v>
                </c:pt>
                <c:pt idx="13">
                  <c:v>18.399999999999999</c:v>
                </c:pt>
                <c:pt idx="14">
                  <c:v>19.7</c:v>
                </c:pt>
                <c:pt idx="15">
                  <c:v>15.6</c:v>
                </c:pt>
                <c:pt idx="16">
                  <c:v>11.3</c:v>
                </c:pt>
                <c:pt idx="17">
                  <c:v>25.5</c:v>
                </c:pt>
                <c:pt idx="18">
                  <c:v>8.8000000000000007</c:v>
                </c:pt>
                <c:pt idx="19">
                  <c:v>5.5</c:v>
                </c:pt>
              </c:numCache>
            </c:numRef>
          </c:val>
        </c:ser>
        <c:ser>
          <c:idx val="2"/>
          <c:order val="2"/>
          <c:tx>
            <c:strRef>
              <c:f>szegenyseg!$E$24</c:f>
              <c:strCache>
                <c:ptCount val="1"/>
                <c:pt idx="0">
                  <c:v>Időszegény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szegenyseg!$A$25:$B$44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alatti</c:v>
                  </c:pt>
                  <c:pt idx="7">
                    <c:v>22-24 éves</c:v>
                  </c:pt>
                  <c:pt idx="8">
                    <c:v>25-29 éves</c:v>
                  </c:pt>
                  <c:pt idx="9">
                    <c:v>30 év fölötti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 státuszú</c:v>
                  </c:pt>
                  <c:pt idx="15">
                    <c:v>Közép státuszú</c:v>
                  </c:pt>
                  <c:pt idx="16">
                    <c:v>Magas státuszú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szint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szegenyseg!$E$25:$E$44</c:f>
              <c:numCache>
                <c:formatCode>0.0</c:formatCode>
                <c:ptCount val="20"/>
                <c:pt idx="0">
                  <c:v>16.7</c:v>
                </c:pt>
                <c:pt idx="1">
                  <c:v>13.5</c:v>
                </c:pt>
                <c:pt idx="2">
                  <c:v>29</c:v>
                </c:pt>
                <c:pt idx="3">
                  <c:v>19.600000000000001</c:v>
                </c:pt>
                <c:pt idx="4">
                  <c:v>17.399999999999999</c:v>
                </c:pt>
                <c:pt idx="5">
                  <c:v>15.8</c:v>
                </c:pt>
                <c:pt idx="6">
                  <c:v>13.7</c:v>
                </c:pt>
                <c:pt idx="7">
                  <c:v>16.7</c:v>
                </c:pt>
                <c:pt idx="8">
                  <c:v>22.7</c:v>
                </c:pt>
                <c:pt idx="9">
                  <c:v>30.5</c:v>
                </c:pt>
                <c:pt idx="10">
                  <c:v>16.399999999999999</c:v>
                </c:pt>
                <c:pt idx="11">
                  <c:v>30.9</c:v>
                </c:pt>
                <c:pt idx="12">
                  <c:v>17.2</c:v>
                </c:pt>
                <c:pt idx="13">
                  <c:v>16</c:v>
                </c:pt>
                <c:pt idx="14">
                  <c:v>16.399999999999999</c:v>
                </c:pt>
                <c:pt idx="15">
                  <c:v>17.5</c:v>
                </c:pt>
                <c:pt idx="16">
                  <c:v>16.600000000000001</c:v>
                </c:pt>
                <c:pt idx="17">
                  <c:v>13.5</c:v>
                </c:pt>
                <c:pt idx="18">
                  <c:v>18.3</c:v>
                </c:pt>
                <c:pt idx="19">
                  <c:v>24.7</c:v>
                </c:pt>
              </c:numCache>
            </c:numRef>
          </c:val>
        </c:ser>
        <c:ser>
          <c:idx val="3"/>
          <c:order val="3"/>
          <c:tx>
            <c:strRef>
              <c:f>szegenyseg!$F$24</c:f>
              <c:strCache>
                <c:ptCount val="1"/>
                <c:pt idx="0">
                  <c:v>Mindkettő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szegenyseg!$A$25:$B$44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alatti</c:v>
                  </c:pt>
                  <c:pt idx="7">
                    <c:v>22-24 éves</c:v>
                  </c:pt>
                  <c:pt idx="8">
                    <c:v>25-29 éves</c:v>
                  </c:pt>
                  <c:pt idx="9">
                    <c:v>30 év fölötti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 diplomaszerző</c:v>
                  </c:pt>
                  <c:pt idx="14">
                    <c:v>Alacsony státuszú</c:v>
                  </c:pt>
                  <c:pt idx="15">
                    <c:v>Közép státuszú</c:v>
                  </c:pt>
                  <c:pt idx="16">
                    <c:v>Magas státuszú</c:v>
                  </c:pt>
                  <c:pt idx="17">
                    <c:v>Szülőkkel él</c:v>
                  </c:pt>
                  <c:pt idx="18">
                    <c:v>Egyedül vagy 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szint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szegenyseg!$F$25:$F$44</c:f>
              <c:numCache>
                <c:formatCode>0.0</c:formatCode>
                <c:ptCount val="20"/>
                <c:pt idx="0">
                  <c:v>3.5</c:v>
                </c:pt>
                <c:pt idx="1">
                  <c:v>3.3</c:v>
                </c:pt>
                <c:pt idx="2">
                  <c:v>5.5</c:v>
                </c:pt>
                <c:pt idx="3">
                  <c:v>2.2000000000000002</c:v>
                </c:pt>
                <c:pt idx="4">
                  <c:v>3.8</c:v>
                </c:pt>
                <c:pt idx="5">
                  <c:v>3.1</c:v>
                </c:pt>
                <c:pt idx="6">
                  <c:v>3.6</c:v>
                </c:pt>
                <c:pt idx="7">
                  <c:v>3.3</c:v>
                </c:pt>
                <c:pt idx="8">
                  <c:v>3.6</c:v>
                </c:pt>
                <c:pt idx="9">
                  <c:v>4.5</c:v>
                </c:pt>
                <c:pt idx="10">
                  <c:v>3.4</c:v>
                </c:pt>
                <c:pt idx="11">
                  <c:v>5.8</c:v>
                </c:pt>
                <c:pt idx="12">
                  <c:v>2.8</c:v>
                </c:pt>
                <c:pt idx="13">
                  <c:v>4.2</c:v>
                </c:pt>
                <c:pt idx="14">
                  <c:v>4.5999999999999996</c:v>
                </c:pt>
                <c:pt idx="15">
                  <c:v>3.1</c:v>
                </c:pt>
                <c:pt idx="16">
                  <c:v>2.2000000000000002</c:v>
                </c:pt>
                <c:pt idx="17">
                  <c:v>5.0999999999999996</c:v>
                </c:pt>
                <c:pt idx="18">
                  <c:v>2.2000000000000002</c:v>
                </c:pt>
                <c:pt idx="19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07315712"/>
        <c:axId val="86574208"/>
      </c:barChart>
      <c:catAx>
        <c:axId val="107315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6574208"/>
        <c:crosses val="autoZero"/>
        <c:auto val="1"/>
        <c:lblAlgn val="ctr"/>
        <c:lblOffset val="100"/>
        <c:noMultiLvlLbl val="0"/>
      </c:catAx>
      <c:valAx>
        <c:axId val="8657420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07315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Jövedelmi szegény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Munka1!$A$2:$A$10</c:f>
              <c:strCache>
                <c:ptCount val="9"/>
                <c:pt idx="0">
                  <c:v>alacsony státuszú (ref.: magas státuszú)</c:v>
                </c:pt>
                <c:pt idx="1">
                  <c:v>közepes státuszú (ref.: magas státuszú)</c:v>
                </c:pt>
                <c:pt idx="2">
                  <c:v>elsőgenerációs diplomaszerző (ref.: diplomás szülő)</c:v>
                </c:pt>
                <c:pt idx="3">
                  <c:v>25 év feletti (ref.: 24 év alatti)</c:v>
                </c:pt>
                <c:pt idx="4">
                  <c:v>gyermekes (ref.: gyermektelen)</c:v>
                </c:pt>
                <c:pt idx="5">
                  <c:v>osztatlan (ref.:alapképzés)</c:v>
                </c:pt>
                <c:pt idx="6">
                  <c:v>mesterképzés (ref.:alapképzés)</c:v>
                </c:pt>
                <c:pt idx="7">
                  <c:v>saját családdal él (ref.: egyedül/egyéb személlyel él)</c:v>
                </c:pt>
                <c:pt idx="8">
                  <c:v>szülőkkel él (ref.: egyedül/egyéb személlyel él)</c:v>
                </c:pt>
              </c:strCache>
            </c:strRef>
          </c:cat>
          <c:val>
            <c:numRef>
              <c:f>Munka1!$B$2:$B$10</c:f>
              <c:numCache>
                <c:formatCode>###0.000</c:formatCode>
                <c:ptCount val="9"/>
                <c:pt idx="0">
                  <c:v>2.0961282041834512</c:v>
                </c:pt>
                <c:pt idx="1">
                  <c:v>1.4837018562802218</c:v>
                </c:pt>
                <c:pt idx="2">
                  <c:v>1.151019778573158</c:v>
                </c:pt>
                <c:pt idx="3" formatCode="####.000">
                  <c:v>0.73221943909604503</c:v>
                </c:pt>
                <c:pt idx="6" formatCode="####.000">
                  <c:v>0.8343868361156207</c:v>
                </c:pt>
                <c:pt idx="7" formatCode="####.000">
                  <c:v>0.68410502989061772</c:v>
                </c:pt>
                <c:pt idx="8">
                  <c:v>3.7678051551548757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Időszegény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Munka1!$A$2:$A$10</c:f>
              <c:strCache>
                <c:ptCount val="9"/>
                <c:pt idx="0">
                  <c:v>alacsony státuszú (ref.: magas státuszú)</c:v>
                </c:pt>
                <c:pt idx="1">
                  <c:v>közepes státuszú (ref.: magas státuszú)</c:v>
                </c:pt>
                <c:pt idx="2">
                  <c:v>elsőgenerációs diplomaszerző (ref.: diplomás szülő)</c:v>
                </c:pt>
                <c:pt idx="3">
                  <c:v>25 év feletti (ref.: 24 év alatti)</c:v>
                </c:pt>
                <c:pt idx="4">
                  <c:v>gyermekes (ref.: gyermektelen)</c:v>
                </c:pt>
                <c:pt idx="5">
                  <c:v>osztatlan (ref.:alapképzés)</c:v>
                </c:pt>
                <c:pt idx="6">
                  <c:v>mesterképzés (ref.:alapképzés)</c:v>
                </c:pt>
                <c:pt idx="7">
                  <c:v>saját családdal él (ref.: egyedül/egyéb személlyel él)</c:v>
                </c:pt>
                <c:pt idx="8">
                  <c:v>szülőkkel él (ref.: egyedül/egyéb személlyel él)</c:v>
                </c:pt>
              </c:strCache>
            </c:strRef>
          </c:cat>
          <c:val>
            <c:numRef>
              <c:f>Munka1!$C$2:$C$10</c:f>
              <c:numCache>
                <c:formatCode>###0.000</c:formatCode>
                <c:ptCount val="9"/>
                <c:pt idx="0">
                  <c:v>1.2576960881741659</c:v>
                </c:pt>
                <c:pt idx="1">
                  <c:v>1.2141741618060924</c:v>
                </c:pt>
                <c:pt idx="3">
                  <c:v>1.2605307682036551</c:v>
                </c:pt>
                <c:pt idx="4">
                  <c:v>2.1219225044926375</c:v>
                </c:pt>
                <c:pt idx="5">
                  <c:v>2.6006729189536801</c:v>
                </c:pt>
                <c:pt idx="6">
                  <c:v>1.3492534516377064</c:v>
                </c:pt>
                <c:pt idx="7">
                  <c:v>1.2193125528009221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Mindkettő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Munka1!$A$2:$A$10</c:f>
              <c:strCache>
                <c:ptCount val="9"/>
                <c:pt idx="0">
                  <c:v>alacsony státuszú (ref.: magas státuszú)</c:v>
                </c:pt>
                <c:pt idx="1">
                  <c:v>közepes státuszú (ref.: magas státuszú)</c:v>
                </c:pt>
                <c:pt idx="2">
                  <c:v>elsőgenerációs diplomaszerző (ref.: diplomás szülő)</c:v>
                </c:pt>
                <c:pt idx="3">
                  <c:v>25 év feletti (ref.: 24 év alatti)</c:v>
                </c:pt>
                <c:pt idx="4">
                  <c:v>gyermekes (ref.: gyermektelen)</c:v>
                </c:pt>
                <c:pt idx="5">
                  <c:v>osztatlan (ref.:alapképzés)</c:v>
                </c:pt>
                <c:pt idx="6">
                  <c:v>mesterképzés (ref.:alapképzés)</c:v>
                </c:pt>
                <c:pt idx="7">
                  <c:v>saját családdal él (ref.: egyedül/egyéb személlyel él)</c:v>
                </c:pt>
                <c:pt idx="8">
                  <c:v>szülőkkel él (ref.: egyedül/egyéb személlyel él)</c:v>
                </c:pt>
              </c:strCache>
            </c:strRef>
          </c:cat>
          <c:val>
            <c:numRef>
              <c:f>Munka1!$D$2:$D$10</c:f>
              <c:numCache>
                <c:formatCode>###0.000</c:formatCode>
                <c:ptCount val="9"/>
                <c:pt idx="0">
                  <c:v>2.6037902817139154</c:v>
                </c:pt>
                <c:pt idx="1">
                  <c:v>1.548861017381443</c:v>
                </c:pt>
                <c:pt idx="2">
                  <c:v>1.4122680578775573</c:v>
                </c:pt>
                <c:pt idx="4">
                  <c:v>2.8635600815059266</c:v>
                </c:pt>
                <c:pt idx="5">
                  <c:v>2.7051904790057559</c:v>
                </c:pt>
                <c:pt idx="7" formatCode="####.000">
                  <c:v>0.45223358204939734</c:v>
                </c:pt>
                <c:pt idx="8">
                  <c:v>3.171826673590787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07359744"/>
        <c:axId val="86577664"/>
      </c:barChart>
      <c:catAx>
        <c:axId val="107359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6577664"/>
        <c:crossesAt val="1"/>
        <c:auto val="1"/>
        <c:lblAlgn val="ctr"/>
        <c:lblOffset val="100"/>
        <c:noMultiLvlLbl val="0"/>
      </c:catAx>
      <c:valAx>
        <c:axId val="86577664"/>
        <c:scaling>
          <c:logBase val="10"/>
          <c:orientation val="minMax"/>
          <c:max val="5"/>
          <c:min val="0.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400" b="1"/>
                  <a:t>Ref.: Nem deprivált</a:t>
                </a:r>
              </a:p>
            </c:rich>
          </c:tx>
          <c:layout>
            <c:manualLayout>
              <c:xMode val="edge"/>
              <c:yMode val="edge"/>
              <c:x val="0.68590944881889759"/>
              <c:y val="0.9168820355788859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735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36428258967628"/>
          <c:y val="0.95089231727373869"/>
          <c:w val="0.4675475721784777"/>
          <c:h val="4.2442548848060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'5.ábra'!$B$12</c:f>
              <c:strCache>
                <c:ptCount val="1"/>
                <c:pt idx="0">
                  <c:v>Havi családi támogatás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'5.ábra'!$A$13:$A$19</c:f>
              <c:strCache>
                <c:ptCount val="7"/>
                <c:pt idx="0">
                  <c:v>Nem elegendő a családi forrás, de nincs kiegészítés</c:v>
                </c:pt>
                <c:pt idx="1">
                  <c:v>Nem elegendő a családi forrás, diákhitellel egészít ki</c:v>
                </c:pt>
                <c:pt idx="2">
                  <c:v>Nem elegendő a családi forrás, munkával egészít ki</c:v>
                </c:pt>
                <c:pt idx="3">
                  <c:v>Nem elegendő a családi forrás, diákhitellel és munkával egészít ki</c:v>
                </c:pt>
                <c:pt idx="4">
                  <c:v>Elegendő a családi forrás, semmivel sem egészít ki</c:v>
                </c:pt>
                <c:pt idx="5">
                  <c:v> Elegendő a családi forrás és kiegészít diákhitellel és/vagy munkával</c:v>
                </c:pt>
                <c:pt idx="6">
                  <c:v>Átlag</c:v>
                </c:pt>
              </c:strCache>
            </c:strRef>
          </c:cat>
          <c:val>
            <c:numRef>
              <c:f>'5.ábra'!$B$13:$B$19</c:f>
              <c:numCache>
                <c:formatCode>0</c:formatCode>
                <c:ptCount val="7"/>
                <c:pt idx="0">
                  <c:v>20</c:v>
                </c:pt>
                <c:pt idx="1">
                  <c:v>15</c:v>
                </c:pt>
                <c:pt idx="2">
                  <c:v>18</c:v>
                </c:pt>
                <c:pt idx="3">
                  <c:v>13</c:v>
                </c:pt>
                <c:pt idx="4">
                  <c:v>116</c:v>
                </c:pt>
                <c:pt idx="5">
                  <c:v>111</c:v>
                </c:pt>
                <c:pt idx="6">
                  <c:v>67</c:v>
                </c:pt>
              </c:numCache>
            </c:numRef>
          </c:val>
        </c:ser>
        <c:ser>
          <c:idx val="1"/>
          <c:order val="1"/>
          <c:tx>
            <c:strRef>
              <c:f>'5.ábra'!$C$12</c:f>
              <c:strCache>
                <c:ptCount val="1"/>
                <c:pt idx="0">
                  <c:v>Havi saját kereset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'5.ábra'!$A$13:$A$19</c:f>
              <c:strCache>
                <c:ptCount val="7"/>
                <c:pt idx="0">
                  <c:v>Nem elegendő a családi forrás, de nincs kiegészítés</c:v>
                </c:pt>
                <c:pt idx="1">
                  <c:v>Nem elegendő a családi forrás, diákhitellel egészít ki</c:v>
                </c:pt>
                <c:pt idx="2">
                  <c:v>Nem elegendő a családi forrás, munkával egészít ki</c:v>
                </c:pt>
                <c:pt idx="3">
                  <c:v>Nem elegendő a családi forrás, diákhitellel és munkával egészít ki</c:v>
                </c:pt>
                <c:pt idx="4">
                  <c:v>Elegendő a családi forrás, semmivel sem egészít ki</c:v>
                </c:pt>
                <c:pt idx="5">
                  <c:v> Elegendő a családi forrás és kiegészít diákhitellel és/vagy munkával</c:v>
                </c:pt>
                <c:pt idx="6">
                  <c:v>Átlag</c:v>
                </c:pt>
              </c:strCache>
            </c:strRef>
          </c:cat>
          <c:val>
            <c:numRef>
              <c:f>'5.ábra'!$C$13:$C$19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56</c:v>
                </c:pt>
                <c:pt idx="3">
                  <c:v>54</c:v>
                </c:pt>
                <c:pt idx="4">
                  <c:v>0</c:v>
                </c:pt>
                <c:pt idx="5">
                  <c:v>38</c:v>
                </c:pt>
                <c:pt idx="6">
                  <c:v>17</c:v>
                </c:pt>
              </c:numCache>
            </c:numRef>
          </c:val>
        </c:ser>
        <c:ser>
          <c:idx val="2"/>
          <c:order val="2"/>
          <c:tx>
            <c:strRef>
              <c:f>'5.ábra'!$D$12</c:f>
              <c:strCache>
                <c:ptCount val="1"/>
                <c:pt idx="0">
                  <c:v>Havi ösztöndíj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'5.ábra'!$A$13:$A$19</c:f>
              <c:strCache>
                <c:ptCount val="7"/>
                <c:pt idx="0">
                  <c:v>Nem elegendő a családi forrás, de nincs kiegészítés</c:v>
                </c:pt>
                <c:pt idx="1">
                  <c:v>Nem elegendő a családi forrás, diákhitellel egészít ki</c:v>
                </c:pt>
                <c:pt idx="2">
                  <c:v>Nem elegendő a családi forrás, munkával egészít ki</c:v>
                </c:pt>
                <c:pt idx="3">
                  <c:v>Nem elegendő a családi forrás, diákhitellel és munkával egészít ki</c:v>
                </c:pt>
                <c:pt idx="4">
                  <c:v>Elegendő a családi forrás, semmivel sem egészít ki</c:v>
                </c:pt>
                <c:pt idx="5">
                  <c:v> Elegendő a családi forrás és kiegészít diákhitellel és/vagy munkával</c:v>
                </c:pt>
                <c:pt idx="6">
                  <c:v>Átlag</c:v>
                </c:pt>
              </c:strCache>
            </c:strRef>
          </c:cat>
          <c:val>
            <c:numRef>
              <c:f>'5.ábra'!$D$13:$D$19</c:f>
              <c:numCache>
                <c:formatCode>0</c:formatCode>
                <c:ptCount val="7"/>
                <c:pt idx="0">
                  <c:v>15</c:v>
                </c:pt>
                <c:pt idx="1">
                  <c:v>13</c:v>
                </c:pt>
                <c:pt idx="2">
                  <c:v>12</c:v>
                </c:pt>
                <c:pt idx="3">
                  <c:v>10</c:v>
                </c:pt>
                <c:pt idx="4">
                  <c:v>9</c:v>
                </c:pt>
                <c:pt idx="5">
                  <c:v>9</c:v>
                </c:pt>
                <c:pt idx="6">
                  <c:v>11</c:v>
                </c:pt>
              </c:numCache>
            </c:numRef>
          </c:val>
        </c:ser>
        <c:ser>
          <c:idx val="3"/>
          <c:order val="3"/>
          <c:tx>
            <c:strRef>
              <c:f>'5.ábra'!$E$12</c:f>
              <c:strCache>
                <c:ptCount val="1"/>
                <c:pt idx="0">
                  <c:v>Havi diákhitel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'5.ábra'!$A$13:$A$19</c:f>
              <c:strCache>
                <c:ptCount val="7"/>
                <c:pt idx="0">
                  <c:v>Nem elegendő a családi forrás, de nincs kiegészítés</c:v>
                </c:pt>
                <c:pt idx="1">
                  <c:v>Nem elegendő a családi forrás, diákhitellel egészít ki</c:v>
                </c:pt>
                <c:pt idx="2">
                  <c:v>Nem elegendő a családi forrás, munkával egészít ki</c:v>
                </c:pt>
                <c:pt idx="3">
                  <c:v>Nem elegendő a családi forrás, diákhitellel és munkával egészít ki</c:v>
                </c:pt>
                <c:pt idx="4">
                  <c:v>Elegendő a családi forrás, semmivel sem egészít ki</c:v>
                </c:pt>
                <c:pt idx="5">
                  <c:v> Elegendő a családi forrás és kiegészít diákhitellel és/vagy munkával</c:v>
                </c:pt>
                <c:pt idx="6">
                  <c:v>Átlag</c:v>
                </c:pt>
              </c:strCache>
            </c:strRef>
          </c:cat>
          <c:val>
            <c:numRef>
              <c:f>'5.ábra'!$E$13:$E$19</c:f>
              <c:numCache>
                <c:formatCode>0</c:formatCode>
                <c:ptCount val="7"/>
                <c:pt idx="0">
                  <c:v>0</c:v>
                </c:pt>
                <c:pt idx="1">
                  <c:v>48</c:v>
                </c:pt>
                <c:pt idx="2">
                  <c:v>0</c:v>
                </c:pt>
                <c:pt idx="3">
                  <c:v>51</c:v>
                </c:pt>
                <c:pt idx="4">
                  <c:v>0</c:v>
                </c:pt>
                <c:pt idx="5">
                  <c:v>16</c:v>
                </c:pt>
                <c:pt idx="6">
                  <c:v>6</c:v>
                </c:pt>
              </c:numCache>
            </c:numRef>
          </c:val>
        </c:ser>
        <c:ser>
          <c:idx val="4"/>
          <c:order val="4"/>
          <c:tx>
            <c:strRef>
              <c:f>'5.ábra'!$F$12</c:f>
              <c:strCache>
                <c:ptCount val="1"/>
                <c:pt idx="0">
                  <c:v>Havi egyéb bevétel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'5.ábra'!$A$13:$A$19</c:f>
              <c:strCache>
                <c:ptCount val="7"/>
                <c:pt idx="0">
                  <c:v>Nem elegendő a családi forrás, de nincs kiegészítés</c:v>
                </c:pt>
                <c:pt idx="1">
                  <c:v>Nem elegendő a családi forrás, diákhitellel egészít ki</c:v>
                </c:pt>
                <c:pt idx="2">
                  <c:v>Nem elegendő a családi forrás, munkával egészít ki</c:v>
                </c:pt>
                <c:pt idx="3">
                  <c:v>Nem elegendő a családi forrás, diákhitellel és munkával egészít ki</c:v>
                </c:pt>
                <c:pt idx="4">
                  <c:v>Elegendő a családi forrás, semmivel sem egészít ki</c:v>
                </c:pt>
                <c:pt idx="5">
                  <c:v> Elegendő a családi forrás és kiegészít diákhitellel és/vagy munkával</c:v>
                </c:pt>
                <c:pt idx="6">
                  <c:v>Átlag</c:v>
                </c:pt>
              </c:strCache>
            </c:strRef>
          </c:cat>
          <c:val>
            <c:numRef>
              <c:f>'5.ábra'!$F$13:$F$19</c:f>
              <c:numCache>
                <c:formatCode>General</c:formatCode>
                <c:ptCount val="7"/>
                <c:pt idx="0">
                  <c:v>6</c:v>
                </c:pt>
                <c:pt idx="1">
                  <c:v>4</c:v>
                </c:pt>
                <c:pt idx="2">
                  <c:v>7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59450624"/>
        <c:axId val="155640960"/>
      </c:barChart>
      <c:catAx>
        <c:axId val="1594506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5640960"/>
        <c:crosses val="autoZero"/>
        <c:auto val="1"/>
        <c:lblAlgn val="ctr"/>
        <c:lblOffset val="100"/>
        <c:noMultiLvlLbl val="0"/>
      </c:catAx>
      <c:valAx>
        <c:axId val="155640960"/>
        <c:scaling>
          <c:orientation val="minMax"/>
          <c:max val="190"/>
          <c:min val="0"/>
        </c:scaling>
        <c:delete val="1"/>
        <c:axPos val="t"/>
        <c:numFmt formatCode="0" sourceLinked="1"/>
        <c:majorTickMark val="none"/>
        <c:minorTickMark val="none"/>
        <c:tickLblPos val="nextTo"/>
        <c:crossAx val="15945062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1.5915591389539737E-2"/>
          <c:w val="0.89999998906386591"/>
          <c:h val="5.96429467903631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938834208223974"/>
          <c:y val="0.13871223878653352"/>
          <c:w val="0.48886843832020999"/>
          <c:h val="0.8612877612134665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'6.ábra'!$B$2</c:f>
              <c:strCache>
                <c:ptCount val="1"/>
                <c:pt idx="0">
                  <c:v>Átlagos napi tanulmányokra fordított idő (óra)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'6.ábra'!$A$3:$A$9</c:f>
              <c:strCache>
                <c:ptCount val="7"/>
                <c:pt idx="0">
                  <c:v>Nem elegendő a családi forrás, de nincs kiegészítés</c:v>
                </c:pt>
                <c:pt idx="1">
                  <c:v>Nem elegendő a családi forrás, diákhitellel egészít ki</c:v>
                </c:pt>
                <c:pt idx="2">
                  <c:v>Nem elegendő a családi forrás, munkával egészít ki</c:v>
                </c:pt>
                <c:pt idx="3">
                  <c:v>Nem elegendő a családi forrás, diákhitellel és munkával egészít ki</c:v>
                </c:pt>
                <c:pt idx="4">
                  <c:v>Elegendő a családi forrás, semmivel sem egészít ki</c:v>
                </c:pt>
                <c:pt idx="5">
                  <c:v> Elegendő a családi forrás és kiegészít diákhitellel és/vagy munkával</c:v>
                </c:pt>
                <c:pt idx="6">
                  <c:v>Átlag</c:v>
                </c:pt>
              </c:strCache>
            </c:strRef>
          </c:cat>
          <c:val>
            <c:numRef>
              <c:f>'6.ábra'!$B$3:$B$9</c:f>
              <c:numCache>
                <c:formatCode>0.0</c:formatCode>
                <c:ptCount val="7"/>
                <c:pt idx="0">
                  <c:v>5.6797238359798232</c:v>
                </c:pt>
                <c:pt idx="1">
                  <c:v>5.5411192073855915</c:v>
                </c:pt>
                <c:pt idx="2">
                  <c:v>4.589491965984684</c:v>
                </c:pt>
                <c:pt idx="3">
                  <c:v>4.3553426553430583</c:v>
                </c:pt>
                <c:pt idx="4">
                  <c:v>5.6639460218853692</c:v>
                </c:pt>
                <c:pt idx="5">
                  <c:v>4.9164437997250126</c:v>
                </c:pt>
                <c:pt idx="6">
                  <c:v>5.3146098111720885</c:v>
                </c:pt>
              </c:numCache>
            </c:numRef>
          </c:val>
        </c:ser>
        <c:ser>
          <c:idx val="1"/>
          <c:order val="1"/>
          <c:tx>
            <c:strRef>
              <c:f>'6.ábra'!$C$2</c:f>
              <c:strCache>
                <c:ptCount val="1"/>
                <c:pt idx="0">
                  <c:v>Átlagos napi munkára fordított idő (óra)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'6.ábra'!$A$3:$A$9</c:f>
              <c:strCache>
                <c:ptCount val="7"/>
                <c:pt idx="0">
                  <c:v>Nem elegendő a családi forrás, de nincs kiegészítés</c:v>
                </c:pt>
                <c:pt idx="1">
                  <c:v>Nem elegendő a családi forrás, diákhitellel egészít ki</c:v>
                </c:pt>
                <c:pt idx="2">
                  <c:v>Nem elegendő a családi forrás, munkával egészít ki</c:v>
                </c:pt>
                <c:pt idx="3">
                  <c:v>Nem elegendő a családi forrás, diákhitellel és munkával egészít ki</c:v>
                </c:pt>
                <c:pt idx="4">
                  <c:v>Elegendő a családi forrás, semmivel sem egészít ki</c:v>
                </c:pt>
                <c:pt idx="5">
                  <c:v> Elegendő a családi forrás és kiegészít diákhitellel és/vagy munkával</c:v>
                </c:pt>
                <c:pt idx="6">
                  <c:v>Átlag</c:v>
                </c:pt>
              </c:strCache>
            </c:strRef>
          </c:cat>
          <c:val>
            <c:numRef>
              <c:f>'6.ábra'!$C$3:$C$9</c:f>
              <c:numCache>
                <c:formatCode>0.0</c:formatCode>
                <c:ptCount val="7"/>
                <c:pt idx="0">
                  <c:v>0.27604028009431114</c:v>
                </c:pt>
                <c:pt idx="1">
                  <c:v>0.32093817346494552</c:v>
                </c:pt>
                <c:pt idx="2">
                  <c:v>2.4178756137219013</c:v>
                </c:pt>
                <c:pt idx="3">
                  <c:v>2.5875252390231642</c:v>
                </c:pt>
                <c:pt idx="4">
                  <c:v>0.18822522926954324</c:v>
                </c:pt>
                <c:pt idx="5">
                  <c:v>1.6150043989246752</c:v>
                </c:pt>
                <c:pt idx="6">
                  <c:v>0.92068408088374365</c:v>
                </c:pt>
              </c:numCache>
            </c:numRef>
          </c:val>
        </c:ser>
        <c:ser>
          <c:idx val="2"/>
          <c:order val="2"/>
          <c:tx>
            <c:strRef>
              <c:f>'6.ábra'!$D$2</c:f>
              <c:strCache>
                <c:ptCount val="1"/>
                <c:pt idx="0">
                  <c:v>Átlagos napi egyéb tevékenységre  fordított idő (óra)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'6.ábra'!$A$3:$A$9</c:f>
              <c:strCache>
                <c:ptCount val="7"/>
                <c:pt idx="0">
                  <c:v>Nem elegendő a családi forrás, de nincs kiegészítés</c:v>
                </c:pt>
                <c:pt idx="1">
                  <c:v>Nem elegendő a családi forrás, diákhitellel egészít ki</c:v>
                </c:pt>
                <c:pt idx="2">
                  <c:v>Nem elegendő a családi forrás, munkával egészít ki</c:v>
                </c:pt>
                <c:pt idx="3">
                  <c:v>Nem elegendő a családi forrás, diákhitellel és munkával egészít ki</c:v>
                </c:pt>
                <c:pt idx="4">
                  <c:v>Elegendő a családi forrás, semmivel sem egészít ki</c:v>
                </c:pt>
                <c:pt idx="5">
                  <c:v> Elegendő a családi forrás és kiegészít diákhitellel és/vagy munkával</c:v>
                </c:pt>
                <c:pt idx="6">
                  <c:v>Átlag</c:v>
                </c:pt>
              </c:strCache>
            </c:strRef>
          </c:cat>
          <c:val>
            <c:numRef>
              <c:f>'6.ábra'!$D$3:$D$9</c:f>
              <c:numCache>
                <c:formatCode>0.0</c:formatCode>
                <c:ptCount val="7"/>
                <c:pt idx="0">
                  <c:v>18.2</c:v>
                </c:pt>
                <c:pt idx="1">
                  <c:v>18.2</c:v>
                </c:pt>
                <c:pt idx="2">
                  <c:v>17.3</c:v>
                </c:pt>
                <c:pt idx="3">
                  <c:v>17.3</c:v>
                </c:pt>
                <c:pt idx="4">
                  <c:v>18.2</c:v>
                </c:pt>
                <c:pt idx="5">
                  <c:v>17.8</c:v>
                </c:pt>
                <c:pt idx="6">
                  <c:v>17.899999999999999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59452672"/>
        <c:axId val="155643264"/>
      </c:barChart>
      <c:catAx>
        <c:axId val="1594526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5643264"/>
        <c:crosses val="autoZero"/>
        <c:auto val="1"/>
        <c:lblAlgn val="ctr"/>
        <c:lblOffset val="100"/>
        <c:noMultiLvlLbl val="0"/>
      </c:catAx>
      <c:valAx>
        <c:axId val="155643264"/>
        <c:scaling>
          <c:orientation val="minMax"/>
          <c:max val="24"/>
        </c:scaling>
        <c:delete val="1"/>
        <c:axPos val="t"/>
        <c:numFmt formatCode="0" sourceLinked="0"/>
        <c:majorTickMark val="none"/>
        <c:minorTickMark val="none"/>
        <c:tickLblPos val="nextTo"/>
        <c:crossAx val="159452672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874179790026247E-2"/>
          <c:y val="1.5355417459794801E-2"/>
          <c:w val="0.94168307086614178"/>
          <c:h val="0.106226440416748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07198841557178"/>
          <c:y val="0.11771549226517934"/>
          <c:w val="0.71570578693195397"/>
          <c:h val="0.857089925225834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tipusok!$C$1</c:f>
              <c:strCache>
                <c:ptCount val="1"/>
                <c:pt idx="0">
                  <c:v>Nem elegendő a családi forrás, de nincs kiegészítés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tipusok!$A$2:$B$21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alatti</c:v>
                  </c:pt>
                  <c:pt idx="7">
                    <c:v>22-24 éves</c:v>
                  </c:pt>
                  <c:pt idx="8">
                    <c:v>25-29 éves</c:v>
                  </c:pt>
                  <c:pt idx="9">
                    <c:v>30 év fölötti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
diplomaszerző</c:v>
                  </c:pt>
                  <c:pt idx="14">
                    <c:v>Alacsony státuszú</c:v>
                  </c:pt>
                  <c:pt idx="15">
                    <c:v>Közép státuszú</c:v>
                  </c:pt>
                  <c:pt idx="16">
                    <c:v>Magas státuszú</c:v>
                  </c:pt>
                  <c:pt idx="17">
                    <c:v>Szülőkkel él</c:v>
                  </c:pt>
                  <c:pt idx="18">
                    <c:v>Egyedül vagy
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szint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tipusok!$C$2:$C$21</c:f>
              <c:numCache>
                <c:formatCode>0.0</c:formatCode>
                <c:ptCount val="20"/>
                <c:pt idx="0">
                  <c:v>25</c:v>
                </c:pt>
                <c:pt idx="1">
                  <c:v>26.3</c:v>
                </c:pt>
                <c:pt idx="2">
                  <c:v>21.2</c:v>
                </c:pt>
                <c:pt idx="3">
                  <c:v>22.5</c:v>
                </c:pt>
                <c:pt idx="4">
                  <c:v>24</c:v>
                </c:pt>
                <c:pt idx="5">
                  <c:v>26.3</c:v>
                </c:pt>
                <c:pt idx="6">
                  <c:v>26.8</c:v>
                </c:pt>
                <c:pt idx="7">
                  <c:v>25.4</c:v>
                </c:pt>
                <c:pt idx="8">
                  <c:v>18.8</c:v>
                </c:pt>
                <c:pt idx="9">
                  <c:v>23.2</c:v>
                </c:pt>
                <c:pt idx="10">
                  <c:v>25.1</c:v>
                </c:pt>
                <c:pt idx="11">
                  <c:v>25.1</c:v>
                </c:pt>
                <c:pt idx="12">
                  <c:v>23.3</c:v>
                </c:pt>
                <c:pt idx="13">
                  <c:v>27</c:v>
                </c:pt>
                <c:pt idx="14">
                  <c:v>29.2</c:v>
                </c:pt>
                <c:pt idx="15">
                  <c:v>22.9</c:v>
                </c:pt>
                <c:pt idx="16">
                  <c:v>20.5</c:v>
                </c:pt>
                <c:pt idx="17">
                  <c:v>33.700000000000003</c:v>
                </c:pt>
                <c:pt idx="18">
                  <c:v>18.399999999999999</c:v>
                </c:pt>
                <c:pt idx="19">
                  <c:v>14.2</c:v>
                </c:pt>
              </c:numCache>
            </c:numRef>
          </c:val>
        </c:ser>
        <c:ser>
          <c:idx val="1"/>
          <c:order val="1"/>
          <c:tx>
            <c:strRef>
              <c:f>tipusok!$D$1</c:f>
              <c:strCache>
                <c:ptCount val="1"/>
                <c:pt idx="0">
                  <c:v>Nem elegendő a családi forrás, diákhitellel egészít ki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tipusok!$A$2:$B$21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alatti</c:v>
                  </c:pt>
                  <c:pt idx="7">
                    <c:v>22-24 éves</c:v>
                  </c:pt>
                  <c:pt idx="8">
                    <c:v>25-29 éves</c:v>
                  </c:pt>
                  <c:pt idx="9">
                    <c:v>30 év fölötti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
diplomaszerző</c:v>
                  </c:pt>
                  <c:pt idx="14">
                    <c:v>Alacsony státuszú</c:v>
                  </c:pt>
                  <c:pt idx="15">
                    <c:v>Közép státuszú</c:v>
                  </c:pt>
                  <c:pt idx="16">
                    <c:v>Magas státuszú</c:v>
                  </c:pt>
                  <c:pt idx="17">
                    <c:v>Szülőkkel él</c:v>
                  </c:pt>
                  <c:pt idx="18">
                    <c:v>Egyedül vagy
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szint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tipusok!$D$2:$D$21</c:f>
              <c:numCache>
                <c:formatCode>0.0</c:formatCode>
                <c:ptCount val="20"/>
                <c:pt idx="0">
                  <c:v>4.2</c:v>
                </c:pt>
                <c:pt idx="1">
                  <c:v>4.5999999999999996</c:v>
                </c:pt>
                <c:pt idx="2">
                  <c:v>3.3</c:v>
                </c:pt>
                <c:pt idx="3">
                  <c:v>2.5</c:v>
                </c:pt>
                <c:pt idx="4">
                  <c:v>4</c:v>
                </c:pt>
                <c:pt idx="5">
                  <c:v>4.3</c:v>
                </c:pt>
                <c:pt idx="6">
                  <c:v>3.6</c:v>
                </c:pt>
                <c:pt idx="7">
                  <c:v>4.5</c:v>
                </c:pt>
                <c:pt idx="8">
                  <c:v>4.0999999999999996</c:v>
                </c:pt>
                <c:pt idx="9">
                  <c:v>3.7</c:v>
                </c:pt>
                <c:pt idx="10">
                  <c:v>4.2</c:v>
                </c:pt>
                <c:pt idx="11">
                  <c:v>2.2999999999999998</c:v>
                </c:pt>
                <c:pt idx="12">
                  <c:v>2.8</c:v>
                </c:pt>
                <c:pt idx="13">
                  <c:v>5.8</c:v>
                </c:pt>
                <c:pt idx="14">
                  <c:v>6</c:v>
                </c:pt>
                <c:pt idx="15">
                  <c:v>3.9</c:v>
                </c:pt>
                <c:pt idx="16">
                  <c:v>1.8</c:v>
                </c:pt>
                <c:pt idx="17">
                  <c:v>3.6</c:v>
                </c:pt>
                <c:pt idx="18">
                  <c:v>5</c:v>
                </c:pt>
                <c:pt idx="19">
                  <c:v>3.1</c:v>
                </c:pt>
              </c:numCache>
            </c:numRef>
          </c:val>
        </c:ser>
        <c:ser>
          <c:idx val="2"/>
          <c:order val="2"/>
          <c:tx>
            <c:strRef>
              <c:f>tipusok!$E$1</c:f>
              <c:strCache>
                <c:ptCount val="1"/>
                <c:pt idx="0">
                  <c:v>Nem elegendő a családi forrás, munkával egészít ki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tipusok!$A$2:$B$21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alatti</c:v>
                  </c:pt>
                  <c:pt idx="7">
                    <c:v>22-24 éves</c:v>
                  </c:pt>
                  <c:pt idx="8">
                    <c:v>25-29 éves</c:v>
                  </c:pt>
                  <c:pt idx="9">
                    <c:v>30 év fölötti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
diplomaszerző</c:v>
                  </c:pt>
                  <c:pt idx="14">
                    <c:v>Alacsony státuszú</c:v>
                  </c:pt>
                  <c:pt idx="15">
                    <c:v>Közép státuszú</c:v>
                  </c:pt>
                  <c:pt idx="16">
                    <c:v>Magas státuszú</c:v>
                  </c:pt>
                  <c:pt idx="17">
                    <c:v>Szülőkkel él</c:v>
                  </c:pt>
                  <c:pt idx="18">
                    <c:v>Egyedül vagy
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szint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tipusok!$E$2:$E$21</c:f>
              <c:numCache>
                <c:formatCode>0.0</c:formatCode>
                <c:ptCount val="20"/>
                <c:pt idx="0">
                  <c:v>16.8</c:v>
                </c:pt>
                <c:pt idx="1">
                  <c:v>16.600000000000001</c:v>
                </c:pt>
                <c:pt idx="2">
                  <c:v>10.4</c:v>
                </c:pt>
                <c:pt idx="3">
                  <c:v>25.8</c:v>
                </c:pt>
                <c:pt idx="4">
                  <c:v>16.2</c:v>
                </c:pt>
                <c:pt idx="5">
                  <c:v>17.600000000000001</c:v>
                </c:pt>
                <c:pt idx="6">
                  <c:v>12.4</c:v>
                </c:pt>
                <c:pt idx="7">
                  <c:v>17</c:v>
                </c:pt>
                <c:pt idx="8">
                  <c:v>25.4</c:v>
                </c:pt>
                <c:pt idx="9">
                  <c:v>31.1</c:v>
                </c:pt>
                <c:pt idx="10">
                  <c:v>16.7</c:v>
                </c:pt>
                <c:pt idx="11">
                  <c:v>22.8</c:v>
                </c:pt>
                <c:pt idx="12">
                  <c:v>15.5</c:v>
                </c:pt>
                <c:pt idx="13">
                  <c:v>18.3</c:v>
                </c:pt>
                <c:pt idx="14">
                  <c:v>19.3</c:v>
                </c:pt>
                <c:pt idx="15">
                  <c:v>16.7</c:v>
                </c:pt>
                <c:pt idx="16">
                  <c:v>13.4</c:v>
                </c:pt>
                <c:pt idx="17">
                  <c:v>19.600000000000001</c:v>
                </c:pt>
                <c:pt idx="18">
                  <c:v>12.7</c:v>
                </c:pt>
                <c:pt idx="19">
                  <c:v>22.8</c:v>
                </c:pt>
              </c:numCache>
            </c:numRef>
          </c:val>
        </c:ser>
        <c:ser>
          <c:idx val="3"/>
          <c:order val="3"/>
          <c:tx>
            <c:strRef>
              <c:f>tipusok!$F$1</c:f>
              <c:strCache>
                <c:ptCount val="1"/>
                <c:pt idx="0">
                  <c:v>Nem elegendő a családi forrás, diákhitellel és munkával egészít ki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tipusok!$A$2:$B$21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alatti</c:v>
                  </c:pt>
                  <c:pt idx="7">
                    <c:v>22-24 éves</c:v>
                  </c:pt>
                  <c:pt idx="8">
                    <c:v>25-29 éves</c:v>
                  </c:pt>
                  <c:pt idx="9">
                    <c:v>30 év fölötti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
diplomaszerző</c:v>
                  </c:pt>
                  <c:pt idx="14">
                    <c:v>Alacsony státuszú</c:v>
                  </c:pt>
                  <c:pt idx="15">
                    <c:v>Közép státuszú</c:v>
                  </c:pt>
                  <c:pt idx="16">
                    <c:v>Magas státuszú</c:v>
                  </c:pt>
                  <c:pt idx="17">
                    <c:v>Szülőkkel él</c:v>
                  </c:pt>
                  <c:pt idx="18">
                    <c:v>Egyedül vagy
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szint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tipusok!$F$2:$F$21</c:f>
              <c:numCache>
                <c:formatCode>0.0</c:formatCode>
                <c:ptCount val="20"/>
                <c:pt idx="0">
                  <c:v>3.2</c:v>
                </c:pt>
                <c:pt idx="1">
                  <c:v>3.6</c:v>
                </c:pt>
                <c:pt idx="2">
                  <c:v>1.9</c:v>
                </c:pt>
                <c:pt idx="3">
                  <c:v>2.2999999999999998</c:v>
                </c:pt>
                <c:pt idx="4">
                  <c:v>3.1</c:v>
                </c:pt>
                <c:pt idx="5">
                  <c:v>3.3</c:v>
                </c:pt>
                <c:pt idx="6">
                  <c:v>1.6</c:v>
                </c:pt>
                <c:pt idx="7">
                  <c:v>3.6</c:v>
                </c:pt>
                <c:pt idx="8">
                  <c:v>5.5</c:v>
                </c:pt>
                <c:pt idx="9">
                  <c:v>4.5999999999999996</c:v>
                </c:pt>
                <c:pt idx="10">
                  <c:v>3.1</c:v>
                </c:pt>
                <c:pt idx="11">
                  <c:v>5.6</c:v>
                </c:pt>
                <c:pt idx="12">
                  <c:v>2.5</c:v>
                </c:pt>
                <c:pt idx="13">
                  <c:v>4</c:v>
                </c:pt>
                <c:pt idx="14">
                  <c:v>4.0999999999999996</c:v>
                </c:pt>
                <c:pt idx="15">
                  <c:v>3.2</c:v>
                </c:pt>
                <c:pt idx="16">
                  <c:v>1.9</c:v>
                </c:pt>
                <c:pt idx="17">
                  <c:v>2.8</c:v>
                </c:pt>
                <c:pt idx="18">
                  <c:v>3.3</c:v>
                </c:pt>
                <c:pt idx="19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tipusok!$G$1</c:f>
              <c:strCache>
                <c:ptCount val="1"/>
                <c:pt idx="0">
                  <c:v>Elegendő a családi forrás, semmivel sem egészít 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tipusok!$A$2:$B$21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alatti</c:v>
                  </c:pt>
                  <c:pt idx="7">
                    <c:v>22-24 éves</c:v>
                  </c:pt>
                  <c:pt idx="8">
                    <c:v>25-29 éves</c:v>
                  </c:pt>
                  <c:pt idx="9">
                    <c:v>30 év fölötti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
diplomaszerző</c:v>
                  </c:pt>
                  <c:pt idx="14">
                    <c:v>Alacsony státuszú</c:v>
                  </c:pt>
                  <c:pt idx="15">
                    <c:v>Közép státuszú</c:v>
                  </c:pt>
                  <c:pt idx="16">
                    <c:v>Magas státuszú</c:v>
                  </c:pt>
                  <c:pt idx="17">
                    <c:v>Szülőkkel él</c:v>
                  </c:pt>
                  <c:pt idx="18">
                    <c:v>Egyedül vagy
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szint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tipusok!$G$2:$G$21</c:f>
              <c:numCache>
                <c:formatCode>0.0</c:formatCode>
                <c:ptCount val="20"/>
                <c:pt idx="0">
                  <c:v>32.6</c:v>
                </c:pt>
                <c:pt idx="1">
                  <c:v>30.8</c:v>
                </c:pt>
                <c:pt idx="2">
                  <c:v>45.5</c:v>
                </c:pt>
                <c:pt idx="3">
                  <c:v>27.2</c:v>
                </c:pt>
                <c:pt idx="4">
                  <c:v>33.9</c:v>
                </c:pt>
                <c:pt idx="5">
                  <c:v>31</c:v>
                </c:pt>
                <c:pt idx="6">
                  <c:v>38.9</c:v>
                </c:pt>
                <c:pt idx="7">
                  <c:v>31</c:v>
                </c:pt>
                <c:pt idx="8">
                  <c:v>25.8</c:v>
                </c:pt>
                <c:pt idx="9">
                  <c:v>15</c:v>
                </c:pt>
                <c:pt idx="10">
                  <c:v>32.799999999999997</c:v>
                </c:pt>
                <c:pt idx="11">
                  <c:v>22.8</c:v>
                </c:pt>
                <c:pt idx="12">
                  <c:v>35.1</c:v>
                </c:pt>
                <c:pt idx="13">
                  <c:v>29.7</c:v>
                </c:pt>
                <c:pt idx="14">
                  <c:v>26.4</c:v>
                </c:pt>
                <c:pt idx="15">
                  <c:v>34.700000000000003</c:v>
                </c:pt>
                <c:pt idx="16">
                  <c:v>39.799999999999997</c:v>
                </c:pt>
                <c:pt idx="17">
                  <c:v>25.4</c:v>
                </c:pt>
                <c:pt idx="18">
                  <c:v>40.799999999999997</c:v>
                </c:pt>
                <c:pt idx="19">
                  <c:v>28.3</c:v>
                </c:pt>
              </c:numCache>
            </c:numRef>
          </c:val>
        </c:ser>
        <c:ser>
          <c:idx val="5"/>
          <c:order val="5"/>
          <c:tx>
            <c:strRef>
              <c:f>tipusok!$H$1</c:f>
              <c:strCache>
                <c:ptCount val="1"/>
                <c:pt idx="0">
                  <c:v> Elegendő a családi forrás és kiegészít diákhitellel és/vagy munkával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tipusok!$A$2:$B$21</c:f>
              <c:multiLvlStrCache>
                <c:ptCount val="20"/>
                <c:lvl>
                  <c:pt idx="0">
                    <c:v>Átlag</c:v>
                  </c:pt>
                  <c:pt idx="1">
                    <c:v>Alapképzés</c:v>
                  </c:pt>
                  <c:pt idx="2">
                    <c:v>Osztatlan</c:v>
                  </c:pt>
                  <c:pt idx="3">
                    <c:v>Mesterképzés</c:v>
                  </c:pt>
                  <c:pt idx="4">
                    <c:v>Nő</c:v>
                  </c:pt>
                  <c:pt idx="5">
                    <c:v>Férfi</c:v>
                  </c:pt>
                  <c:pt idx="6">
                    <c:v>21 év alatti</c:v>
                  </c:pt>
                  <c:pt idx="7">
                    <c:v>22-24 éves</c:v>
                  </c:pt>
                  <c:pt idx="8">
                    <c:v>25-29 éves</c:v>
                  </c:pt>
                  <c:pt idx="9">
                    <c:v>30 év fölötti</c:v>
                  </c:pt>
                  <c:pt idx="10">
                    <c:v>Gyermektelen</c:v>
                  </c:pt>
                  <c:pt idx="11">
                    <c:v>Gyermekes</c:v>
                  </c:pt>
                  <c:pt idx="12">
                    <c:v>Diplomás szülő</c:v>
                  </c:pt>
                  <c:pt idx="13">
                    <c:v>Elsőgenerációs
diplomaszerző</c:v>
                  </c:pt>
                  <c:pt idx="14">
                    <c:v>Alacsony státuszú</c:v>
                  </c:pt>
                  <c:pt idx="15">
                    <c:v>Közép státuszú</c:v>
                  </c:pt>
                  <c:pt idx="16">
                    <c:v>Magas státuszú</c:v>
                  </c:pt>
                  <c:pt idx="17">
                    <c:v>Szülőkkel él</c:v>
                  </c:pt>
                  <c:pt idx="18">
                    <c:v>Egyedül vagy
egyéb személlyel</c:v>
                  </c:pt>
                  <c:pt idx="19">
                    <c:v>Saját családdal él</c:v>
                  </c:pt>
                </c:lvl>
                <c:lvl>
                  <c:pt idx="1">
                    <c:v>Képzési szint</c:v>
                  </c:pt>
                  <c:pt idx="4">
                    <c:v>Nem</c:v>
                  </c:pt>
                  <c:pt idx="6">
                    <c:v>Életkor</c:v>
                  </c:pt>
                  <c:pt idx="10">
                    <c:v>Gyerek</c:v>
                  </c:pt>
                  <c:pt idx="12">
                    <c:v>Szülői isk. végz.</c:v>
                  </c:pt>
                  <c:pt idx="14">
                    <c:v>Szubjektív státusz</c:v>
                  </c:pt>
                  <c:pt idx="17">
                    <c:v>Lakhatás</c:v>
                  </c:pt>
                </c:lvl>
              </c:multiLvlStrCache>
            </c:multiLvlStrRef>
          </c:cat>
          <c:val>
            <c:numRef>
              <c:f>tipusok!$H$2:$H$21</c:f>
              <c:numCache>
                <c:formatCode>0.0</c:formatCode>
                <c:ptCount val="20"/>
                <c:pt idx="0">
                  <c:v>18.2</c:v>
                </c:pt>
                <c:pt idx="1">
                  <c:v>18.100000000000001</c:v>
                </c:pt>
                <c:pt idx="2">
                  <c:v>17.7</c:v>
                </c:pt>
                <c:pt idx="3">
                  <c:v>19.7</c:v>
                </c:pt>
                <c:pt idx="4">
                  <c:v>18.8</c:v>
                </c:pt>
                <c:pt idx="5">
                  <c:v>17.5</c:v>
                </c:pt>
                <c:pt idx="6">
                  <c:v>16.7</c:v>
                </c:pt>
                <c:pt idx="7">
                  <c:v>18.5</c:v>
                </c:pt>
                <c:pt idx="8">
                  <c:v>20.399999999999999</c:v>
                </c:pt>
                <c:pt idx="9">
                  <c:v>22.4</c:v>
                </c:pt>
                <c:pt idx="10">
                  <c:v>18.100000000000001</c:v>
                </c:pt>
                <c:pt idx="11">
                  <c:v>21.4</c:v>
                </c:pt>
                <c:pt idx="12">
                  <c:v>20.8</c:v>
                </c:pt>
                <c:pt idx="13">
                  <c:v>15.2</c:v>
                </c:pt>
                <c:pt idx="14">
                  <c:v>15</c:v>
                </c:pt>
                <c:pt idx="15">
                  <c:v>18.600000000000001</c:v>
                </c:pt>
                <c:pt idx="16">
                  <c:v>22.6</c:v>
                </c:pt>
                <c:pt idx="17">
                  <c:v>14.9</c:v>
                </c:pt>
                <c:pt idx="18">
                  <c:v>19.899999999999999</c:v>
                </c:pt>
                <c:pt idx="19">
                  <c:v>27.1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59996928"/>
        <c:axId val="155645568"/>
      </c:barChart>
      <c:catAx>
        <c:axId val="1599969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5645568"/>
        <c:crosses val="autoZero"/>
        <c:auto val="1"/>
        <c:lblAlgn val="ctr"/>
        <c:lblOffset val="100"/>
        <c:noMultiLvlLbl val="0"/>
      </c:catAx>
      <c:valAx>
        <c:axId val="15564556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5999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2500001367016773E-2"/>
          <c:y val="1.1134171031763437E-2"/>
          <c:w val="0.97716797650568421"/>
          <c:h val="9.51093756524167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276995655839422"/>
          <c:y val="5.6927974812548188E-2"/>
          <c:w val="0.50750782015614826"/>
          <c:h val="0.848380962568232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'7.ábra'!$B$1</c:f>
              <c:strCache>
                <c:ptCount val="1"/>
                <c:pt idx="0">
                  <c:v>Időszegények aránya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'7.ábra'!$A$2:$A$7</c:f>
              <c:strCache>
                <c:ptCount val="6"/>
                <c:pt idx="0">
                  <c:v>Nem elegendő a családi forrás, de nincs kiegészítés</c:v>
                </c:pt>
                <c:pt idx="1">
                  <c:v>Nem elegendő a családi forrás, diákhitellel egészít ki</c:v>
                </c:pt>
                <c:pt idx="2">
                  <c:v>Nem elegendő a családi forrás, munkával egészít ki</c:v>
                </c:pt>
                <c:pt idx="3">
                  <c:v>Nem elegendő a családi forrás, diákhitellel és munkával egészít ki</c:v>
                </c:pt>
                <c:pt idx="4">
                  <c:v>Elegendő a családi forrás, semmivel sem egészít ki</c:v>
                </c:pt>
                <c:pt idx="5">
                  <c:v> Elegendő a családi forrás és kiegészít diákhitellel és/vagy munkával</c:v>
                </c:pt>
              </c:strCache>
            </c:strRef>
          </c:cat>
          <c:val>
            <c:numRef>
              <c:f>'7.ábra'!$B$2:$B$7</c:f>
              <c:numCache>
                <c:formatCode>0.0</c:formatCode>
                <c:ptCount val="6"/>
                <c:pt idx="0">
                  <c:v>17.3</c:v>
                </c:pt>
                <c:pt idx="1">
                  <c:v>17.899999999999999</c:v>
                </c:pt>
                <c:pt idx="2">
                  <c:v>28.1</c:v>
                </c:pt>
                <c:pt idx="3">
                  <c:v>29.4</c:v>
                </c:pt>
                <c:pt idx="4">
                  <c:v>16.2</c:v>
                </c:pt>
                <c:pt idx="5">
                  <c:v>22.2</c:v>
                </c:pt>
              </c:numCache>
            </c:numRef>
          </c:val>
        </c:ser>
        <c:ser>
          <c:idx val="1"/>
          <c:order val="1"/>
          <c:tx>
            <c:strRef>
              <c:f>'7.ábra'!$C$1</c:f>
              <c:strCache>
                <c:ptCount val="1"/>
                <c:pt idx="0">
                  <c:v>Jövedelmi szegények aránya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037013728053729E-16"/>
                  <c:y val="-4.9939959183649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511737089201809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'7.ábra'!$A$2:$A$7</c:f>
              <c:strCache>
                <c:ptCount val="6"/>
                <c:pt idx="0">
                  <c:v>Nem elegendő a családi forrás, de nincs kiegészítés</c:v>
                </c:pt>
                <c:pt idx="1">
                  <c:v>Nem elegendő a családi forrás, diákhitellel egészít ki</c:v>
                </c:pt>
                <c:pt idx="2">
                  <c:v>Nem elegendő a családi forrás, munkával egészít ki</c:v>
                </c:pt>
                <c:pt idx="3">
                  <c:v>Nem elegendő a családi forrás, diákhitellel és munkával egészít ki</c:v>
                </c:pt>
                <c:pt idx="4">
                  <c:v>Elegendő a családi forrás, semmivel sem egészít ki</c:v>
                </c:pt>
                <c:pt idx="5">
                  <c:v> Elegendő a családi forrás és kiegészít diákhitellel és/vagy munkával</c:v>
                </c:pt>
              </c:strCache>
            </c:strRef>
          </c:cat>
          <c:val>
            <c:numRef>
              <c:f>'7.ábra'!$C$2:$C$7</c:f>
              <c:numCache>
                <c:formatCode>0.0</c:formatCode>
                <c:ptCount val="6"/>
                <c:pt idx="0">
                  <c:v>62.7</c:v>
                </c:pt>
                <c:pt idx="1">
                  <c:v>17.8</c:v>
                </c:pt>
                <c:pt idx="2">
                  <c:v>25.9</c:v>
                </c:pt>
                <c:pt idx="3">
                  <c:v>3.8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59996416"/>
        <c:axId val="90808320"/>
      </c:barChart>
      <c:catAx>
        <c:axId val="159996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08320"/>
        <c:crossesAt val="20"/>
        <c:auto val="1"/>
        <c:lblAlgn val="ctr"/>
        <c:lblOffset val="100"/>
        <c:noMultiLvlLbl val="0"/>
      </c:catAx>
      <c:valAx>
        <c:axId val="90808320"/>
        <c:scaling>
          <c:orientation val="minMax"/>
          <c:max val="67"/>
          <c:min val="0"/>
        </c:scaling>
        <c:delete val="1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400" b="1" dirty="0" smtClean="0"/>
                  <a:t>Átlag</a:t>
                </a:r>
                <a:endParaRPr lang="hu-HU" sz="1400" b="1" dirty="0"/>
              </a:p>
            </c:rich>
          </c:tx>
          <c:layout>
            <c:manualLayout>
              <c:xMode val="edge"/>
              <c:yMode val="edge"/>
              <c:x val="0.61550651963107184"/>
              <c:y val="0.888054976424799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none"/>
        <c:minorTickMark val="none"/>
        <c:tickLblPos val="low"/>
        <c:crossAx val="159996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104664381524965E-2"/>
          <c:y val="0.94276685621094569"/>
          <c:w val="0.52834607702822367"/>
          <c:h val="5.72331437890543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B56FD2-1E32-4A6F-BD0B-313E3745E83C}" type="doc">
      <dgm:prSet loTypeId="urn:microsoft.com/office/officeart/2008/layout/HorizontalMultiLevelHierarchy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hu-HU"/>
        </a:p>
      </dgm:t>
    </dgm:pt>
    <dgm:pt modelId="{F655E090-6AD3-40B9-9846-BB5ECB7EB8CA}">
      <dgm:prSet phldrT="[Szöveg]" custT="1"/>
      <dgm:spPr/>
      <dgm:t>
        <a:bodyPr/>
        <a:lstStyle/>
        <a:p>
          <a:pPr algn="ctr"/>
          <a:r>
            <a:rPr lang="hu-HU" sz="3600" dirty="0"/>
            <a:t>Családi támogatás</a:t>
          </a:r>
        </a:p>
      </dgm:t>
    </dgm:pt>
    <dgm:pt modelId="{09D89333-F8BF-484E-9BFC-2B3DE1E0FEA9}" type="parTrans" cxnId="{34109FB4-4DE3-42E9-BB32-4B7709215C31}">
      <dgm:prSet/>
      <dgm:spPr/>
      <dgm:t>
        <a:bodyPr/>
        <a:lstStyle/>
        <a:p>
          <a:pPr algn="ctr"/>
          <a:endParaRPr lang="hu-HU"/>
        </a:p>
      </dgm:t>
    </dgm:pt>
    <dgm:pt modelId="{912748EB-939A-47F8-AB86-0F86A059C824}" type="sibTrans" cxnId="{34109FB4-4DE3-42E9-BB32-4B7709215C31}">
      <dgm:prSet/>
      <dgm:spPr/>
      <dgm:t>
        <a:bodyPr/>
        <a:lstStyle/>
        <a:p>
          <a:pPr algn="ctr"/>
          <a:endParaRPr lang="hu-HU"/>
        </a:p>
      </dgm:t>
    </dgm:pt>
    <dgm:pt modelId="{2193A9B9-0238-4222-8716-95399F2A004F}">
      <dgm:prSet phldrT="[Szöveg]" custT="1"/>
      <dgm:spPr/>
      <dgm:t>
        <a:bodyPr/>
        <a:lstStyle/>
        <a:p>
          <a:pPr algn="ctr"/>
          <a:r>
            <a:rPr lang="hu-HU" sz="2000" b="1" dirty="0"/>
            <a:t>Nem elegendő</a:t>
          </a:r>
        </a:p>
      </dgm:t>
    </dgm:pt>
    <dgm:pt modelId="{21EEB1EF-F3AC-4B97-B0A1-0E96F8BD33DF}" type="parTrans" cxnId="{53061B38-8B36-4625-8D5E-04E3B9C4F059}">
      <dgm:prSet/>
      <dgm:spPr/>
      <dgm:t>
        <a:bodyPr/>
        <a:lstStyle/>
        <a:p>
          <a:pPr algn="ctr"/>
          <a:endParaRPr lang="hu-HU"/>
        </a:p>
      </dgm:t>
    </dgm:pt>
    <dgm:pt modelId="{D6CCFD00-7BE1-4959-9128-E3861CA4DDBF}" type="sibTrans" cxnId="{53061B38-8B36-4625-8D5E-04E3B9C4F059}">
      <dgm:prSet/>
      <dgm:spPr/>
      <dgm:t>
        <a:bodyPr/>
        <a:lstStyle/>
        <a:p>
          <a:pPr algn="ctr"/>
          <a:endParaRPr lang="hu-HU"/>
        </a:p>
      </dgm:t>
    </dgm:pt>
    <dgm:pt modelId="{FA46FBF0-D71F-4925-9AD9-7D44405C3DFA}">
      <dgm:prSet phldrT="[Szöveg]" custT="1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hu-HU" sz="2000" b="1" dirty="0"/>
            <a:t>Nem egészít ki (25%)</a:t>
          </a:r>
        </a:p>
      </dgm:t>
    </dgm:pt>
    <dgm:pt modelId="{87AC15EA-237C-4408-9594-1BF65544F0C4}" type="parTrans" cxnId="{FBFD6412-3895-4B76-B20E-1FDCF779B099}">
      <dgm:prSet/>
      <dgm:spPr/>
      <dgm:t>
        <a:bodyPr/>
        <a:lstStyle/>
        <a:p>
          <a:pPr algn="ctr"/>
          <a:endParaRPr lang="hu-HU"/>
        </a:p>
      </dgm:t>
    </dgm:pt>
    <dgm:pt modelId="{EAA36E8E-D6C5-42CB-BF9F-014A762666C9}" type="sibTrans" cxnId="{FBFD6412-3895-4B76-B20E-1FDCF779B099}">
      <dgm:prSet/>
      <dgm:spPr/>
      <dgm:t>
        <a:bodyPr/>
        <a:lstStyle/>
        <a:p>
          <a:pPr algn="ctr"/>
          <a:endParaRPr lang="hu-HU"/>
        </a:p>
      </dgm:t>
    </dgm:pt>
    <dgm:pt modelId="{73DF7757-C083-4763-8269-B0D8C5873EA3}">
      <dgm:prSet phldrT="[Szöveg]" custT="1"/>
      <dgm:spPr>
        <a:solidFill>
          <a:schemeClr val="accent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hu-HU" sz="2000" b="1"/>
            <a:t>Diákhitellel egészít ki (4%)</a:t>
          </a:r>
        </a:p>
      </dgm:t>
    </dgm:pt>
    <dgm:pt modelId="{A4A4C01F-A140-41B2-B247-59EC8C3E5C87}" type="parTrans" cxnId="{DDC7C049-DBAB-4860-94B4-D41B585AF368}">
      <dgm:prSet/>
      <dgm:spPr/>
      <dgm:t>
        <a:bodyPr/>
        <a:lstStyle/>
        <a:p>
          <a:pPr algn="ctr"/>
          <a:endParaRPr lang="hu-HU"/>
        </a:p>
      </dgm:t>
    </dgm:pt>
    <dgm:pt modelId="{4BD46277-B1C0-48FD-A8B0-CECAA0A54A0B}" type="sibTrans" cxnId="{DDC7C049-DBAB-4860-94B4-D41B585AF368}">
      <dgm:prSet/>
      <dgm:spPr/>
      <dgm:t>
        <a:bodyPr/>
        <a:lstStyle/>
        <a:p>
          <a:pPr algn="ctr"/>
          <a:endParaRPr lang="hu-HU"/>
        </a:p>
      </dgm:t>
    </dgm:pt>
    <dgm:pt modelId="{F314C119-9AD6-48E4-9E3A-2CCD654FBFEA}">
      <dgm:prSet phldrT="[Szöveg]" custT="1"/>
      <dgm:spPr/>
      <dgm:t>
        <a:bodyPr/>
        <a:lstStyle/>
        <a:p>
          <a:pPr algn="ctr"/>
          <a:r>
            <a:rPr lang="hu-HU" sz="2000" b="1"/>
            <a:t>Elegendő</a:t>
          </a:r>
        </a:p>
      </dgm:t>
    </dgm:pt>
    <dgm:pt modelId="{98DB6AB5-E539-4B0A-8AE5-D3BEE177C0AE}" type="parTrans" cxnId="{E4A4670D-B61C-4217-AE9F-16F69BE441A4}">
      <dgm:prSet/>
      <dgm:spPr/>
      <dgm:t>
        <a:bodyPr/>
        <a:lstStyle/>
        <a:p>
          <a:pPr algn="ctr"/>
          <a:endParaRPr lang="hu-HU"/>
        </a:p>
      </dgm:t>
    </dgm:pt>
    <dgm:pt modelId="{716EBB91-3F08-4914-BBAC-93A08BA30830}" type="sibTrans" cxnId="{E4A4670D-B61C-4217-AE9F-16F69BE441A4}">
      <dgm:prSet/>
      <dgm:spPr/>
      <dgm:t>
        <a:bodyPr/>
        <a:lstStyle/>
        <a:p>
          <a:pPr algn="ctr"/>
          <a:endParaRPr lang="hu-HU"/>
        </a:p>
      </dgm:t>
    </dgm:pt>
    <dgm:pt modelId="{EBFCA047-A031-487A-8D55-E112780BE3A0}">
      <dgm:prSet phldrT="[Szöveg]" custT="1"/>
      <dgm:spPr>
        <a:solidFill>
          <a:schemeClr val="tx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hu-HU" sz="2000" b="1"/>
            <a:t>Nem egészít ki (33%)</a:t>
          </a:r>
        </a:p>
      </dgm:t>
    </dgm:pt>
    <dgm:pt modelId="{EC85EC3C-D093-4B7B-9F2B-C972DA2509A6}" type="parTrans" cxnId="{C182D090-A748-4E64-83E9-A8B09790D973}">
      <dgm:prSet/>
      <dgm:spPr/>
      <dgm:t>
        <a:bodyPr/>
        <a:lstStyle/>
        <a:p>
          <a:pPr algn="ctr"/>
          <a:endParaRPr lang="hu-HU"/>
        </a:p>
      </dgm:t>
    </dgm:pt>
    <dgm:pt modelId="{F0AE540A-610D-4FBE-8F2B-D864E4F187B9}" type="sibTrans" cxnId="{C182D090-A748-4E64-83E9-A8B09790D973}">
      <dgm:prSet/>
      <dgm:spPr/>
      <dgm:t>
        <a:bodyPr/>
        <a:lstStyle/>
        <a:p>
          <a:pPr algn="ctr"/>
          <a:endParaRPr lang="hu-HU"/>
        </a:p>
      </dgm:t>
    </dgm:pt>
    <dgm:pt modelId="{C4412086-F58C-4C88-9447-460F5F78AE27}">
      <dgm:prSet phldrT="[Szöveg]" custT="1"/>
      <dgm:spPr>
        <a:solidFill>
          <a:schemeClr val="accent3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hu-HU" sz="2000" b="1"/>
            <a:t>Munkával egészít ki (17%)</a:t>
          </a:r>
        </a:p>
      </dgm:t>
    </dgm:pt>
    <dgm:pt modelId="{3BE0190B-99EA-412E-AFBA-EC92E0357ECC}" type="parTrans" cxnId="{DF222E3C-F363-4417-9744-0043BA7DE598}">
      <dgm:prSet/>
      <dgm:spPr/>
      <dgm:t>
        <a:bodyPr/>
        <a:lstStyle/>
        <a:p>
          <a:pPr algn="ctr"/>
          <a:endParaRPr lang="hu-HU"/>
        </a:p>
      </dgm:t>
    </dgm:pt>
    <dgm:pt modelId="{FD3D3C73-C5B5-448D-B5A8-FCA1210929F9}" type="sibTrans" cxnId="{DF222E3C-F363-4417-9744-0043BA7DE598}">
      <dgm:prSet/>
      <dgm:spPr/>
      <dgm:t>
        <a:bodyPr/>
        <a:lstStyle/>
        <a:p>
          <a:pPr algn="ctr"/>
          <a:endParaRPr lang="hu-HU"/>
        </a:p>
      </dgm:t>
    </dgm:pt>
    <dgm:pt modelId="{C80697C3-30A2-4A76-8CE5-145991A58FFF}">
      <dgm:prSet phldrT="[Szöveg]" custT="1"/>
      <dgm:spPr>
        <a:solidFill>
          <a:schemeClr val="accent4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hu-HU" sz="2000" b="1" dirty="0"/>
            <a:t>Diákhitellel és munkával is kiegészít (3%)</a:t>
          </a:r>
        </a:p>
      </dgm:t>
    </dgm:pt>
    <dgm:pt modelId="{E7EC4FEE-4656-47E6-9C22-61F54B568C8A}" type="parTrans" cxnId="{965B6710-D27F-4ABC-B7FC-F04199B2C73C}">
      <dgm:prSet/>
      <dgm:spPr/>
      <dgm:t>
        <a:bodyPr/>
        <a:lstStyle/>
        <a:p>
          <a:pPr algn="ctr"/>
          <a:endParaRPr lang="hu-HU"/>
        </a:p>
      </dgm:t>
    </dgm:pt>
    <dgm:pt modelId="{24CFF9D8-7212-407F-946B-10F925AFFD3B}" type="sibTrans" cxnId="{965B6710-D27F-4ABC-B7FC-F04199B2C73C}">
      <dgm:prSet/>
      <dgm:spPr/>
      <dgm:t>
        <a:bodyPr/>
        <a:lstStyle/>
        <a:p>
          <a:pPr algn="ctr"/>
          <a:endParaRPr lang="hu-HU"/>
        </a:p>
      </dgm:t>
    </dgm:pt>
    <dgm:pt modelId="{80AE211F-3336-48F9-A465-2BD1B1A2D4F4}">
      <dgm:prSet phldrT="[Szöveg]" custT="1"/>
      <dgm:spPr>
        <a:solidFill>
          <a:schemeClr val="accent6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hu-HU" sz="2000" b="1" dirty="0"/>
            <a:t>Diákhitellel és/vagy munkával egészít ki (18%)</a:t>
          </a:r>
        </a:p>
      </dgm:t>
    </dgm:pt>
    <dgm:pt modelId="{3EF6F157-E182-40FB-9E13-C845F8D32ABD}" type="parTrans" cxnId="{8C5F4CBB-E474-4506-A2A7-0C9BDA096345}">
      <dgm:prSet/>
      <dgm:spPr/>
      <dgm:t>
        <a:bodyPr/>
        <a:lstStyle/>
        <a:p>
          <a:pPr algn="ctr"/>
          <a:endParaRPr lang="hu-HU"/>
        </a:p>
      </dgm:t>
    </dgm:pt>
    <dgm:pt modelId="{7F15F612-9C2B-4EEF-8FEB-611E98952E3B}" type="sibTrans" cxnId="{8C5F4CBB-E474-4506-A2A7-0C9BDA096345}">
      <dgm:prSet/>
      <dgm:spPr/>
      <dgm:t>
        <a:bodyPr/>
        <a:lstStyle/>
        <a:p>
          <a:pPr algn="ctr"/>
          <a:endParaRPr lang="hu-HU"/>
        </a:p>
      </dgm:t>
    </dgm:pt>
    <dgm:pt modelId="{28FDFF7F-8E63-44DA-BA77-EBC14815667A}" type="pres">
      <dgm:prSet presAssocID="{F9B56FD2-1E32-4A6F-BD0B-313E3745E83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9E69A91F-A4B4-419E-9BDA-569F6702B389}" type="pres">
      <dgm:prSet presAssocID="{F655E090-6AD3-40B9-9846-BB5ECB7EB8CA}" presName="root1" presStyleCnt="0"/>
      <dgm:spPr/>
    </dgm:pt>
    <dgm:pt modelId="{7E58612F-547D-4111-80CB-9D13FB5241A2}" type="pres">
      <dgm:prSet presAssocID="{F655E090-6AD3-40B9-9846-BB5ECB7EB8CA}" presName="LevelOneTextNode" presStyleLbl="node0" presStyleIdx="0" presStyleCnt="1" custScaleY="128629" custLinFactX="-146323" custLinFactNeighborX="-200000" custLinFactNeighborY="-863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2BE7BC7-D433-4124-A39F-2FED043F3C2F}" type="pres">
      <dgm:prSet presAssocID="{F655E090-6AD3-40B9-9846-BB5ECB7EB8CA}" presName="level2hierChild" presStyleCnt="0"/>
      <dgm:spPr/>
    </dgm:pt>
    <dgm:pt modelId="{94FACEE7-4753-4362-AF4E-DC10AEEADCB3}" type="pres">
      <dgm:prSet presAssocID="{21EEB1EF-F3AC-4B97-B0A1-0E96F8BD33DF}" presName="conn2-1" presStyleLbl="parChTrans1D2" presStyleIdx="0" presStyleCnt="2"/>
      <dgm:spPr/>
      <dgm:t>
        <a:bodyPr/>
        <a:lstStyle/>
        <a:p>
          <a:endParaRPr lang="hu-HU"/>
        </a:p>
      </dgm:t>
    </dgm:pt>
    <dgm:pt modelId="{56A37730-8BCE-4E04-807E-2AD133B98812}" type="pres">
      <dgm:prSet presAssocID="{21EEB1EF-F3AC-4B97-B0A1-0E96F8BD33DF}" presName="connTx" presStyleLbl="parChTrans1D2" presStyleIdx="0" presStyleCnt="2"/>
      <dgm:spPr/>
      <dgm:t>
        <a:bodyPr/>
        <a:lstStyle/>
        <a:p>
          <a:endParaRPr lang="hu-HU"/>
        </a:p>
      </dgm:t>
    </dgm:pt>
    <dgm:pt modelId="{533E50A8-10EA-4070-A443-8E1D270C0784}" type="pres">
      <dgm:prSet presAssocID="{2193A9B9-0238-4222-8716-95399F2A004F}" presName="root2" presStyleCnt="0"/>
      <dgm:spPr/>
    </dgm:pt>
    <dgm:pt modelId="{33BDA1C5-EDF5-4308-B529-9E1E6ADEFFD5}" type="pres">
      <dgm:prSet presAssocID="{2193A9B9-0238-4222-8716-95399F2A004F}" presName="LevelTwoTextNode" presStyleLbl="node2" presStyleIdx="0" presStyleCnt="2" custLinFactNeighborX="-40092" custLinFactNeighborY="-1156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F6D264C-410A-47AD-886D-EC78D1FC4839}" type="pres">
      <dgm:prSet presAssocID="{2193A9B9-0238-4222-8716-95399F2A004F}" presName="level3hierChild" presStyleCnt="0"/>
      <dgm:spPr/>
    </dgm:pt>
    <dgm:pt modelId="{B4E13591-8AB0-46E8-839F-364AA7FE8EE9}" type="pres">
      <dgm:prSet presAssocID="{87AC15EA-237C-4408-9594-1BF65544F0C4}" presName="conn2-1" presStyleLbl="parChTrans1D3" presStyleIdx="0" presStyleCnt="6"/>
      <dgm:spPr/>
      <dgm:t>
        <a:bodyPr/>
        <a:lstStyle/>
        <a:p>
          <a:endParaRPr lang="hu-HU"/>
        </a:p>
      </dgm:t>
    </dgm:pt>
    <dgm:pt modelId="{605CD110-88DE-466A-994B-984B39AF66B1}" type="pres">
      <dgm:prSet presAssocID="{87AC15EA-237C-4408-9594-1BF65544F0C4}" presName="connTx" presStyleLbl="parChTrans1D3" presStyleIdx="0" presStyleCnt="6"/>
      <dgm:spPr/>
      <dgm:t>
        <a:bodyPr/>
        <a:lstStyle/>
        <a:p>
          <a:endParaRPr lang="hu-HU"/>
        </a:p>
      </dgm:t>
    </dgm:pt>
    <dgm:pt modelId="{F371AFF9-B732-4C44-854C-648FB06EE2B2}" type="pres">
      <dgm:prSet presAssocID="{FA46FBF0-D71F-4925-9AD9-7D44405C3DFA}" presName="root2" presStyleCnt="0"/>
      <dgm:spPr/>
    </dgm:pt>
    <dgm:pt modelId="{410DA5A1-B750-4DA6-810E-24471E364211}" type="pres">
      <dgm:prSet presAssocID="{FA46FBF0-D71F-4925-9AD9-7D44405C3DFA}" presName="LevelTwoTextNode" presStyleLbl="node3" presStyleIdx="0" presStyleCnt="6" custScaleX="202836" custScaleY="10248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C3D1ED9-B350-4450-B8CB-A2F087B9C744}" type="pres">
      <dgm:prSet presAssocID="{FA46FBF0-D71F-4925-9AD9-7D44405C3DFA}" presName="level3hierChild" presStyleCnt="0"/>
      <dgm:spPr/>
    </dgm:pt>
    <dgm:pt modelId="{0F18EF9A-CA7E-4913-9C5B-ECE25F9C79E4}" type="pres">
      <dgm:prSet presAssocID="{A4A4C01F-A140-41B2-B247-59EC8C3E5C87}" presName="conn2-1" presStyleLbl="parChTrans1D3" presStyleIdx="1" presStyleCnt="6"/>
      <dgm:spPr/>
      <dgm:t>
        <a:bodyPr/>
        <a:lstStyle/>
        <a:p>
          <a:endParaRPr lang="hu-HU"/>
        </a:p>
      </dgm:t>
    </dgm:pt>
    <dgm:pt modelId="{31D1B299-0DBE-4878-8EE0-725E93B73276}" type="pres">
      <dgm:prSet presAssocID="{A4A4C01F-A140-41B2-B247-59EC8C3E5C87}" presName="connTx" presStyleLbl="parChTrans1D3" presStyleIdx="1" presStyleCnt="6"/>
      <dgm:spPr/>
      <dgm:t>
        <a:bodyPr/>
        <a:lstStyle/>
        <a:p>
          <a:endParaRPr lang="hu-HU"/>
        </a:p>
      </dgm:t>
    </dgm:pt>
    <dgm:pt modelId="{487AEBA4-2A1A-4F70-9963-53AFA7E430F5}" type="pres">
      <dgm:prSet presAssocID="{73DF7757-C083-4763-8269-B0D8C5873EA3}" presName="root2" presStyleCnt="0"/>
      <dgm:spPr/>
    </dgm:pt>
    <dgm:pt modelId="{E696AD20-0DEF-4C18-9285-6FEEB983A6D1}" type="pres">
      <dgm:prSet presAssocID="{73DF7757-C083-4763-8269-B0D8C5873EA3}" presName="LevelTwoTextNode" presStyleLbl="node3" presStyleIdx="1" presStyleCnt="6" custScaleX="203767" custScaleY="102696" custLinFactNeighborX="1" custLinFactNeighborY="-759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A868B47-B414-42ED-9111-53CEFFD1A9DE}" type="pres">
      <dgm:prSet presAssocID="{73DF7757-C083-4763-8269-B0D8C5873EA3}" presName="level3hierChild" presStyleCnt="0"/>
      <dgm:spPr/>
    </dgm:pt>
    <dgm:pt modelId="{3001A22E-FE64-4AF5-BBC9-2773D2B29617}" type="pres">
      <dgm:prSet presAssocID="{3BE0190B-99EA-412E-AFBA-EC92E0357ECC}" presName="conn2-1" presStyleLbl="parChTrans1D3" presStyleIdx="2" presStyleCnt="6"/>
      <dgm:spPr/>
      <dgm:t>
        <a:bodyPr/>
        <a:lstStyle/>
        <a:p>
          <a:endParaRPr lang="hu-HU"/>
        </a:p>
      </dgm:t>
    </dgm:pt>
    <dgm:pt modelId="{7F40FC2F-5C0A-4B55-A14F-28986C0D790B}" type="pres">
      <dgm:prSet presAssocID="{3BE0190B-99EA-412E-AFBA-EC92E0357ECC}" presName="connTx" presStyleLbl="parChTrans1D3" presStyleIdx="2" presStyleCnt="6"/>
      <dgm:spPr/>
      <dgm:t>
        <a:bodyPr/>
        <a:lstStyle/>
        <a:p>
          <a:endParaRPr lang="hu-HU"/>
        </a:p>
      </dgm:t>
    </dgm:pt>
    <dgm:pt modelId="{888A0F1F-26B2-43F4-AB73-EC20C02BDE4E}" type="pres">
      <dgm:prSet presAssocID="{C4412086-F58C-4C88-9447-460F5F78AE27}" presName="root2" presStyleCnt="0"/>
      <dgm:spPr/>
    </dgm:pt>
    <dgm:pt modelId="{C026102D-988A-4286-A258-A664FDD08458}" type="pres">
      <dgm:prSet presAssocID="{C4412086-F58C-4C88-9447-460F5F78AE27}" presName="LevelTwoTextNode" presStyleLbl="node3" presStyleIdx="2" presStyleCnt="6" custScaleX="202935" custScaleY="102277" custLinFactNeighborY="-1012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CE7EBC1-FA15-4FB7-8B1D-1DE88603199D}" type="pres">
      <dgm:prSet presAssocID="{C4412086-F58C-4C88-9447-460F5F78AE27}" presName="level3hierChild" presStyleCnt="0"/>
      <dgm:spPr/>
    </dgm:pt>
    <dgm:pt modelId="{D56ED85B-5B10-45DD-B1A2-9F21761C1752}" type="pres">
      <dgm:prSet presAssocID="{E7EC4FEE-4656-47E6-9C22-61F54B568C8A}" presName="conn2-1" presStyleLbl="parChTrans1D3" presStyleIdx="3" presStyleCnt="6"/>
      <dgm:spPr/>
      <dgm:t>
        <a:bodyPr/>
        <a:lstStyle/>
        <a:p>
          <a:endParaRPr lang="hu-HU"/>
        </a:p>
      </dgm:t>
    </dgm:pt>
    <dgm:pt modelId="{EC5EA4C5-449B-4D9F-9677-6991C445B488}" type="pres">
      <dgm:prSet presAssocID="{E7EC4FEE-4656-47E6-9C22-61F54B568C8A}" presName="connTx" presStyleLbl="parChTrans1D3" presStyleIdx="3" presStyleCnt="6"/>
      <dgm:spPr/>
      <dgm:t>
        <a:bodyPr/>
        <a:lstStyle/>
        <a:p>
          <a:endParaRPr lang="hu-HU"/>
        </a:p>
      </dgm:t>
    </dgm:pt>
    <dgm:pt modelId="{114CEEAC-CE50-458A-8E97-B268B3DA2AFE}" type="pres">
      <dgm:prSet presAssocID="{C80697C3-30A2-4A76-8CE5-145991A58FFF}" presName="root2" presStyleCnt="0"/>
      <dgm:spPr/>
    </dgm:pt>
    <dgm:pt modelId="{259098C9-3E28-4F6E-83A5-464D60272B41}" type="pres">
      <dgm:prSet presAssocID="{C80697C3-30A2-4A76-8CE5-145991A58FFF}" presName="LevelTwoTextNode" presStyleLbl="node3" presStyleIdx="3" presStyleCnt="6" custScaleX="201914" custScaleY="101889" custLinFactNeighborY="-1012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CF9D049-1D97-454C-B75A-C6E9DB50EE03}" type="pres">
      <dgm:prSet presAssocID="{C80697C3-30A2-4A76-8CE5-145991A58FFF}" presName="level3hierChild" presStyleCnt="0"/>
      <dgm:spPr/>
    </dgm:pt>
    <dgm:pt modelId="{6BDD0408-D840-49B8-8A8E-6061C8DF4C7E}" type="pres">
      <dgm:prSet presAssocID="{98DB6AB5-E539-4B0A-8AE5-D3BEE177C0AE}" presName="conn2-1" presStyleLbl="parChTrans1D2" presStyleIdx="1" presStyleCnt="2"/>
      <dgm:spPr/>
      <dgm:t>
        <a:bodyPr/>
        <a:lstStyle/>
        <a:p>
          <a:endParaRPr lang="hu-HU"/>
        </a:p>
      </dgm:t>
    </dgm:pt>
    <dgm:pt modelId="{08FFC0EA-3AEB-47A9-9FDD-9F11A359032B}" type="pres">
      <dgm:prSet presAssocID="{98DB6AB5-E539-4B0A-8AE5-D3BEE177C0AE}" presName="connTx" presStyleLbl="parChTrans1D2" presStyleIdx="1" presStyleCnt="2"/>
      <dgm:spPr/>
      <dgm:t>
        <a:bodyPr/>
        <a:lstStyle/>
        <a:p>
          <a:endParaRPr lang="hu-HU"/>
        </a:p>
      </dgm:t>
    </dgm:pt>
    <dgm:pt modelId="{C2C29C61-DD78-4DA1-901A-3F1E0FBD0960}" type="pres">
      <dgm:prSet presAssocID="{F314C119-9AD6-48E4-9E3A-2CCD654FBFEA}" presName="root2" presStyleCnt="0"/>
      <dgm:spPr/>
    </dgm:pt>
    <dgm:pt modelId="{455FFD32-0F2F-4C58-8B2D-40F6F42ACBC6}" type="pres">
      <dgm:prSet presAssocID="{F314C119-9AD6-48E4-9E3A-2CCD654FBFEA}" presName="LevelTwoTextNode" presStyleLbl="node2" presStyleIdx="1" presStyleCnt="2" custLinFactNeighborX="-39158" custLinFactNeighborY="1714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E02CB72-3EFC-4006-A9E8-427E783A6569}" type="pres">
      <dgm:prSet presAssocID="{F314C119-9AD6-48E4-9E3A-2CCD654FBFEA}" presName="level3hierChild" presStyleCnt="0"/>
      <dgm:spPr/>
    </dgm:pt>
    <dgm:pt modelId="{0A7A9CCF-CBBA-4449-9AB8-A1412F3D9465}" type="pres">
      <dgm:prSet presAssocID="{EC85EC3C-D093-4B7B-9F2B-C972DA2509A6}" presName="conn2-1" presStyleLbl="parChTrans1D3" presStyleIdx="4" presStyleCnt="6"/>
      <dgm:spPr/>
      <dgm:t>
        <a:bodyPr/>
        <a:lstStyle/>
        <a:p>
          <a:endParaRPr lang="hu-HU"/>
        </a:p>
      </dgm:t>
    </dgm:pt>
    <dgm:pt modelId="{AB22560F-2643-4D91-B885-9520719EBBBC}" type="pres">
      <dgm:prSet presAssocID="{EC85EC3C-D093-4B7B-9F2B-C972DA2509A6}" presName="connTx" presStyleLbl="parChTrans1D3" presStyleIdx="4" presStyleCnt="6"/>
      <dgm:spPr/>
      <dgm:t>
        <a:bodyPr/>
        <a:lstStyle/>
        <a:p>
          <a:endParaRPr lang="hu-HU"/>
        </a:p>
      </dgm:t>
    </dgm:pt>
    <dgm:pt modelId="{8B4AF6CD-04AC-4A3E-87C0-5795EC090CC6}" type="pres">
      <dgm:prSet presAssocID="{EBFCA047-A031-487A-8D55-E112780BE3A0}" presName="root2" presStyleCnt="0"/>
      <dgm:spPr/>
    </dgm:pt>
    <dgm:pt modelId="{ADFA9128-7AF1-42A5-870E-D456AFCB75C9}" type="pres">
      <dgm:prSet presAssocID="{EBFCA047-A031-487A-8D55-E112780BE3A0}" presName="LevelTwoTextNode" presStyleLbl="node3" presStyleIdx="4" presStyleCnt="6" custScaleX="201914" custScaleY="101889" custLinFactNeighborX="57" custLinFactNeighborY="2129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580C050-927D-45B9-AC70-0FBBD2A00E9A}" type="pres">
      <dgm:prSet presAssocID="{EBFCA047-A031-487A-8D55-E112780BE3A0}" presName="level3hierChild" presStyleCnt="0"/>
      <dgm:spPr/>
    </dgm:pt>
    <dgm:pt modelId="{BB718ADA-C430-4CD8-86BB-4F6F8DC5AA57}" type="pres">
      <dgm:prSet presAssocID="{3EF6F157-E182-40FB-9E13-C845F8D32ABD}" presName="conn2-1" presStyleLbl="parChTrans1D3" presStyleIdx="5" presStyleCnt="6"/>
      <dgm:spPr/>
      <dgm:t>
        <a:bodyPr/>
        <a:lstStyle/>
        <a:p>
          <a:endParaRPr lang="hu-HU"/>
        </a:p>
      </dgm:t>
    </dgm:pt>
    <dgm:pt modelId="{978DCF77-4077-4894-B3B4-66C353D42428}" type="pres">
      <dgm:prSet presAssocID="{3EF6F157-E182-40FB-9E13-C845F8D32ABD}" presName="connTx" presStyleLbl="parChTrans1D3" presStyleIdx="5" presStyleCnt="6"/>
      <dgm:spPr/>
      <dgm:t>
        <a:bodyPr/>
        <a:lstStyle/>
        <a:p>
          <a:endParaRPr lang="hu-HU"/>
        </a:p>
      </dgm:t>
    </dgm:pt>
    <dgm:pt modelId="{FDFACBBE-C6DA-4923-AAC1-0F0B388ED55A}" type="pres">
      <dgm:prSet presAssocID="{80AE211F-3336-48F9-A465-2BD1B1A2D4F4}" presName="root2" presStyleCnt="0"/>
      <dgm:spPr/>
    </dgm:pt>
    <dgm:pt modelId="{27381787-C9ED-4844-8CC1-B5380083E92B}" type="pres">
      <dgm:prSet presAssocID="{80AE211F-3336-48F9-A465-2BD1B1A2D4F4}" presName="LevelTwoTextNode" presStyleLbl="node3" presStyleIdx="5" presStyleCnt="6" custScaleX="201914" custScaleY="101889" custLinFactNeighborX="30" custLinFactNeighborY="1593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D7736C0-C0BD-493E-B3B7-EEFA658E6EFB}" type="pres">
      <dgm:prSet presAssocID="{80AE211F-3336-48F9-A465-2BD1B1A2D4F4}" presName="level3hierChild" presStyleCnt="0"/>
      <dgm:spPr/>
    </dgm:pt>
  </dgm:ptLst>
  <dgm:cxnLst>
    <dgm:cxn modelId="{34109FB4-4DE3-42E9-BB32-4B7709215C31}" srcId="{F9B56FD2-1E32-4A6F-BD0B-313E3745E83C}" destId="{F655E090-6AD3-40B9-9846-BB5ECB7EB8CA}" srcOrd="0" destOrd="0" parTransId="{09D89333-F8BF-484E-9BFC-2B3DE1E0FEA9}" sibTransId="{912748EB-939A-47F8-AB86-0F86A059C824}"/>
    <dgm:cxn modelId="{A728371A-3219-4D03-B0EA-5C1A47741364}" type="presOf" srcId="{2193A9B9-0238-4222-8716-95399F2A004F}" destId="{33BDA1C5-EDF5-4308-B529-9E1E6ADEFFD5}" srcOrd="0" destOrd="0" presId="urn:microsoft.com/office/officeart/2008/layout/HorizontalMultiLevelHierarchy"/>
    <dgm:cxn modelId="{E398D259-4B92-4A87-BD46-F9B91138F7A7}" type="presOf" srcId="{3BE0190B-99EA-412E-AFBA-EC92E0357ECC}" destId="{7F40FC2F-5C0A-4B55-A14F-28986C0D790B}" srcOrd="1" destOrd="0" presId="urn:microsoft.com/office/officeart/2008/layout/HorizontalMultiLevelHierarchy"/>
    <dgm:cxn modelId="{5689C2CA-EFAE-4900-95EA-796DD12167AC}" type="presOf" srcId="{73DF7757-C083-4763-8269-B0D8C5873EA3}" destId="{E696AD20-0DEF-4C18-9285-6FEEB983A6D1}" srcOrd="0" destOrd="0" presId="urn:microsoft.com/office/officeart/2008/layout/HorizontalMultiLevelHierarchy"/>
    <dgm:cxn modelId="{B3474681-7DC0-407C-8E81-4859C8DD3034}" type="presOf" srcId="{87AC15EA-237C-4408-9594-1BF65544F0C4}" destId="{605CD110-88DE-466A-994B-984B39AF66B1}" srcOrd="1" destOrd="0" presId="urn:microsoft.com/office/officeart/2008/layout/HorizontalMultiLevelHierarchy"/>
    <dgm:cxn modelId="{96D283EB-788B-48FA-B7BA-96DF2587D35D}" type="presOf" srcId="{3BE0190B-99EA-412E-AFBA-EC92E0357ECC}" destId="{3001A22E-FE64-4AF5-BBC9-2773D2B29617}" srcOrd="0" destOrd="0" presId="urn:microsoft.com/office/officeart/2008/layout/HorizontalMultiLevelHierarchy"/>
    <dgm:cxn modelId="{FBFD6412-3895-4B76-B20E-1FDCF779B099}" srcId="{2193A9B9-0238-4222-8716-95399F2A004F}" destId="{FA46FBF0-D71F-4925-9AD9-7D44405C3DFA}" srcOrd="0" destOrd="0" parTransId="{87AC15EA-237C-4408-9594-1BF65544F0C4}" sibTransId="{EAA36E8E-D6C5-42CB-BF9F-014A762666C9}"/>
    <dgm:cxn modelId="{AC704D31-573D-4176-A935-0B36B4FB0302}" type="presOf" srcId="{EC85EC3C-D093-4B7B-9F2B-C972DA2509A6}" destId="{0A7A9CCF-CBBA-4449-9AB8-A1412F3D9465}" srcOrd="0" destOrd="0" presId="urn:microsoft.com/office/officeart/2008/layout/HorizontalMultiLevelHierarchy"/>
    <dgm:cxn modelId="{53061B38-8B36-4625-8D5E-04E3B9C4F059}" srcId="{F655E090-6AD3-40B9-9846-BB5ECB7EB8CA}" destId="{2193A9B9-0238-4222-8716-95399F2A004F}" srcOrd="0" destOrd="0" parTransId="{21EEB1EF-F3AC-4B97-B0A1-0E96F8BD33DF}" sibTransId="{D6CCFD00-7BE1-4959-9128-E3861CA4DDBF}"/>
    <dgm:cxn modelId="{042B38FB-9A64-4949-9CAE-F7043C0C6411}" type="presOf" srcId="{EBFCA047-A031-487A-8D55-E112780BE3A0}" destId="{ADFA9128-7AF1-42A5-870E-D456AFCB75C9}" srcOrd="0" destOrd="0" presId="urn:microsoft.com/office/officeart/2008/layout/HorizontalMultiLevelHierarchy"/>
    <dgm:cxn modelId="{5FCAB8AA-F8D0-4921-90F2-29BFA528B0FB}" type="presOf" srcId="{21EEB1EF-F3AC-4B97-B0A1-0E96F8BD33DF}" destId="{94FACEE7-4753-4362-AF4E-DC10AEEADCB3}" srcOrd="0" destOrd="0" presId="urn:microsoft.com/office/officeart/2008/layout/HorizontalMultiLevelHierarchy"/>
    <dgm:cxn modelId="{3492D1FE-BA82-42BF-929A-15C219E4345A}" type="presOf" srcId="{A4A4C01F-A140-41B2-B247-59EC8C3E5C87}" destId="{0F18EF9A-CA7E-4913-9C5B-ECE25F9C79E4}" srcOrd="0" destOrd="0" presId="urn:microsoft.com/office/officeart/2008/layout/HorizontalMultiLevelHierarchy"/>
    <dgm:cxn modelId="{84325F0B-3071-46BA-A686-10EBBB21A82F}" type="presOf" srcId="{80AE211F-3336-48F9-A465-2BD1B1A2D4F4}" destId="{27381787-C9ED-4844-8CC1-B5380083E92B}" srcOrd="0" destOrd="0" presId="urn:microsoft.com/office/officeart/2008/layout/HorizontalMultiLevelHierarchy"/>
    <dgm:cxn modelId="{AB0FDEB2-665D-41D3-B816-609FDFFC6CFF}" type="presOf" srcId="{E7EC4FEE-4656-47E6-9C22-61F54B568C8A}" destId="{D56ED85B-5B10-45DD-B1A2-9F21761C1752}" srcOrd="0" destOrd="0" presId="urn:microsoft.com/office/officeart/2008/layout/HorizontalMultiLevelHierarchy"/>
    <dgm:cxn modelId="{A6A10185-3CE5-4EE5-B24C-6882DB338ED4}" type="presOf" srcId="{21EEB1EF-F3AC-4B97-B0A1-0E96F8BD33DF}" destId="{56A37730-8BCE-4E04-807E-2AD133B98812}" srcOrd="1" destOrd="0" presId="urn:microsoft.com/office/officeart/2008/layout/HorizontalMultiLevelHierarchy"/>
    <dgm:cxn modelId="{2AA2F78D-5AD6-4696-8D1D-D78BCD6EE4D8}" type="presOf" srcId="{F655E090-6AD3-40B9-9846-BB5ECB7EB8CA}" destId="{7E58612F-547D-4111-80CB-9D13FB5241A2}" srcOrd="0" destOrd="0" presId="urn:microsoft.com/office/officeart/2008/layout/HorizontalMultiLevelHierarchy"/>
    <dgm:cxn modelId="{30EC3FED-A256-4D0A-BF6B-91279B0838AC}" type="presOf" srcId="{98DB6AB5-E539-4B0A-8AE5-D3BEE177C0AE}" destId="{6BDD0408-D840-49B8-8A8E-6061C8DF4C7E}" srcOrd="0" destOrd="0" presId="urn:microsoft.com/office/officeart/2008/layout/HorizontalMultiLevelHierarchy"/>
    <dgm:cxn modelId="{B9A675C8-8270-4CCC-BB33-8D530B68E3E0}" type="presOf" srcId="{3EF6F157-E182-40FB-9E13-C845F8D32ABD}" destId="{BB718ADA-C430-4CD8-86BB-4F6F8DC5AA57}" srcOrd="0" destOrd="0" presId="urn:microsoft.com/office/officeart/2008/layout/HorizontalMultiLevelHierarchy"/>
    <dgm:cxn modelId="{ACB78FBD-FA74-4FA0-A419-CF4BC796324F}" type="presOf" srcId="{3EF6F157-E182-40FB-9E13-C845F8D32ABD}" destId="{978DCF77-4077-4894-B3B4-66C353D42428}" srcOrd="1" destOrd="0" presId="urn:microsoft.com/office/officeart/2008/layout/HorizontalMultiLevelHierarchy"/>
    <dgm:cxn modelId="{E4A4670D-B61C-4217-AE9F-16F69BE441A4}" srcId="{F655E090-6AD3-40B9-9846-BB5ECB7EB8CA}" destId="{F314C119-9AD6-48E4-9E3A-2CCD654FBFEA}" srcOrd="1" destOrd="0" parTransId="{98DB6AB5-E539-4B0A-8AE5-D3BEE177C0AE}" sibTransId="{716EBB91-3F08-4914-BBAC-93A08BA30830}"/>
    <dgm:cxn modelId="{4940500D-CD99-4271-99F3-33B22424222F}" type="presOf" srcId="{98DB6AB5-E539-4B0A-8AE5-D3BEE177C0AE}" destId="{08FFC0EA-3AEB-47A9-9FDD-9F11A359032B}" srcOrd="1" destOrd="0" presId="urn:microsoft.com/office/officeart/2008/layout/HorizontalMultiLevelHierarchy"/>
    <dgm:cxn modelId="{96D1D7F7-6971-4F9D-9540-AD355770E367}" type="presOf" srcId="{A4A4C01F-A140-41B2-B247-59EC8C3E5C87}" destId="{31D1B299-0DBE-4878-8EE0-725E93B73276}" srcOrd="1" destOrd="0" presId="urn:microsoft.com/office/officeart/2008/layout/HorizontalMultiLevelHierarchy"/>
    <dgm:cxn modelId="{12A2E54F-7F3B-4777-AE2F-886A07A5CAE0}" type="presOf" srcId="{87AC15EA-237C-4408-9594-1BF65544F0C4}" destId="{B4E13591-8AB0-46E8-839F-364AA7FE8EE9}" srcOrd="0" destOrd="0" presId="urn:microsoft.com/office/officeart/2008/layout/HorizontalMultiLevelHierarchy"/>
    <dgm:cxn modelId="{B3064942-156C-401A-A30D-94511B95844C}" type="presOf" srcId="{F9B56FD2-1E32-4A6F-BD0B-313E3745E83C}" destId="{28FDFF7F-8E63-44DA-BA77-EBC14815667A}" srcOrd="0" destOrd="0" presId="urn:microsoft.com/office/officeart/2008/layout/HorizontalMultiLevelHierarchy"/>
    <dgm:cxn modelId="{DED0943A-2859-4292-BC80-413760C6B295}" type="presOf" srcId="{F314C119-9AD6-48E4-9E3A-2CCD654FBFEA}" destId="{455FFD32-0F2F-4C58-8B2D-40F6F42ACBC6}" srcOrd="0" destOrd="0" presId="urn:microsoft.com/office/officeart/2008/layout/HorizontalMultiLevelHierarchy"/>
    <dgm:cxn modelId="{AA269F9B-CEAC-479D-988D-441A8BF7E28F}" type="presOf" srcId="{C80697C3-30A2-4A76-8CE5-145991A58FFF}" destId="{259098C9-3E28-4F6E-83A5-464D60272B41}" srcOrd="0" destOrd="0" presId="urn:microsoft.com/office/officeart/2008/layout/HorizontalMultiLevelHierarchy"/>
    <dgm:cxn modelId="{DF222E3C-F363-4417-9744-0043BA7DE598}" srcId="{2193A9B9-0238-4222-8716-95399F2A004F}" destId="{C4412086-F58C-4C88-9447-460F5F78AE27}" srcOrd="2" destOrd="0" parTransId="{3BE0190B-99EA-412E-AFBA-EC92E0357ECC}" sibTransId="{FD3D3C73-C5B5-448D-B5A8-FCA1210929F9}"/>
    <dgm:cxn modelId="{56788A50-04F5-42F2-8385-7EEA59EB1AB8}" type="presOf" srcId="{C4412086-F58C-4C88-9447-460F5F78AE27}" destId="{C026102D-988A-4286-A258-A664FDD08458}" srcOrd="0" destOrd="0" presId="urn:microsoft.com/office/officeart/2008/layout/HorizontalMultiLevelHierarchy"/>
    <dgm:cxn modelId="{92D8669D-20CD-4256-8593-EC649D6B630F}" type="presOf" srcId="{FA46FBF0-D71F-4925-9AD9-7D44405C3DFA}" destId="{410DA5A1-B750-4DA6-810E-24471E364211}" srcOrd="0" destOrd="0" presId="urn:microsoft.com/office/officeart/2008/layout/HorizontalMultiLevelHierarchy"/>
    <dgm:cxn modelId="{94506DD1-1385-4F7E-8A78-16308E7F6B19}" type="presOf" srcId="{E7EC4FEE-4656-47E6-9C22-61F54B568C8A}" destId="{EC5EA4C5-449B-4D9F-9677-6991C445B488}" srcOrd="1" destOrd="0" presId="urn:microsoft.com/office/officeart/2008/layout/HorizontalMultiLevelHierarchy"/>
    <dgm:cxn modelId="{8C5F4CBB-E474-4506-A2A7-0C9BDA096345}" srcId="{F314C119-9AD6-48E4-9E3A-2CCD654FBFEA}" destId="{80AE211F-3336-48F9-A465-2BD1B1A2D4F4}" srcOrd="1" destOrd="0" parTransId="{3EF6F157-E182-40FB-9E13-C845F8D32ABD}" sibTransId="{7F15F612-9C2B-4EEF-8FEB-611E98952E3B}"/>
    <dgm:cxn modelId="{DDC7C049-DBAB-4860-94B4-D41B585AF368}" srcId="{2193A9B9-0238-4222-8716-95399F2A004F}" destId="{73DF7757-C083-4763-8269-B0D8C5873EA3}" srcOrd="1" destOrd="0" parTransId="{A4A4C01F-A140-41B2-B247-59EC8C3E5C87}" sibTransId="{4BD46277-B1C0-48FD-A8B0-CECAA0A54A0B}"/>
    <dgm:cxn modelId="{F1FB1829-126A-4CD7-9322-A5218C0E6349}" type="presOf" srcId="{EC85EC3C-D093-4B7B-9F2B-C972DA2509A6}" destId="{AB22560F-2643-4D91-B885-9520719EBBBC}" srcOrd="1" destOrd="0" presId="urn:microsoft.com/office/officeart/2008/layout/HorizontalMultiLevelHierarchy"/>
    <dgm:cxn modelId="{C182D090-A748-4E64-83E9-A8B09790D973}" srcId="{F314C119-9AD6-48E4-9E3A-2CCD654FBFEA}" destId="{EBFCA047-A031-487A-8D55-E112780BE3A0}" srcOrd="0" destOrd="0" parTransId="{EC85EC3C-D093-4B7B-9F2B-C972DA2509A6}" sibTransId="{F0AE540A-610D-4FBE-8F2B-D864E4F187B9}"/>
    <dgm:cxn modelId="{965B6710-D27F-4ABC-B7FC-F04199B2C73C}" srcId="{2193A9B9-0238-4222-8716-95399F2A004F}" destId="{C80697C3-30A2-4A76-8CE5-145991A58FFF}" srcOrd="3" destOrd="0" parTransId="{E7EC4FEE-4656-47E6-9C22-61F54B568C8A}" sibTransId="{24CFF9D8-7212-407F-946B-10F925AFFD3B}"/>
    <dgm:cxn modelId="{A4E40C51-974C-41F5-967F-7A8BD21622AC}" type="presParOf" srcId="{28FDFF7F-8E63-44DA-BA77-EBC14815667A}" destId="{9E69A91F-A4B4-419E-9BDA-569F6702B389}" srcOrd="0" destOrd="0" presId="urn:microsoft.com/office/officeart/2008/layout/HorizontalMultiLevelHierarchy"/>
    <dgm:cxn modelId="{EA93B8F2-7D23-4749-973D-90540A5A2F9C}" type="presParOf" srcId="{9E69A91F-A4B4-419E-9BDA-569F6702B389}" destId="{7E58612F-547D-4111-80CB-9D13FB5241A2}" srcOrd="0" destOrd="0" presId="urn:microsoft.com/office/officeart/2008/layout/HorizontalMultiLevelHierarchy"/>
    <dgm:cxn modelId="{01E28E42-17C6-45F7-8F95-A10C9194989D}" type="presParOf" srcId="{9E69A91F-A4B4-419E-9BDA-569F6702B389}" destId="{D2BE7BC7-D433-4124-A39F-2FED043F3C2F}" srcOrd="1" destOrd="0" presId="urn:microsoft.com/office/officeart/2008/layout/HorizontalMultiLevelHierarchy"/>
    <dgm:cxn modelId="{DDECF7FF-9D78-4B56-B068-90C42E42B1F6}" type="presParOf" srcId="{D2BE7BC7-D433-4124-A39F-2FED043F3C2F}" destId="{94FACEE7-4753-4362-AF4E-DC10AEEADCB3}" srcOrd="0" destOrd="0" presId="urn:microsoft.com/office/officeart/2008/layout/HorizontalMultiLevelHierarchy"/>
    <dgm:cxn modelId="{638499BE-2C45-4E60-B849-31ACC1FA8D7B}" type="presParOf" srcId="{94FACEE7-4753-4362-AF4E-DC10AEEADCB3}" destId="{56A37730-8BCE-4E04-807E-2AD133B98812}" srcOrd="0" destOrd="0" presId="urn:microsoft.com/office/officeart/2008/layout/HorizontalMultiLevelHierarchy"/>
    <dgm:cxn modelId="{1B4617A4-6666-4FA7-87CE-46055ACCD590}" type="presParOf" srcId="{D2BE7BC7-D433-4124-A39F-2FED043F3C2F}" destId="{533E50A8-10EA-4070-A443-8E1D270C0784}" srcOrd="1" destOrd="0" presId="urn:microsoft.com/office/officeart/2008/layout/HorizontalMultiLevelHierarchy"/>
    <dgm:cxn modelId="{2FFBD22F-20AB-451B-9991-0F8D1A839467}" type="presParOf" srcId="{533E50A8-10EA-4070-A443-8E1D270C0784}" destId="{33BDA1C5-EDF5-4308-B529-9E1E6ADEFFD5}" srcOrd="0" destOrd="0" presId="urn:microsoft.com/office/officeart/2008/layout/HorizontalMultiLevelHierarchy"/>
    <dgm:cxn modelId="{456515BF-28BA-4023-B9C6-154F0E1BBAFD}" type="presParOf" srcId="{533E50A8-10EA-4070-A443-8E1D270C0784}" destId="{4F6D264C-410A-47AD-886D-EC78D1FC4839}" srcOrd="1" destOrd="0" presId="urn:microsoft.com/office/officeart/2008/layout/HorizontalMultiLevelHierarchy"/>
    <dgm:cxn modelId="{ED2BE7E8-D66E-4565-87D0-B76BDB20A98F}" type="presParOf" srcId="{4F6D264C-410A-47AD-886D-EC78D1FC4839}" destId="{B4E13591-8AB0-46E8-839F-364AA7FE8EE9}" srcOrd="0" destOrd="0" presId="urn:microsoft.com/office/officeart/2008/layout/HorizontalMultiLevelHierarchy"/>
    <dgm:cxn modelId="{9707149A-7CD1-4397-898A-E7666733D6E7}" type="presParOf" srcId="{B4E13591-8AB0-46E8-839F-364AA7FE8EE9}" destId="{605CD110-88DE-466A-994B-984B39AF66B1}" srcOrd="0" destOrd="0" presId="urn:microsoft.com/office/officeart/2008/layout/HorizontalMultiLevelHierarchy"/>
    <dgm:cxn modelId="{D214C02E-BE21-4F2A-B5FD-74292F67E9CB}" type="presParOf" srcId="{4F6D264C-410A-47AD-886D-EC78D1FC4839}" destId="{F371AFF9-B732-4C44-854C-648FB06EE2B2}" srcOrd="1" destOrd="0" presId="urn:microsoft.com/office/officeart/2008/layout/HorizontalMultiLevelHierarchy"/>
    <dgm:cxn modelId="{601BF30A-A091-487F-A1B1-71629E86246E}" type="presParOf" srcId="{F371AFF9-B732-4C44-854C-648FB06EE2B2}" destId="{410DA5A1-B750-4DA6-810E-24471E364211}" srcOrd="0" destOrd="0" presId="urn:microsoft.com/office/officeart/2008/layout/HorizontalMultiLevelHierarchy"/>
    <dgm:cxn modelId="{2133B494-C07B-410B-9BB0-EBAF30037C8A}" type="presParOf" srcId="{F371AFF9-B732-4C44-854C-648FB06EE2B2}" destId="{4C3D1ED9-B350-4450-B8CB-A2F087B9C744}" srcOrd="1" destOrd="0" presId="urn:microsoft.com/office/officeart/2008/layout/HorizontalMultiLevelHierarchy"/>
    <dgm:cxn modelId="{898DEDFD-CFC4-45A1-996E-C26028A43DC2}" type="presParOf" srcId="{4F6D264C-410A-47AD-886D-EC78D1FC4839}" destId="{0F18EF9A-CA7E-4913-9C5B-ECE25F9C79E4}" srcOrd="2" destOrd="0" presId="urn:microsoft.com/office/officeart/2008/layout/HorizontalMultiLevelHierarchy"/>
    <dgm:cxn modelId="{EAA58F5E-E82D-4628-9448-31E8FE6770EC}" type="presParOf" srcId="{0F18EF9A-CA7E-4913-9C5B-ECE25F9C79E4}" destId="{31D1B299-0DBE-4878-8EE0-725E93B73276}" srcOrd="0" destOrd="0" presId="urn:microsoft.com/office/officeart/2008/layout/HorizontalMultiLevelHierarchy"/>
    <dgm:cxn modelId="{BB9342CD-716D-45B5-84FA-0A26D41DD0F5}" type="presParOf" srcId="{4F6D264C-410A-47AD-886D-EC78D1FC4839}" destId="{487AEBA4-2A1A-4F70-9963-53AFA7E430F5}" srcOrd="3" destOrd="0" presId="urn:microsoft.com/office/officeart/2008/layout/HorizontalMultiLevelHierarchy"/>
    <dgm:cxn modelId="{9CC5880A-94D6-4317-B481-1A5C6E481374}" type="presParOf" srcId="{487AEBA4-2A1A-4F70-9963-53AFA7E430F5}" destId="{E696AD20-0DEF-4C18-9285-6FEEB983A6D1}" srcOrd="0" destOrd="0" presId="urn:microsoft.com/office/officeart/2008/layout/HorizontalMultiLevelHierarchy"/>
    <dgm:cxn modelId="{197B9AB6-1B2A-4843-8E0E-0B3C551EE6C3}" type="presParOf" srcId="{487AEBA4-2A1A-4F70-9963-53AFA7E430F5}" destId="{1A868B47-B414-42ED-9111-53CEFFD1A9DE}" srcOrd="1" destOrd="0" presId="urn:microsoft.com/office/officeart/2008/layout/HorizontalMultiLevelHierarchy"/>
    <dgm:cxn modelId="{BDE78232-36D9-4B07-B8E1-A568C137A5DB}" type="presParOf" srcId="{4F6D264C-410A-47AD-886D-EC78D1FC4839}" destId="{3001A22E-FE64-4AF5-BBC9-2773D2B29617}" srcOrd="4" destOrd="0" presId="urn:microsoft.com/office/officeart/2008/layout/HorizontalMultiLevelHierarchy"/>
    <dgm:cxn modelId="{AC24F72B-BD83-4A07-A827-8CE81CC44DC4}" type="presParOf" srcId="{3001A22E-FE64-4AF5-BBC9-2773D2B29617}" destId="{7F40FC2F-5C0A-4B55-A14F-28986C0D790B}" srcOrd="0" destOrd="0" presId="urn:microsoft.com/office/officeart/2008/layout/HorizontalMultiLevelHierarchy"/>
    <dgm:cxn modelId="{C5140448-AAB3-4B9E-A2B7-A62CE2A0B8E7}" type="presParOf" srcId="{4F6D264C-410A-47AD-886D-EC78D1FC4839}" destId="{888A0F1F-26B2-43F4-AB73-EC20C02BDE4E}" srcOrd="5" destOrd="0" presId="urn:microsoft.com/office/officeart/2008/layout/HorizontalMultiLevelHierarchy"/>
    <dgm:cxn modelId="{89F0533D-CE10-4CDE-858A-898703D03EBC}" type="presParOf" srcId="{888A0F1F-26B2-43F4-AB73-EC20C02BDE4E}" destId="{C026102D-988A-4286-A258-A664FDD08458}" srcOrd="0" destOrd="0" presId="urn:microsoft.com/office/officeart/2008/layout/HorizontalMultiLevelHierarchy"/>
    <dgm:cxn modelId="{E4943812-069F-41CF-B9F4-48925F5018D7}" type="presParOf" srcId="{888A0F1F-26B2-43F4-AB73-EC20C02BDE4E}" destId="{3CE7EBC1-FA15-4FB7-8B1D-1DE88603199D}" srcOrd="1" destOrd="0" presId="urn:microsoft.com/office/officeart/2008/layout/HorizontalMultiLevelHierarchy"/>
    <dgm:cxn modelId="{D32BCB3F-F26A-4D4D-B2EB-8989EA099584}" type="presParOf" srcId="{4F6D264C-410A-47AD-886D-EC78D1FC4839}" destId="{D56ED85B-5B10-45DD-B1A2-9F21761C1752}" srcOrd="6" destOrd="0" presId="urn:microsoft.com/office/officeart/2008/layout/HorizontalMultiLevelHierarchy"/>
    <dgm:cxn modelId="{A9E0B223-8677-4413-982F-B9D12AFB20B9}" type="presParOf" srcId="{D56ED85B-5B10-45DD-B1A2-9F21761C1752}" destId="{EC5EA4C5-449B-4D9F-9677-6991C445B488}" srcOrd="0" destOrd="0" presId="urn:microsoft.com/office/officeart/2008/layout/HorizontalMultiLevelHierarchy"/>
    <dgm:cxn modelId="{D74C367A-D0AD-45F3-A0BD-FC561917C747}" type="presParOf" srcId="{4F6D264C-410A-47AD-886D-EC78D1FC4839}" destId="{114CEEAC-CE50-458A-8E97-B268B3DA2AFE}" srcOrd="7" destOrd="0" presId="urn:microsoft.com/office/officeart/2008/layout/HorizontalMultiLevelHierarchy"/>
    <dgm:cxn modelId="{80BA3838-5F39-49E3-B895-E8C964614D1F}" type="presParOf" srcId="{114CEEAC-CE50-458A-8E97-B268B3DA2AFE}" destId="{259098C9-3E28-4F6E-83A5-464D60272B41}" srcOrd="0" destOrd="0" presId="urn:microsoft.com/office/officeart/2008/layout/HorizontalMultiLevelHierarchy"/>
    <dgm:cxn modelId="{A01A8B39-2646-4BDF-9EAB-91AE54BB925F}" type="presParOf" srcId="{114CEEAC-CE50-458A-8E97-B268B3DA2AFE}" destId="{8CF9D049-1D97-454C-B75A-C6E9DB50EE03}" srcOrd="1" destOrd="0" presId="urn:microsoft.com/office/officeart/2008/layout/HorizontalMultiLevelHierarchy"/>
    <dgm:cxn modelId="{8C6FD4E2-0B31-4824-8990-5C6E4A7A6A99}" type="presParOf" srcId="{D2BE7BC7-D433-4124-A39F-2FED043F3C2F}" destId="{6BDD0408-D840-49B8-8A8E-6061C8DF4C7E}" srcOrd="2" destOrd="0" presId="urn:microsoft.com/office/officeart/2008/layout/HorizontalMultiLevelHierarchy"/>
    <dgm:cxn modelId="{216949A5-480F-4B10-AC1B-7089D6CB2BA5}" type="presParOf" srcId="{6BDD0408-D840-49B8-8A8E-6061C8DF4C7E}" destId="{08FFC0EA-3AEB-47A9-9FDD-9F11A359032B}" srcOrd="0" destOrd="0" presId="urn:microsoft.com/office/officeart/2008/layout/HorizontalMultiLevelHierarchy"/>
    <dgm:cxn modelId="{827D1C22-D643-433C-A2DA-9B684C886E56}" type="presParOf" srcId="{D2BE7BC7-D433-4124-A39F-2FED043F3C2F}" destId="{C2C29C61-DD78-4DA1-901A-3F1E0FBD0960}" srcOrd="3" destOrd="0" presId="urn:microsoft.com/office/officeart/2008/layout/HorizontalMultiLevelHierarchy"/>
    <dgm:cxn modelId="{FC99EE87-5D37-4864-9956-A6D1AB824D84}" type="presParOf" srcId="{C2C29C61-DD78-4DA1-901A-3F1E0FBD0960}" destId="{455FFD32-0F2F-4C58-8B2D-40F6F42ACBC6}" srcOrd="0" destOrd="0" presId="urn:microsoft.com/office/officeart/2008/layout/HorizontalMultiLevelHierarchy"/>
    <dgm:cxn modelId="{8E77C2CE-8A30-41FB-8C51-CD56C571F986}" type="presParOf" srcId="{C2C29C61-DD78-4DA1-901A-3F1E0FBD0960}" destId="{CE02CB72-3EFC-4006-A9E8-427E783A6569}" srcOrd="1" destOrd="0" presId="urn:microsoft.com/office/officeart/2008/layout/HorizontalMultiLevelHierarchy"/>
    <dgm:cxn modelId="{248B5B0D-DAAF-40E4-97BA-1199151994D5}" type="presParOf" srcId="{CE02CB72-3EFC-4006-A9E8-427E783A6569}" destId="{0A7A9CCF-CBBA-4449-9AB8-A1412F3D9465}" srcOrd="0" destOrd="0" presId="urn:microsoft.com/office/officeart/2008/layout/HorizontalMultiLevelHierarchy"/>
    <dgm:cxn modelId="{AB34C9F7-E373-4BFA-8349-A18526597C87}" type="presParOf" srcId="{0A7A9CCF-CBBA-4449-9AB8-A1412F3D9465}" destId="{AB22560F-2643-4D91-B885-9520719EBBBC}" srcOrd="0" destOrd="0" presId="urn:microsoft.com/office/officeart/2008/layout/HorizontalMultiLevelHierarchy"/>
    <dgm:cxn modelId="{74E4280A-815A-47BC-98A3-EDC49BED3470}" type="presParOf" srcId="{CE02CB72-3EFC-4006-A9E8-427E783A6569}" destId="{8B4AF6CD-04AC-4A3E-87C0-5795EC090CC6}" srcOrd="1" destOrd="0" presId="urn:microsoft.com/office/officeart/2008/layout/HorizontalMultiLevelHierarchy"/>
    <dgm:cxn modelId="{DC49A1F0-5C6C-442B-869B-E15E113708C9}" type="presParOf" srcId="{8B4AF6CD-04AC-4A3E-87C0-5795EC090CC6}" destId="{ADFA9128-7AF1-42A5-870E-D456AFCB75C9}" srcOrd="0" destOrd="0" presId="urn:microsoft.com/office/officeart/2008/layout/HorizontalMultiLevelHierarchy"/>
    <dgm:cxn modelId="{7707F62C-4A20-46EC-B6D1-1C12114999F7}" type="presParOf" srcId="{8B4AF6CD-04AC-4A3E-87C0-5795EC090CC6}" destId="{3580C050-927D-45B9-AC70-0FBBD2A00E9A}" srcOrd="1" destOrd="0" presId="urn:microsoft.com/office/officeart/2008/layout/HorizontalMultiLevelHierarchy"/>
    <dgm:cxn modelId="{4F980D54-5895-4F12-B2B7-8B5160B163E4}" type="presParOf" srcId="{CE02CB72-3EFC-4006-A9E8-427E783A6569}" destId="{BB718ADA-C430-4CD8-86BB-4F6F8DC5AA57}" srcOrd="2" destOrd="0" presId="urn:microsoft.com/office/officeart/2008/layout/HorizontalMultiLevelHierarchy"/>
    <dgm:cxn modelId="{0595CBD2-1FC2-493F-9EA9-669DC99CDDBA}" type="presParOf" srcId="{BB718ADA-C430-4CD8-86BB-4F6F8DC5AA57}" destId="{978DCF77-4077-4894-B3B4-66C353D42428}" srcOrd="0" destOrd="0" presId="urn:microsoft.com/office/officeart/2008/layout/HorizontalMultiLevelHierarchy"/>
    <dgm:cxn modelId="{E91748D0-F62F-4BE1-82AD-8071A5F54F70}" type="presParOf" srcId="{CE02CB72-3EFC-4006-A9E8-427E783A6569}" destId="{FDFACBBE-C6DA-4923-AAC1-0F0B388ED55A}" srcOrd="3" destOrd="0" presId="urn:microsoft.com/office/officeart/2008/layout/HorizontalMultiLevelHierarchy"/>
    <dgm:cxn modelId="{8FBF1139-E766-4E15-956E-C7B65610EF7F}" type="presParOf" srcId="{FDFACBBE-C6DA-4923-AAC1-0F0B388ED55A}" destId="{27381787-C9ED-4844-8CC1-B5380083E92B}" srcOrd="0" destOrd="0" presId="urn:microsoft.com/office/officeart/2008/layout/HorizontalMultiLevelHierarchy"/>
    <dgm:cxn modelId="{39AC2FFC-511B-4CE0-8573-1C7B0D520C9B}" type="presParOf" srcId="{FDFACBBE-C6DA-4923-AAC1-0F0B388ED55A}" destId="{6D7736C0-C0BD-493E-B3B7-EEFA658E6EF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0.89101</cdr:x>
      <cdr:y>0.05983</cdr:y>
    </cdr:from>
    <cdr:to>
      <cdr:x>1</cdr:x>
      <cdr:y>0.11369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8147407" y="410343"/>
          <a:ext cx="99659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dirty="0" smtClean="0"/>
            <a:t>Óra/nap</a:t>
          </a:r>
          <a:endParaRPr lang="hu-H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0.95</cdr:x>
      <cdr:y>0.0282</cdr:y>
    </cdr:from>
    <cdr:to>
      <cdr:x>1</cdr:x>
      <cdr:y>0.08206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8686800" y="193426"/>
          <a:ext cx="45719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b="1" dirty="0" smtClean="0"/>
            <a:t>%</a:t>
          </a:r>
          <a:endParaRPr lang="hu-HU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0.90927</cdr:x>
      <cdr:y>0.06179</cdr:y>
    </cdr:from>
    <cdr:to>
      <cdr:x>1</cdr:x>
      <cdr:y>0.12607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8314362" y="295830"/>
          <a:ext cx="82963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b="1" dirty="0"/>
            <a:t>e</a:t>
          </a:r>
          <a:r>
            <a:rPr lang="hu-HU" sz="1400" b="1" dirty="0" smtClean="0"/>
            <a:t> Ft/hó</a:t>
          </a:r>
          <a:endParaRPr lang="hu-HU" sz="14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0.87949</cdr:x>
      <cdr:y>0.07096</cdr:y>
    </cdr:from>
    <cdr:to>
      <cdr:x>0.98146</cdr:x>
      <cdr:y>0.13918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8042097" y="352135"/>
          <a:ext cx="932379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 smtClean="0"/>
            <a:t>Óra/nap</a:t>
          </a:r>
          <a:endParaRPr lang="hu-HU" sz="16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0.96124</cdr:x>
      <cdr:y>0.08567</cdr:y>
    </cdr:from>
    <cdr:to>
      <cdr:x>1</cdr:x>
      <cdr:y>0.13885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8789541" y="595009"/>
          <a:ext cx="35445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1" dirty="0" smtClean="0"/>
            <a:t>%</a:t>
          </a:r>
          <a:endParaRPr lang="hu-HU" sz="18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0.96124</cdr:x>
      <cdr:y>0.01616</cdr:y>
    </cdr:from>
    <cdr:to>
      <cdr:x>0.99326</cdr:x>
      <cdr:y>0.08273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8789541" y="82193"/>
          <a:ext cx="29281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 smtClean="0"/>
            <a:t>%</a:t>
          </a:r>
          <a:endParaRPr lang="hu-HU" sz="16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9759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10474"/>
            <a:ext cx="8229600" cy="45259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1126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84912"/>
            <a:ext cx="6019800" cy="5851525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7363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9941" y="193426"/>
            <a:ext cx="8229600" cy="803167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4482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585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0029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0763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0588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6809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0752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5316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294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437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4D45-C6DA-4D43-9B37-9BEC59EAFF02}" type="datetimeFigureOut">
              <a:rPr lang="hu-HU" smtClean="0"/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D38E7-6AF5-400D-A826-34283D57AB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201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93964" y="1697626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/>
              <a:t>Nappali tagozatos hallgatók bevételeinek </a:t>
            </a:r>
            <a:r>
              <a:rPr lang="hu-HU" sz="2800" b="1" dirty="0"/>
              <a:t>és </a:t>
            </a:r>
            <a:r>
              <a:rPr lang="hu-HU" sz="2800" b="1" dirty="0" smtClean="0"/>
              <a:t>időfelhasználásának egyenlőtlenségei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619071"/>
            <a:ext cx="6400800" cy="2041989"/>
          </a:xfrm>
        </p:spPr>
        <p:txBody>
          <a:bodyPr>
            <a:normAutofit fontScale="70000" lnSpcReduction="20000"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Nyüsti Szilvia</a:t>
            </a:r>
          </a:p>
          <a:p>
            <a:r>
              <a:rPr lang="hu-HU" sz="2800" dirty="0" err="1" smtClean="0"/>
              <a:t>Educatio</a:t>
            </a:r>
            <a:r>
              <a:rPr lang="hu-HU" sz="2800" dirty="0" smtClean="0"/>
              <a:t> </a:t>
            </a:r>
            <a:r>
              <a:rPr lang="hu-HU" sz="2800" dirty="0" err="1" smtClean="0"/>
              <a:t>Nkft</a:t>
            </a:r>
            <a:r>
              <a:rPr lang="hu-HU" sz="2800" dirty="0" smtClean="0"/>
              <a:t>.</a:t>
            </a:r>
          </a:p>
          <a:p>
            <a:endParaRPr lang="hu-HU" sz="2800" dirty="0" smtClean="0"/>
          </a:p>
          <a:p>
            <a:r>
              <a:rPr lang="hu-HU" sz="2400" b="1" dirty="0"/>
              <a:t>A felsőoktatási struktúrába kódolt egyenlőtlenségek</a:t>
            </a:r>
          </a:p>
          <a:p>
            <a:r>
              <a:rPr lang="hu-HU" sz="2400" b="1" dirty="0" smtClean="0"/>
              <a:t>Műhelykonferencia</a:t>
            </a:r>
          </a:p>
          <a:p>
            <a:r>
              <a:rPr lang="hu-HU" sz="2400" b="1" dirty="0" smtClean="0"/>
              <a:t>Budapest, 2014. május 7.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5384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Relatív </a:t>
            </a:r>
            <a:r>
              <a:rPr lang="hu-HU" dirty="0" err="1" smtClean="0"/>
              <a:t>depriváltság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9940" y="996593"/>
            <a:ext cx="8337479" cy="4633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Emiatt relatív mutatók meghatározása:</a:t>
            </a:r>
            <a:endParaRPr lang="hu-H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1800"/>
              </a:spcBef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Jövedelmi szegénység (</a:t>
            </a:r>
            <a:r>
              <a:rPr lang="hu-H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income-poor</a:t>
            </a: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marL="0" indent="0">
              <a:buNone/>
            </a:pP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Összes havi bevételt tekintve az alsó jövedelmi ötödbe tartozó hallgatók (küszöb: 49 300 Ft/hó)</a:t>
            </a:r>
          </a:p>
          <a:p>
            <a:pPr>
              <a:spcBef>
                <a:spcPts val="2400"/>
              </a:spcBef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Időszegénység (</a:t>
            </a:r>
            <a:r>
              <a:rPr lang="hu-H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time-poor</a:t>
            </a: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endParaRPr lang="hu-H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munkán és tanuláson túl naponta felhasználható időkeretet tekintve </a:t>
            </a:r>
            <a:r>
              <a:rPr lang="hu-H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alsó 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ötödbe </a:t>
            </a:r>
            <a:r>
              <a:rPr lang="hu-H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tartozó hallgatók (küszöb: 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15,9 óra/nap)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hu-H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Kategóriák:</a:t>
            </a:r>
          </a:p>
          <a:p>
            <a:pPr marL="0" indent="0" algn="ctr">
              <a:buNone/>
            </a:pP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nem </a:t>
            </a:r>
            <a:r>
              <a:rPr lang="hu-H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deprivált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(2) csak jövedelmi szegény; </a:t>
            </a:r>
            <a:b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 csak időszegény; (4) egyszerre mindkettő</a:t>
            </a:r>
            <a:endParaRPr lang="hu-H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727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717513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649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Magyarázó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buNone/>
            </a:pP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Mekkora az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esély az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egyes hallgatói csoportok </a:t>
            </a:r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depriválttá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válására?</a:t>
            </a:r>
          </a:p>
          <a:p>
            <a:pPr marL="0" lvl="1" indent="0">
              <a:buNone/>
            </a:pPr>
            <a:endParaRPr lang="hu-H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>
              <a:buNone/>
            </a:pPr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Multinomiális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logisztikus regresszió:</a:t>
            </a:r>
          </a:p>
          <a:p>
            <a:pPr marL="857250" lvl="2" indent="-457200"/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Hosmer</a:t>
            </a:r>
            <a:r>
              <a:rPr lang="hu-H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Lemeshow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teszt – </a:t>
            </a:r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.=0,053</a:t>
            </a:r>
          </a:p>
          <a:p>
            <a:pPr marL="857250" lvl="2" indent="-457200"/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Nagelkerke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Pseudo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</a:t>
            </a:r>
            <a:r>
              <a:rPr lang="hu-HU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0,129</a:t>
            </a:r>
          </a:p>
          <a:p>
            <a:pPr marL="857250" lvl="2" indent="-457200"/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közölt értékek esetén p&lt;0,05</a:t>
            </a:r>
          </a:p>
          <a:p>
            <a:pPr marL="857250" lvl="2" indent="-457200"/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Referencia kategóriák az ábrán jelölve</a:t>
            </a:r>
          </a:p>
        </p:txBody>
      </p:sp>
    </p:spTree>
    <p:extLst>
      <p:ext uri="{BB962C8B-B14F-4D97-AF65-F5344CB8AC3E}">
        <p14:creationId xmlns:p14="http://schemas.microsoft.com/office/powerpoint/2010/main" val="96273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491920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8429945" y="193426"/>
            <a:ext cx="719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err="1" smtClean="0"/>
              <a:t>Exp</a:t>
            </a:r>
            <a:r>
              <a:rPr lang="hu-HU" sz="1400" dirty="0" smtClean="0"/>
              <a:t>(B)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24469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Megélhetési stratégiák</a:t>
            </a:r>
            <a:endParaRPr lang="hu-HU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6109684"/>
              </p:ext>
            </p:extLst>
          </p:nvPr>
        </p:nvGraphicFramePr>
        <p:xfrm>
          <a:off x="693506" y="1548830"/>
          <a:ext cx="8229599" cy="3988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623317" y="3092520"/>
            <a:ext cx="2085654" cy="132343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Elegendő = a </a:t>
            </a:r>
            <a:r>
              <a:rPr lang="hu-H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szegénységi küszöbnek megfelelő érték</a:t>
            </a: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51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742" y="152329"/>
            <a:ext cx="8697074" cy="813441"/>
          </a:xfrm>
        </p:spPr>
        <p:txBody>
          <a:bodyPr>
            <a:normAutofit/>
          </a:bodyPr>
          <a:lstStyle/>
          <a:p>
            <a:r>
              <a:rPr lang="hu-HU" sz="2000" b="1" dirty="0" smtClean="0"/>
              <a:t>A különböző stratégiák hallgatóinak átlagos</a:t>
            </a:r>
            <a:br>
              <a:rPr lang="hu-HU" sz="2000" b="1" dirty="0" smtClean="0"/>
            </a:br>
            <a:r>
              <a:rPr lang="hu-HU" sz="2000" b="1" dirty="0" smtClean="0"/>
              <a:t>havi bevételei forrásonként (e Ft/hó)</a:t>
            </a:r>
            <a:endParaRPr lang="hu-HU" sz="2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444616"/>
              </p:ext>
            </p:extLst>
          </p:nvPr>
        </p:nvGraphicFramePr>
        <p:xfrm>
          <a:off x="0" y="904126"/>
          <a:ext cx="9143999" cy="488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23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0103727"/>
              </p:ext>
            </p:extLst>
          </p:nvPr>
        </p:nvGraphicFramePr>
        <p:xfrm>
          <a:off x="0" y="883578"/>
          <a:ext cx="9144000" cy="5075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13016" y="100958"/>
            <a:ext cx="8697074" cy="813441"/>
          </a:xfrm>
        </p:spPr>
        <p:txBody>
          <a:bodyPr>
            <a:normAutofit/>
          </a:bodyPr>
          <a:lstStyle/>
          <a:p>
            <a:r>
              <a:rPr lang="hu-HU" sz="2000" b="1" dirty="0" smtClean="0"/>
              <a:t>A különböző stratégiák hallgatóinak átlagos</a:t>
            </a:r>
            <a:br>
              <a:rPr lang="hu-HU" sz="2000" b="1" dirty="0" smtClean="0"/>
            </a:br>
            <a:r>
              <a:rPr lang="hu-HU" sz="2000" b="1" dirty="0" smtClean="0"/>
              <a:t>napi időfelhasználása (óra/nap)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29476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2183448"/>
              </p:ext>
            </p:extLst>
          </p:nvPr>
        </p:nvGraphicFramePr>
        <p:xfrm>
          <a:off x="0" y="0"/>
          <a:ext cx="9143999" cy="6930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749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866114"/>
              </p:ext>
            </p:extLst>
          </p:nvPr>
        </p:nvGraphicFramePr>
        <p:xfrm>
          <a:off x="0" y="914400"/>
          <a:ext cx="9143999" cy="5085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13016" y="100958"/>
            <a:ext cx="8697074" cy="813441"/>
          </a:xfrm>
        </p:spPr>
        <p:txBody>
          <a:bodyPr>
            <a:normAutofit/>
          </a:bodyPr>
          <a:lstStyle/>
          <a:p>
            <a:r>
              <a:rPr lang="hu-HU" sz="2000" b="1" dirty="0" smtClean="0"/>
              <a:t>A különböző stratégiák hallgatóinak átlagos</a:t>
            </a:r>
            <a:br>
              <a:rPr lang="hu-HU" sz="2000" b="1" dirty="0" smtClean="0"/>
            </a:br>
            <a:r>
              <a:rPr lang="hu-HU" sz="2000" b="1" dirty="0" smtClean="0"/>
              <a:t>szegénységi arányai (%)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210871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Következtetések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8021" y="1110343"/>
            <a:ext cx="8229600" cy="4738234"/>
          </a:xfrm>
        </p:spPr>
        <p:txBody>
          <a:bodyPr>
            <a:normAutofit fontScale="92500" lnSpcReduction="20000"/>
          </a:bodyPr>
          <a:lstStyle/>
          <a:p>
            <a:r>
              <a:rPr lang="hu-HU" sz="2400" dirty="0" smtClean="0"/>
              <a:t>A nappali tagozatos felsőfokú tanulmányok költségeit leginkább a szülők viselik, e forrás dominanciája minden vizsgált csoportban érvényesül</a:t>
            </a:r>
          </a:p>
          <a:p>
            <a:pPr>
              <a:spcBef>
                <a:spcPts val="1200"/>
              </a:spcBef>
            </a:pPr>
            <a:r>
              <a:rPr lang="hu-HU" sz="2400" dirty="0" smtClean="0"/>
              <a:t>Az ösztöndíjak és a támogatott hitelfelvétel csak elenyésző részt biztosít</a:t>
            </a:r>
          </a:p>
          <a:p>
            <a:pPr>
              <a:spcBef>
                <a:spcPts val="1200"/>
              </a:spcBef>
            </a:pPr>
            <a:r>
              <a:rPr lang="hu-HU" sz="2400" dirty="0" smtClean="0"/>
              <a:t>Akik elégtelen családi támogatást kapnak:</a:t>
            </a:r>
          </a:p>
          <a:p>
            <a:pPr lvl="1"/>
            <a:r>
              <a:rPr lang="hu-HU" sz="2000" dirty="0" smtClean="0"/>
              <a:t>Jövőbe helyezik költségeiket</a:t>
            </a:r>
          </a:p>
          <a:p>
            <a:pPr lvl="1"/>
            <a:r>
              <a:rPr lang="hu-HU" sz="2000" dirty="0" smtClean="0"/>
              <a:t>Rendkívül szűkös forrásokból gazdálkodnak</a:t>
            </a:r>
          </a:p>
          <a:p>
            <a:pPr lvl="1"/>
            <a:r>
              <a:rPr lang="hu-HU" sz="2000" dirty="0" smtClean="0"/>
              <a:t>Vagy tanulmányi és egyéb idejüket korlátozzák munkavállalásuk miatt </a:t>
            </a:r>
            <a:r>
              <a:rPr lang="hu-HU" sz="2100" dirty="0"/>
              <a:t>(pl. </a:t>
            </a:r>
            <a:r>
              <a:rPr lang="hu-HU" sz="2100" dirty="0" err="1"/>
              <a:t>Callender-Kemp</a:t>
            </a:r>
            <a:r>
              <a:rPr lang="hu-HU" sz="2100" dirty="0"/>
              <a:t>, 2000; </a:t>
            </a:r>
            <a:r>
              <a:rPr lang="hu-HU" sz="2100" dirty="0" err="1"/>
              <a:t>Metcalf</a:t>
            </a:r>
            <a:r>
              <a:rPr lang="hu-HU" sz="2100" dirty="0"/>
              <a:t>, 2003)</a:t>
            </a:r>
          </a:p>
          <a:p>
            <a:pPr>
              <a:spcBef>
                <a:spcPts val="1200"/>
              </a:spcBef>
            </a:pPr>
            <a:r>
              <a:rPr lang="hu-HU" sz="2400" b="1" dirty="0" smtClean="0"/>
              <a:t>Kiút lehet:</a:t>
            </a:r>
          </a:p>
          <a:p>
            <a:pPr lvl="1"/>
            <a:r>
              <a:rPr lang="hu-HU" sz="2000" dirty="0" smtClean="0"/>
              <a:t>Célzottabb támogatási rendszer kialakítása</a:t>
            </a:r>
          </a:p>
          <a:p>
            <a:pPr lvl="1"/>
            <a:r>
              <a:rPr lang="hu-HU" sz="2000" dirty="0" smtClean="0"/>
              <a:t>Rugalmasabb és kiterjedtebb munkavállalási lehetőségek a diákok számára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21226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 felsőfokú képzés megtérülése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5829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felsőoktatás mint beruházás: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Anyagi és időbeli ráfordítások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megtérülés hazánkban kecsegtető: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endParaRPr lang="hu-H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(érettségi=100%, ISCED 5A+5B)</a:t>
            </a:r>
            <a:endParaRPr lang="hu-H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Felsőfokú végzettség bérelőnye 207% (OECD rang: 3/33)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Bérkilátások érettségi nélkül 73% (OECD rang: 21/33)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Ennek ellenére: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endParaRPr lang="hu-H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Felsőfokú végzettségűek aránya a 25-34 éves korosztályban 27% (OECD rang: 20-25/36)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Belépés a felsőoktatásba 52% (OECD rang: 22/36)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megkezdett felsőfokú képzést befejezők aránya 48% (OECD rang: 1-2/23)</a:t>
            </a:r>
          </a:p>
          <a:p>
            <a:pPr marL="457200" lvl="1" indent="0">
              <a:buNone/>
            </a:pPr>
            <a:endParaRPr lang="hu-HU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hu-H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*Forrás: OECD, Education </a:t>
            </a:r>
            <a:r>
              <a:rPr lang="hu-H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hu-H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hu-H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Glance</a:t>
            </a:r>
            <a:r>
              <a:rPr lang="hu-H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2013, ISCED 5A, rang csökkenő értékben</a:t>
            </a:r>
          </a:p>
        </p:txBody>
      </p:sp>
    </p:spTree>
    <p:extLst>
      <p:ext uri="{BB962C8B-B14F-4D97-AF65-F5344CB8AC3E}">
        <p14:creationId xmlns:p14="http://schemas.microsoft.com/office/powerpoint/2010/main" val="335405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  <a:p>
            <a:pPr marL="0" indent="0" algn="ctr">
              <a:buNone/>
            </a:pPr>
            <a:endParaRPr lang="hu-HU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nyusti.szilvia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</a:t>
            </a:r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educatio.hu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020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Kutatási 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4157" y="989071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Mivel jár ez a beruházás?</a:t>
            </a:r>
          </a:p>
          <a:p>
            <a:pPr marL="0" indent="0" algn="ctr">
              <a:buNone/>
            </a:pP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Átlagos havi hallgatói kiadás 75 e Ft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Átlagos heti tanulásra fordított idő 37 óra</a:t>
            </a:r>
          </a:p>
          <a:p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Honnan teremtik rá elő a szükséges forrásokat a hallgatók különböző csoportjai?</a:t>
            </a:r>
          </a:p>
          <a:p>
            <a:pPr lvl="1"/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Képzési jellemzők (képzési szint)</a:t>
            </a:r>
          </a:p>
          <a:p>
            <a:pPr lvl="1"/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Demográfiai háttér (nem, életkor, gyermekvállalás)</a:t>
            </a:r>
          </a:p>
          <a:p>
            <a:pPr lvl="1"/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Szociális háttér (szül. isk., szubjektív </a:t>
            </a:r>
            <a:r>
              <a:rPr lang="hu-H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társ.-i</a:t>
            </a:r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státus)</a:t>
            </a:r>
          </a:p>
          <a:p>
            <a:pPr lvl="1"/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Lakhatás</a:t>
            </a:r>
          </a:p>
          <a:p>
            <a:pPr>
              <a:spcBef>
                <a:spcPts val="1200"/>
              </a:spcBef>
            </a:pP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Mely csoportok </a:t>
            </a:r>
            <a:r>
              <a:rPr lang="hu-H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depriváltak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idejük és/vagy anyagi forrásaik tekintetében? </a:t>
            </a:r>
          </a:p>
          <a:p>
            <a:pPr>
              <a:spcBef>
                <a:spcPts val="1200"/>
              </a:spcBef>
            </a:pP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Milyen megélhetési stratégiákat követnek a hallgatók?</a:t>
            </a:r>
          </a:p>
        </p:txBody>
      </p:sp>
    </p:spTree>
    <p:extLst>
      <p:ext uri="{BB962C8B-B14F-4D97-AF65-F5344CB8AC3E}">
        <p14:creationId xmlns:p14="http://schemas.microsoft.com/office/powerpoint/2010/main" val="16023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adatok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4433" y="1462891"/>
            <a:ext cx="8126859" cy="47857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EUROSTUDENT V magyarországi adatai (2013):</a:t>
            </a:r>
          </a:p>
          <a:p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Minden finanszírozási forma</a:t>
            </a:r>
          </a:p>
          <a:p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Minden célcsoportba tartozó képzési szint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Alapképzés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Osztatlan képzés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Mesterképzés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Hagyományos egyetemi/főiskolai képzés</a:t>
            </a:r>
          </a:p>
          <a:p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De: csak nappali 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munkarend</a:t>
            </a:r>
          </a:p>
          <a:p>
            <a:pPr marL="0" indent="0">
              <a:buNone/>
            </a:pPr>
            <a:r>
              <a:rPr lang="hu-H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N= 12 934 fő</a:t>
            </a:r>
          </a:p>
          <a:p>
            <a:pPr marL="0" indent="0">
              <a:spcBef>
                <a:spcPts val="3200"/>
              </a:spcBef>
              <a:buNone/>
            </a:pPr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nem szignifikáns értékek (p&gt;0,05) elhalványítva szerepelnek az ábrákon vagy egyáltalán nem kerülnek közlésre.)</a:t>
            </a:r>
            <a:endParaRPr lang="hu-H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46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Bevételek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9941" y="1304818"/>
            <a:ext cx="8229600" cy="4975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 átlagos </a:t>
            </a: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bevételek (transzferekkel együtt) </a:t>
            </a:r>
            <a:r>
              <a:rPr lang="hu-H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 Ft/hó</a:t>
            </a: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):*</a:t>
            </a:r>
            <a:endParaRPr lang="hu-H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Családi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támogatás</a:t>
            </a:r>
          </a:p>
          <a:p>
            <a:pPr lvl="1"/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Részesülők: 90,3% - átlag ezen belül: 76 e Ft/hó</a:t>
            </a:r>
            <a:endParaRPr lang="hu-HU" sz="1800" dirty="0" smtClean="0"/>
          </a:p>
          <a:p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Saját kereset</a:t>
            </a:r>
          </a:p>
          <a:p>
            <a:pPr lvl="1"/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Részesülők: 42,1%</a:t>
            </a:r>
            <a:r>
              <a:rPr lang="hu-H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átlag ezen belül</a:t>
            </a:r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52 e Ft/hó</a:t>
            </a:r>
          </a:p>
          <a:p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Ösztöndíj</a:t>
            </a:r>
          </a:p>
          <a:p>
            <a:pPr lvl="1"/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Részesülők: 48,6%</a:t>
            </a:r>
            <a:r>
              <a:rPr lang="hu-H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átlag ezen belül</a:t>
            </a:r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21 e Ft/hó</a:t>
            </a:r>
            <a:endParaRPr lang="hu-H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Diákhitel</a:t>
            </a:r>
          </a:p>
          <a:p>
            <a:pPr lvl="1"/>
            <a:r>
              <a:rPr lang="hu-H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Részesülők</a:t>
            </a:r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10,4%</a:t>
            </a:r>
            <a:r>
              <a:rPr lang="hu-H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átlag ezen belül</a:t>
            </a:r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53 e Ft/hó</a:t>
            </a:r>
            <a:endParaRPr lang="hu-H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Egyéb bevétel</a:t>
            </a:r>
          </a:p>
          <a:p>
            <a:pPr lvl="1"/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Részesülők: 16,2%</a:t>
            </a:r>
            <a:r>
              <a:rPr lang="hu-H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átlag ezen belül</a:t>
            </a:r>
            <a:r>
              <a:rPr lang="hu-H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25 e Ft/hó</a:t>
            </a:r>
          </a:p>
          <a:p>
            <a:pPr marL="0" lvl="1" indent="0">
              <a:spcBef>
                <a:spcPts val="1800"/>
              </a:spcBef>
              <a:buNone/>
            </a:pPr>
            <a:r>
              <a:rPr lang="hu-H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*Adattisztítás során az alsó és felső 1%-nyi érték törölve.</a:t>
            </a:r>
            <a:endParaRPr lang="hu-HU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951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320433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8188502" y="92467"/>
            <a:ext cx="955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 Ft/hó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328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Időgazdálkodás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Teljes hétre</a:t>
            </a: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vonatkozó napi átlagos időfelhasználás</a:t>
            </a: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Szervezett tanulásra fordított idő (3,</a:t>
            </a:r>
            <a:r>
              <a:rPr lang="hu-H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óra/nap)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Egyéni felkészülésre fordított idő (2,0 óra/nap)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Munkára fordított idő (0,8 óra/nap)</a:t>
            </a:r>
          </a:p>
          <a:p>
            <a:pPr lvl="1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Egyéb tevékenységekre fordítható idő (18,0 óra/nap)</a:t>
            </a:r>
            <a:endParaRPr lang="hu-H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>
              <a:spcBef>
                <a:spcPts val="1800"/>
              </a:spcBef>
              <a:buNone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eredmények értékeléséhez: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Hasonló referenciacsoport 14 órát szán egyéb társadalmilag kötött vagy fiziológiai tevékenységekre (KSH, Időmérleg-vizsgálat, 2000).</a:t>
            </a:r>
            <a:endParaRPr lang="hu-H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595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22790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743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9941" y="0"/>
            <a:ext cx="8229600" cy="803167"/>
          </a:xfrm>
        </p:spPr>
        <p:txBody>
          <a:bodyPr/>
          <a:lstStyle/>
          <a:p>
            <a:r>
              <a:rPr lang="hu-HU" dirty="0" smtClean="0"/>
              <a:t>Idő- és jövedelmi szegénység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2408" y="1137862"/>
            <a:ext cx="8229600" cy="4841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Kétdimenziós szegénység definíció indokoltsága </a:t>
            </a:r>
            <a:r>
              <a:rPr lang="hu-H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hu-H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Vickery</a:t>
            </a:r>
            <a:r>
              <a:rPr lang="hu-H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1957, </a:t>
            </a:r>
            <a:r>
              <a:rPr lang="hu-H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Burchardt</a:t>
            </a:r>
            <a:r>
              <a:rPr lang="hu-H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2008; </a:t>
            </a:r>
            <a:r>
              <a:rPr lang="hu-H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Zacharias</a:t>
            </a:r>
            <a:r>
              <a:rPr lang="hu-H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2011; </a:t>
            </a:r>
            <a:r>
              <a:rPr lang="hu-H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Heggenes</a:t>
            </a:r>
            <a:r>
              <a:rPr lang="hu-H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</a:t>
            </a:r>
            <a:r>
              <a:rPr lang="hu-H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</a:t>
            </a:r>
            <a:r>
              <a:rPr lang="hu-H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2012</a:t>
            </a:r>
            <a:r>
              <a:rPr lang="hu-H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lvl="1"/>
            <a:r>
              <a:rPr lang="hu-H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idő és pénz átválthatósága miatt az anyagi szempont egyedüli elemzése félrevezető lehet </a:t>
            </a:r>
            <a:r>
              <a:rPr lang="hu-H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nem érjük tetten azokat, akik csak a szabadidő és rekreáció káros korlátozása árán képesek megélni (vagy még úgy sem)</a:t>
            </a:r>
          </a:p>
          <a:p>
            <a:pPr marL="0" lvl="1" indent="0">
              <a:buNone/>
            </a:pPr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>
              <a:buNone/>
            </a:pP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hallgatók sajátos helyzete miatt a teljes társadalmat jellemző szegénységi mutatók náluk nem alkalmasak.</a:t>
            </a:r>
          </a:p>
          <a:p>
            <a:pPr marL="0" lvl="1" indent="0">
              <a:buNone/>
            </a:pPr>
            <a:endParaRPr lang="hu-HU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>
              <a:buNone/>
            </a:pPr>
            <a:r>
              <a:rPr lang="hu-H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Pl.: Ha a KSH által 2012-re meghatározott, egyfős háztartásokra vonatkozó létminimumot (85 960 Ft/hó) tekintenénk szegénységi küszöbnek, akkor közel minden második hallgatót a szegények közé sorolnánk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016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sz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ÚSZT_ppt sablon_konz" id="{02BFF620-3387-4582-9691-96AEDC769B82}" vid="{0660E946-458E-459C-A464-062AEA94B8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uj prezi sablon</Template>
  <TotalTime>3349</TotalTime>
  <Words>757</Words>
  <Application>Microsoft Office PowerPoint</Application>
  <PresentationFormat>Diavetítés a képernyőre (4:3 oldalarány)</PresentationFormat>
  <Paragraphs>123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uszt</vt:lpstr>
      <vt:lpstr>Nappali tagozatos hallgatók bevételeinek és időfelhasználásának egyenlőtlenségei</vt:lpstr>
      <vt:lpstr>A felsőfokú képzés megtérülése</vt:lpstr>
      <vt:lpstr>Kutatási kérdések</vt:lpstr>
      <vt:lpstr>Felhasznált adatok</vt:lpstr>
      <vt:lpstr>Bevételek</vt:lpstr>
      <vt:lpstr>PowerPoint bemutató</vt:lpstr>
      <vt:lpstr>Időgazdálkodás</vt:lpstr>
      <vt:lpstr>PowerPoint bemutató</vt:lpstr>
      <vt:lpstr>Idő- és jövedelmi szegénység</vt:lpstr>
      <vt:lpstr>Relatív depriváltság</vt:lpstr>
      <vt:lpstr>PowerPoint bemutató</vt:lpstr>
      <vt:lpstr>Magyarázó modell</vt:lpstr>
      <vt:lpstr>PowerPoint bemutató</vt:lpstr>
      <vt:lpstr>Megélhetési stratégiák</vt:lpstr>
      <vt:lpstr>A különböző stratégiák hallgatóinak átlagos havi bevételei forrásonként (e Ft/hó)</vt:lpstr>
      <vt:lpstr>A különböző stratégiák hallgatóinak átlagos napi időfelhasználása (óra/nap)</vt:lpstr>
      <vt:lpstr>PowerPoint bemutató</vt:lpstr>
      <vt:lpstr>A különböző stratégiák hallgatóinak átlagos szegénységi arányai (%)</vt:lpstr>
      <vt:lpstr>Következtetések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Nyüsti Szilvia</dc:creator>
  <cp:lastModifiedBy>Döme Zsuzsanna</cp:lastModifiedBy>
  <cp:revision>263</cp:revision>
  <dcterms:created xsi:type="dcterms:W3CDTF">2014-05-02T09:04:38Z</dcterms:created>
  <dcterms:modified xsi:type="dcterms:W3CDTF">2014-05-07T10:06:35Z</dcterms:modified>
</cp:coreProperties>
</file>