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350" r:id="rId2"/>
    <p:sldId id="302" r:id="rId3"/>
    <p:sldId id="342" r:id="rId4"/>
    <p:sldId id="343" r:id="rId5"/>
    <p:sldId id="351" r:id="rId6"/>
    <p:sldId id="358" r:id="rId7"/>
    <p:sldId id="359" r:id="rId8"/>
    <p:sldId id="360" r:id="rId9"/>
    <p:sldId id="352" r:id="rId10"/>
    <p:sldId id="357" r:id="rId11"/>
    <p:sldId id="366" r:id="rId12"/>
    <p:sldId id="367" r:id="rId13"/>
    <p:sldId id="365" r:id="rId14"/>
  </p:sldIdLst>
  <p:sldSz cx="9902825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13C0B"/>
    <a:srgbClr val="BFDFFF"/>
    <a:srgbClr val="9999FF"/>
    <a:srgbClr val="99CCFF"/>
    <a:srgbClr val="00CC66"/>
    <a:srgbClr val="6600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81" autoAdjust="0"/>
  </p:normalViewPr>
  <p:slideViewPr>
    <p:cSldViewPr snapToObjects="1">
      <p:cViewPr>
        <p:scale>
          <a:sx n="80" d="100"/>
          <a:sy n="80" d="100"/>
        </p:scale>
        <p:origin x="-1080" y="-246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62000"/>
            <a:ext cx="539115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511C7BD-6F1C-46C3-95BB-F803F9644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11C7BD-6F1C-46C3-95BB-F803F96440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20484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F7AF-273F-4449-9EEB-5E9049AC7A34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11C7BD-6F1C-46C3-95BB-F803F96440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11C7BD-6F1C-46C3-95BB-F803F96440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33796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8D4032-E127-4949-9A28-54F43516B606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18436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F1C27-6F81-4A02-ABD5-F2A75F870265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23556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8CD85-9856-46C3-A14D-0E5DE1F5878D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24580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2459E-259D-412D-9BCC-2289D30A6A09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14340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0929A9-6E8E-4544-B44C-45BADB1AF42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21508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2ED4C2-6E90-48D0-B6B4-7DF0E5727996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22532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5BAAD-689F-4FE2-B53D-9DA2F002243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23556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E6D7CA-0207-407C-8D0E-5C5DEFA908E2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15364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2BEE4-D99B-48DB-BD0E-1D132BE2CD8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2825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5" y="861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</p:grpSp>
      </p:grpSp>
      <p:pic>
        <p:nvPicPr>
          <p:cNvPr id="69" name="Picture 72" descr="ISIS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420938" y="304800"/>
            <a:ext cx="9080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73" descr="darpa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30200" y="228600"/>
            <a:ext cx="140335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74" descr="bm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016375" y="304800"/>
            <a:ext cx="2474913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75"/>
          <p:cNvPicPr>
            <a:picLocks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180263" y="304800"/>
            <a:ext cx="2309812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464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169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64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1025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3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742950" y="6248400"/>
            <a:ext cx="2062163" cy="457200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r>
              <a:rPr lang="en-US"/>
              <a:t>SEC PI Meeting</a:t>
            </a:r>
          </a:p>
          <a:p>
            <a:pPr>
              <a:defRPr/>
            </a:pPr>
            <a:r>
              <a:rPr lang="en-US"/>
              <a:t>06/00</a:t>
            </a:r>
          </a:p>
        </p:txBody>
      </p:sp>
      <p:sp>
        <p:nvSpPr>
          <p:cNvPr id="74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7713" y="6248400"/>
            <a:ext cx="20621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3D8CCD-2B85-461B-8D5B-926B15E9B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E3F37-16BA-4D12-AE19-740A12A207F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159625" y="304800"/>
            <a:ext cx="2165350" cy="5715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346825" cy="57150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F1B41-6B6E-43EA-A736-3942F2DC3F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3DD33-B2C5-45D8-AB11-3CFEA68BD0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A805B-FD2A-47BA-8694-D56E8424F67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908050" y="1905000"/>
            <a:ext cx="41322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192713" y="1905000"/>
            <a:ext cx="41322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E0726-4818-4352-B689-9DB3398949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91BFF-5A89-49AA-8D2F-8BFC86FE75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C2076-E649-4DA4-BFC8-061A5E3143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C02FB-578B-4BD2-8042-917AF8D02BA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0ED46-7F77-4916-9DFF-BE3348C9269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8800E-C2B2-4D71-8DF8-48D805B6DCD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2825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355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5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5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6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7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358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8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59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  <p:sp>
              <p:nvSpPr>
                <p:cNvPr id="2360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u-HU"/>
                </a:p>
              </p:txBody>
            </p:sp>
          </p:grpSp>
        </p:grpSp>
        <p:sp>
          <p:nvSpPr>
            <p:cNvPr id="2360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2361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3612" name="Line 60"/>
              <p:cNvSpPr>
                <a:spLocks noChangeShapeType="1"/>
              </p:cNvSpPr>
              <p:nvPr/>
            </p:nvSpPr>
            <p:spPr bwMode="ltGray">
              <a:xfrm flipH="1">
                <a:off x="97" y="1038"/>
                <a:ext cx="2207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2361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23614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16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1905000"/>
            <a:ext cx="84169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61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69275" y="533400"/>
            <a:ext cx="132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1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1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8875" y="61722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1B0B916-33F2-447C-98DB-8D1A21C8FBE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u-HU" sz="4800" b="1" dirty="0" smtClean="0"/>
              <a:t>Kutatóegyetemi stratégiai lehetőségek</a:t>
            </a:r>
            <a:endParaRPr lang="hu-HU" sz="4800" b="1" dirty="0" smtClean="0"/>
          </a:p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r>
              <a:rPr lang="hu-HU" sz="2000" dirty="0" smtClean="0"/>
              <a:t>Péceli </a:t>
            </a:r>
            <a:r>
              <a:rPr lang="hu-HU" sz="2000" dirty="0" smtClean="0"/>
              <a:t>Gábor</a:t>
            </a:r>
          </a:p>
          <a:p>
            <a:pPr algn="ctr">
              <a:buNone/>
            </a:pPr>
            <a:endParaRPr lang="hu-HU" sz="2000" dirty="0" smtClean="0"/>
          </a:p>
          <a:p>
            <a:pPr algn="ctr">
              <a:buNone/>
            </a:pPr>
            <a:endParaRPr lang="hu-HU" sz="2000" dirty="0" smtClean="0"/>
          </a:p>
          <a:p>
            <a:pPr algn="ctr">
              <a:buNone/>
            </a:pPr>
            <a:endParaRPr lang="hu-HU" sz="2000" dirty="0" smtClean="0"/>
          </a:p>
          <a:p>
            <a:pPr algn="ctr">
              <a:buNone/>
            </a:pPr>
            <a:r>
              <a:rPr lang="hu-HU" sz="2000" dirty="0" smtClean="0"/>
              <a:t>Magyar Felsőoktatás 2012, Műhelykonferencia, 2013. január 23.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3DD33-B2C5-45D8-AB11-3CFEA68BD08E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200025" y="457200"/>
            <a:ext cx="9372600" cy="685800"/>
          </a:xfrm>
        </p:spPr>
        <p:txBody>
          <a:bodyPr/>
          <a:lstStyle/>
          <a:p>
            <a:pPr algn="ctr"/>
            <a:r>
              <a:rPr lang="hu-HU" sz="3200" b="1" dirty="0" smtClean="0"/>
              <a:t>A BME kutatóegyetemi programja</a:t>
            </a:r>
            <a:endParaRPr lang="hu-HU" sz="3200" dirty="0" smtClean="0"/>
          </a:p>
        </p:txBody>
      </p:sp>
      <p:sp>
        <p:nvSpPr>
          <p:cNvPr id="4" name="Lekerekített téglalap 3"/>
          <p:cNvSpPr/>
          <p:nvPr/>
        </p:nvSpPr>
        <p:spPr bwMode="auto">
          <a:xfrm>
            <a:off x="379413" y="1828800"/>
            <a:ext cx="9296400" cy="2438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90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/>
          <a:lstStyle/>
          <a:p>
            <a:pPr>
              <a:defRPr/>
            </a:pPr>
            <a:endParaRPr lang="hu-HU"/>
          </a:p>
        </p:txBody>
      </p:sp>
      <p:sp>
        <p:nvSpPr>
          <p:cNvPr id="3" name="Tartalom hely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08013" y="1524000"/>
            <a:ext cx="9067800" cy="4876800"/>
          </a:xfrm>
        </p:spPr>
        <p:txBody>
          <a:bodyPr/>
          <a:lstStyle/>
          <a:p>
            <a:pPr>
              <a:buNone/>
              <a:defRPr/>
            </a:pPr>
            <a:endParaRPr lang="hu-HU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hu-HU" sz="2400" dirty="0" smtClean="0"/>
              <a:t>A tervezett intézkedések hatásaként leginkább a kutatás-fejlesztési humán és infrastrukturális környezet és képesség, a szolgáltató és innovációs szemléletmód és hajlam, a kutatói állások megtartási és esetleges minőségi bővítési lehetőségének, valamint a K+F+I személet és szerzett tudásanyag oktatásba történő beépülésének fokozatos javulását a várjuk.</a:t>
            </a:r>
            <a:endParaRPr lang="hu-HU" sz="2400" dirty="0"/>
          </a:p>
        </p:txBody>
      </p:sp>
      <p:sp>
        <p:nvSpPr>
          <p:cNvPr id="8197" name="Dia számának hely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FE6676-05A3-4997-9B6A-43EB32821E04}" type="slidenum">
              <a:rPr lang="hu-HU" smtClean="0"/>
              <a:pPr/>
              <a:t>10</a:t>
            </a:fld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0400" y="304800"/>
            <a:ext cx="8416925" cy="762000"/>
          </a:xfrm>
        </p:spPr>
        <p:txBody>
          <a:bodyPr/>
          <a:lstStyle/>
          <a:p>
            <a:pPr algn="ctr"/>
            <a:r>
              <a:rPr lang="hu-HU" sz="3200" b="1" dirty="0" smtClean="0"/>
              <a:t>A megvalósítás kínjai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8050" y="1600200"/>
            <a:ext cx="8416925" cy="4724400"/>
          </a:xfrm>
        </p:spPr>
        <p:txBody>
          <a:bodyPr/>
          <a:lstStyle/>
          <a:p>
            <a:r>
              <a:rPr lang="hu-HU" sz="2400" dirty="0" smtClean="0"/>
              <a:t>„Mindnyájunknak el kell menni!” &lt;-&gt; „Sztár” kutatók</a:t>
            </a:r>
          </a:p>
          <a:p>
            <a:r>
              <a:rPr lang="hu-HU" sz="2400" dirty="0" smtClean="0"/>
              <a:t>A Karok közötti forrásallokáció:  előre &lt;-&gt; utólag</a:t>
            </a:r>
          </a:p>
          <a:p>
            <a:r>
              <a:rPr lang="hu-HU" sz="2400" dirty="0" smtClean="0"/>
              <a:t>Projektszervezet: egyetemi szint &lt;-&gt; kari szint</a:t>
            </a:r>
          </a:p>
          <a:p>
            <a:r>
              <a:rPr lang="hu-HU" sz="2400" dirty="0" smtClean="0"/>
              <a:t>Munkairányítói jogok: projektvezetők &lt;-&gt; tanszékvezetők</a:t>
            </a:r>
          </a:p>
          <a:p>
            <a:r>
              <a:rPr lang="hu-HU" sz="2400" dirty="0" smtClean="0"/>
              <a:t>Teljesítés:  mennyiség (indikátorok) &lt;-&gt; minőség</a:t>
            </a:r>
          </a:p>
          <a:p>
            <a:r>
              <a:rPr lang="hu-HU" sz="2400" dirty="0" smtClean="0"/>
              <a:t>Adminisztráció: </a:t>
            </a:r>
          </a:p>
          <a:p>
            <a:pPr marL="720000">
              <a:buNone/>
            </a:pPr>
            <a:r>
              <a:rPr lang="hu-HU" sz="2400" dirty="0" smtClean="0"/>
              <a:t>Oktató-kutató: 	885			60%</a:t>
            </a:r>
          </a:p>
          <a:p>
            <a:pPr marL="720000">
              <a:buNone/>
            </a:pPr>
            <a:r>
              <a:rPr lang="hu-HU" sz="2400" dirty="0" smtClean="0"/>
              <a:t>Hallgató: 		231			16%</a:t>
            </a:r>
          </a:p>
          <a:p>
            <a:pPr marL="720000">
              <a:buNone/>
            </a:pPr>
            <a:r>
              <a:rPr lang="hu-HU" sz="2400" dirty="0" smtClean="0"/>
              <a:t>Doktorandusz: 	220			15%</a:t>
            </a:r>
          </a:p>
          <a:p>
            <a:pPr marL="720000">
              <a:buNone/>
            </a:pPr>
            <a:r>
              <a:rPr lang="hu-HU" sz="2400" dirty="0" smtClean="0"/>
              <a:t>Doktorjelölt: 	</a:t>
            </a:r>
            <a:r>
              <a:rPr lang="hu-HU" sz="2400" u="sng" dirty="0" smtClean="0"/>
              <a:t>133</a:t>
            </a:r>
            <a:r>
              <a:rPr lang="hu-HU" sz="2400" dirty="0" smtClean="0"/>
              <a:t>			  </a:t>
            </a:r>
            <a:r>
              <a:rPr lang="hu-HU" sz="2400" u="sng" dirty="0" smtClean="0"/>
              <a:t>9%</a:t>
            </a:r>
          </a:p>
          <a:p>
            <a:pPr marL="720000">
              <a:buNone/>
            </a:pPr>
            <a:r>
              <a:rPr lang="hu-HU" sz="2400" dirty="0" smtClean="0"/>
              <a:t>			        1469		        100%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3DD33-B2C5-45D8-AB11-3CFEA68BD08E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200" b="1" dirty="0" smtClean="0"/>
              <a:t>A fenntartás kínjai: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8050" y="1676400"/>
            <a:ext cx="8416925" cy="4800600"/>
          </a:xfrm>
        </p:spPr>
        <p:txBody>
          <a:bodyPr/>
          <a:lstStyle/>
          <a:p>
            <a:r>
              <a:rPr lang="hu-HU" sz="2400" dirty="0" smtClean="0"/>
              <a:t>Horizontális programok (nyolc): fenntarthatóság?</a:t>
            </a:r>
          </a:p>
          <a:p>
            <a:r>
              <a:rPr lang="hu-HU" sz="2400" dirty="0" smtClean="0"/>
              <a:t>Kiemelt kutatási témák (öt): fenntarthatóság?</a:t>
            </a:r>
          </a:p>
          <a:p>
            <a:r>
              <a:rPr lang="hu-HU" sz="2400" dirty="0" smtClean="0"/>
              <a:t>Kutatóegyetemi értékrend/létforma: kialakult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A munkatársak motiválásának eszközei?</a:t>
            </a:r>
          </a:p>
          <a:p>
            <a:r>
              <a:rPr lang="hu-HU" sz="2400" dirty="0" smtClean="0"/>
              <a:t>Elvárás: LERU tagság!</a:t>
            </a:r>
          </a:p>
          <a:p>
            <a:r>
              <a:rPr lang="hu-HU" sz="2400" dirty="0" smtClean="0"/>
              <a:t>Finanszírozás: </a:t>
            </a:r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hu-HU" sz="2400" dirty="0" smtClean="0"/>
              <a:t>- Két és fél év után hasznosítható eredmények?</a:t>
            </a:r>
          </a:p>
          <a:p>
            <a:pPr>
              <a:buNone/>
            </a:pPr>
            <a:r>
              <a:rPr lang="hu-HU" sz="2400" dirty="0" smtClean="0"/>
              <a:t> </a:t>
            </a:r>
            <a:r>
              <a:rPr lang="hu-HU" sz="2400" dirty="0" smtClean="0"/>
              <a:t>   - A „befogadó” környezet fogadókészsége?</a:t>
            </a:r>
          </a:p>
          <a:p>
            <a:pPr>
              <a:buNone/>
            </a:pPr>
            <a:r>
              <a:rPr lang="hu-HU" sz="2400" dirty="0" smtClean="0"/>
              <a:t> </a:t>
            </a:r>
            <a:r>
              <a:rPr lang="hu-HU" sz="2400" dirty="0" smtClean="0"/>
              <a:t>   - Pályázati források? KMR lehetőségek?</a:t>
            </a:r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hu-HU" sz="2400" dirty="0" smtClean="0"/>
              <a:t>- Kiválóság?</a:t>
            </a:r>
          </a:p>
          <a:p>
            <a:pPr>
              <a:buBlip>
                <a:blip r:embed="rId3"/>
              </a:buBlip>
            </a:pPr>
            <a:r>
              <a:rPr lang="hu-HU" sz="2400" dirty="0" smtClean="0"/>
              <a:t>…</a:t>
            </a:r>
            <a:endParaRPr lang="hu-HU" sz="240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3DD33-B2C5-45D8-AB11-3CFEA68BD08E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17411" name="Tartalom hely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smtClean="0"/>
          </a:p>
          <a:p>
            <a:pPr>
              <a:buFont typeface="Wingdings" pitchFamily="2" charset="2"/>
              <a:buNone/>
            </a:pPr>
            <a:endParaRPr lang="hu-HU" smtClean="0"/>
          </a:p>
          <a:p>
            <a:pPr>
              <a:buFont typeface="Wingdings" pitchFamily="2" charset="2"/>
              <a:buNone/>
            </a:pPr>
            <a:r>
              <a:rPr lang="hu-HU" sz="3600" b="1" smtClean="0"/>
              <a:t>Köszönöm megtisztelő figyelmüket</a:t>
            </a:r>
            <a:r>
              <a:rPr lang="en-US" sz="3600" b="1" smtClean="0"/>
              <a:t>!</a:t>
            </a:r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539616-F52B-409B-B55D-24FFC0E5B79C}" type="slidenum">
              <a:rPr lang="hu-HU" smtClean="0"/>
              <a:pPr/>
              <a:t>13</a:t>
            </a:fld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ia számának hely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7488D1-BDEE-4987-9FD7-23674D954FDA}" type="slidenum">
              <a:rPr lang="hu-HU"/>
              <a:pPr/>
              <a:t>2</a:t>
            </a:fld>
            <a:endParaRPr lang="hu-HU"/>
          </a:p>
        </p:txBody>
      </p:sp>
      <p:sp>
        <p:nvSpPr>
          <p:cNvPr id="3075" name="Text Box 139"/>
          <p:cNvSpPr txBox="1">
            <a:spLocks noChangeArrowheads="1"/>
          </p:cNvSpPr>
          <p:nvPr/>
        </p:nvSpPr>
        <p:spPr bwMode="auto">
          <a:xfrm>
            <a:off x="762000" y="3810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/>
              <a:t>Péceli Gábor</a:t>
            </a:r>
          </a:p>
          <a:p>
            <a:pPr algn="ctr"/>
            <a:r>
              <a:rPr lang="hu-HU">
                <a:cs typeface="Times New Roman" pitchFamily="18" charset="0"/>
              </a:rPr>
              <a:t>Budapesti M</a:t>
            </a:r>
            <a:r>
              <a:rPr lang="hu-HU"/>
              <a:t>ű</a:t>
            </a:r>
            <a:r>
              <a:rPr lang="hu-HU">
                <a:cs typeface="Times New Roman" pitchFamily="18" charset="0"/>
              </a:rPr>
              <a:t>szaki és Gazdaságtudományi Egyetem</a:t>
            </a:r>
          </a:p>
        </p:txBody>
      </p:sp>
      <p:sp>
        <p:nvSpPr>
          <p:cNvPr id="3076" name="Text Box 140"/>
          <p:cNvSpPr txBox="1">
            <a:spLocks noChangeArrowheads="1"/>
          </p:cNvSpPr>
          <p:nvPr/>
        </p:nvSpPr>
        <p:spPr bwMode="auto">
          <a:xfrm>
            <a:off x="3713163" y="5943600"/>
            <a:ext cx="2559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20</a:t>
            </a:r>
            <a:r>
              <a:rPr lang="hu-HU" sz="1800"/>
              <a:t>10</a:t>
            </a:r>
            <a:r>
              <a:rPr lang="en-US" sz="1800"/>
              <a:t>. </a:t>
            </a:r>
            <a:r>
              <a:rPr lang="hu-HU" sz="1800"/>
              <a:t>május 20.</a:t>
            </a:r>
            <a:endParaRPr lang="en-US" sz="1800"/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1141413" y="1927225"/>
            <a:ext cx="7896225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hu-HU" sz="4000" b="1" dirty="0"/>
              <a:t>A felsőoktatás szárnyairól …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b="1" smtClean="0">
                <a:solidFill>
                  <a:schemeClr val="tx1"/>
                </a:solidFill>
              </a:rPr>
              <a:t>Minőség …/minőségi …</a:t>
            </a:r>
          </a:p>
        </p:txBody>
      </p:sp>
      <p:sp>
        <p:nvSpPr>
          <p:cNvPr id="8195" name="Tartalom hely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hallgató …</a:t>
            </a:r>
          </a:p>
          <a:p>
            <a:pPr eaLnBrk="1" hangingPunct="1"/>
            <a:r>
              <a:rPr lang="hu-HU" smtClean="0"/>
              <a:t>oktató/kutató …</a:t>
            </a:r>
          </a:p>
          <a:p>
            <a:pPr eaLnBrk="1" hangingPunct="1"/>
            <a:r>
              <a:rPr lang="hu-HU" smtClean="0"/>
              <a:t>képzési program …</a:t>
            </a:r>
          </a:p>
          <a:p>
            <a:pPr eaLnBrk="1" hangingPunct="1"/>
            <a:r>
              <a:rPr lang="hu-HU" smtClean="0"/>
              <a:t>követelmények …</a:t>
            </a:r>
          </a:p>
          <a:p>
            <a:pPr eaLnBrk="1" hangingPunct="1"/>
            <a:r>
              <a:rPr lang="hu-HU" smtClean="0"/>
              <a:t>tananyag …</a:t>
            </a:r>
          </a:p>
          <a:p>
            <a:pPr eaLnBrk="1" hangingPunct="1"/>
            <a:r>
              <a:rPr lang="hu-HU" smtClean="0"/>
              <a:t>infrastruktúra …</a:t>
            </a:r>
          </a:p>
          <a:p>
            <a:pPr eaLnBrk="1" hangingPunct="1"/>
            <a:r>
              <a:rPr lang="hu-HU" smtClean="0"/>
              <a:t>tehetséggondozás …</a:t>
            </a:r>
          </a:p>
        </p:txBody>
      </p:sp>
      <p:sp>
        <p:nvSpPr>
          <p:cNvPr id="8196" name="Dia számának hely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398BEE-F8BB-4E2A-A4C4-D2DCB7A0EEB2}" type="slidenum">
              <a:rPr lang="hu-HU"/>
              <a:pPr/>
              <a:t>3</a:t>
            </a:fld>
            <a:endParaRPr lang="hu-HU"/>
          </a:p>
        </p:txBody>
      </p:sp>
      <p:sp>
        <p:nvSpPr>
          <p:cNvPr id="5" name="Lekerekített téglalap 4"/>
          <p:cNvSpPr/>
          <p:nvPr/>
        </p:nvSpPr>
        <p:spPr bwMode="auto">
          <a:xfrm>
            <a:off x="5865813" y="1905000"/>
            <a:ext cx="2819400" cy="388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hu-HU" dirty="0"/>
          </a:p>
          <a:p>
            <a:pPr algn="ctr">
              <a:defRPr/>
            </a:pPr>
            <a:r>
              <a:rPr lang="hu-HU" dirty="0"/>
              <a:t>a folyamatok </a:t>
            </a:r>
          </a:p>
          <a:p>
            <a:pPr algn="ctr">
              <a:defRPr/>
            </a:pPr>
            <a:r>
              <a:rPr lang="hu-HU" dirty="0"/>
              <a:t>felügyelete,</a:t>
            </a:r>
          </a:p>
          <a:p>
            <a:pPr algn="ctr">
              <a:defRPr/>
            </a:pPr>
            <a:r>
              <a:rPr lang="hu-HU" dirty="0"/>
              <a:t>minőségbiztosítás,</a:t>
            </a:r>
          </a:p>
          <a:p>
            <a:pPr algn="ctr">
              <a:defRPr/>
            </a:pPr>
            <a:r>
              <a:rPr lang="hu-HU" dirty="0"/>
              <a:t>minőség </a:t>
            </a:r>
          </a:p>
          <a:p>
            <a:pPr algn="ctr">
              <a:defRPr/>
            </a:pPr>
            <a:r>
              <a:rPr lang="hu-HU" dirty="0"/>
              <a:t>menedzsment,</a:t>
            </a:r>
          </a:p>
          <a:p>
            <a:pPr algn="ctr">
              <a:defRPr/>
            </a:pPr>
            <a:r>
              <a:rPr lang="hu-HU" dirty="0"/>
              <a:t>minősítés,</a:t>
            </a:r>
          </a:p>
          <a:p>
            <a:pPr algn="ctr">
              <a:defRPr/>
            </a:pPr>
            <a:r>
              <a:rPr lang="hu-HU" dirty="0"/>
              <a:t>akkreditáció,</a:t>
            </a:r>
          </a:p>
          <a:p>
            <a:pPr algn="ctr">
              <a:defRPr/>
            </a:pPr>
            <a:r>
              <a:rPr lang="hu-HU" dirty="0"/>
              <a:t>verseny …</a:t>
            </a:r>
          </a:p>
        </p:txBody>
      </p:sp>
      <p:sp>
        <p:nvSpPr>
          <p:cNvPr id="8198" name="Szövegdoboz 5"/>
          <p:cNvSpPr txBox="1">
            <a:spLocks noChangeArrowheads="1"/>
          </p:cNvSpPr>
          <p:nvPr/>
        </p:nvSpPr>
        <p:spPr bwMode="auto">
          <a:xfrm>
            <a:off x="5180013" y="3429000"/>
            <a:ext cx="631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48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z="4800" b="1" smtClean="0">
                <a:solidFill>
                  <a:schemeClr val="tx1"/>
                </a:solidFill>
              </a:rPr>
              <a:t>+</a:t>
            </a:r>
            <a:r>
              <a:rPr lang="hu-HU" b="1" smtClean="0">
                <a:solidFill>
                  <a:schemeClr val="tx1"/>
                </a:solidFill>
              </a:rPr>
              <a:t> Minőség …/minőségi </a:t>
            </a:r>
            <a:r>
              <a:rPr lang="hu-HU" sz="4800" b="1" smtClean="0">
                <a:solidFill>
                  <a:schemeClr val="tx1"/>
                </a:solidFill>
              </a:rPr>
              <a:t>+</a:t>
            </a:r>
            <a:r>
              <a:rPr lang="hu-HU" b="1" smtClean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9219" name="Tartalom hely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b="1" smtClean="0"/>
              <a:t>kutatóegyetem </a:t>
            </a:r>
            <a:r>
              <a:rPr lang="hu-HU" smtClean="0"/>
              <a:t>…</a:t>
            </a:r>
          </a:p>
          <a:p>
            <a:pPr eaLnBrk="1" hangingPunct="1"/>
            <a:r>
              <a:rPr lang="hu-HU" smtClean="0"/>
              <a:t>nemzetközi K+F+I …</a:t>
            </a:r>
          </a:p>
          <a:p>
            <a:pPr eaLnBrk="1" hangingPunct="1"/>
            <a:r>
              <a:rPr lang="hu-HU" smtClean="0"/>
              <a:t>kiválósági központok …</a:t>
            </a:r>
          </a:p>
          <a:p>
            <a:pPr eaLnBrk="1" hangingPunct="1"/>
            <a:r>
              <a:rPr lang="hu-HU" smtClean="0"/>
              <a:t>tudományos iskolák …</a:t>
            </a:r>
          </a:p>
          <a:p>
            <a:pPr eaLnBrk="1" hangingPunct="1"/>
            <a:r>
              <a:rPr lang="hu-HU" smtClean="0"/>
              <a:t>kiemelt kutatások …</a:t>
            </a:r>
          </a:p>
          <a:p>
            <a:pPr eaLnBrk="1" hangingPunct="1"/>
            <a:r>
              <a:rPr lang="hu-HU" smtClean="0"/>
              <a:t>szellemi potenciál …</a:t>
            </a:r>
          </a:p>
          <a:p>
            <a:pPr eaLnBrk="1" hangingPunct="1"/>
            <a:r>
              <a:rPr lang="hu-HU" smtClean="0"/>
              <a:t>elitképzés …</a:t>
            </a:r>
          </a:p>
        </p:txBody>
      </p:sp>
      <p:sp>
        <p:nvSpPr>
          <p:cNvPr id="9220" name="Dia számának hely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4743C7-7708-4AA8-BBFF-A0210D15FD63}" type="slidenum">
              <a:rPr lang="hu-HU"/>
              <a:pPr/>
              <a:t>4</a:t>
            </a:fld>
            <a:endParaRPr lang="hu-HU"/>
          </a:p>
        </p:txBody>
      </p:sp>
      <p:sp>
        <p:nvSpPr>
          <p:cNvPr id="5" name="Lekerekített téglalap 4"/>
          <p:cNvSpPr/>
          <p:nvPr/>
        </p:nvSpPr>
        <p:spPr bwMode="auto">
          <a:xfrm>
            <a:off x="5865813" y="1905000"/>
            <a:ext cx="2819400" cy="3886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hu-HU" dirty="0"/>
          </a:p>
          <a:p>
            <a:pPr algn="ctr">
              <a:defRPr/>
            </a:pPr>
            <a:r>
              <a:rPr lang="hu-HU" dirty="0"/>
              <a:t>a folyamatok </a:t>
            </a:r>
          </a:p>
          <a:p>
            <a:pPr algn="ctr">
              <a:defRPr/>
            </a:pPr>
            <a:r>
              <a:rPr lang="hu-HU" dirty="0"/>
              <a:t>felügyelete,</a:t>
            </a:r>
          </a:p>
          <a:p>
            <a:pPr algn="ctr">
              <a:defRPr/>
            </a:pPr>
            <a:r>
              <a:rPr lang="hu-HU" dirty="0"/>
              <a:t>minőségbiztosítás,</a:t>
            </a:r>
          </a:p>
          <a:p>
            <a:pPr algn="ctr">
              <a:defRPr/>
            </a:pPr>
            <a:r>
              <a:rPr lang="hu-HU" dirty="0"/>
              <a:t>minőség </a:t>
            </a:r>
          </a:p>
          <a:p>
            <a:pPr algn="ctr">
              <a:defRPr/>
            </a:pPr>
            <a:r>
              <a:rPr lang="hu-HU" dirty="0"/>
              <a:t>menedzsment,</a:t>
            </a:r>
          </a:p>
          <a:p>
            <a:pPr algn="ctr">
              <a:defRPr/>
            </a:pPr>
            <a:r>
              <a:rPr lang="hu-HU" dirty="0"/>
              <a:t>minősítés,</a:t>
            </a:r>
          </a:p>
          <a:p>
            <a:pPr algn="ctr">
              <a:defRPr/>
            </a:pPr>
            <a:r>
              <a:rPr lang="hu-HU" dirty="0"/>
              <a:t>akkreditáció,</a:t>
            </a:r>
          </a:p>
          <a:p>
            <a:pPr algn="ctr">
              <a:defRPr/>
            </a:pPr>
            <a:r>
              <a:rPr lang="hu-HU" dirty="0"/>
              <a:t>verseny …</a:t>
            </a:r>
          </a:p>
        </p:txBody>
      </p:sp>
      <p:sp>
        <p:nvSpPr>
          <p:cNvPr id="9222" name="Szövegdoboz 5"/>
          <p:cNvSpPr txBox="1">
            <a:spLocks noChangeArrowheads="1"/>
          </p:cNvSpPr>
          <p:nvPr/>
        </p:nvSpPr>
        <p:spPr bwMode="auto">
          <a:xfrm>
            <a:off x="5180013" y="3429000"/>
            <a:ext cx="631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48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07C1B-DF2A-430C-A24E-686700A00861}" type="slidenum">
              <a:rPr lang="hu-HU" smtClean="0"/>
              <a:pPr/>
              <a:t>5</a:t>
            </a:fld>
            <a:endParaRPr lang="hu-HU" smtClean="0"/>
          </a:p>
        </p:txBody>
      </p:sp>
      <p:sp>
        <p:nvSpPr>
          <p:cNvPr id="2051" name="Dia számának helye 5"/>
          <p:cNvSpPr txBox="1">
            <a:spLocks noGrp="1"/>
          </p:cNvSpPr>
          <p:nvPr/>
        </p:nvSpPr>
        <p:spPr bwMode="auto">
          <a:xfrm>
            <a:off x="9144000" y="62484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hu-HU" sz="1200" b="0" dirty="0">
              <a:latin typeface="Times New Roman" pitchFamily="18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13" y="609600"/>
            <a:ext cx="9601200" cy="609600"/>
          </a:xfrm>
        </p:spPr>
        <p:txBody>
          <a:bodyPr/>
          <a:lstStyle/>
          <a:p>
            <a:pPr algn="ctr" eaLnBrk="1" hangingPunct="1"/>
            <a:r>
              <a:rPr lang="hu-HU" sz="3200" b="1" dirty="0" smtClean="0"/>
              <a:t>A Műegyetem kutatóegyetemi programja</a:t>
            </a:r>
            <a:endParaRPr lang="en-US" sz="3200" b="1" dirty="0" smtClean="0"/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836613" y="6248400"/>
            <a:ext cx="8228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/>
            <a:r>
              <a:rPr lang="hu-HU" sz="2000"/>
              <a:t>Kutató- és kiváló egyetemek Magyarországon 2010. június 22.</a:t>
            </a:r>
            <a:endParaRPr lang="en-US" sz="2000"/>
          </a:p>
        </p:txBody>
      </p:sp>
      <p:pic>
        <p:nvPicPr>
          <p:cNvPr id="2054" name="Picture 4" descr="fs0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79613" y="2057400"/>
            <a:ext cx="5930900" cy="4114800"/>
          </a:xfrm>
          <a:noFill/>
        </p:spPr>
      </p:pic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993900" y="5761038"/>
            <a:ext cx="5902325" cy="350837"/>
          </a:xfrm>
          <a:prstGeom prst="rect">
            <a:avLst/>
          </a:prstGeom>
          <a:solidFill>
            <a:srgbClr val="A50022"/>
          </a:solidFill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/>
            <a:r>
              <a:rPr lang="hu-HU" sz="1700">
                <a:solidFill>
                  <a:schemeClr val="bg1"/>
                </a:solidFill>
              </a:rPr>
              <a:t>Budapesti Műszaki és Gazdaságtudományi Egyetem</a:t>
            </a:r>
          </a:p>
        </p:txBody>
      </p:sp>
      <p:sp>
        <p:nvSpPr>
          <p:cNvPr id="2056" name="Szövegdoboz 7"/>
          <p:cNvSpPr txBox="1">
            <a:spLocks noChangeArrowheads="1"/>
          </p:cNvSpPr>
          <p:nvPr/>
        </p:nvSpPr>
        <p:spPr bwMode="auto">
          <a:xfrm>
            <a:off x="3884613" y="1524000"/>
            <a:ext cx="1844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800"/>
              <a:t>(Péceli Gábor)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>
          <a:xfrm>
            <a:off x="379413" y="609600"/>
            <a:ext cx="9296400" cy="685800"/>
          </a:xfrm>
        </p:spPr>
        <p:txBody>
          <a:bodyPr/>
          <a:lstStyle/>
          <a:p>
            <a:r>
              <a:rPr lang="hu-HU" sz="2800" b="1" smtClean="0"/>
              <a:t>Mit kér a BME az új szakmai/politikai irányítástól?</a:t>
            </a:r>
          </a:p>
        </p:txBody>
      </p:sp>
      <p:sp>
        <p:nvSpPr>
          <p:cNvPr id="4" name="Lekerekített téglalap 3"/>
          <p:cNvSpPr/>
          <p:nvPr/>
        </p:nvSpPr>
        <p:spPr bwMode="auto">
          <a:xfrm>
            <a:off x="1293813" y="1828800"/>
            <a:ext cx="6858000" cy="121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90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/>
          <a:lstStyle/>
          <a:p>
            <a:pPr>
              <a:defRPr/>
            </a:pPr>
            <a:endParaRPr lang="hu-HU"/>
          </a:p>
        </p:txBody>
      </p:sp>
      <p:sp>
        <p:nvSpPr>
          <p:cNvPr id="5" name="Lekerekített téglalap 4"/>
          <p:cNvSpPr/>
          <p:nvPr/>
        </p:nvSpPr>
        <p:spPr bwMode="auto">
          <a:xfrm>
            <a:off x="1293813" y="3505200"/>
            <a:ext cx="70104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87000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/>
          <a:lstStyle/>
          <a:p>
            <a:pPr>
              <a:defRPr/>
            </a:pPr>
            <a:endParaRPr lang="hu-HU"/>
          </a:p>
        </p:txBody>
      </p:sp>
      <p:sp>
        <p:nvSpPr>
          <p:cNvPr id="9221" name="Tartalom hely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912813" y="1905000"/>
            <a:ext cx="8416925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400" smtClean="0"/>
              <a:t>1.</a:t>
            </a:r>
            <a:r>
              <a:rPr lang="hu-HU" sz="1200" smtClean="0"/>
              <a:t>	</a:t>
            </a:r>
            <a:r>
              <a:rPr lang="hu-HU" sz="2400" b="1" smtClean="0"/>
              <a:t>Kérünk</a:t>
            </a:r>
            <a:r>
              <a:rPr lang="hu-HU" sz="2400" smtClean="0"/>
              <a:t> jó közoktatást, és ahhoz kapcsolódóan a </a:t>
            </a:r>
            <a:r>
              <a:rPr lang="hu-HU" sz="2400" b="1" smtClean="0"/>
              <a:t>felsőoktatásra felkészítő érettségi/felvételi rendszert</a:t>
            </a:r>
            <a:r>
              <a:rPr lang="hu-HU" sz="2400" smtClean="0"/>
              <a:t>. </a:t>
            </a:r>
          </a:p>
          <a:p>
            <a:pPr>
              <a:buFont typeface="Wingdings" pitchFamily="2" charset="2"/>
              <a:buNone/>
            </a:pPr>
            <a:endParaRPr lang="hu-HU" sz="2400" smtClean="0"/>
          </a:p>
          <a:p>
            <a:pPr>
              <a:buFont typeface="Wingdings" pitchFamily="2" charset="2"/>
              <a:buNone/>
            </a:pPr>
            <a:r>
              <a:rPr lang="hu-HU" sz="2400" smtClean="0"/>
              <a:t>2.	</a:t>
            </a:r>
            <a:r>
              <a:rPr lang="hu-HU" sz="2400" b="1" smtClean="0"/>
              <a:t>Kérünk átláthatóságot és kiszámíthatóságot: </a:t>
            </a:r>
          </a:p>
          <a:p>
            <a:pPr>
              <a:buFont typeface="Wingdings" pitchFamily="2" charset="2"/>
              <a:buChar char="Ø"/>
            </a:pPr>
            <a:r>
              <a:rPr lang="hu-HU" sz="2400" smtClean="0"/>
              <a:t>a velünk szemben támasztott követelményeket illetően,</a:t>
            </a:r>
          </a:p>
          <a:p>
            <a:pPr>
              <a:buFont typeface="Wingdings" pitchFamily="2" charset="2"/>
              <a:buChar char="Ø"/>
            </a:pPr>
            <a:r>
              <a:rPr lang="hu-HU" sz="2400" smtClean="0"/>
              <a:t>a minőségbiztosítás eszközeit illetően,</a:t>
            </a:r>
          </a:p>
          <a:p>
            <a:pPr>
              <a:buFont typeface="Wingdings" pitchFamily="2" charset="2"/>
              <a:buChar char="Ø"/>
            </a:pPr>
            <a:r>
              <a:rPr lang="hu-HU" sz="2400" smtClean="0"/>
              <a:t>a finanszírozást illetően,</a:t>
            </a:r>
          </a:p>
          <a:p>
            <a:pPr>
              <a:buFont typeface="Wingdings" pitchFamily="2" charset="2"/>
              <a:buChar char="Ø"/>
            </a:pPr>
            <a:r>
              <a:rPr lang="hu-HU" sz="2400" smtClean="0"/>
              <a:t>a felsőoktatás struktúrája és rendszerszintű működtetését illetően.</a:t>
            </a:r>
          </a:p>
        </p:txBody>
      </p:sp>
      <p:sp>
        <p:nvSpPr>
          <p:cNvPr id="9222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FCE7C1-C875-4BC0-B927-0448DA4E2897}" type="slidenum">
              <a:rPr lang="hu-HU" smtClean="0"/>
              <a:pPr/>
              <a:t>6</a:t>
            </a:fld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379413" y="685800"/>
            <a:ext cx="9296400" cy="609600"/>
          </a:xfrm>
        </p:spPr>
        <p:txBody>
          <a:bodyPr/>
          <a:lstStyle/>
          <a:p>
            <a:r>
              <a:rPr lang="hu-HU" sz="2800" b="1" smtClean="0"/>
              <a:t>Mit kér a BME az új szakmai/politikai irányítástól?</a:t>
            </a:r>
            <a:endParaRPr lang="hu-HU" sz="2800" smtClean="0"/>
          </a:p>
        </p:txBody>
      </p:sp>
      <p:sp>
        <p:nvSpPr>
          <p:cNvPr id="4" name="Lekerekített téglalap 3"/>
          <p:cNvSpPr/>
          <p:nvPr/>
        </p:nvSpPr>
        <p:spPr bwMode="auto">
          <a:xfrm>
            <a:off x="1293813" y="1828800"/>
            <a:ext cx="71628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9A00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/>
          <a:lstStyle/>
          <a:p>
            <a:pPr>
              <a:defRPr/>
            </a:pPr>
            <a:endParaRPr lang="hu-HU"/>
          </a:p>
        </p:txBody>
      </p:sp>
      <p:sp>
        <p:nvSpPr>
          <p:cNvPr id="10244" name="Tartalom hely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908050" y="1905000"/>
            <a:ext cx="8691563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400" dirty="0" smtClean="0"/>
              <a:t>3.	</a:t>
            </a:r>
            <a:r>
              <a:rPr lang="hu-HU" sz="2400" b="1" dirty="0" smtClean="0"/>
              <a:t>Kérünk kiegyensúlyozottságot a jogokat és a kötelezettségeket illetően</a:t>
            </a:r>
            <a:r>
              <a:rPr lang="hu-HU" sz="2400" dirty="0" smtClean="0"/>
              <a:t>, azaz:</a:t>
            </a:r>
          </a:p>
          <a:p>
            <a:pPr>
              <a:buFont typeface="Wingdings" pitchFamily="2" charset="2"/>
              <a:buChar char="Ø"/>
            </a:pPr>
            <a:r>
              <a:rPr lang="hu-HU" sz="2400" dirty="0" smtClean="0"/>
              <a:t>az intézményi autonómiát,</a:t>
            </a:r>
          </a:p>
          <a:p>
            <a:pPr>
              <a:buFont typeface="Wingdings" pitchFamily="2" charset="2"/>
              <a:buChar char="Ø"/>
            </a:pPr>
            <a:r>
              <a:rPr lang="hu-HU" sz="2400" dirty="0" smtClean="0"/>
              <a:t>az oktatói-kutatói jogokat és kötelezettségeket,</a:t>
            </a:r>
          </a:p>
          <a:p>
            <a:pPr>
              <a:buFont typeface="Wingdings" pitchFamily="2" charset="2"/>
              <a:buChar char="Ø"/>
            </a:pPr>
            <a:r>
              <a:rPr lang="hu-HU" sz="2400" dirty="0" smtClean="0"/>
              <a:t>a hallgatói egyéni és kollektív jogokat és kötelezettségeket,</a:t>
            </a:r>
          </a:p>
          <a:p>
            <a:pPr>
              <a:buFont typeface="Wingdings" pitchFamily="2" charset="2"/>
              <a:buChar char="Ø"/>
            </a:pPr>
            <a:r>
              <a:rPr lang="hu-HU" sz="2400" dirty="0" smtClean="0"/>
              <a:t>a tulajdonosi/fenntartói jogokat és kötelezettségeket illetően.</a:t>
            </a:r>
          </a:p>
          <a:p>
            <a:pPr>
              <a:buFont typeface="Wingdings" pitchFamily="2" charset="2"/>
              <a:buNone/>
            </a:pPr>
            <a:endParaRPr lang="hu-HU" dirty="0" smtClean="0"/>
          </a:p>
        </p:txBody>
      </p:sp>
      <p:sp>
        <p:nvSpPr>
          <p:cNvPr id="10245" name="Dia számának hely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C57DD-3350-452B-9C04-23D50367AB3D}" type="slidenum">
              <a:rPr lang="hu-HU" smtClean="0"/>
              <a:pPr/>
              <a:t>7</a:t>
            </a:fld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>
          <a:xfrm>
            <a:off x="379413" y="533400"/>
            <a:ext cx="9372600" cy="609600"/>
          </a:xfrm>
        </p:spPr>
        <p:txBody>
          <a:bodyPr/>
          <a:lstStyle/>
          <a:p>
            <a:pPr algn="ctr"/>
            <a:r>
              <a:rPr lang="hu-HU" sz="2800" b="1" smtClean="0"/>
              <a:t>Mit nem kér a BME az új irányítástól?</a:t>
            </a:r>
            <a:endParaRPr lang="hu-HU" sz="2800" smtClean="0"/>
          </a:p>
        </p:txBody>
      </p:sp>
      <p:sp>
        <p:nvSpPr>
          <p:cNvPr id="4" name="Lekerekített téglalap 3"/>
          <p:cNvSpPr/>
          <p:nvPr/>
        </p:nvSpPr>
        <p:spPr bwMode="auto">
          <a:xfrm>
            <a:off x="760413" y="1752600"/>
            <a:ext cx="8229600" cy="419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90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/>
          <a:lstStyle/>
          <a:p>
            <a:pPr>
              <a:defRPr/>
            </a:pPr>
            <a:endParaRPr lang="hu-HU"/>
          </a:p>
        </p:txBody>
      </p:sp>
      <p:sp>
        <p:nvSpPr>
          <p:cNvPr id="11268" name="Tartalom hely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400" smtClean="0"/>
              <a:t>1.	</a:t>
            </a:r>
            <a:r>
              <a:rPr lang="hu-HU" sz="2400" b="1" smtClean="0"/>
              <a:t>Nem kérjük a permanens jogszabályi környezet változtatást</a:t>
            </a:r>
            <a:r>
              <a:rPr lang="hu-HU" sz="2400" smtClean="0"/>
              <a:t>, beleértve a sajátbevételek kezelésének rendszerét, és a kutatásfinanszírozó rendszereket,</a:t>
            </a:r>
          </a:p>
          <a:p>
            <a:pPr>
              <a:buFont typeface="Wingdings" pitchFamily="2" charset="2"/>
              <a:buNone/>
            </a:pPr>
            <a:r>
              <a:rPr lang="hu-HU" sz="2400" smtClean="0"/>
              <a:t>2. </a:t>
            </a:r>
            <a:r>
              <a:rPr lang="hu-HU" sz="2400" b="1" smtClean="0"/>
              <a:t>Nem kérjük a finanszírozás átláthatatlanságát </a:t>
            </a:r>
            <a:r>
              <a:rPr lang="hu-HU" sz="2400" smtClean="0"/>
              <a:t>és számtalan csatornáját (szinte minden pályázati alapú), valamint a keresztfinanszírozás kényszerét,</a:t>
            </a:r>
          </a:p>
          <a:p>
            <a:pPr>
              <a:buFont typeface="Wingdings" pitchFamily="2" charset="2"/>
              <a:buNone/>
            </a:pPr>
            <a:r>
              <a:rPr lang="hu-HU" sz="2400" smtClean="0"/>
              <a:t>3. </a:t>
            </a:r>
            <a:r>
              <a:rPr lang="hu-HU" sz="2400" b="1" smtClean="0"/>
              <a:t>Nem kérjük a rövid távú piaci hatások és lokális érdekek preferálását </a:t>
            </a:r>
            <a:r>
              <a:rPr lang="hu-HU" sz="2400" smtClean="0"/>
              <a:t>(pl. a szakok rendszere) a felsőoktatás egésze és a minőség hosszú távú szempontjaival szemben.</a:t>
            </a:r>
          </a:p>
          <a:p>
            <a:pPr>
              <a:buFont typeface="Wingdings" pitchFamily="2" charset="2"/>
              <a:buNone/>
            </a:pPr>
            <a:endParaRPr lang="hu-HU" sz="1600" smtClean="0"/>
          </a:p>
        </p:txBody>
      </p:sp>
      <p:sp>
        <p:nvSpPr>
          <p:cNvPr id="11269" name="Dia számának hely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C7A8B5-407A-4FCE-AEED-028ABC203CCB}" type="slidenum">
              <a:rPr lang="hu-HU" smtClean="0"/>
              <a:pPr/>
              <a:t>8</a:t>
            </a:fld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>
          <a:xfrm>
            <a:off x="684213" y="533400"/>
            <a:ext cx="8416925" cy="609600"/>
          </a:xfrm>
        </p:spPr>
        <p:txBody>
          <a:bodyPr/>
          <a:lstStyle/>
          <a:p>
            <a:pPr algn="ctr"/>
            <a:r>
              <a:rPr lang="hu-HU" sz="3200" b="1" dirty="0" smtClean="0"/>
              <a:t>A BME kutatóegyetemi programja</a:t>
            </a:r>
          </a:p>
        </p:txBody>
      </p:sp>
      <p:sp>
        <p:nvSpPr>
          <p:cNvPr id="4" name="Lekerekített téglalap 3"/>
          <p:cNvSpPr/>
          <p:nvPr/>
        </p:nvSpPr>
        <p:spPr bwMode="auto">
          <a:xfrm>
            <a:off x="608013" y="1371600"/>
            <a:ext cx="9067800" cy="1524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87000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/>
          <a:lstStyle/>
          <a:p>
            <a:pPr>
              <a:defRPr/>
            </a:pPr>
            <a:endParaRPr lang="hu-HU"/>
          </a:p>
        </p:txBody>
      </p:sp>
      <p:sp>
        <p:nvSpPr>
          <p:cNvPr id="6" name="Lekerekített téglalap 5"/>
          <p:cNvSpPr/>
          <p:nvPr/>
        </p:nvSpPr>
        <p:spPr bwMode="auto">
          <a:xfrm>
            <a:off x="608013" y="4038600"/>
            <a:ext cx="9067800" cy="838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9A001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/>
          <a:lstStyle/>
          <a:p>
            <a:pPr>
              <a:defRPr/>
            </a:pPr>
            <a:endParaRPr lang="hu-HU"/>
          </a:p>
        </p:txBody>
      </p:sp>
      <p:sp>
        <p:nvSpPr>
          <p:cNvPr id="3" name="Tartalom hely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08013" y="1447800"/>
            <a:ext cx="9067800" cy="49530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hu-HU" sz="2300" b="1" dirty="0" smtClean="0"/>
              <a:t>A BME </a:t>
            </a:r>
            <a:r>
              <a:rPr lang="hu-HU" sz="2300" dirty="0" smtClean="0"/>
              <a:t>vállalásait, „kutatóegyetemi” </a:t>
            </a:r>
            <a:r>
              <a:rPr lang="hu-HU" sz="2300" b="1" dirty="0" smtClean="0"/>
              <a:t>programját </a:t>
            </a:r>
            <a:r>
              <a:rPr lang="hu-HU" sz="2300" dirty="0" smtClean="0"/>
              <a:t>annak tudatában fogalmazta meg, hogy működési területéből és kompetenciáiból adódóan </a:t>
            </a:r>
            <a:r>
              <a:rPr lang="hu-HU" sz="2300" b="1" dirty="0" smtClean="0"/>
              <a:t>az ország versenyképességének és fenntartható fejlődésének egyik meghatározó szereplője</a:t>
            </a:r>
            <a:r>
              <a:rPr lang="hu-HU" sz="2300" dirty="0" smtClean="0"/>
              <a:t>.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hu-HU" sz="2300" dirty="0" smtClean="0"/>
              <a:t>Eddigi történelme során a K+F területen kiemelt, társadalom- és iparpolitikai célokat megvalósító, egyedülálló szerepvállalásával hazai és nemzetközi ismertséget és elismertséget vívott ki.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hu-HU" sz="2300" b="1" dirty="0" smtClean="0"/>
              <a:t>Számos területen unikális kompetencia centrum, melynek megőrzése és fejlesztése az ország alapvető érdeke.</a:t>
            </a:r>
            <a:r>
              <a:rPr lang="hu-HU" sz="2300" dirty="0" smtClean="0"/>
              <a:t>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hu-HU" sz="2300" dirty="0" smtClean="0"/>
              <a:t>Ez az érdek hosszú távú, mert kreatív, innovatív, K+F problémák megoldására, új termékek kidolgozására és kivitelezésére, valamint vállalkozásra is képes </a:t>
            </a:r>
            <a:r>
              <a:rPr lang="hu-HU" sz="2300" b="1" dirty="0" smtClean="0"/>
              <a:t>reálértelmiségiek</a:t>
            </a:r>
            <a:r>
              <a:rPr lang="hu-HU" sz="2300" dirty="0" smtClean="0"/>
              <a:t> magas színvonalú képzése csak kiemelkedő szakmai környezetben lehetséges. </a:t>
            </a:r>
          </a:p>
          <a:p>
            <a:pPr>
              <a:buFont typeface="Wingdings" pitchFamily="2" charset="2"/>
              <a:buNone/>
              <a:defRPr/>
            </a:pPr>
            <a:endParaRPr lang="hu-HU" sz="2300" dirty="0"/>
          </a:p>
        </p:txBody>
      </p:sp>
      <p:sp>
        <p:nvSpPr>
          <p:cNvPr id="3078" name="Dia számának hely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F722E5-A241-4ACC-8669-6AEB0AB1FDA8}" type="slidenum">
              <a:rPr lang="hu-HU" smtClean="0"/>
              <a:pPr/>
              <a:t>9</a:t>
            </a:fld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5311</TotalTime>
  <Words>437</Words>
  <Application>Microsoft PowerPoint</Application>
  <PresentationFormat>Egyéni</PresentationFormat>
  <Paragraphs>131</Paragraphs>
  <Slides>13</Slides>
  <Notes>13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Blueprint</vt:lpstr>
      <vt:lpstr>1. dia</vt:lpstr>
      <vt:lpstr>2. dia</vt:lpstr>
      <vt:lpstr>Minőség …/minőségi …</vt:lpstr>
      <vt:lpstr>+ Minőség …/minőségi + …</vt:lpstr>
      <vt:lpstr>A Műegyetem kutatóegyetemi programja</vt:lpstr>
      <vt:lpstr>Mit kér a BME az új szakmai/politikai irányítástól?</vt:lpstr>
      <vt:lpstr>Mit kér a BME az új szakmai/politikai irányítástól?</vt:lpstr>
      <vt:lpstr>Mit nem kér a BME az új irányítástól?</vt:lpstr>
      <vt:lpstr>A BME kutatóegyetemi programja</vt:lpstr>
      <vt:lpstr>A BME kutatóegyetemi programja</vt:lpstr>
      <vt:lpstr>A megvalósítás kínjai</vt:lpstr>
      <vt:lpstr>A fenntartás kínjai:</vt:lpstr>
      <vt:lpstr>13. dia</vt:lpstr>
    </vt:vector>
  </TitlesOfParts>
  <Company>ISIS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and the  Post-PC World</dc:title>
  <dc:creator>Gabor Karsai</dc:creator>
  <cp:lastModifiedBy>Péceli Gábor</cp:lastModifiedBy>
  <cp:revision>167</cp:revision>
  <cp:lastPrinted>2000-09-27T06:37:07Z</cp:lastPrinted>
  <dcterms:created xsi:type="dcterms:W3CDTF">1999-12-01T14:22:19Z</dcterms:created>
  <dcterms:modified xsi:type="dcterms:W3CDTF">2013-01-22T22:46:33Z</dcterms:modified>
</cp:coreProperties>
</file>