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  <p:sldId id="260" r:id="rId4"/>
    <p:sldId id="263" r:id="rId5"/>
    <p:sldId id="270" r:id="rId6"/>
    <p:sldId id="269" r:id="rId7"/>
    <p:sldId id="268" r:id="rId8"/>
    <p:sldId id="267" r:id="rId9"/>
    <p:sldId id="266" r:id="rId10"/>
    <p:sldId id="265" r:id="rId11"/>
    <p:sldId id="264" r:id="rId12"/>
    <p:sldId id="271" r:id="rId13"/>
    <p:sldId id="261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hu-HU" altLang="hu-HU" noProof="0" smtClean="0"/>
              <a:t>Alcím mintájának szerkesztése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5C6C66C-8E74-4293-A4F8-CAD1E251134B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  <p:grpSp>
        <p:nvGrpSpPr>
          <p:cNvPr id="20486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20487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>
                <a:solidFill>
                  <a:srgbClr val="292929"/>
                </a:solidFill>
              </a:endParaRPr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 sz="240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 sz="240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20490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000 w 1000"/>
                <a:gd name="T1" fmla="*/ 1000 h 1000"/>
                <a:gd name="T2" fmla="*/ 0 w 1000"/>
                <a:gd name="T3" fmla="*/ 1000 h 1000"/>
                <a:gd name="T4" fmla="*/ 0 w 1000"/>
                <a:gd name="T5" fmla="*/ 0 h 1000"/>
                <a:gd name="T6" fmla="*/ 1000 w 1000"/>
                <a:gd name="T7" fmla="*/ 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>
                <a:solidFill>
                  <a:srgbClr val="292929"/>
                </a:solidFill>
              </a:endParaRPr>
            </a:p>
          </p:txBody>
        </p:sp>
        <p:sp>
          <p:nvSpPr>
            <p:cNvPr id="20491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000 w 1000"/>
                <a:gd name="T3" fmla="*/ 0 h 1000"/>
                <a:gd name="T4" fmla="*/ 1000 w 1000"/>
                <a:gd name="T5" fmla="*/ 1000 h 1000"/>
                <a:gd name="T6" fmla="*/ 0 w 1000"/>
                <a:gd name="T7" fmla="*/ 10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>
                <a:solidFill>
                  <a:srgbClr val="292929"/>
                </a:solidFill>
              </a:endParaRPr>
            </a:p>
          </p:txBody>
        </p:sp>
      </p:grpSp>
      <p:sp>
        <p:nvSpPr>
          <p:cNvPr id="204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hu-HU" altLang="hu-HU" noProof="0" smtClean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367865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3A003-5D7E-482D-8D00-97B41E80A6D5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90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4770B-63CF-4D32-AE5E-3561A89E6D69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557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hu-HU" altLang="hu-HU" noProof="0" smtClean="0"/>
              <a:t>Alcím mintájának szerkesztése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5C6C66C-8E74-4293-A4F8-CAD1E251134B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  <p:grpSp>
        <p:nvGrpSpPr>
          <p:cNvPr id="20486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20487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>
                <a:solidFill>
                  <a:srgbClr val="292929"/>
                </a:solidFill>
              </a:endParaRPr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 sz="240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 sz="240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20490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000 w 1000"/>
                <a:gd name="T1" fmla="*/ 1000 h 1000"/>
                <a:gd name="T2" fmla="*/ 0 w 1000"/>
                <a:gd name="T3" fmla="*/ 1000 h 1000"/>
                <a:gd name="T4" fmla="*/ 0 w 1000"/>
                <a:gd name="T5" fmla="*/ 0 h 1000"/>
                <a:gd name="T6" fmla="*/ 1000 w 1000"/>
                <a:gd name="T7" fmla="*/ 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>
                <a:solidFill>
                  <a:srgbClr val="292929"/>
                </a:solidFill>
              </a:endParaRPr>
            </a:p>
          </p:txBody>
        </p:sp>
        <p:sp>
          <p:nvSpPr>
            <p:cNvPr id="20491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000 w 1000"/>
                <a:gd name="T3" fmla="*/ 0 h 1000"/>
                <a:gd name="T4" fmla="*/ 1000 w 1000"/>
                <a:gd name="T5" fmla="*/ 1000 h 1000"/>
                <a:gd name="T6" fmla="*/ 0 w 1000"/>
                <a:gd name="T7" fmla="*/ 10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>
                <a:solidFill>
                  <a:srgbClr val="292929"/>
                </a:solidFill>
              </a:endParaRPr>
            </a:p>
          </p:txBody>
        </p:sp>
      </p:grpSp>
      <p:sp>
        <p:nvSpPr>
          <p:cNvPr id="204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hu-HU" altLang="hu-HU" noProof="0" smtClean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907817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29573-9609-4E07-852C-CD2CAC89CA3B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502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33FC3-98BF-4125-9F4E-C8F240D5EEBE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772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C386F-008D-45D2-8964-4396DEDCB125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554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32947-3E96-4956-9140-B11A6CA10172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526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CF857-0C73-494E-B6ED-7B93CA6FEAB6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4950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B3883-04C1-41A6-8E3E-02FACE7AA538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361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80D15-139B-4047-92BA-E9C555E7B609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250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29573-9609-4E07-852C-CD2CAC89CA3B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9142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99060-33F7-4A4D-AC0C-926E167B7C48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8763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3A003-5D7E-482D-8D00-97B41E80A6D5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0336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4770B-63CF-4D32-AE5E-3561A89E6D69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67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33FC3-98BF-4125-9F4E-C8F240D5EEBE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03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C386F-008D-45D2-8964-4396DEDCB125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02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32947-3E96-4956-9140-B11A6CA10172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16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CF857-0C73-494E-B6ED-7B93CA6FEAB6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034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B3883-04C1-41A6-8E3E-02FACE7AA538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16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80D15-139B-4047-92BA-E9C555E7B609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5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99060-33F7-4A4D-AC0C-926E167B7C48}" type="slidenum">
              <a:rPr lang="hu-HU" altLang="hu-HU">
                <a:solidFill>
                  <a:srgbClr val="292929"/>
                </a:solidFill>
              </a:rPr>
              <a:pPr/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71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hu-HU" altLang="hu-HU" sz="240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hu-HU" altLang="hu-HU" sz="240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516168-6C28-4DA4-BB1F-7637DC88A517}" type="slidenum">
              <a:rPr lang="hu-HU" altLang="hu-HU">
                <a:solidFill>
                  <a:srgbClr val="29292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19465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000 w 1000"/>
              <a:gd name="T1" fmla="*/ 1000 h 1000"/>
              <a:gd name="T2" fmla="*/ 0 w 1000"/>
              <a:gd name="T3" fmla="*/ 1000 h 1000"/>
              <a:gd name="T4" fmla="*/ 0 w 1000"/>
              <a:gd name="T5" fmla="*/ 0 h 1000"/>
              <a:gd name="T6" fmla="*/ 1000 w 1000"/>
              <a:gd name="T7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>
              <a:solidFill>
                <a:srgbClr val="292929"/>
              </a:solidFill>
            </a:endParaRPr>
          </a:p>
        </p:txBody>
      </p:sp>
      <p:sp>
        <p:nvSpPr>
          <p:cNvPr id="19466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000 w 1000"/>
              <a:gd name="T3" fmla="*/ 0 h 1000"/>
              <a:gd name="T4" fmla="*/ 1000 w 1000"/>
              <a:gd name="T5" fmla="*/ 1000 h 1000"/>
              <a:gd name="T6" fmla="*/ 0 w 1000"/>
              <a:gd name="T7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0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hu-HU" altLang="hu-HU" sz="240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hu-HU" altLang="hu-HU" sz="240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516168-6C28-4DA4-BB1F-7637DC88A517}" type="slidenum">
              <a:rPr lang="hu-HU" altLang="hu-HU">
                <a:solidFill>
                  <a:srgbClr val="29292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hu-HU" altLang="hu-HU">
              <a:solidFill>
                <a:srgbClr val="292929"/>
              </a:solidFill>
            </a:endParaRPr>
          </a:p>
        </p:txBody>
      </p:sp>
      <p:sp>
        <p:nvSpPr>
          <p:cNvPr id="19465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000 w 1000"/>
              <a:gd name="T1" fmla="*/ 1000 h 1000"/>
              <a:gd name="T2" fmla="*/ 0 w 1000"/>
              <a:gd name="T3" fmla="*/ 1000 h 1000"/>
              <a:gd name="T4" fmla="*/ 0 w 1000"/>
              <a:gd name="T5" fmla="*/ 0 h 1000"/>
              <a:gd name="T6" fmla="*/ 1000 w 1000"/>
              <a:gd name="T7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>
              <a:solidFill>
                <a:srgbClr val="292929"/>
              </a:solidFill>
            </a:endParaRPr>
          </a:p>
        </p:txBody>
      </p:sp>
      <p:sp>
        <p:nvSpPr>
          <p:cNvPr id="19466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000 w 1000"/>
              <a:gd name="T3" fmla="*/ 0 h 1000"/>
              <a:gd name="T4" fmla="*/ 1000 w 1000"/>
              <a:gd name="T5" fmla="*/ 1000 h 1000"/>
              <a:gd name="T6" fmla="*/ 0 w 1000"/>
              <a:gd name="T7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59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u-HU" altLang="zh-CN"/>
              <a:t>Kényszerpályák és lehetőségek </a:t>
            </a:r>
            <a:endParaRPr lang="hu-HU" altLang="hu-H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altLang="zh-CN"/>
              <a:t>A magyar felsőoktatás esélyei </a:t>
            </a:r>
            <a:endParaRPr lang="hu-HU" altLang="hu-HU"/>
          </a:p>
        </p:txBody>
      </p:sp>
      <p:pic>
        <p:nvPicPr>
          <p:cNvPr id="2052" name="Kép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7625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980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Kép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7625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2800" dirty="0" smtClean="0"/>
              <a:t>Amire a felsőoktatás vár</a:t>
            </a:r>
            <a:endParaRPr lang="hu-HU" altLang="hu-HU" sz="2800" dirty="0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hu-HU" altLang="hu-HU" sz="1800" dirty="0"/>
          </a:p>
          <a:p>
            <a:pPr algn="ctr"/>
            <a:r>
              <a:rPr lang="hu-HU" altLang="hu-HU" sz="3600" b="1" dirty="0" smtClean="0"/>
              <a:t>Intézményi autonómia pontosítása</a:t>
            </a:r>
          </a:p>
          <a:p>
            <a:endParaRPr lang="hu-HU" altLang="hu-HU" sz="1800" b="1" dirty="0"/>
          </a:p>
          <a:p>
            <a:endParaRPr lang="hu-HU" altLang="hu-HU" sz="1800" b="1" dirty="0" smtClean="0"/>
          </a:p>
          <a:p>
            <a:endParaRPr lang="hu-HU" altLang="hu-HU" sz="1800" b="1" dirty="0"/>
          </a:p>
          <a:p>
            <a:pPr>
              <a:buFont typeface="Wingdings" pitchFamily="2" charset="2"/>
              <a:buNone/>
            </a:pPr>
            <a:endParaRPr lang="hu-HU" altLang="hu-HU" sz="1600" dirty="0"/>
          </a:p>
        </p:txBody>
      </p:sp>
    </p:spTree>
    <p:extLst>
      <p:ext uri="{BB962C8B-B14F-4D97-AF65-F5344CB8AC3E}">
        <p14:creationId xmlns:p14="http://schemas.microsoft.com/office/powerpoint/2010/main" val="208396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Kép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7625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2800" dirty="0" smtClean="0"/>
              <a:t>Amire a felsőoktatás vár</a:t>
            </a:r>
            <a:endParaRPr lang="hu-HU" altLang="hu-HU" sz="2800" dirty="0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hu-HU" altLang="hu-HU" sz="1800" dirty="0"/>
          </a:p>
          <a:p>
            <a:pPr algn="ctr"/>
            <a:r>
              <a:rPr lang="hu-HU" altLang="hu-HU" sz="3600" b="1" dirty="0" smtClean="0"/>
              <a:t>Társadalmi elvárások pontosítása</a:t>
            </a:r>
          </a:p>
          <a:p>
            <a:endParaRPr lang="hu-HU" altLang="hu-HU" sz="1800" b="1" dirty="0"/>
          </a:p>
          <a:p>
            <a:endParaRPr lang="hu-HU" altLang="hu-HU" sz="1800" b="1" dirty="0" smtClean="0"/>
          </a:p>
          <a:p>
            <a:endParaRPr lang="hu-HU" altLang="hu-HU" sz="1800" b="1" dirty="0"/>
          </a:p>
          <a:p>
            <a:pPr>
              <a:buFont typeface="Wingdings" pitchFamily="2" charset="2"/>
              <a:buNone/>
            </a:pPr>
            <a:endParaRPr lang="hu-HU" altLang="hu-HU" sz="1600" dirty="0"/>
          </a:p>
        </p:txBody>
      </p:sp>
    </p:spTree>
    <p:extLst>
      <p:ext uri="{BB962C8B-B14F-4D97-AF65-F5344CB8AC3E}">
        <p14:creationId xmlns:p14="http://schemas.microsoft.com/office/powerpoint/2010/main" val="251571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Kép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7625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2800" dirty="0" smtClean="0"/>
              <a:t>Amire a felsőoktatás vár</a:t>
            </a:r>
            <a:endParaRPr lang="hu-HU" altLang="hu-HU" sz="2800" dirty="0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hu-HU" altLang="hu-HU" sz="1800" dirty="0"/>
          </a:p>
          <a:p>
            <a:pPr algn="ctr"/>
            <a:r>
              <a:rPr lang="hu-HU" altLang="hu-HU" sz="3600" b="1" dirty="0" smtClean="0"/>
              <a:t>Közoktatási stratégia</a:t>
            </a:r>
          </a:p>
          <a:p>
            <a:endParaRPr lang="hu-HU" altLang="hu-HU" sz="1800" b="1" dirty="0"/>
          </a:p>
          <a:p>
            <a:endParaRPr lang="hu-HU" altLang="hu-HU" sz="1800" b="1" dirty="0" smtClean="0"/>
          </a:p>
          <a:p>
            <a:endParaRPr lang="hu-HU" altLang="hu-HU" sz="1800" b="1" dirty="0"/>
          </a:p>
          <a:p>
            <a:pPr>
              <a:buFont typeface="Wingdings" pitchFamily="2" charset="2"/>
              <a:buNone/>
            </a:pPr>
            <a:endParaRPr lang="hu-HU" altLang="hu-HU" sz="1600" dirty="0"/>
          </a:p>
        </p:txBody>
      </p:sp>
    </p:spTree>
    <p:extLst>
      <p:ext uri="{BB962C8B-B14F-4D97-AF65-F5344CB8AC3E}">
        <p14:creationId xmlns:p14="http://schemas.microsoft.com/office/powerpoint/2010/main" val="293807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Kép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7625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2800" dirty="0"/>
              <a:t>A 2013-as </a:t>
            </a:r>
            <a:r>
              <a:rPr lang="hu-HU" altLang="hu-HU" sz="2800" dirty="0" smtClean="0"/>
              <a:t>esztendő</a:t>
            </a:r>
            <a:endParaRPr lang="hu-HU" altLang="hu-HU" sz="2800" dirty="0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 sz="2400" dirty="0" smtClean="0"/>
          </a:p>
          <a:p>
            <a:endParaRPr lang="hu-HU" altLang="hu-HU" sz="2400" dirty="0"/>
          </a:p>
          <a:p>
            <a:endParaRPr lang="hu-HU" altLang="hu-HU" sz="2400" dirty="0" smtClean="0"/>
          </a:p>
          <a:p>
            <a:r>
              <a:rPr lang="hu-HU" altLang="hu-HU" sz="2400" dirty="0" smtClean="0"/>
              <a:t>„a 2012-es </a:t>
            </a:r>
            <a:r>
              <a:rPr lang="hu-HU" altLang="hu-HU" sz="2400" dirty="0"/>
              <a:t>év </a:t>
            </a:r>
            <a:r>
              <a:rPr lang="hu-HU" altLang="hu-HU" sz="2400" b="1" dirty="0" smtClean="0"/>
              <a:t>kevésbé </a:t>
            </a:r>
            <a:r>
              <a:rPr lang="hu-HU" altLang="hu-HU" sz="2400" b="1" dirty="0"/>
              <a:t>fényes </a:t>
            </a:r>
            <a:r>
              <a:rPr lang="hu-HU" altLang="hu-HU" sz="2400" b="1" dirty="0" smtClean="0"/>
              <a:t>esztendő</a:t>
            </a:r>
            <a:r>
              <a:rPr lang="hu-HU" altLang="hu-HU" sz="2400" dirty="0" smtClean="0"/>
              <a:t> volt”</a:t>
            </a:r>
          </a:p>
          <a:p>
            <a:pPr algn="r"/>
            <a:r>
              <a:rPr lang="hu-HU" altLang="hu-HU" sz="1800" dirty="0">
                <a:solidFill>
                  <a:srgbClr val="292929"/>
                </a:solidFill>
              </a:rPr>
              <a:t>Sándorné </a:t>
            </a:r>
            <a:r>
              <a:rPr lang="hu-HU" altLang="hu-HU" sz="1800" dirty="0" err="1">
                <a:solidFill>
                  <a:srgbClr val="292929"/>
                </a:solidFill>
              </a:rPr>
              <a:t>Kriszt</a:t>
            </a:r>
            <a:r>
              <a:rPr lang="hu-HU" altLang="hu-HU" sz="1800" dirty="0">
                <a:solidFill>
                  <a:srgbClr val="292929"/>
                </a:solidFill>
              </a:rPr>
              <a:t> Éva</a:t>
            </a:r>
            <a:endParaRPr lang="hu-HU" altLang="hu-HU" sz="1800" dirty="0"/>
          </a:p>
          <a:p>
            <a:pPr>
              <a:buFont typeface="Wingdings" pitchFamily="2" charset="2"/>
              <a:buNone/>
            </a:pPr>
            <a:endParaRPr lang="hu-HU" altLang="hu-HU" sz="1800" dirty="0"/>
          </a:p>
          <a:p>
            <a:pPr>
              <a:buFont typeface="Wingdings" pitchFamily="2" charset="2"/>
              <a:buNone/>
            </a:pPr>
            <a:endParaRPr lang="hu-HU" altLang="hu-HU" sz="1800" dirty="0"/>
          </a:p>
          <a:p>
            <a:pPr>
              <a:buFont typeface="Wingdings" pitchFamily="2" charset="2"/>
              <a:buNone/>
            </a:pPr>
            <a:endParaRPr lang="hu-HU" altLang="hu-HU" sz="1600" dirty="0"/>
          </a:p>
        </p:txBody>
      </p:sp>
    </p:spTree>
    <p:extLst>
      <p:ext uri="{BB962C8B-B14F-4D97-AF65-F5344CB8AC3E}">
        <p14:creationId xmlns:p14="http://schemas.microsoft.com/office/powerpoint/2010/main" val="254910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Kép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7625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2800" dirty="0"/>
              <a:t>A 2013-as </a:t>
            </a:r>
            <a:r>
              <a:rPr lang="hu-HU" altLang="hu-HU" sz="2800" dirty="0" smtClean="0"/>
              <a:t>esztendő</a:t>
            </a:r>
            <a:endParaRPr lang="hu-HU" altLang="hu-HU" sz="2800" dirty="0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688160"/>
          </a:xfrm>
        </p:spPr>
        <p:txBody>
          <a:bodyPr/>
          <a:lstStyle/>
          <a:p>
            <a:endParaRPr lang="hu-HU" altLang="hu-HU" sz="2400" dirty="0" smtClean="0"/>
          </a:p>
          <a:p>
            <a:endParaRPr lang="hu-HU" altLang="hu-HU" sz="2400" dirty="0"/>
          </a:p>
          <a:p>
            <a:endParaRPr lang="hu-HU" altLang="hu-HU" sz="2400" dirty="0" smtClean="0"/>
          </a:p>
          <a:p>
            <a:pPr algn="ctr"/>
            <a:r>
              <a:rPr lang="hu-HU" altLang="hu-HU" sz="2400" dirty="0" smtClean="0"/>
              <a:t>A 2013-as </a:t>
            </a:r>
            <a:r>
              <a:rPr lang="hu-HU" altLang="hu-HU" sz="2400" dirty="0"/>
              <a:t>év </a:t>
            </a:r>
            <a:r>
              <a:rPr lang="hu-HU" altLang="hu-HU" sz="2400" b="1" dirty="0" smtClean="0"/>
              <a:t>fénytelen esztendő</a:t>
            </a:r>
            <a:r>
              <a:rPr lang="hu-HU" altLang="hu-HU" sz="2400" dirty="0" smtClean="0"/>
              <a:t> volt</a:t>
            </a:r>
          </a:p>
          <a:p>
            <a:pPr algn="r"/>
            <a:r>
              <a:rPr lang="hu-HU" altLang="hu-HU" sz="2400" dirty="0" smtClean="0"/>
              <a:t>Markáns konfliktusok</a:t>
            </a:r>
          </a:p>
          <a:p>
            <a:pPr algn="r"/>
            <a:r>
              <a:rPr lang="hu-HU" altLang="hu-HU" sz="2400" dirty="0" smtClean="0"/>
              <a:t>Remények és tárgyalások</a:t>
            </a:r>
          </a:p>
          <a:p>
            <a:pPr algn="r"/>
            <a:r>
              <a:rPr lang="hu-HU" altLang="hu-HU" sz="2400" dirty="0" smtClean="0"/>
              <a:t>Ellentmondó elvárások</a:t>
            </a:r>
          </a:p>
          <a:p>
            <a:pPr algn="r"/>
            <a:r>
              <a:rPr lang="hu-HU" altLang="hu-HU" sz="2400" dirty="0" smtClean="0"/>
              <a:t>Ködös megfogalmazások</a:t>
            </a:r>
          </a:p>
          <a:p>
            <a:pPr algn="r"/>
            <a:r>
              <a:rPr lang="hu-HU" altLang="hu-HU" sz="2400" dirty="0" smtClean="0"/>
              <a:t>Politikai szféra vitái</a:t>
            </a:r>
          </a:p>
          <a:p>
            <a:pPr algn="r"/>
            <a:r>
              <a:rPr lang="hu-HU" altLang="hu-HU" sz="2400" dirty="0" smtClean="0"/>
              <a:t>Túlélési stratégiák</a:t>
            </a:r>
            <a:r>
              <a:rPr lang="hu-HU" altLang="hu-HU" sz="2400" dirty="0" smtClean="0"/>
              <a:t> </a:t>
            </a:r>
          </a:p>
          <a:p>
            <a:pPr algn="r">
              <a:buFont typeface="Wingdings" pitchFamily="2" charset="2"/>
              <a:buNone/>
            </a:pPr>
            <a:endParaRPr lang="hu-HU" altLang="hu-HU" sz="1800" dirty="0"/>
          </a:p>
          <a:p>
            <a:pPr>
              <a:buFont typeface="Wingdings" pitchFamily="2" charset="2"/>
              <a:buNone/>
            </a:pPr>
            <a:endParaRPr lang="hu-HU" altLang="hu-HU" sz="1600" dirty="0"/>
          </a:p>
        </p:txBody>
      </p:sp>
    </p:spTree>
    <p:extLst>
      <p:ext uri="{BB962C8B-B14F-4D97-AF65-F5344CB8AC3E}">
        <p14:creationId xmlns:p14="http://schemas.microsoft.com/office/powerpoint/2010/main" val="117859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Kép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7625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2800" dirty="0" smtClean="0"/>
              <a:t>Amire a felsőoktatás vár</a:t>
            </a:r>
            <a:endParaRPr lang="hu-HU" altLang="hu-HU" sz="2800" dirty="0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hu-HU" altLang="hu-HU" sz="1800" dirty="0"/>
          </a:p>
          <a:p>
            <a:pPr algn="ctr"/>
            <a:r>
              <a:rPr lang="hu-HU" altLang="hu-HU" sz="3600" b="1" dirty="0" smtClean="0"/>
              <a:t>Hosszú </a:t>
            </a:r>
            <a:r>
              <a:rPr lang="hu-HU" altLang="hu-HU" sz="3600" b="1" dirty="0"/>
              <a:t>távú </a:t>
            </a:r>
            <a:r>
              <a:rPr lang="hu-HU" altLang="hu-HU" sz="3600" b="1" dirty="0" smtClean="0"/>
              <a:t>stratégia</a:t>
            </a:r>
          </a:p>
          <a:p>
            <a:endParaRPr lang="hu-HU" altLang="hu-HU" sz="1800" b="1" dirty="0"/>
          </a:p>
          <a:p>
            <a:endParaRPr lang="hu-HU" altLang="hu-HU" sz="1800" b="1" dirty="0" smtClean="0"/>
          </a:p>
          <a:p>
            <a:endParaRPr lang="hu-HU" altLang="hu-HU" sz="1800" b="1" dirty="0"/>
          </a:p>
          <a:p>
            <a:pPr>
              <a:buFont typeface="Wingdings" pitchFamily="2" charset="2"/>
              <a:buNone/>
            </a:pPr>
            <a:endParaRPr lang="hu-HU" altLang="hu-HU" sz="1600" dirty="0"/>
          </a:p>
        </p:txBody>
      </p:sp>
    </p:spTree>
    <p:extLst>
      <p:ext uri="{BB962C8B-B14F-4D97-AF65-F5344CB8AC3E}">
        <p14:creationId xmlns:p14="http://schemas.microsoft.com/office/powerpoint/2010/main" val="208396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Kép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7625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2800" dirty="0" smtClean="0"/>
              <a:t>Amire a felsőoktatás vár</a:t>
            </a:r>
            <a:endParaRPr lang="hu-HU" altLang="hu-HU" sz="2800" dirty="0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hu-HU" altLang="hu-HU" sz="1800" dirty="0"/>
          </a:p>
          <a:p>
            <a:pPr algn="ctr"/>
            <a:r>
              <a:rPr lang="hu-HU" altLang="hu-HU" sz="3600" b="1" dirty="0"/>
              <a:t>Feladatpontosítás és </a:t>
            </a:r>
            <a:r>
              <a:rPr lang="hu-HU" altLang="hu-HU" sz="3600" b="1" dirty="0" smtClean="0"/>
              <a:t>funkciótisztázás</a:t>
            </a:r>
            <a:endParaRPr lang="hu-HU" altLang="hu-HU" sz="3600" b="1" dirty="0" smtClean="0"/>
          </a:p>
          <a:p>
            <a:endParaRPr lang="hu-HU" altLang="hu-HU" sz="1800" b="1" dirty="0"/>
          </a:p>
          <a:p>
            <a:endParaRPr lang="hu-HU" altLang="hu-HU" sz="1800" b="1" dirty="0" smtClean="0"/>
          </a:p>
          <a:p>
            <a:endParaRPr lang="hu-HU" altLang="hu-HU" sz="1800" b="1" dirty="0"/>
          </a:p>
          <a:p>
            <a:pPr>
              <a:buFont typeface="Wingdings" pitchFamily="2" charset="2"/>
              <a:buNone/>
            </a:pPr>
            <a:endParaRPr lang="hu-HU" altLang="hu-HU" sz="1600" dirty="0"/>
          </a:p>
        </p:txBody>
      </p:sp>
    </p:spTree>
    <p:extLst>
      <p:ext uri="{BB962C8B-B14F-4D97-AF65-F5344CB8AC3E}">
        <p14:creationId xmlns:p14="http://schemas.microsoft.com/office/powerpoint/2010/main" val="208396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Kép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7625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2800" dirty="0" smtClean="0"/>
              <a:t>Amire a felsőoktatás vár</a:t>
            </a:r>
            <a:endParaRPr lang="hu-HU" altLang="hu-HU" sz="2800" dirty="0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hu-HU" altLang="hu-HU" sz="1800" dirty="0"/>
          </a:p>
          <a:p>
            <a:pPr algn="ctr"/>
            <a:r>
              <a:rPr lang="hu-HU" altLang="hu-HU" sz="3600" b="1" dirty="0" smtClean="0"/>
              <a:t>Állami felelősségvállalás</a:t>
            </a:r>
          </a:p>
          <a:p>
            <a:endParaRPr lang="hu-HU" altLang="hu-HU" sz="1800" b="1" dirty="0"/>
          </a:p>
          <a:p>
            <a:endParaRPr lang="hu-HU" altLang="hu-HU" sz="1800" b="1" dirty="0" smtClean="0"/>
          </a:p>
          <a:p>
            <a:endParaRPr lang="hu-HU" altLang="hu-HU" sz="1800" b="1" dirty="0"/>
          </a:p>
          <a:p>
            <a:pPr>
              <a:buFont typeface="Wingdings" pitchFamily="2" charset="2"/>
              <a:buNone/>
            </a:pPr>
            <a:endParaRPr lang="hu-HU" altLang="hu-HU" sz="1600" dirty="0"/>
          </a:p>
        </p:txBody>
      </p:sp>
    </p:spTree>
    <p:extLst>
      <p:ext uri="{BB962C8B-B14F-4D97-AF65-F5344CB8AC3E}">
        <p14:creationId xmlns:p14="http://schemas.microsoft.com/office/powerpoint/2010/main" val="208396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Kép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7625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2800" dirty="0" smtClean="0"/>
              <a:t>Amire a felsőoktatás vár</a:t>
            </a:r>
            <a:endParaRPr lang="hu-HU" altLang="hu-HU" sz="2800" dirty="0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hu-HU" altLang="hu-HU" sz="1800" dirty="0"/>
          </a:p>
          <a:p>
            <a:pPr algn="ctr"/>
            <a:r>
              <a:rPr lang="hu-HU" altLang="hu-HU" sz="3600" b="1" dirty="0" smtClean="0"/>
              <a:t>Egyértelmű szabályozás</a:t>
            </a:r>
          </a:p>
          <a:p>
            <a:endParaRPr lang="hu-HU" altLang="hu-HU" sz="1800" b="1" dirty="0"/>
          </a:p>
          <a:p>
            <a:endParaRPr lang="hu-HU" altLang="hu-HU" sz="1800" b="1" dirty="0" smtClean="0"/>
          </a:p>
          <a:p>
            <a:endParaRPr lang="hu-HU" altLang="hu-HU" sz="1800" b="1" dirty="0"/>
          </a:p>
          <a:p>
            <a:pPr>
              <a:buFont typeface="Wingdings" pitchFamily="2" charset="2"/>
              <a:buNone/>
            </a:pPr>
            <a:endParaRPr lang="hu-HU" altLang="hu-HU" sz="1600" dirty="0"/>
          </a:p>
        </p:txBody>
      </p:sp>
    </p:spTree>
    <p:extLst>
      <p:ext uri="{BB962C8B-B14F-4D97-AF65-F5344CB8AC3E}">
        <p14:creationId xmlns:p14="http://schemas.microsoft.com/office/powerpoint/2010/main" val="208396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Kép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7625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2800" dirty="0" smtClean="0"/>
              <a:t>Amire a felsőoktatás vár</a:t>
            </a:r>
            <a:endParaRPr lang="hu-HU" altLang="hu-HU" sz="2800" dirty="0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hu-HU" altLang="hu-HU" sz="1800" dirty="0"/>
          </a:p>
          <a:p>
            <a:pPr algn="ctr"/>
            <a:r>
              <a:rPr lang="hu-HU" altLang="hu-HU" sz="3600" b="1" dirty="0" smtClean="0"/>
              <a:t>Kiszámítható finanszírozás</a:t>
            </a:r>
          </a:p>
          <a:p>
            <a:endParaRPr lang="hu-HU" altLang="hu-HU" sz="1800" b="1" dirty="0"/>
          </a:p>
          <a:p>
            <a:endParaRPr lang="hu-HU" altLang="hu-HU" sz="1800" b="1" dirty="0" smtClean="0"/>
          </a:p>
          <a:p>
            <a:endParaRPr lang="hu-HU" altLang="hu-HU" sz="1800" b="1" dirty="0"/>
          </a:p>
          <a:p>
            <a:pPr>
              <a:buFont typeface="Wingdings" pitchFamily="2" charset="2"/>
              <a:buNone/>
            </a:pPr>
            <a:endParaRPr lang="hu-HU" altLang="hu-HU" sz="1600" dirty="0"/>
          </a:p>
        </p:txBody>
      </p:sp>
    </p:spTree>
    <p:extLst>
      <p:ext uri="{BB962C8B-B14F-4D97-AF65-F5344CB8AC3E}">
        <p14:creationId xmlns:p14="http://schemas.microsoft.com/office/powerpoint/2010/main" val="208396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Kép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7625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2800" dirty="0" smtClean="0"/>
              <a:t>Amire a felsőoktatás vár</a:t>
            </a:r>
            <a:endParaRPr lang="hu-HU" altLang="hu-HU" sz="2800" dirty="0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hu-HU" altLang="hu-HU" sz="1800" dirty="0"/>
          </a:p>
          <a:p>
            <a:pPr algn="ctr"/>
            <a:r>
              <a:rPr lang="hu-HU" altLang="hu-HU" sz="3600" b="1" dirty="0" smtClean="0"/>
              <a:t>Átláthatóság és világos útvonalak</a:t>
            </a:r>
          </a:p>
          <a:p>
            <a:endParaRPr lang="hu-HU" altLang="hu-HU" sz="1800" b="1" dirty="0"/>
          </a:p>
          <a:p>
            <a:endParaRPr lang="hu-HU" altLang="hu-HU" sz="1800" b="1" dirty="0" smtClean="0"/>
          </a:p>
          <a:p>
            <a:endParaRPr lang="hu-HU" altLang="hu-HU" sz="1800" b="1" dirty="0"/>
          </a:p>
          <a:p>
            <a:pPr>
              <a:buFont typeface="Wingdings" pitchFamily="2" charset="2"/>
              <a:buNone/>
            </a:pPr>
            <a:endParaRPr lang="hu-HU" altLang="hu-HU" sz="1600" dirty="0"/>
          </a:p>
        </p:txBody>
      </p:sp>
    </p:spTree>
    <p:extLst>
      <p:ext uri="{BB962C8B-B14F-4D97-AF65-F5344CB8AC3E}">
        <p14:creationId xmlns:p14="http://schemas.microsoft.com/office/powerpoint/2010/main" val="208396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ngelyes">
  <a:themeElements>
    <a:clrScheme name="Tengelye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Tengely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ngelye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ngelye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ngelye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ngelye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ngelye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ngelye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ngelye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ngelye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ngelyes">
  <a:themeElements>
    <a:clrScheme name="Tengelye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Tengely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ngelye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ngelye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ngelye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ngelye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ngelye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ngelye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ngelye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ngelye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105</Words>
  <Application>Microsoft Office PowerPoint</Application>
  <PresentationFormat>Diavetítés a képernyőre (4:3 oldalarány)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12</vt:i4>
      </vt:variant>
    </vt:vector>
  </HeadingPairs>
  <TitlesOfParts>
    <vt:vector size="14" baseType="lpstr">
      <vt:lpstr>Tengelyes</vt:lpstr>
      <vt:lpstr>1_Tengelyes</vt:lpstr>
      <vt:lpstr>Kényszerpályák és lehetőségek </vt:lpstr>
      <vt:lpstr>A 2013-as esztendő</vt:lpstr>
      <vt:lpstr>A 2013-as esztendő</vt:lpstr>
      <vt:lpstr>Amire a felsőoktatás vár</vt:lpstr>
      <vt:lpstr>Amire a felsőoktatás vár</vt:lpstr>
      <vt:lpstr>Amire a felsőoktatás vár</vt:lpstr>
      <vt:lpstr>Amire a felsőoktatás vár</vt:lpstr>
      <vt:lpstr>Amire a felsőoktatás vár</vt:lpstr>
      <vt:lpstr>Amire a felsőoktatás vár</vt:lpstr>
      <vt:lpstr>Amire a felsőoktatás vár</vt:lpstr>
      <vt:lpstr>Amire a felsőoktatás vár</vt:lpstr>
      <vt:lpstr>Amire a felsőoktatás vár</vt:lpstr>
    </vt:vector>
  </TitlesOfParts>
  <Company>ELTE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Kényszerpályák és lehetőségek </dc:title>
  <dc:creator>ELTE</dc:creator>
  <cp:lastModifiedBy>ELTE</cp:lastModifiedBy>
  <cp:revision>4</cp:revision>
  <dcterms:created xsi:type="dcterms:W3CDTF">2014-01-29T05:23:57Z</dcterms:created>
  <dcterms:modified xsi:type="dcterms:W3CDTF">2014-01-29T05:58:30Z</dcterms:modified>
</cp:coreProperties>
</file>