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80" r:id="rId4"/>
    <p:sldId id="263" r:id="rId5"/>
    <p:sldId id="264" r:id="rId6"/>
    <p:sldId id="273" r:id="rId7"/>
    <p:sldId id="265" r:id="rId8"/>
    <p:sldId id="266" r:id="rId9"/>
    <p:sldId id="267" r:id="rId10"/>
    <p:sldId id="268" r:id="rId11"/>
    <p:sldId id="271" r:id="rId12"/>
    <p:sldId id="272" r:id="rId13"/>
    <p:sldId id="281" r:id="rId14"/>
    <p:sldId id="275" r:id="rId15"/>
    <p:sldId id="276" r:id="rId16"/>
    <p:sldId id="282" r:id="rId17"/>
    <p:sldId id="274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FDF7"/>
    <a:srgbClr val="800040"/>
    <a:srgbClr val="FF0080"/>
    <a:srgbClr val="5DB07D"/>
    <a:srgbClr val="A93E23"/>
    <a:srgbClr val="72D89A"/>
    <a:srgbClr val="FFEFCC"/>
    <a:srgbClr val="FFC5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980" autoAdjust="0"/>
  </p:normalViewPr>
  <p:slideViewPr>
    <p:cSldViewPr snapToObjects="1">
      <p:cViewPr>
        <p:scale>
          <a:sx n="80" d="100"/>
          <a:sy n="80" d="100"/>
        </p:scale>
        <p:origin x="-1428" y="-252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A412F2-09ED-4A59-B201-3A4D067C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63617-F82B-4B05-BE8A-7D4851B95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4AFC6B-38D6-4358-8054-B1D546E5AA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8B2A41-59C5-44A8-A217-93F651A05E4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FB93C9-E44E-417F-B12D-BDC64857E67D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424283-1C6F-4A86-AD6A-CE24279CC82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E4BC61-975F-467E-9EF4-B8247F21559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59FA5B-B619-47A7-9352-9CD170E32B3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00C29-C23B-4523-9B16-FA35C1A8B75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D4393A-21B5-4577-B0D2-2743138FA3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B257F-C1BC-4AAC-9C81-1AB3525B938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1B03FC-82F6-4437-A697-3ECD7EFC552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10EF9B-050D-4D13-A30C-8B43EEC4F86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78602E-3195-408A-A6E5-8A2817B68C7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postit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7" name="Rectangle 8"/>
          <p:cNvSpPr/>
          <p:nvPr userDrawn="1"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B60C-5988-47FC-856D-DD168A11A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1106D-39AE-4F42-BF70-C7447FB8F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13E09-AFF1-4304-88B6-D29CA0A12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D5A5-B57C-47C9-B292-10F89E9A6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D04D-B61C-4160-983C-A0ECF67DF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198D-3A24-402B-A053-869E813CD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C707-4B00-4DCB-B4DC-90B8FA884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1681-6F34-4E54-94C2-FB4E3904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B208-4167-4680-ADA9-1403A8B91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9DE5-3CAA-4E6F-81B9-79C24E27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5CD4-471B-4097-A9C7-A4A4D54E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451C-9661-495A-8716-E85F652B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000E-635D-4EFD-AE78-45C609FF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E4BA82-BDDD-4D3E-A2AB-ED5A16DD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9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5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7" name="Text Box 89"/>
          <p:cNvSpPr txBox="1">
            <a:spLocks noChangeArrowheads="1"/>
          </p:cNvSpPr>
          <p:nvPr/>
        </p:nvSpPr>
        <p:spPr bwMode="auto">
          <a:xfrm rot="-60000">
            <a:off x="1655763" y="404813"/>
            <a:ext cx="51847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8000" i="1" dirty="0">
                <a:solidFill>
                  <a:schemeClr val="tx1">
                    <a:lumMod val="75000"/>
                  </a:schemeClr>
                </a:solidFill>
                <a:latin typeface="Arial Rounded MT Bold" pitchFamily="34" charset="0"/>
              </a:rPr>
              <a:t>Milyenek a ma közép-iskolásai?</a:t>
            </a:r>
            <a:endParaRPr lang="en-US" sz="8000" i="1" dirty="0">
              <a:solidFill>
                <a:schemeClr val="tx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b="8836"/>
          <a:stretch/>
        </p:blipFill>
        <p:spPr>
          <a:xfrm>
            <a:off x="4499445" y="21353"/>
            <a:ext cx="4628269" cy="316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1" b="-5560"/>
          <a:stretch/>
        </p:blipFill>
        <p:spPr>
          <a:xfrm>
            <a:off x="4500266" y="3284984"/>
            <a:ext cx="4648270" cy="367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t="-1" b="18106"/>
          <a:stretch/>
        </p:blipFill>
        <p:spPr>
          <a:xfrm>
            <a:off x="-23190" y="35930"/>
            <a:ext cx="4510539" cy="314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9171" b="8067"/>
          <a:stretch/>
        </p:blipFill>
        <p:spPr>
          <a:xfrm>
            <a:off x="2581" y="3182588"/>
            <a:ext cx="4440940" cy="367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624013" y="34925"/>
            <a:ext cx="554513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b="1" i="1" dirty="0" smtClean="0"/>
              <a:t>Új irány?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600" i="1" dirty="0" smtClean="0"/>
              <a:t>„Mindeddig a </a:t>
            </a:r>
            <a:r>
              <a:rPr lang="hu-HU" sz="2600" b="1" i="1" u="sng" dirty="0" smtClean="0"/>
              <a:t>középfokú oktatás alapfeladata</a:t>
            </a:r>
            <a:r>
              <a:rPr lang="hu-HU" sz="2600" i="1" dirty="0" smtClean="0"/>
              <a:t> bizonyos mennyiségű </a:t>
            </a:r>
            <a:r>
              <a:rPr lang="hu-HU" sz="2600" b="1" i="1" u="sng" dirty="0" smtClean="0">
                <a:solidFill>
                  <a:schemeClr val="accent2">
                    <a:lumMod val="50000"/>
                  </a:schemeClr>
                </a:solidFill>
              </a:rPr>
              <a:t>tudásanyagnak összegyűjtése volt </a:t>
            </a:r>
            <a:r>
              <a:rPr lang="hu-HU" sz="2600" i="1" dirty="0" smtClean="0"/>
              <a:t>a tudomány különböző területein abból a célból, hogy az emberek országuknak teljes értékű polgáraivá válhassanak.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600" i="1" dirty="0" smtClean="0"/>
              <a:t>Ahhoz azonban, hogy a tanulóban </a:t>
            </a:r>
            <a:r>
              <a:rPr lang="hu-HU" sz="2600" b="1" i="1" u="sng" dirty="0" smtClean="0">
                <a:solidFill>
                  <a:schemeClr val="tx2"/>
                </a:solidFill>
              </a:rPr>
              <a:t>alkotóképességeket fejlesszünk </a:t>
            </a:r>
            <a:r>
              <a:rPr lang="hu-HU" sz="2600" i="1" dirty="0" smtClean="0"/>
              <a:t>ki, individuálisan kell velük foglalkoznunk, ami jelentős mértékben megnehezíti az oktatást.” </a:t>
            </a:r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rgbClr val="2A2A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A2A2A">
                        <a:shade val="20000"/>
                        <a:satMod val="245000"/>
                      </a:srgbClr>
                    </a:gs>
                    <a:gs pos="43000">
                      <a:srgbClr val="2A2A2A">
                        <a:satMod val="255000"/>
                      </a:srgbClr>
                    </a:gs>
                    <a:gs pos="48000">
                      <a:srgbClr val="2A2A2A">
                        <a:shade val="85000"/>
                        <a:satMod val="255000"/>
                      </a:srgbClr>
                    </a:gs>
                    <a:gs pos="100000">
                      <a:srgbClr val="2A2A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rgbClr val="2A2A2A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A2A2A">
                      <a:shade val="20000"/>
                      <a:satMod val="245000"/>
                    </a:srgbClr>
                  </a:gs>
                  <a:gs pos="43000">
                    <a:srgbClr val="2A2A2A">
                      <a:satMod val="255000"/>
                    </a:srgbClr>
                  </a:gs>
                  <a:gs pos="48000">
                    <a:srgbClr val="2A2A2A">
                      <a:shade val="85000"/>
                      <a:satMod val="255000"/>
                    </a:srgbClr>
                  </a:gs>
                  <a:gs pos="100000">
                    <a:srgbClr val="2A2A2A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0" y="64484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i="1">
                <a:solidFill>
                  <a:schemeClr val="bg1"/>
                </a:solidFill>
              </a:rPr>
              <a:t>Forrás: http://www.kfki.hu/fszemle/archivum/fsz1971/kapica71_1_6.html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801813" y="415925"/>
            <a:ext cx="5543550" cy="47529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sz="2600" i="1" smtClean="0"/>
              <a:t>„Az iskolának természetesen figyelembe kell vennie a fiatalság képességében megmutatkozó különbséget, és el kell kerülnie azt, hogy erőszakot kövessen el a tanulók természetes képességein.”</a:t>
            </a:r>
          </a:p>
          <a:p>
            <a:pPr marL="0" indent="0" algn="just" eaLnBrk="1" hangingPunct="1">
              <a:buFontTx/>
              <a:buNone/>
            </a:pPr>
            <a:endParaRPr lang="hu-HU" sz="2600" i="1" smtClean="0"/>
          </a:p>
          <a:p>
            <a:pPr marL="0" indent="0" algn="just" eaLnBrk="1" hangingPunct="1">
              <a:buFontTx/>
              <a:buNone/>
            </a:pPr>
            <a:endParaRPr lang="hu-HU" sz="2600" i="1" smtClean="0"/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rgbClr val="2A2A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A2A2A">
                        <a:shade val="20000"/>
                        <a:satMod val="245000"/>
                      </a:srgbClr>
                    </a:gs>
                    <a:gs pos="43000">
                      <a:srgbClr val="2A2A2A">
                        <a:satMod val="255000"/>
                      </a:srgbClr>
                    </a:gs>
                    <a:gs pos="48000">
                      <a:srgbClr val="2A2A2A">
                        <a:shade val="85000"/>
                        <a:satMod val="255000"/>
                      </a:srgbClr>
                    </a:gs>
                    <a:gs pos="100000">
                      <a:srgbClr val="2A2A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rgbClr val="2A2A2A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A2A2A">
                      <a:shade val="20000"/>
                      <a:satMod val="245000"/>
                    </a:srgbClr>
                  </a:gs>
                  <a:gs pos="43000">
                    <a:srgbClr val="2A2A2A">
                      <a:satMod val="255000"/>
                    </a:srgbClr>
                  </a:gs>
                  <a:gs pos="48000">
                    <a:srgbClr val="2A2A2A">
                      <a:shade val="85000"/>
                      <a:satMod val="255000"/>
                    </a:srgbClr>
                  </a:gs>
                  <a:gs pos="100000">
                    <a:srgbClr val="2A2A2A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0" y="64484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i="1">
                <a:solidFill>
                  <a:schemeClr val="bg1"/>
                </a:solidFill>
              </a:rPr>
              <a:t>Forrás: http://www.kfki.hu/fszemle/archivum/fsz1971/kapica71_1_6.html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60000">
            <a:off x="3059113" y="4941888"/>
            <a:ext cx="446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Fizikai szemle 1971/1. </a:t>
            </a:r>
            <a:r>
              <a:rPr lang="hu-HU"/>
              <a:t>Pjotr Kapica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8" y="31750"/>
          <a:ext cx="9021762" cy="74628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1221"/>
                <a:gridCol w="2736304"/>
                <a:gridCol w="2232248"/>
                <a:gridCol w="2411476"/>
              </a:tblGrid>
              <a:tr h="15041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Változó</a:t>
                      </a:r>
                      <a:r>
                        <a:rPr lang="hu-HU" baseline="0" dirty="0" smtClean="0"/>
                        <a:t> környezet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Okok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Mit teszünk a középIskolában?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 jelenthet gondot a felsőoktatás-ban?</a:t>
                      </a:r>
                      <a:endParaRPr lang="hu-HU" dirty="0"/>
                    </a:p>
                  </a:txBody>
                  <a:tcPr anchor="ctr"/>
                </a:tc>
              </a:tr>
              <a:tr h="5322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Tanulási környezet</a:t>
                      </a:r>
                    </a:p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970530" algn="l"/>
                        </a:tabLst>
                        <a:defRPr/>
                      </a:pPr>
                      <a:r>
                        <a:rPr lang="hu-HU" sz="2000" b="1" dirty="0" smtClean="0">
                          <a:effectLst/>
                        </a:rPr>
                        <a:t>Tankötelezettség kitolódása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endParaRPr lang="hu-HU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r>
                        <a:rPr lang="hu-HU" sz="2000" b="1" dirty="0" smtClean="0">
                          <a:effectLst/>
                        </a:rPr>
                        <a:t>Kompetencia </a:t>
                      </a:r>
                      <a:r>
                        <a:rPr lang="hu-HU" sz="2000" b="1" dirty="0">
                          <a:effectLst/>
                        </a:rPr>
                        <a:t>alapú </a:t>
                      </a:r>
                      <a:r>
                        <a:rPr lang="hu-HU" sz="2000" b="1" dirty="0" smtClean="0">
                          <a:effectLst/>
                        </a:rPr>
                        <a:t>érettségi bevezetése </a:t>
                      </a:r>
                      <a:r>
                        <a:rPr lang="hu-HU" sz="2000" dirty="0" smtClean="0">
                          <a:effectLst/>
                        </a:rPr>
                        <a:t>(2005)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r>
                        <a:rPr lang="hu-HU" sz="1800" dirty="0" smtClean="0">
                          <a:effectLst/>
                        </a:rPr>
                        <a:t>nem </a:t>
                      </a:r>
                      <a:r>
                        <a:rPr lang="hu-HU" sz="1800" dirty="0">
                          <a:effectLst/>
                        </a:rPr>
                        <a:t>önkéntes belülről jövő, de egyre inkább meggyökeresedő </a:t>
                      </a:r>
                      <a:r>
                        <a:rPr lang="hu-HU" sz="1800" dirty="0" smtClean="0">
                          <a:effectLst/>
                        </a:rPr>
                        <a:t>változás</a:t>
                      </a:r>
                      <a:endParaRPr lang="hu-HU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endParaRPr lang="hu-HU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r>
                        <a:rPr lang="hu-HU" sz="2000" b="1" dirty="0" smtClean="0">
                          <a:effectLst/>
                        </a:rPr>
                        <a:t>Változó </a:t>
                      </a:r>
                      <a:r>
                        <a:rPr lang="hu-HU" sz="2000" b="1" dirty="0">
                          <a:effectLst/>
                        </a:rPr>
                        <a:t>értékek, elvárások, </a:t>
                      </a:r>
                      <a:r>
                        <a:rPr lang="hu-HU" sz="2000" b="1" dirty="0" smtClean="0">
                          <a:effectLst/>
                        </a:rPr>
                        <a:t>célok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endParaRPr lang="hu-HU" sz="20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70530" algn="l"/>
                        </a:tabLst>
                      </a:pPr>
                      <a:r>
                        <a:rPr lang="hu-HU" sz="2000" b="1" dirty="0" smtClean="0">
                          <a:effectLst/>
                        </a:rPr>
                        <a:t>SNI </a:t>
                      </a:r>
                      <a:r>
                        <a:rPr lang="hu-HU" sz="2000" b="1" dirty="0">
                          <a:effectLst/>
                        </a:rPr>
                        <a:t>tanulók integrált oktatása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pedagógiai módszerek és eszközök fejlesztése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 smtClean="0">
                        <a:effectLst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NFT </a:t>
                      </a:r>
                      <a:r>
                        <a:rPr lang="hu-HU" sz="2000" dirty="0">
                          <a:effectLst/>
                        </a:rPr>
                        <a:t>1. – HEFOP, ÚMFT – TÁMOP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differenciált </a:t>
                      </a:r>
                      <a:r>
                        <a:rPr lang="hu-HU" sz="2000" dirty="0" smtClean="0">
                          <a:effectLst/>
                        </a:rPr>
                        <a:t>oktatás erősítése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jövő hallgatói sokkal kevesebb „frontális” oktatást tapasztalnak, mint elődeik.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Megszokják, hogy </a:t>
                      </a:r>
                      <a:r>
                        <a:rPr lang="hu-HU" sz="2000" dirty="0" smtClean="0">
                          <a:effectLst/>
                        </a:rPr>
                        <a:t>az iskola „szociálisan érzékeny”. 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 smtClean="0">
                        <a:effectLst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Ez </a:t>
                      </a:r>
                      <a:r>
                        <a:rPr lang="hu-HU" sz="2000" dirty="0">
                          <a:effectLst/>
                        </a:rPr>
                        <a:t>szerintem néhány nagylétszámú alapszakon nehezen megoldható.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57175"/>
            <a:ext cx="79914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9605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Forrás: Ifjúság 2008 gyorsjelentés</a:t>
            </a:r>
            <a:endParaRPr lang="hu-H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 r="6339"/>
          <a:stretch>
            <a:fillRect/>
          </a:stretch>
        </p:blipFill>
        <p:spPr bwMode="auto">
          <a:xfrm>
            <a:off x="0" y="355600"/>
            <a:ext cx="8977313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2780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Forrás: Ifjúság 2008 gyorsjelentés</a:t>
            </a:r>
            <a:endParaRPr lang="hu-H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8" y="31750"/>
          <a:ext cx="9021762" cy="682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1221"/>
                <a:gridCol w="2736304"/>
                <a:gridCol w="2232248"/>
                <a:gridCol w="2411476"/>
              </a:tblGrid>
              <a:tr h="15041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Változó</a:t>
                      </a:r>
                      <a:r>
                        <a:rPr lang="hu-HU" baseline="0" dirty="0" smtClean="0"/>
                        <a:t> környezet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Okok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Mit teszünk a középIskolában?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 jelenthet gondot a felsőoktatás-ban?</a:t>
                      </a:r>
                      <a:endParaRPr lang="hu-HU" dirty="0"/>
                    </a:p>
                  </a:txBody>
                  <a:tcPr anchor="ctr"/>
                </a:tc>
              </a:tr>
              <a:tr h="5322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Technikai környezet</a:t>
                      </a:r>
                    </a:p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IKT eszközök fejlődése, elérhetősége </a:t>
                      </a: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mindenkinek van</a:t>
                      </a: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web 2.0 </a:t>
                      </a:r>
                      <a:endParaRPr lang="hu-HU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nem </a:t>
                      </a: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bolt, hanem </a:t>
                      </a: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piac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u-H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Közösségi (szociális) </a:t>
                      </a:r>
                      <a:r>
                        <a:rPr lang="hu-H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hálózatok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fejlesztések </a:t>
                      </a:r>
                      <a:endParaRPr lang="hu-H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és hiányuk)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NFT 1. – HEFOP,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ÚMFT – TIOP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új </a:t>
                      </a: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kommunikációs csatornák bevonása az oktatásba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több </a:t>
                      </a:r>
                      <a:r>
                        <a:rPr lang="hu-H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lehetőség a kooperációra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Nehéz</a:t>
                      </a:r>
                      <a:r>
                        <a:rPr lang="hu-H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elfogadtatni a hallgatókkal, hogy az egyébként szórakozásra használt médiumok oktatási célokat is szolgálnak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582738" y="268288"/>
            <a:ext cx="6419850" cy="475297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  <a:defRPr/>
            </a:pPr>
            <a:r>
              <a:rPr lang="hu-HU" sz="4400" b="1" i="1" u="sng" dirty="0" smtClean="0"/>
              <a:t>Hogyan tanulnak és hogyan tanítunk?</a:t>
            </a:r>
          </a:p>
          <a:p>
            <a:pPr eaLnBrk="1" hangingPunct="1">
              <a:buFontTx/>
              <a:buChar char="-"/>
              <a:defRPr/>
            </a:pPr>
            <a:r>
              <a:rPr lang="hu-HU" sz="4000" b="1" i="1" dirty="0" smtClean="0"/>
              <a:t>motiváció</a:t>
            </a:r>
          </a:p>
          <a:p>
            <a:pPr eaLnBrk="1" hangingPunct="1">
              <a:buFontTx/>
              <a:buChar char="-"/>
              <a:defRPr/>
            </a:pPr>
            <a:r>
              <a:rPr lang="hu-HU" sz="4000" b="1" i="1" dirty="0" smtClean="0"/>
              <a:t>pedagógiai eszköztár</a:t>
            </a:r>
          </a:p>
          <a:p>
            <a:pPr eaLnBrk="1" hangingPunct="1">
              <a:buFontTx/>
              <a:buChar char="-"/>
              <a:defRPr/>
            </a:pPr>
            <a:r>
              <a:rPr lang="hu-HU" sz="4000" b="1" i="1" dirty="0" smtClean="0"/>
              <a:t>IKT/IST bevonása</a:t>
            </a:r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rgbClr val="2A2A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A2A2A">
                        <a:shade val="20000"/>
                        <a:satMod val="245000"/>
                      </a:srgbClr>
                    </a:gs>
                    <a:gs pos="43000">
                      <a:srgbClr val="2A2A2A">
                        <a:satMod val="255000"/>
                      </a:srgbClr>
                    </a:gs>
                    <a:gs pos="48000">
                      <a:srgbClr val="2A2A2A">
                        <a:shade val="85000"/>
                        <a:satMod val="255000"/>
                      </a:srgbClr>
                    </a:gs>
                    <a:gs pos="100000">
                      <a:srgbClr val="2A2A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rgbClr val="2A2A2A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A2A2A">
                      <a:shade val="20000"/>
                      <a:satMod val="245000"/>
                    </a:srgbClr>
                  </a:gs>
                  <a:gs pos="43000">
                    <a:srgbClr val="2A2A2A">
                      <a:satMod val="255000"/>
                    </a:srgbClr>
                  </a:gs>
                  <a:gs pos="48000">
                    <a:srgbClr val="2A2A2A">
                      <a:shade val="85000"/>
                      <a:satMod val="255000"/>
                    </a:srgbClr>
                  </a:gs>
                  <a:gs pos="100000">
                    <a:srgbClr val="2A2A2A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96975"/>
            <a:ext cx="91154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65" y="21352"/>
            <a:ext cx="9135435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Az IKT/IST sikeres alkalmazásának feltételei és problémái</a:t>
            </a:r>
            <a:endParaRPr lang="hu-H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196975"/>
            <a:ext cx="907256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65" y="21352"/>
            <a:ext cx="9135435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Az IKT/IST sikeres alkalmazásának feltételei és problémái</a:t>
            </a:r>
            <a:endParaRPr lang="hu-H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801813" y="415925"/>
            <a:ext cx="5543550" cy="4752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i="1" smtClean="0"/>
              <a:t>„Nem táplálok többé semmiféle reményt országunk jövőjét illetően, ha holnap a mai fiatalság kerül hatalomra, mert ez a fiatalság kibírhatatlan, nem ismer mértéket, egyszerűen rettenetes.”</a:t>
            </a:r>
            <a:endParaRPr lang="hu-HU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-60000">
            <a:off x="3059113" y="4941888"/>
            <a:ext cx="446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Hésziodosz</a:t>
            </a:r>
            <a:r>
              <a:rPr lang="hu-HU"/>
              <a:t> (Kr.e. VII. sz. első fele)</a:t>
            </a:r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0" y="64484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i="1">
                <a:solidFill>
                  <a:schemeClr val="bg1"/>
                </a:solidFill>
              </a:rPr>
              <a:t>Forrás: http://www.szepi.hu/irodalom/pedagogia/tped_044.html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582738" y="268288"/>
            <a:ext cx="6419850" cy="475297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endParaRPr lang="hu-HU" sz="4400" b="1" i="1" smtClean="0"/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hu-HU" sz="4400" b="1" i="1" smtClean="0"/>
              <a:t>... ne féljünk az újtól, mert az jót hozhat nekünk ...</a:t>
            </a:r>
            <a:endParaRPr lang="hu-HU" sz="4000" b="1" i="1" smtClean="0"/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rgbClr val="2A2A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A2A2A">
                        <a:shade val="20000"/>
                        <a:satMod val="245000"/>
                      </a:srgbClr>
                    </a:gs>
                    <a:gs pos="43000">
                      <a:srgbClr val="2A2A2A">
                        <a:satMod val="255000"/>
                      </a:srgbClr>
                    </a:gs>
                    <a:gs pos="48000">
                      <a:srgbClr val="2A2A2A">
                        <a:shade val="85000"/>
                        <a:satMod val="255000"/>
                      </a:srgbClr>
                    </a:gs>
                    <a:gs pos="100000">
                      <a:srgbClr val="2A2A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rgbClr val="2A2A2A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A2A2A">
                      <a:shade val="20000"/>
                      <a:satMod val="245000"/>
                    </a:srgbClr>
                  </a:gs>
                  <a:gs pos="43000">
                    <a:srgbClr val="2A2A2A">
                      <a:satMod val="255000"/>
                    </a:srgbClr>
                  </a:gs>
                  <a:gs pos="48000">
                    <a:srgbClr val="2A2A2A">
                      <a:shade val="85000"/>
                      <a:satMod val="255000"/>
                    </a:srgbClr>
                  </a:gs>
                  <a:gs pos="100000">
                    <a:srgbClr val="2A2A2A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 rot="-60000">
            <a:off x="5116513" y="3263900"/>
            <a:ext cx="179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Máté Péter</a:t>
            </a:r>
            <a:endParaRPr lang="hu-H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801813" y="415925"/>
            <a:ext cx="5543550" cy="47529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sz="2400" i="1" smtClean="0"/>
              <a:t>„</a:t>
            </a:r>
            <a:r>
              <a:rPr lang="en-US" sz="2400" i="1" smtClean="0"/>
              <a:t>Our students have changed radically. Today’s students are no longer the people our educational system was designed to teach.</a:t>
            </a:r>
            <a:r>
              <a:rPr lang="hu-HU" sz="2400" i="1" smtClean="0"/>
              <a:t>”</a:t>
            </a:r>
          </a:p>
          <a:p>
            <a:pPr marL="0" indent="0" algn="just" eaLnBrk="1" hangingPunct="1">
              <a:buFontTx/>
              <a:buNone/>
            </a:pPr>
            <a:endParaRPr lang="hu-HU" sz="2400" i="1" smtClean="0"/>
          </a:p>
          <a:p>
            <a:pPr marL="0" indent="0" algn="just" eaLnBrk="1" hangingPunct="1">
              <a:buFontTx/>
              <a:buNone/>
            </a:pPr>
            <a:r>
              <a:rPr lang="hu-HU" sz="2400" b="1" i="1" smtClean="0"/>
              <a:t>Hallgatóink gyökeresen megváltoz-tak. Az oktatási rendszerünket nem ilyen emberek tanítására tervezték.</a:t>
            </a:r>
            <a:endParaRPr lang="hu-HU" sz="2400" b="1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-60000">
            <a:off x="1766888" y="5186363"/>
            <a:ext cx="50688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  <a:p>
            <a:r>
              <a:rPr lang="hu-HU"/>
              <a:t> Marc Prensky: </a:t>
            </a:r>
          </a:p>
          <a:p>
            <a:r>
              <a:rPr lang="hu-HU"/>
              <a:t> </a:t>
            </a:r>
            <a:r>
              <a:rPr lang="hu-HU" b="1"/>
              <a:t>Digital Natives, Digital Immigrants (2001) </a:t>
            </a:r>
            <a:endParaRPr lang="hu-HU"/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0" y="64484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i="1">
                <a:solidFill>
                  <a:schemeClr val="bg1"/>
                </a:solidFill>
              </a:rPr>
              <a:t>Forrás: http://www.szepi.hu/irodalom/pedagogia/tped_044.html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8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9" descr="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0" descr="post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858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 rot="21540000">
            <a:off x="1801813" y="415925"/>
            <a:ext cx="5543550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sz="4400" b="1" i="1" dirty="0" smtClean="0"/>
              <a:t>Mitől mások?</a:t>
            </a:r>
          </a:p>
          <a:p>
            <a:pPr marL="0" indent="0" eaLnBrk="1" hangingPunct="1">
              <a:buFontTx/>
              <a:buNone/>
              <a:defRPr/>
            </a:pPr>
            <a:endParaRPr lang="hu-HU" sz="4400" b="1" i="1" dirty="0"/>
          </a:p>
          <a:p>
            <a:pPr eaLnBrk="1" hangingPunct="1">
              <a:buFontTx/>
              <a:buChar char="-"/>
              <a:defRPr/>
            </a:pPr>
            <a:r>
              <a:rPr lang="hu-HU" sz="4400" b="1" i="1" dirty="0" smtClean="0"/>
              <a:t>genetika</a:t>
            </a:r>
          </a:p>
          <a:p>
            <a:pPr eaLnBrk="1" hangingPunct="1">
              <a:buFontTx/>
              <a:buChar char="-"/>
              <a:defRPr/>
            </a:pPr>
            <a:endParaRPr lang="hu-HU" sz="4400" b="1" i="1" dirty="0"/>
          </a:p>
          <a:p>
            <a:pPr eaLnBrk="1" hangingPunct="1">
              <a:buFontTx/>
              <a:buChar char="-"/>
              <a:defRPr/>
            </a:pPr>
            <a:r>
              <a:rPr lang="hu-HU" sz="4400" b="1" i="1" dirty="0" smtClean="0"/>
              <a:t>környezet</a:t>
            </a:r>
            <a:endParaRPr lang="hu-HU" sz="4400" b="1" dirty="0"/>
          </a:p>
        </p:txBody>
      </p:sp>
      <p:sp>
        <p:nvSpPr>
          <p:cNvPr id="10" name="Rectangle 9"/>
          <p:cNvSpPr/>
          <p:nvPr/>
        </p:nvSpPr>
        <p:spPr>
          <a:xfrm rot="19856724">
            <a:off x="6545463" y="5416959"/>
            <a:ext cx="7445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MG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395407">
            <a:off x="5327585" y="2271690"/>
            <a:ext cx="3542991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266271">
            <a:off x="413738" y="914011"/>
            <a:ext cx="5294013" cy="434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65" y="21352"/>
            <a:ext cx="913543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Magánszféra</a:t>
            </a:r>
            <a:endParaRPr lang="hu-H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65" y="21352"/>
            <a:ext cx="913543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Magánszféra</a:t>
            </a:r>
            <a:endParaRPr lang="hu-H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836613"/>
            <a:ext cx="7234238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65278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i="1">
                <a:solidFill>
                  <a:schemeClr val="bg1"/>
                </a:solidFill>
              </a:rPr>
              <a:t>Forrás: Ifjúság 2008 gyorsjelentés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8" y="31750"/>
          <a:ext cx="9021762" cy="6826250"/>
        </p:xfrm>
        <a:graphic>
          <a:graphicData uri="http://schemas.openxmlformats.org/drawingml/2006/table">
            <a:tbl>
              <a:tblPr/>
              <a:tblGrid>
                <a:gridCol w="1749425"/>
                <a:gridCol w="2628900"/>
                <a:gridCol w="2232025"/>
                <a:gridCol w="2411412"/>
              </a:tblGrid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Változó környezet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Okok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Mit teszünk a középIskolában?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Mi jelenthet gondot a felsőoktatás-ban?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2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Magán-szféra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Család 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önzőség,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toleranciaszint,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csonka család (hiányzó minták, önbizalom)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Baráti kör</a:t>
                      </a: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szerveződés (online közösség)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Társas viszonyok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értékválság, szociális feszültség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konfliktus, agresszió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Együttműködés az ifjúságvédelemmel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Iskolapszichológus alkalmazása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Új közösség, új környezet.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A korábbi támaszok elvesztése.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„Túlzott szabadság” (külső kontroll és motiváció gyengébb, kevésbé intenzív.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23190" y="810825"/>
            <a:ext cx="514350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10784"/>
          <a:stretch/>
        </p:blipFill>
        <p:spPr>
          <a:xfrm>
            <a:off x="4211960" y="2492896"/>
            <a:ext cx="4912568" cy="438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7938" y="5192713"/>
            <a:ext cx="306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600" b="1">
                <a:solidFill>
                  <a:schemeClr val="bg1"/>
                </a:solidFill>
              </a:rPr>
              <a:t>1935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057900" y="1843088"/>
            <a:ext cx="306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3600" b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5" y="21352"/>
            <a:ext cx="913543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Tanulási környezet – otthon</a:t>
            </a:r>
            <a:endParaRPr lang="hu-H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156" y="681439"/>
            <a:ext cx="5915996" cy="443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41335" y="2899511"/>
            <a:ext cx="5283193" cy="395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65" y="21352"/>
            <a:ext cx="913543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tanulási környezet – ISKOLA</a:t>
            </a:r>
            <a:endParaRPr lang="hu-H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FF0080"/>
      </a:accent1>
      <a:accent2>
        <a:srgbClr val="66CCFF"/>
      </a:accent2>
      <a:accent3>
        <a:srgbClr val="FFFFFF"/>
      </a:accent3>
      <a:accent4>
        <a:srgbClr val="2A2A2A"/>
      </a:accent4>
      <a:accent5>
        <a:srgbClr val="FFAAC0"/>
      </a:accent5>
      <a:accent6>
        <a:srgbClr val="5CB9E7"/>
      </a:accent6>
      <a:hlink>
        <a:srgbClr val="CC66FF"/>
      </a:hlink>
      <a:folHlink>
        <a:srgbClr val="4C4C4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399</Words>
  <Application>Microsoft Office PowerPoint</Application>
  <PresentationFormat>On-screen Show (4:3)</PresentationFormat>
  <Paragraphs>114</Paragraphs>
  <Slides>20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Calibri</vt:lpstr>
      <vt:lpstr>Times New Roman</vt:lpstr>
      <vt:lpstr>+mj-lt</vt:lpstr>
      <vt:lpstr>Default Design</vt:lpstr>
      <vt:lpstr>Default Design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Sticky note template</dc:title>
  <dc:creator>Presentation Magazine</dc:creator>
  <cp:lastModifiedBy>Perjés István</cp:lastModifiedBy>
  <cp:revision>159</cp:revision>
  <dcterms:modified xsi:type="dcterms:W3CDTF">2010-05-28T08:15:57Z</dcterms:modified>
</cp:coreProperties>
</file>