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8" r:id="rId5"/>
    <p:sldId id="269" r:id="rId6"/>
    <p:sldId id="271" r:id="rId7"/>
    <p:sldId id="266" r:id="rId8"/>
    <p:sldId id="272" r:id="rId9"/>
    <p:sldId id="267" r:id="rId10"/>
    <p:sldId id="273" r:id="rId11"/>
    <p:sldId id="276" r:id="rId12"/>
    <p:sldId id="277" r:id="rId13"/>
    <p:sldId id="278" r:id="rId14"/>
    <p:sldId id="279" r:id="rId15"/>
    <p:sldId id="284" r:id="rId16"/>
    <p:sldId id="290" r:id="rId17"/>
    <p:sldId id="261" r:id="rId18"/>
    <p:sldId id="260" r:id="rId19"/>
    <p:sldId id="263" r:id="rId20"/>
    <p:sldId id="282" r:id="rId21"/>
    <p:sldId id="285" r:id="rId22"/>
    <p:sldId id="286" r:id="rId23"/>
    <p:sldId id="262" r:id="rId24"/>
    <p:sldId id="288" r:id="rId25"/>
    <p:sldId id="287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4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27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18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3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9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01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3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00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7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49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95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B8BA-2D79-4C74-A622-C44865C4CA3B}" type="datetimeFigureOut">
              <a:rPr lang="hu-HU" smtClean="0"/>
              <a:pPr/>
              <a:t>2012.01.24.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0B8B-C7E8-4AFC-A3C3-597BAC26CC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2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Gondolatok egy főiskola lehetőségeiről határon innen és túl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Amire odafigyelünk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Modern módszertani eszközök</a:t>
            </a:r>
          </a:p>
          <a:p>
            <a:pPr eaLnBrk="1" hangingPunct="1"/>
            <a:r>
              <a:rPr lang="hu-HU" dirty="0" smtClean="0"/>
              <a:t>Módszertani doktori iskolában doktori címet szerezett oktatók</a:t>
            </a:r>
          </a:p>
          <a:p>
            <a:pPr eaLnBrk="1" hangingPunct="1"/>
            <a:r>
              <a:rPr lang="hu-HU" dirty="0" smtClean="0"/>
              <a:t>Élet közeli ismeretszerzés</a:t>
            </a:r>
          </a:p>
          <a:p>
            <a:pPr eaLnBrk="1" hangingPunct="1"/>
            <a:r>
              <a:rPr lang="hu-HU" dirty="0" smtClean="0"/>
              <a:t>Tudjuk hallgatóink úti célját</a:t>
            </a:r>
          </a:p>
          <a:p>
            <a:pPr eaLnBrk="1" hangingPunct="1"/>
            <a:r>
              <a:rPr lang="hu-HU" dirty="0" smtClean="0"/>
              <a:t>,,Jól érzem magam Kar’’ – ,,Zöld Kar’’</a:t>
            </a:r>
          </a:p>
          <a:p>
            <a:pPr eaLnBrk="1" hangingPunct="1"/>
            <a:r>
              <a:rPr lang="hu-HU" dirty="0" smtClean="0"/>
              <a:t>Stratégia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0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Még gondolatok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dirty="0" smtClean="0"/>
          </a:p>
          <a:p>
            <a:pPr eaLnBrk="1" hangingPunct="1"/>
            <a:r>
              <a:rPr lang="hu-HU" dirty="0" smtClean="0"/>
              <a:t>Használható tudás</a:t>
            </a:r>
          </a:p>
          <a:p>
            <a:pPr eaLnBrk="1" hangingPunct="1"/>
            <a:r>
              <a:rPr lang="hu-HU" dirty="0" smtClean="0"/>
              <a:t>Hallgatók bevonása a mindennapokban</a:t>
            </a:r>
          </a:p>
          <a:p>
            <a:pPr eaLnBrk="1" hangingPunct="1"/>
            <a:r>
              <a:rPr lang="hu-HU" dirty="0" smtClean="0"/>
              <a:t>TTK-s összefogás</a:t>
            </a:r>
          </a:p>
          <a:p>
            <a:pPr eaLnBrk="1" hangingPunct="1"/>
            <a:r>
              <a:rPr lang="hu-HU" dirty="0" smtClean="0"/>
              <a:t>Főiskola &amp; Eger</a:t>
            </a:r>
          </a:p>
          <a:p>
            <a:pPr eaLnBrk="1" hangingPunct="1"/>
            <a:r>
              <a:rPr lang="hu-HU" dirty="0" smtClean="0"/>
              <a:t>Főiskola &amp; Bor</a:t>
            </a:r>
          </a:p>
          <a:p>
            <a:pPr marL="0" indent="0" eaLnBrk="1" hangingPunct="1">
              <a:buNone/>
            </a:pPr>
            <a:endParaRPr lang="hu-HU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220" name="Picture 4" descr="szől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E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Rendhagyó tanórák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483225" cy="2736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dirty="0" smtClean="0"/>
              <a:t>    </a:t>
            </a:r>
          </a:p>
          <a:p>
            <a:pPr eaLnBrk="1" hangingPunct="1">
              <a:buFontTx/>
              <a:buNone/>
            </a:pPr>
            <a:r>
              <a:rPr lang="hu-HU" sz="2400" dirty="0" smtClean="0"/>
              <a:t>	A </a:t>
            </a:r>
            <a:r>
              <a:rPr lang="hu-HU" sz="2400" b="1" dirty="0" smtClean="0"/>
              <a:t>rendhagyó tanórák</a:t>
            </a:r>
            <a:r>
              <a:rPr lang="hu-HU" sz="2400" dirty="0" smtClean="0"/>
              <a:t> nagy sikerrel zajlanak. Eddig több mint 100 rendhagyó tanóra valósult meg kémia, fizika, matematika, testnevelés, biológia és földrajz témakörökben. </a:t>
            </a:r>
            <a:endParaRPr lang="hu-HU" dirty="0" smtClean="0"/>
          </a:p>
        </p:txBody>
      </p:sp>
      <p:pic>
        <p:nvPicPr>
          <p:cNvPr id="20484" name="Picture 1" descr="E:\Kémia éve megnyitó\20110126-3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9083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E:\Szivárvány óvoda\20110119-2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933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:\Energia 2010\QC9R6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41640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hu-HU" smtClean="0"/>
              <a:t>TTK-s Szieszta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hu-HU" sz="2600" dirty="0" err="1" smtClean="0"/>
              <a:t>Hannus</a:t>
            </a:r>
            <a:r>
              <a:rPr lang="hu-HU" sz="2600" dirty="0" smtClean="0"/>
              <a:t> István, Vida Gábor, Horváth Dezső, Kordos László,  Balázs Ervin, </a:t>
            </a:r>
            <a:r>
              <a:rPr lang="hu-HU" sz="2600" dirty="0" err="1" smtClean="0"/>
              <a:t>Náray-Szabó</a:t>
            </a:r>
            <a:r>
              <a:rPr lang="hu-HU" sz="2600" dirty="0" smtClean="0"/>
              <a:t> Gábor, Mérő László …</a:t>
            </a:r>
            <a:endParaRPr lang="en-US" sz="2600" dirty="0" smtClean="0"/>
          </a:p>
        </p:txBody>
      </p:sp>
      <p:pic>
        <p:nvPicPr>
          <p:cNvPr id="16388" name="Picture 4" descr="Sziesz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51133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u-HU" dirty="0" smtClean="0"/>
              <a:t>Még ötletek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Tudományos arcképcsarnok</a:t>
            </a:r>
          </a:p>
          <a:p>
            <a:r>
              <a:rPr lang="hu-HU" dirty="0" err="1" smtClean="0"/>
              <a:t>Tudománia</a:t>
            </a:r>
            <a:endParaRPr lang="hu-HU" dirty="0" smtClean="0"/>
          </a:p>
          <a:p>
            <a:r>
              <a:rPr lang="hu-HU" dirty="0" smtClean="0"/>
              <a:t>Gyermeklánc</a:t>
            </a:r>
          </a:p>
          <a:p>
            <a:r>
              <a:rPr lang="hu-HU" dirty="0" smtClean="0"/>
              <a:t>Kutatók éjszakája</a:t>
            </a:r>
          </a:p>
          <a:p>
            <a:r>
              <a:rPr lang="hu-HU" dirty="0" smtClean="0"/>
              <a:t>Líceum televízió</a:t>
            </a:r>
          </a:p>
          <a:p>
            <a:endParaRPr lang="hu-HU" dirty="0"/>
          </a:p>
        </p:txBody>
      </p:sp>
      <p:pic>
        <p:nvPicPr>
          <p:cNvPr id="4" name="Picture 2" descr="E:\Kutatók éjszakája 2010\20100924-2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3086"/>
            <a:ext cx="2376487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Kutatók éjszakája 2010\20100924-2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259987"/>
            <a:ext cx="20161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68" y="4797152"/>
            <a:ext cx="3331088" cy="17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Tehetséggondozás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229600" cy="1397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hu-HU" sz="2800" smtClean="0"/>
              <a:t> </a:t>
            </a:r>
            <a:r>
              <a:rPr lang="hu-HU" sz="2800" b="1" smtClean="0"/>
              <a:t>Matematika és informatika, kémiai, környezettudományi tehetséggondozó tábor, </a:t>
            </a:r>
            <a:r>
              <a:rPr lang="hu-HU" sz="2800" smtClean="0"/>
              <a:t> kiemelkedően teljesítő középiskolás diákok számára</a:t>
            </a:r>
          </a:p>
          <a:p>
            <a:pPr eaLnBrk="1" hangingPunct="1">
              <a:buFontTx/>
              <a:buNone/>
            </a:pPr>
            <a:r>
              <a:rPr lang="hu-HU" sz="2800" b="1" smtClean="0"/>
              <a:t>Középiskolákkal ápolt szoros viszony</a:t>
            </a:r>
          </a:p>
          <a:p>
            <a:pPr eaLnBrk="1" hangingPunct="1">
              <a:buFontTx/>
              <a:buNone/>
            </a:pPr>
            <a:endParaRPr lang="hu-HU" sz="2800" b="1" smtClean="0"/>
          </a:p>
          <a:p>
            <a:pPr eaLnBrk="1" hangingPunct="1"/>
            <a:endParaRPr lang="hu-HU" smtClean="0"/>
          </a:p>
        </p:txBody>
      </p:sp>
      <p:pic>
        <p:nvPicPr>
          <p:cNvPr id="22532" name="Picture 2" descr="E:\2010 Matek-info tábor\20100826 Mobil programozás\P8265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18" y="4908550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E:\2010 Matek-info tábor\20100826 Matematika játékosan\P8265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996952"/>
            <a:ext cx="2060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E:\2010 Matek-info tábor\20100825 Felsőtárkány\P8255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69443"/>
            <a:ext cx="25685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 descr="E:\2010 Matek-info tábor\20100824 Rubik kocka\P8245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0669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b="1" dirty="0" smtClean="0"/>
              <a:t>Varázstorony</a:t>
            </a:r>
            <a:endParaRPr lang="hu-HU" dirty="0" smtClean="0"/>
          </a:p>
        </p:txBody>
      </p:sp>
      <p:sp>
        <p:nvSpPr>
          <p:cNvPr id="11267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sz="2800" dirty="0" smtClean="0"/>
          </a:p>
          <a:p>
            <a:pPr eaLnBrk="1" hangingPunct="1"/>
            <a:endParaRPr lang="hu-HU" dirty="0" smtClean="0"/>
          </a:p>
        </p:txBody>
      </p:sp>
      <p:pic>
        <p:nvPicPr>
          <p:cNvPr id="11268" name="Picture 2" descr="E:\Kutatók éjszakája 2010\20100924-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7" y="4293096"/>
            <a:ext cx="32400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E:\Kutatók éjszakája 2010\20100924-2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9910"/>
            <a:ext cx="3241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284662" cy="265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</a:t>
            </a:r>
            <a:endParaRPr lang="hu-HU" dirty="0"/>
          </a:p>
        </p:txBody>
      </p:sp>
      <p:pic>
        <p:nvPicPr>
          <p:cNvPr id="1026" name="Picture 2" descr="D:\Kálmán\Előadás\Corvinus\kosárlab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1813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635570"/>
            <a:ext cx="3383359" cy="2537519"/>
          </a:xfrm>
          <a:prstGeom prst="rect">
            <a:avLst/>
          </a:prstGeom>
        </p:spPr>
      </p:pic>
      <p:pic>
        <p:nvPicPr>
          <p:cNvPr id="1027" name="Picture 3" descr="D:\Kálmán\Előadás\Corvinus\kéz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181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Agria-Innorégió</a:t>
            </a:r>
            <a:r>
              <a:rPr lang="hu-HU" dirty="0" smtClean="0"/>
              <a:t> Tudáscentrum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u-HU" dirty="0" smtClean="0"/>
              <a:t>Erőforrás-feltárás </a:t>
            </a:r>
            <a:r>
              <a:rPr lang="hu-HU" dirty="0"/>
              <a:t>készítése </a:t>
            </a:r>
          </a:p>
          <a:p>
            <a:r>
              <a:rPr lang="hu-HU" dirty="0" smtClean="0"/>
              <a:t>Települési </a:t>
            </a:r>
            <a:r>
              <a:rPr lang="hu-HU" dirty="0"/>
              <a:t>fejlesztési </a:t>
            </a:r>
            <a:r>
              <a:rPr lang="hu-HU" dirty="0" smtClean="0"/>
              <a:t>koncepcióalkotás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megújuló energiák alkalmazási lehetőségeinek </a:t>
            </a:r>
            <a:r>
              <a:rPr lang="hu-HU" dirty="0" smtClean="0"/>
              <a:t>vizsgálata</a:t>
            </a:r>
            <a:endParaRPr lang="hu-HU" dirty="0"/>
          </a:p>
          <a:p>
            <a:r>
              <a:rPr lang="hu-HU" dirty="0" smtClean="0"/>
              <a:t>Természeti </a:t>
            </a:r>
            <a:r>
              <a:rPr lang="hu-HU" dirty="0"/>
              <a:t>kockázatelemzési tanulmányok készítése</a:t>
            </a:r>
          </a:p>
          <a:p>
            <a:r>
              <a:rPr lang="hu-HU" dirty="0" smtClean="0"/>
              <a:t>Kis </a:t>
            </a:r>
            <a:r>
              <a:rPr lang="hu-HU" dirty="0"/>
              <a:t>Projekt Nagy Tehetség alprogram </a:t>
            </a:r>
          </a:p>
          <a:p>
            <a:r>
              <a:rPr lang="hu-HU" dirty="0" smtClean="0"/>
              <a:t>Turizmusfejlesztési </a:t>
            </a:r>
            <a:r>
              <a:rPr lang="hu-HU" dirty="0"/>
              <a:t>alapkutatások </a:t>
            </a:r>
          </a:p>
          <a:p>
            <a:r>
              <a:rPr lang="hu-HU" dirty="0" smtClean="0"/>
              <a:t>A </a:t>
            </a:r>
            <a:r>
              <a:rPr lang="hu-HU" dirty="0"/>
              <a:t>társadalmi beilleszkedést és felzárkózást elősegítő programok </a:t>
            </a:r>
            <a:r>
              <a:rPr lang="hu-HU" dirty="0" smtClean="0"/>
              <a:t>kidolgozása </a:t>
            </a:r>
            <a:r>
              <a:rPr lang="hu-HU" dirty="0"/>
              <a:t>helyi szinten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61" y="1124744"/>
            <a:ext cx="28803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Cégek-EGERFOOD</a:t>
            </a:r>
            <a:r>
              <a:rPr lang="hu-HU" dirty="0" smtClean="0"/>
              <a:t> Regionális Tudásközpont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dirty="0"/>
              <a:t>Szinva Net Informatikai Kft.</a:t>
            </a:r>
          </a:p>
          <a:p>
            <a:r>
              <a:rPr lang="hu-HU" dirty="0" err="1"/>
              <a:t>Hesi</a:t>
            </a:r>
            <a:r>
              <a:rPr lang="hu-HU" dirty="0"/>
              <a:t> Rt.</a:t>
            </a:r>
          </a:p>
          <a:p>
            <a:r>
              <a:rPr lang="hu-HU" dirty="0"/>
              <a:t>Egri </a:t>
            </a:r>
            <a:r>
              <a:rPr lang="hu-HU" dirty="0" err="1"/>
              <a:t>Bormíves</a:t>
            </a:r>
            <a:r>
              <a:rPr lang="hu-HU" dirty="0"/>
              <a:t> Kft.</a:t>
            </a:r>
          </a:p>
          <a:p>
            <a:r>
              <a:rPr lang="hu-HU" dirty="0"/>
              <a:t>Detki Keksz Kft.</a:t>
            </a:r>
          </a:p>
          <a:p>
            <a:r>
              <a:rPr lang="hu-HU" dirty="0" err="1"/>
              <a:t>Fish</a:t>
            </a:r>
            <a:r>
              <a:rPr lang="hu-HU" dirty="0"/>
              <a:t> and </a:t>
            </a:r>
            <a:r>
              <a:rPr lang="hu-HU" dirty="0" err="1"/>
              <a:t>Food</a:t>
            </a:r>
            <a:r>
              <a:rPr lang="hu-HU" dirty="0"/>
              <a:t> Kft.</a:t>
            </a:r>
          </a:p>
          <a:p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Champignons</a:t>
            </a:r>
            <a:r>
              <a:rPr lang="hu-HU" dirty="0"/>
              <a:t> Kft.</a:t>
            </a:r>
          </a:p>
          <a:p>
            <a:r>
              <a:rPr lang="hu-HU" dirty="0"/>
              <a:t>Pásztor Hús Kft.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851940" cy="23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Múlt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1762. Eszterházy Károly</a:t>
            </a:r>
          </a:p>
          <a:p>
            <a:r>
              <a:rPr lang="hu-HU" dirty="0" smtClean="0"/>
              <a:t>1774. Líceum</a:t>
            </a:r>
          </a:p>
          <a:p>
            <a:r>
              <a:rPr lang="hu-HU" dirty="0" smtClean="0"/>
              <a:t>Barokk városkép</a:t>
            </a:r>
          </a:p>
          <a:p>
            <a:r>
              <a:rPr lang="hu-HU" dirty="0" smtClean="0"/>
              <a:t>Szellemi centrum</a:t>
            </a:r>
            <a:endParaRPr lang="hu-HU" dirty="0"/>
          </a:p>
        </p:txBody>
      </p:sp>
      <p:pic>
        <p:nvPicPr>
          <p:cNvPr id="4" name="Picture 5" descr="EK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1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dirty="0" smtClean="0"/>
              <a:t>Élményműhely</a:t>
            </a:r>
            <a:br>
              <a:rPr lang="hu-HU" sz="4000" dirty="0" smtClean="0"/>
            </a:br>
            <a:endParaRPr lang="en-US" sz="4000" dirty="0" smtClean="0"/>
          </a:p>
        </p:txBody>
      </p:sp>
      <p:pic>
        <p:nvPicPr>
          <p:cNvPr id="23556" name="Picture 4" descr="20110513-83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657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20110513-8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0110513-84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57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20110513-84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6576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Ars </a:t>
            </a:r>
            <a:r>
              <a:rPr lang="hu-HU" dirty="0" err="1" smtClean="0"/>
              <a:t>Geometrica</a:t>
            </a:r>
            <a:r>
              <a:rPr lang="hu-HU" dirty="0" smtClean="0"/>
              <a:t> Galéria</a:t>
            </a:r>
            <a:endParaRPr lang="hu-HU" dirty="0"/>
          </a:p>
        </p:txBody>
      </p:sp>
      <p:pic>
        <p:nvPicPr>
          <p:cNvPr id="2050" name="Picture 2" descr="C:\Users\User\Desktop\b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30" y="1905002"/>
            <a:ext cx="2820540" cy="39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JoMiTE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Joint</a:t>
            </a:r>
            <a:r>
              <a:rPr lang="hu-HU" dirty="0" smtClean="0"/>
              <a:t> Master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Teacher</a:t>
            </a:r>
            <a:r>
              <a:rPr lang="hu-HU" dirty="0" smtClean="0"/>
              <a:t> Education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9" y="1556792"/>
            <a:ext cx="1828800" cy="2505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2466975" cy="1857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647950" cy="17240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13176"/>
            <a:ext cx="2286000" cy="1524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466975" cy="18573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Selye János Egyetem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896269"/>
            <a:ext cx="5238750" cy="3933825"/>
          </a:xfrm>
        </p:spPr>
      </p:pic>
    </p:spTree>
    <p:extLst>
      <p:ext uri="{BB962C8B-B14F-4D97-AF65-F5344CB8AC3E}">
        <p14:creationId xmlns:p14="http://schemas.microsoft.com/office/powerpoint/2010/main" val="4008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91619"/>
            <a:ext cx="2133600" cy="21431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1905000" cy="20859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40619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683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,,Ott </a:t>
            </a:r>
            <a:r>
              <a:rPr lang="hu-HU" dirty="0"/>
              <a:t>vagyok honn, ott az én </a:t>
            </a:r>
            <a:r>
              <a:rPr lang="hu-HU" dirty="0" smtClean="0"/>
              <a:t>világom’’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3528392" cy="2289029"/>
          </a:xfrm>
        </p:spPr>
      </p:pic>
    </p:spTree>
    <p:extLst>
      <p:ext uri="{BB962C8B-B14F-4D97-AF65-F5344CB8AC3E}">
        <p14:creationId xmlns:p14="http://schemas.microsoft.com/office/powerpoint/2010/main" val="17408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Régiós </a:t>
            </a:r>
            <a:r>
              <a:rPr lang="hu-HU" dirty="0"/>
              <a:t>helyzetkép</a:t>
            </a:r>
            <a:br>
              <a:rPr lang="hu-HU" dirty="0"/>
            </a:br>
            <a:r>
              <a:rPr lang="hu-HU" dirty="0"/>
              <a:t>(GDP </a:t>
            </a:r>
            <a:r>
              <a:rPr lang="hu-HU" dirty="0" err="1"/>
              <a:t>Eft</a:t>
            </a:r>
            <a:r>
              <a:rPr lang="hu-HU" dirty="0"/>
              <a:t>/fő/év)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Magyarország 2363</a:t>
            </a:r>
          </a:p>
          <a:p>
            <a:r>
              <a:rPr lang="hu-HU" dirty="0" smtClean="0"/>
              <a:t>Észak-Magyarország 1512</a:t>
            </a:r>
          </a:p>
          <a:p>
            <a:r>
              <a:rPr lang="hu-HU" dirty="0" smtClean="0"/>
              <a:t>Borsod-Abaúj-Zemplén 1563</a:t>
            </a:r>
          </a:p>
          <a:p>
            <a:r>
              <a:rPr lang="hu-HU" dirty="0" smtClean="0"/>
              <a:t>Heves 1626</a:t>
            </a:r>
          </a:p>
          <a:p>
            <a:r>
              <a:rPr lang="hu-HU" dirty="0" smtClean="0"/>
              <a:t>Nógrád 1169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rossz hírek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K+F foglalkoztatottak </a:t>
            </a:r>
            <a:r>
              <a:rPr lang="hu-HU" dirty="0" smtClean="0"/>
              <a:t>számát, illetve ráfordítások összegét tekintve </a:t>
            </a:r>
            <a:r>
              <a:rPr lang="hu-HU" dirty="0"/>
              <a:t>a legutolsók között van az Észak-Magyarországi régió</a:t>
            </a:r>
            <a:r>
              <a:rPr lang="hu-HU" dirty="0" smtClean="0"/>
              <a:t>.</a:t>
            </a:r>
          </a:p>
          <a:p>
            <a:r>
              <a:rPr lang="hu-HU" dirty="0" smtClean="0"/>
              <a:t>1 millió lakosra jutó szabadalmak száma</a:t>
            </a:r>
          </a:p>
          <a:p>
            <a:r>
              <a:rPr lang="hu-HU" dirty="0" smtClean="0"/>
              <a:t>EU átlag 106,1</a:t>
            </a:r>
          </a:p>
          <a:p>
            <a:r>
              <a:rPr lang="hu-HU" dirty="0" smtClean="0"/>
              <a:t>Bécs 180,7</a:t>
            </a:r>
          </a:p>
          <a:p>
            <a:r>
              <a:rPr lang="hu-HU" dirty="0" smtClean="0"/>
              <a:t>Észak-Alföld 9,1</a:t>
            </a:r>
          </a:p>
          <a:p>
            <a:r>
              <a:rPr lang="hu-HU" dirty="0" smtClean="0"/>
              <a:t>Észak-Magyarország 0,8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2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Talán ennyi elég 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Szakemberhiány (mérnök, tanár, informatikus)</a:t>
            </a:r>
          </a:p>
          <a:p>
            <a:r>
              <a:rPr lang="hu-HU" dirty="0" smtClean="0"/>
              <a:t>Csökkenő foglalkoztatás</a:t>
            </a:r>
          </a:p>
          <a:p>
            <a:r>
              <a:rPr lang="hu-HU" dirty="0" smtClean="0"/>
              <a:t>Lassú felzárkózás</a:t>
            </a:r>
          </a:p>
          <a:p>
            <a:r>
              <a:rPr lang="hu-HU" dirty="0" smtClean="0"/>
              <a:t>Kis vállalkozások és középvállalkozások csökkenő száma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2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Természettudományok helyzete</a:t>
            </a:r>
            <a:br>
              <a:rPr lang="hu-HU" sz="4000" smtClean="0"/>
            </a:b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 </a:t>
            </a:r>
          </a:p>
          <a:p>
            <a:pPr eaLnBrk="1" hangingPunct="1"/>
            <a:r>
              <a:rPr lang="hu-HU" smtClean="0"/>
              <a:t>Klebelsberg Kuno</a:t>
            </a:r>
          </a:p>
          <a:p>
            <a:pPr eaLnBrk="1" hangingPunct="1"/>
            <a:r>
              <a:rPr lang="hu-HU" smtClean="0"/>
              <a:t>Atomenergia</a:t>
            </a:r>
          </a:p>
          <a:p>
            <a:pPr eaLnBrk="1" hangingPunct="1"/>
            <a:r>
              <a:rPr lang="hu-HU" smtClean="0"/>
              <a:t>DNS</a:t>
            </a:r>
          </a:p>
          <a:p>
            <a:pPr eaLnBrk="1" hangingPunct="1"/>
            <a:r>
              <a:rPr lang="hu-HU" smtClean="0"/>
              <a:t>Római Klub</a:t>
            </a:r>
          </a:p>
          <a:p>
            <a:pPr eaLnBrk="1" hangingPunct="1"/>
            <a:r>
              <a:rPr lang="hu-HU" smtClean="0"/>
              <a:t>PISA felmérések </a:t>
            </a:r>
          </a:p>
          <a:p>
            <a:pPr eaLnBrk="1" hangingPunct="1"/>
            <a:r>
              <a:rPr lang="hu-HU" smtClean="0"/>
              <a:t>Rocard jelentés</a:t>
            </a:r>
            <a:endParaRPr lang="en-US" smtClean="0"/>
          </a:p>
        </p:txBody>
      </p:sp>
      <p:pic>
        <p:nvPicPr>
          <p:cNvPr id="4100" name="Picture 4" descr="Klebersber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1009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ins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zilár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942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rickWat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8477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i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1095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Egyedül nem megy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44" y="4293096"/>
            <a:ext cx="3511864" cy="21536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" y="2062757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64496"/>
            <a:ext cx="1847850" cy="24669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1" y="1911946"/>
            <a:ext cx="2561860" cy="19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 Campus a Leányka utcában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 smtClean="0"/>
          </a:p>
        </p:txBody>
      </p:sp>
      <p:pic>
        <p:nvPicPr>
          <p:cNvPr id="5123" name="Picture 4" descr="E:\C épület átadás 2008\QC8R57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221163"/>
            <a:ext cx="2809875" cy="1871662"/>
          </a:xfrm>
          <a:noFill/>
        </p:spPr>
      </p:pic>
      <p:pic>
        <p:nvPicPr>
          <p:cNvPr id="5124" name="Picture 5" descr="E:\C épület átadás 2008\QC8R5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7352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E:\C épület átadás 2008\QC8R5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25939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:\C épület átadás 2008\QC8R5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0671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E:\C épület átadás 2008\QC8R5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43211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287</Words>
  <Application>Microsoft Office PowerPoint</Application>
  <PresentationFormat>Diavetítés a képernyőre (4:3 oldalarány)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Gondolatok egy főiskola lehetőségeiről határon innen és túl</vt:lpstr>
      <vt:lpstr>Múlt</vt:lpstr>
      <vt:lpstr>  ,,Ott vagyok honn, ott az én világom’’</vt:lpstr>
      <vt:lpstr> Régiós helyzetkép (GDP Eft/fő/év)</vt:lpstr>
      <vt:lpstr>További rossz hírek</vt:lpstr>
      <vt:lpstr>Talán ennyi elég is</vt:lpstr>
      <vt:lpstr>Természettudományok helyzete </vt:lpstr>
      <vt:lpstr>Egyedül nem megy</vt:lpstr>
      <vt:lpstr>   Campus a Leányka utcában  </vt:lpstr>
      <vt:lpstr>Amire odafigyelünk</vt:lpstr>
      <vt:lpstr>Még gondolatok</vt:lpstr>
      <vt:lpstr>Rendhagyó tanórák </vt:lpstr>
      <vt:lpstr>TTK-s Szieszta</vt:lpstr>
      <vt:lpstr>Még ötletek</vt:lpstr>
      <vt:lpstr>Tehetséggondozás</vt:lpstr>
      <vt:lpstr>Varázstorony</vt:lpstr>
      <vt:lpstr>Sport</vt:lpstr>
      <vt:lpstr>Agria-Innorégió Tudáscentrum</vt:lpstr>
      <vt:lpstr>Cégek-EGERFOOD Regionális Tudásközpont</vt:lpstr>
      <vt:lpstr>Élményműhely </vt:lpstr>
      <vt:lpstr>Ars Geometrica Galéria</vt:lpstr>
      <vt:lpstr>JoMiTE Joint Master in Teacher Education</vt:lpstr>
      <vt:lpstr>Selye János Egyetem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Corvinus</dc:title>
  <dc:creator>User</dc:creator>
  <cp:lastModifiedBy>User</cp:lastModifiedBy>
  <cp:revision>57</cp:revision>
  <dcterms:created xsi:type="dcterms:W3CDTF">2012-01-24T05:48:55Z</dcterms:created>
  <dcterms:modified xsi:type="dcterms:W3CDTF">2012-01-24T22:15:37Z</dcterms:modified>
</cp:coreProperties>
</file>