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57" r:id="rId4"/>
    <p:sldId id="258" r:id="rId5"/>
    <p:sldId id="276" r:id="rId6"/>
    <p:sldId id="259" r:id="rId7"/>
    <p:sldId id="263" r:id="rId8"/>
    <p:sldId id="262" r:id="rId9"/>
    <p:sldId id="277" r:id="rId10"/>
    <p:sldId id="264" r:id="rId11"/>
    <p:sldId id="266" r:id="rId12"/>
    <p:sldId id="278" r:id="rId13"/>
    <p:sldId id="270" r:id="rId14"/>
    <p:sldId id="265" r:id="rId15"/>
    <p:sldId id="268" r:id="rId16"/>
    <p:sldId id="267" r:id="rId17"/>
    <p:sldId id="269" r:id="rId18"/>
    <p:sldId id="279" r:id="rId19"/>
    <p:sldId id="272" r:id="rId20"/>
    <p:sldId id="271" r:id="rId21"/>
    <p:sldId id="273" r:id="rId22"/>
    <p:sldId id="274" r:id="rId23"/>
    <p:sldId id="275" r:id="rId24"/>
    <p:sldId id="280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28" autoAdjust="0"/>
  </p:normalViewPr>
  <p:slideViewPr>
    <p:cSldViewPr>
      <p:cViewPr varScale="1">
        <p:scale>
          <a:sx n="65" d="100"/>
          <a:sy n="65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AppData\Local\Temp\nfkk_grafikonok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AppData\Local\Temp\nfkk_grafikonok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fileshare\Educatio\Igazgat&#243;s&#225;gok\Fels&#337;oktat&#225;si\Fels&#337;oktat&#225;si%20M&#369;hely\2_FELSOKT_TAJEKOZTATAS\_ALPROJEKTET\FEM&#368;\_TARTALOM\2012\2012_1\_t&#246;rdel&#233;sre\FeMu_2012_1_garai_kiss_korr_ny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AppData\Local\Temp\nfkk_grafikono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AppData\Local\Temp\nfkk_grafikono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unka\Educatio\M&#225;solat%20eredetijenfkk_grafikono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uck\AppData\Local\Temp\nfkk_grafikonok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Munka6!$A$2</c:f>
              <c:strCache>
                <c:ptCount val="1"/>
                <c:pt idx="0">
                  <c:v>alapképzés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strRef>
              <c:f>Munka6!$B$1:$E$1</c:f>
              <c:strCache>
                <c:ptCount val="4"/>
                <c:pt idx="0">
                  <c:v>felvehető 2009</c:v>
                </c:pt>
                <c:pt idx="1">
                  <c:v>felvehető 2010</c:v>
                </c:pt>
                <c:pt idx="2">
                  <c:v>felvehető 2011</c:v>
                </c:pt>
                <c:pt idx="3">
                  <c:v>felvehető 2012</c:v>
                </c:pt>
              </c:strCache>
            </c:strRef>
          </c:cat>
          <c:val>
            <c:numRef>
              <c:f>Munka6!$B$2:$E$2</c:f>
              <c:numCache>
                <c:formatCode>General</c:formatCode>
                <c:ptCount val="4"/>
                <c:pt idx="0">
                  <c:v>39750</c:v>
                </c:pt>
                <c:pt idx="1">
                  <c:v>39770</c:v>
                </c:pt>
                <c:pt idx="2">
                  <c:v>40610</c:v>
                </c:pt>
                <c:pt idx="3">
                  <c:v>27150</c:v>
                </c:pt>
              </c:numCache>
            </c:numRef>
          </c:val>
        </c:ser>
        <c:ser>
          <c:idx val="1"/>
          <c:order val="1"/>
          <c:tx>
            <c:strRef>
              <c:f>Munka6!$A$3</c:f>
              <c:strCache>
                <c:ptCount val="1"/>
                <c:pt idx="0">
                  <c:v>egységes, osztatlan képzés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strRef>
              <c:f>Munka6!$B$1:$E$1</c:f>
              <c:strCache>
                <c:ptCount val="4"/>
                <c:pt idx="0">
                  <c:v>felvehető 2009</c:v>
                </c:pt>
                <c:pt idx="1">
                  <c:v>felvehető 2010</c:v>
                </c:pt>
                <c:pt idx="2">
                  <c:v>felvehető 2011</c:v>
                </c:pt>
                <c:pt idx="3">
                  <c:v>felvehető 2012</c:v>
                </c:pt>
              </c:strCache>
            </c:strRef>
          </c:cat>
          <c:val>
            <c:numRef>
              <c:f>Munka6!$B$3:$E$3</c:f>
              <c:numCache>
                <c:formatCode>General</c:formatCode>
                <c:ptCount val="4"/>
                <c:pt idx="0">
                  <c:v>2950</c:v>
                </c:pt>
                <c:pt idx="1">
                  <c:v>2930</c:v>
                </c:pt>
                <c:pt idx="2">
                  <c:v>2840</c:v>
                </c:pt>
                <c:pt idx="3">
                  <c:v>2420</c:v>
                </c:pt>
              </c:numCache>
            </c:numRef>
          </c:val>
        </c:ser>
        <c:overlap val="100"/>
        <c:axId val="61329792"/>
        <c:axId val="61331328"/>
      </c:barChart>
      <c:catAx>
        <c:axId val="61329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hu-HU"/>
          </a:p>
        </c:txPr>
        <c:crossAx val="61331328"/>
        <c:crosses val="autoZero"/>
        <c:auto val="1"/>
        <c:lblAlgn val="ctr"/>
        <c:lblOffset val="100"/>
      </c:catAx>
      <c:valAx>
        <c:axId val="61331328"/>
        <c:scaling>
          <c:orientation val="minMax"/>
        </c:scaling>
        <c:axPos val="l"/>
        <c:majorGridlines/>
        <c:numFmt formatCode="General" sourceLinked="1"/>
        <c:tickLblPos val="nextTo"/>
        <c:crossAx val="613297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aseline="0"/>
          </a:pPr>
          <a:endParaRPr lang="hu-H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  <c:showLeaderLines val="1"/>
          </c:dLbls>
          <c:cat>
            <c:strRef>
              <c:f>Munka15!$J$19:$J$24</c:f>
              <c:strCache>
                <c:ptCount val="6"/>
                <c:pt idx="0">
                  <c:v>gazdaságtudományok Á</c:v>
                </c:pt>
                <c:pt idx="1">
                  <c:v>gazdaságtudományok K</c:v>
                </c:pt>
                <c:pt idx="2">
                  <c:v>társadalomtudomány K</c:v>
                </c:pt>
                <c:pt idx="3">
                  <c:v>bölcsészettudomány Á</c:v>
                </c:pt>
                <c:pt idx="4">
                  <c:v>társadalomtudomány Á</c:v>
                </c:pt>
                <c:pt idx="5">
                  <c:v>egyéb</c:v>
                </c:pt>
              </c:strCache>
            </c:strRef>
          </c:cat>
          <c:val>
            <c:numRef>
              <c:f>Munka15!$K$19:$K$24</c:f>
              <c:numCache>
                <c:formatCode>####.0%</c:formatCode>
                <c:ptCount val="6"/>
                <c:pt idx="0">
                  <c:v>3.3435036867531145E-2</c:v>
                </c:pt>
                <c:pt idx="1">
                  <c:v>0.8243071446732777</c:v>
                </c:pt>
                <c:pt idx="2">
                  <c:v>3.1273836765827651E-2</c:v>
                </c:pt>
                <c:pt idx="3">
                  <c:v>1.3094330027968478E-2</c:v>
                </c:pt>
                <c:pt idx="4">
                  <c:v>1.2204424103737611E-2</c:v>
                </c:pt>
                <c:pt idx="5">
                  <c:v>8.5000000000000006E-2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Munka17!$I$16</c:f>
              <c:strCache>
                <c:ptCount val="1"/>
                <c:pt idx="0">
                  <c:v>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hu-HU"/>
              </a:p>
            </c:txPr>
            <c:showVal val="1"/>
          </c:dLbls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Munka17!$J$16:$K$16</c:f>
              <c:numCache>
                <c:formatCode>0.0%</c:formatCode>
                <c:ptCount val="2"/>
                <c:pt idx="0">
                  <c:v>6.2000000000000027E-2</c:v>
                </c:pt>
                <c:pt idx="1">
                  <c:v>0.76500000000000035</c:v>
                </c:pt>
              </c:numCache>
            </c:numRef>
          </c:val>
        </c:ser>
        <c:ser>
          <c:idx val="1"/>
          <c:order val="1"/>
          <c:tx>
            <c:strRef>
              <c:f>Munka17!$I$17</c:f>
              <c:strCache>
                <c:ptCount val="1"/>
                <c:pt idx="0">
                  <c:v>2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hu-HU"/>
              </a:p>
            </c:txPr>
            <c:showVal val="1"/>
          </c:dLbls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Munka17!$J$17:$K$17</c:f>
              <c:numCache>
                <c:formatCode>0.0%</c:formatCode>
                <c:ptCount val="2"/>
                <c:pt idx="0">
                  <c:v>0.42700000000000021</c:v>
                </c:pt>
                <c:pt idx="1">
                  <c:v>5.9000000000000018E-2</c:v>
                </c:pt>
              </c:numCache>
            </c:numRef>
          </c:val>
        </c:ser>
        <c:ser>
          <c:idx val="2"/>
          <c:order val="2"/>
          <c:tx>
            <c:strRef>
              <c:f>Munka17!$I$18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Munka17!$J$18:$K$18</c:f>
              <c:numCache>
                <c:formatCode>0.0%</c:formatCode>
                <c:ptCount val="2"/>
                <c:pt idx="0">
                  <c:v>0.19600000000000001</c:v>
                </c:pt>
                <c:pt idx="1">
                  <c:v>1.7000000000000001E-2</c:v>
                </c:pt>
              </c:numCache>
            </c:numRef>
          </c:val>
        </c:ser>
        <c:ser>
          <c:idx val="3"/>
          <c:order val="3"/>
          <c:tx>
            <c:strRef>
              <c:f>Munka17!$I$19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Munka17!$J$19:$K$19</c:f>
              <c:numCache>
                <c:formatCode>0.0%</c:formatCode>
                <c:ptCount val="2"/>
                <c:pt idx="0">
                  <c:v>0.10199999999999998</c:v>
                </c:pt>
                <c:pt idx="1">
                  <c:v>7.0000000000000027E-3</c:v>
                </c:pt>
              </c:numCache>
            </c:numRef>
          </c:val>
        </c:ser>
        <c:ser>
          <c:idx val="4"/>
          <c:order val="4"/>
          <c:tx>
            <c:strRef>
              <c:f>Munka17!$I$20</c:f>
              <c:strCache>
                <c:ptCount val="1"/>
                <c:pt idx="0">
                  <c:v>5 vagy további</c:v>
                </c:pt>
              </c:strCache>
            </c:strRef>
          </c:tx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Munka17!$J$20:$K$20</c:f>
              <c:numCache>
                <c:formatCode>0.0%</c:formatCode>
                <c:ptCount val="2"/>
                <c:pt idx="0">
                  <c:v>9.2000000000000026E-2</c:v>
                </c:pt>
                <c:pt idx="1">
                  <c:v>7.0000000000000027E-3</c:v>
                </c:pt>
              </c:numCache>
            </c:numRef>
          </c:val>
        </c:ser>
        <c:ser>
          <c:idx val="5"/>
          <c:order val="5"/>
          <c:tx>
            <c:strRef>
              <c:f>Munka17!$I$21</c:f>
              <c:strCache>
                <c:ptCount val="1"/>
                <c:pt idx="0">
                  <c:v>nem vették fel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hu-HU"/>
              </a:p>
            </c:txPr>
            <c:showVal val="1"/>
          </c:dLbls>
          <c:cat>
            <c:strRef>
              <c:f>Munka17!$J$15:$K$15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Munka17!$J$21:$K$21</c:f>
              <c:numCache>
                <c:formatCode>0.00%</c:formatCode>
                <c:ptCount val="2"/>
                <c:pt idx="0" formatCode="0%">
                  <c:v>0.12000000000000002</c:v>
                </c:pt>
                <c:pt idx="1">
                  <c:v>0.14500000000000007</c:v>
                </c:pt>
              </c:numCache>
            </c:numRef>
          </c:val>
        </c:ser>
        <c:overlap val="100"/>
        <c:axId val="65499904"/>
        <c:axId val="65501440"/>
      </c:barChart>
      <c:catAx>
        <c:axId val="65499904"/>
        <c:scaling>
          <c:orientation val="minMax"/>
        </c:scaling>
        <c:axPos val="b"/>
        <c:tickLblPos val="nextTo"/>
        <c:crossAx val="65501440"/>
        <c:crosses val="autoZero"/>
        <c:auto val="1"/>
        <c:lblAlgn val="ctr"/>
        <c:lblOffset val="100"/>
      </c:catAx>
      <c:valAx>
        <c:axId val="65501440"/>
        <c:scaling>
          <c:orientation val="minMax"/>
        </c:scaling>
        <c:axPos val="l"/>
        <c:majorGridlines/>
        <c:numFmt formatCode="0%" sourceLinked="1"/>
        <c:tickLblPos val="nextTo"/>
        <c:crossAx val="654999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  <c:showLeaderLines val="1"/>
          </c:dLbls>
          <c:cat>
            <c:strRef>
              <c:f>Munka19!$J$5:$J$11</c:f>
              <c:strCache>
                <c:ptCount val="7"/>
                <c:pt idx="0">
                  <c:v>gazdaságtudományok Á</c:v>
                </c:pt>
                <c:pt idx="1">
                  <c:v>gazdaságtudományok K</c:v>
                </c:pt>
                <c:pt idx="2">
                  <c:v>műszaki Á</c:v>
                </c:pt>
                <c:pt idx="3">
                  <c:v>informatika Á</c:v>
                </c:pt>
                <c:pt idx="4">
                  <c:v>agrár Á</c:v>
                </c:pt>
                <c:pt idx="5">
                  <c:v>bölcsészettudomány Á</c:v>
                </c:pt>
                <c:pt idx="6">
                  <c:v>egyéb</c:v>
                </c:pt>
              </c:strCache>
            </c:strRef>
          </c:cat>
          <c:val>
            <c:numRef>
              <c:f>Munka19!$K$5:$K$11</c:f>
              <c:numCache>
                <c:formatCode>####.0%</c:formatCode>
                <c:ptCount val="7"/>
                <c:pt idx="0">
                  <c:v>0.11571428571428577</c:v>
                </c:pt>
                <c:pt idx="1">
                  <c:v>0.65333333333333365</c:v>
                </c:pt>
                <c:pt idx="2">
                  <c:v>6.0952380952381001E-2</c:v>
                </c:pt>
                <c:pt idx="3">
                  <c:v>4.095238095238099E-2</c:v>
                </c:pt>
                <c:pt idx="4">
                  <c:v>2.7142857142857146E-2</c:v>
                </c:pt>
                <c:pt idx="5">
                  <c:v>2.142857142857145E-2</c:v>
                </c:pt>
                <c:pt idx="6" formatCode="0%">
                  <c:v>8.0000000000000043E-2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  <c:showLeaderLines val="1"/>
          </c:dLbls>
          <c:cat>
            <c:strRef>
              <c:f>Munka19!$J$39:$J$45</c:f>
              <c:strCache>
                <c:ptCount val="7"/>
                <c:pt idx="0">
                  <c:v>gazdaságtudományok Á</c:v>
                </c:pt>
                <c:pt idx="1">
                  <c:v>gazdaságtudományok K</c:v>
                </c:pt>
                <c:pt idx="2">
                  <c:v>műszaki Á</c:v>
                </c:pt>
                <c:pt idx="3">
                  <c:v>informatika Á</c:v>
                </c:pt>
                <c:pt idx="4">
                  <c:v>agrár Á</c:v>
                </c:pt>
                <c:pt idx="5">
                  <c:v>bölcsészettudomány Á</c:v>
                </c:pt>
                <c:pt idx="6">
                  <c:v>egyéb</c:v>
                </c:pt>
              </c:strCache>
            </c:strRef>
          </c:cat>
          <c:val>
            <c:numRef>
              <c:f>Munka19!$K$39:$K$45</c:f>
              <c:numCache>
                <c:formatCode>####.0%</c:formatCode>
                <c:ptCount val="7"/>
                <c:pt idx="0">
                  <c:v>4.6714579055441539E-2</c:v>
                </c:pt>
                <c:pt idx="1">
                  <c:v>0.70431211498973267</c:v>
                </c:pt>
                <c:pt idx="2">
                  <c:v>6.5708418891170434E-2</c:v>
                </c:pt>
                <c:pt idx="3">
                  <c:v>4.4147843942505129E-2</c:v>
                </c:pt>
                <c:pt idx="4">
                  <c:v>2.9260780287474357E-2</c:v>
                </c:pt>
                <c:pt idx="5">
                  <c:v>2.3100616016427111E-2</c:v>
                </c:pt>
                <c:pt idx="6" formatCode="0.00%">
                  <c:v>8.7000000000000022E-2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3459951881014873"/>
          <c:y val="5.1400554097404488E-2"/>
          <c:w val="0.78287401574803162"/>
          <c:h val="0.8326195683872849"/>
        </c:manualLayout>
      </c:layout>
      <c:barChart>
        <c:barDir val="col"/>
        <c:grouping val="stacked"/>
        <c:ser>
          <c:idx val="0"/>
          <c:order val="0"/>
          <c:tx>
            <c:strRef>
              <c:f>'1. ábra'!$A$3</c:f>
              <c:strCache>
                <c:ptCount val="1"/>
                <c:pt idx="0">
                  <c:v>Államilag támogatott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09</a:t>
                    </a:r>
                    <a:r>
                      <a:rPr lang="hu-HU"/>
                      <a:t> </a:t>
                    </a:r>
                    <a:r>
                      <a:rPr lang="en-US"/>
                      <a:t>450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23</a:t>
                    </a:r>
                    <a:r>
                      <a:rPr lang="hu-HU"/>
                      <a:t> </a:t>
                    </a:r>
                    <a:r>
                      <a:rPr lang="en-US"/>
                      <a:t>072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22</a:t>
                    </a:r>
                    <a:r>
                      <a:rPr lang="hu-HU"/>
                      <a:t> </a:t>
                    </a:r>
                    <a:r>
                      <a:rPr lang="en-US"/>
                      <a:t>488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8</a:t>
                    </a:r>
                    <a:r>
                      <a:rPr lang="en-US"/>
                      <a:t>7</a:t>
                    </a:r>
                    <a:r>
                      <a:rPr lang="hu-HU"/>
                      <a:t> </a:t>
                    </a:r>
                    <a:r>
                      <a:rPr lang="en-US"/>
                      <a:t>686</a:t>
                    </a:r>
                  </a:p>
                </c:rich>
              </c:tx>
            </c:dLbl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numRef>
              <c:f>('1. ábra'!$B$2,'1. ábra'!$D$2,'1. ábra'!$F$2,'1. ábra'!$H$2)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('1. ábra'!$B$3,'1. ábra'!$D$3,'1. ábra'!$F$3,'1. ábra'!$H$3)</c:f>
              <c:numCache>
                <c:formatCode>#,##0</c:formatCode>
                <c:ptCount val="4"/>
                <c:pt idx="0">
                  <c:v>109450</c:v>
                </c:pt>
                <c:pt idx="1">
                  <c:v>123072</c:v>
                </c:pt>
                <c:pt idx="2">
                  <c:v>122488</c:v>
                </c:pt>
                <c:pt idx="3">
                  <c:v>87686</c:v>
                </c:pt>
              </c:numCache>
            </c:numRef>
          </c:val>
        </c:ser>
        <c:ser>
          <c:idx val="1"/>
          <c:order val="1"/>
          <c:tx>
            <c:strRef>
              <c:f>'1. ábra'!$A$4</c:f>
              <c:strCache>
                <c:ptCount val="1"/>
                <c:pt idx="0">
                  <c:v>Költségtérítéses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7</a:t>
                    </a:r>
                    <a:r>
                      <a:rPr lang="hu-HU"/>
                      <a:t> </a:t>
                    </a:r>
                    <a:r>
                      <a:rPr lang="en-US"/>
                      <a:t>849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7</a:t>
                    </a:r>
                    <a:r>
                      <a:rPr lang="hu-HU"/>
                      <a:t> </a:t>
                    </a:r>
                    <a:r>
                      <a:rPr lang="en-US"/>
                      <a:t>182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1</a:t>
                    </a:r>
                    <a:r>
                      <a:rPr lang="en-US"/>
                      <a:t>8</a:t>
                    </a:r>
                    <a:r>
                      <a:rPr lang="hu-HU"/>
                      <a:t> </a:t>
                    </a:r>
                    <a:r>
                      <a:rPr lang="en-US"/>
                      <a:t>461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aseline="0"/>
                      <a:t>2</a:t>
                    </a:r>
                    <a:r>
                      <a:rPr lang="en-US"/>
                      <a:t>2</a:t>
                    </a:r>
                    <a:r>
                      <a:rPr lang="hu-HU"/>
                      <a:t> </a:t>
                    </a:r>
                    <a:r>
                      <a:rPr lang="en-US"/>
                      <a:t>553</a:t>
                    </a:r>
                  </a:p>
                </c:rich>
              </c:tx>
            </c:dLbl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numRef>
              <c:f>('1. ábra'!$B$2,'1. ábra'!$D$2,'1. ábra'!$F$2,'1. ábra'!$H$2)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('1. ábra'!$B$4,'1. ábra'!$D$4,'1. ábra'!$F$4,'1. ábra'!$H$4)</c:f>
              <c:numCache>
                <c:formatCode>#,##0</c:formatCode>
                <c:ptCount val="4"/>
                <c:pt idx="0">
                  <c:v>17849</c:v>
                </c:pt>
                <c:pt idx="1">
                  <c:v>17182</c:v>
                </c:pt>
                <c:pt idx="2">
                  <c:v>18461</c:v>
                </c:pt>
                <c:pt idx="3">
                  <c:v>22553</c:v>
                </c:pt>
              </c:numCache>
            </c:numRef>
          </c:val>
        </c:ser>
        <c:overlap val="100"/>
        <c:axId val="61513088"/>
        <c:axId val="61518976"/>
      </c:barChart>
      <c:catAx>
        <c:axId val="61513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hu-HU"/>
          </a:p>
        </c:txPr>
        <c:crossAx val="61518976"/>
        <c:crosses val="autoZero"/>
        <c:auto val="1"/>
        <c:lblAlgn val="ctr"/>
        <c:lblOffset val="100"/>
      </c:catAx>
      <c:valAx>
        <c:axId val="61518976"/>
        <c:scaling>
          <c:orientation val="minMax"/>
        </c:scaling>
        <c:axPos val="l"/>
        <c:majorGridlines/>
        <c:numFmt formatCode="#,##0" sourceLinked="1"/>
        <c:tickLblPos val="nextTo"/>
        <c:crossAx val="6151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333342013892442"/>
          <c:y val="0.92825880370652614"/>
          <c:w val="0.57500023396819555"/>
          <c:h val="5.8233573716797903E-2"/>
        </c:manualLayout>
      </c:layout>
      <c:txPr>
        <a:bodyPr/>
        <a:lstStyle/>
        <a:p>
          <a:pPr>
            <a:defRPr sz="1400" baseline="0"/>
          </a:pPr>
          <a:endParaRPr lang="hu-H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Munka1!$A$3</c:f>
              <c:strCache>
                <c:ptCount val="1"/>
                <c:pt idx="0">
                  <c:v>Államilag támogatott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numRef>
              <c:f>(Munka1!$B$2,Munka1!$D$2,Munka1!$F$2,Munka1!$H$2)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(Munka1!$B$3,Munka1!$D$3,Munka1!$F$3,Munka1!$H$3)</c:f>
              <c:numCache>
                <c:formatCode>#,##0</c:formatCode>
                <c:ptCount val="4"/>
                <c:pt idx="0">
                  <c:v>88590</c:v>
                </c:pt>
                <c:pt idx="1">
                  <c:v>93225</c:v>
                </c:pt>
                <c:pt idx="2">
                  <c:v>90728</c:v>
                </c:pt>
                <c:pt idx="3">
                  <c:v>61082</c:v>
                </c:pt>
              </c:numCache>
            </c:numRef>
          </c:val>
        </c:ser>
        <c:ser>
          <c:idx val="1"/>
          <c:order val="1"/>
          <c:tx>
            <c:strRef>
              <c:f>Munka1!$A$4</c:f>
              <c:strCache>
                <c:ptCount val="1"/>
                <c:pt idx="0">
                  <c:v>Költségtérítéses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hu-HU"/>
              </a:p>
            </c:txPr>
            <c:showVal val="1"/>
          </c:dLbls>
          <c:cat>
            <c:numRef>
              <c:f>(Munka1!$B$2,Munka1!$D$2,Munka1!$F$2,Munka1!$H$2)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(Munka1!$B$4,Munka1!$D$4,Munka1!$F$4,Munka1!$H$4)</c:f>
              <c:numCache>
                <c:formatCode>#,##0</c:formatCode>
                <c:ptCount val="4"/>
                <c:pt idx="0">
                  <c:v>14825</c:v>
                </c:pt>
                <c:pt idx="1">
                  <c:v>14665</c:v>
                </c:pt>
                <c:pt idx="2">
                  <c:v>14209</c:v>
                </c:pt>
                <c:pt idx="3">
                  <c:v>19143</c:v>
                </c:pt>
              </c:numCache>
            </c:numRef>
          </c:val>
        </c:ser>
        <c:overlap val="100"/>
        <c:axId val="62802944"/>
        <c:axId val="62812928"/>
      </c:barChart>
      <c:catAx>
        <c:axId val="62802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hu-HU"/>
          </a:p>
        </c:txPr>
        <c:crossAx val="62812928"/>
        <c:crosses val="autoZero"/>
        <c:auto val="1"/>
        <c:lblAlgn val="ctr"/>
        <c:lblOffset val="100"/>
      </c:catAx>
      <c:valAx>
        <c:axId val="62812928"/>
        <c:scaling>
          <c:orientation val="minMax"/>
        </c:scaling>
        <c:axPos val="l"/>
        <c:majorGridlines/>
        <c:numFmt formatCode="#,##0" sourceLinked="1"/>
        <c:tickLblPos val="nextTo"/>
        <c:crossAx val="628029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aseline="0"/>
          </a:pPr>
          <a:endParaRPr lang="hu-H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Munka7!$A$3</c:f>
              <c:strCache>
                <c:ptCount val="1"/>
                <c:pt idx="0">
                  <c:v>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hu-HU"/>
              </a:p>
            </c:txPr>
            <c:showVal val="1"/>
          </c:dLbls>
          <c:cat>
            <c:multiLvlStrRef>
              <c:f>Munka7!$B$1:$I$2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Munka7!$B$3:$I$3</c:f>
              <c:numCache>
                <c:formatCode>0.00%</c:formatCode>
                <c:ptCount val="8"/>
                <c:pt idx="0">
                  <c:v>8.8000000000000064E-2</c:v>
                </c:pt>
                <c:pt idx="1">
                  <c:v>0.32100000000000023</c:v>
                </c:pt>
                <c:pt idx="2">
                  <c:v>9.8000000000000087E-2</c:v>
                </c:pt>
                <c:pt idx="3">
                  <c:v>0.30500000000000027</c:v>
                </c:pt>
                <c:pt idx="4">
                  <c:v>9.9000000000000046E-2</c:v>
                </c:pt>
                <c:pt idx="5">
                  <c:v>0.2840000000000002</c:v>
                </c:pt>
                <c:pt idx="6">
                  <c:v>9.3000000000000083E-2</c:v>
                </c:pt>
                <c:pt idx="7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Munka7!$A$4</c:f>
              <c:strCache>
                <c:ptCount val="1"/>
                <c:pt idx="0">
                  <c:v>2</c:v>
                </c:pt>
              </c:strCache>
            </c:strRef>
          </c:tx>
          <c:cat>
            <c:multiLvlStrRef>
              <c:f>Munka7!$B$1:$I$2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Munka7!$B$4:$I$4</c:f>
              <c:numCache>
                <c:formatCode>0.00%</c:formatCode>
                <c:ptCount val="8"/>
                <c:pt idx="0">
                  <c:v>0.13900000000000001</c:v>
                </c:pt>
                <c:pt idx="1">
                  <c:v>0.16900000000000001</c:v>
                </c:pt>
                <c:pt idx="2">
                  <c:v>0.13800000000000001</c:v>
                </c:pt>
                <c:pt idx="3">
                  <c:v>0.16800000000000001</c:v>
                </c:pt>
                <c:pt idx="4">
                  <c:v>0.13500000000000001</c:v>
                </c:pt>
                <c:pt idx="5">
                  <c:v>0.15500000000000011</c:v>
                </c:pt>
                <c:pt idx="6">
                  <c:v>0.13200000000000001</c:v>
                </c:pt>
                <c:pt idx="7">
                  <c:v>0.13100000000000001</c:v>
                </c:pt>
              </c:numCache>
            </c:numRef>
          </c:val>
        </c:ser>
        <c:ser>
          <c:idx val="2"/>
          <c:order val="2"/>
          <c:tx>
            <c:strRef>
              <c:f>Munka7!$A$5</c:f>
              <c:strCache>
                <c:ptCount val="1"/>
                <c:pt idx="0">
                  <c:v>3</c:v>
                </c:pt>
              </c:strCache>
            </c:strRef>
          </c:tx>
          <c:cat>
            <c:multiLvlStrRef>
              <c:f>Munka7!$B$1:$I$2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Munka7!$B$5:$I$5</c:f>
              <c:numCache>
                <c:formatCode>0.00%</c:formatCode>
                <c:ptCount val="8"/>
                <c:pt idx="0">
                  <c:v>0.43100000000000027</c:v>
                </c:pt>
                <c:pt idx="1">
                  <c:v>0.38900000000000023</c:v>
                </c:pt>
                <c:pt idx="2">
                  <c:v>0.43300000000000022</c:v>
                </c:pt>
                <c:pt idx="3">
                  <c:v>0.4150000000000002</c:v>
                </c:pt>
                <c:pt idx="4">
                  <c:v>0.43900000000000022</c:v>
                </c:pt>
                <c:pt idx="5">
                  <c:v>0.44600000000000001</c:v>
                </c:pt>
                <c:pt idx="6">
                  <c:v>0.39400000000000035</c:v>
                </c:pt>
                <c:pt idx="7">
                  <c:v>0.44900000000000001</c:v>
                </c:pt>
              </c:numCache>
            </c:numRef>
          </c:val>
        </c:ser>
        <c:ser>
          <c:idx val="3"/>
          <c:order val="3"/>
          <c:tx>
            <c:strRef>
              <c:f>Munka7!$A$6</c:f>
              <c:strCache>
                <c:ptCount val="1"/>
                <c:pt idx="0">
                  <c:v>4–10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hu-HU"/>
              </a:p>
            </c:txPr>
            <c:showVal val="1"/>
          </c:dLbls>
          <c:cat>
            <c:multiLvlStrRef>
              <c:f>Munka7!$B$1:$I$2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Munka7!$B$6:$I$6</c:f>
              <c:numCache>
                <c:formatCode>0.00%</c:formatCode>
                <c:ptCount val="8"/>
                <c:pt idx="0">
                  <c:v>0.33100000000000035</c:v>
                </c:pt>
                <c:pt idx="1">
                  <c:v>0.11600000000000002</c:v>
                </c:pt>
                <c:pt idx="2">
                  <c:v>0.32400000000000023</c:v>
                </c:pt>
                <c:pt idx="3">
                  <c:v>0.11</c:v>
                </c:pt>
                <c:pt idx="4">
                  <c:v>0.32000000000000023</c:v>
                </c:pt>
                <c:pt idx="5">
                  <c:v>0.113</c:v>
                </c:pt>
                <c:pt idx="6">
                  <c:v>0.36700000000000027</c:v>
                </c:pt>
                <c:pt idx="7">
                  <c:v>0.222</c:v>
                </c:pt>
              </c:numCache>
            </c:numRef>
          </c:val>
        </c:ser>
        <c:ser>
          <c:idx val="4"/>
          <c:order val="4"/>
          <c:tx>
            <c:strRef>
              <c:f>Munka7!$A$7</c:f>
              <c:strCache>
                <c:ptCount val="1"/>
                <c:pt idx="0">
                  <c:v>11 vagy  több</c:v>
                </c:pt>
              </c:strCache>
            </c:strRef>
          </c:tx>
          <c:cat>
            <c:multiLvlStrRef>
              <c:f>Munka7!$B$1:$I$2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Munka7!$B$7:$I$7</c:f>
              <c:numCache>
                <c:formatCode>0.00%</c:formatCode>
                <c:ptCount val="8"/>
                <c:pt idx="0">
                  <c:v>1.0999999999999998E-2</c:v>
                </c:pt>
                <c:pt idx="1">
                  <c:v>5.0000000000000036E-3</c:v>
                </c:pt>
                <c:pt idx="2">
                  <c:v>7.0000000000000036E-3</c:v>
                </c:pt>
                <c:pt idx="3">
                  <c:v>2.0000000000000018E-3</c:v>
                </c:pt>
                <c:pt idx="4">
                  <c:v>6.0000000000000036E-3</c:v>
                </c:pt>
                <c:pt idx="5">
                  <c:v>2.0000000000000018E-3</c:v>
                </c:pt>
                <c:pt idx="6">
                  <c:v>1.4E-2</c:v>
                </c:pt>
                <c:pt idx="7">
                  <c:v>8.0000000000000088E-3</c:v>
                </c:pt>
              </c:numCache>
            </c:numRef>
          </c:val>
        </c:ser>
        <c:overlap val="100"/>
        <c:axId val="64442752"/>
        <c:axId val="64444288"/>
      </c:barChart>
      <c:catAx>
        <c:axId val="64442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64444288"/>
        <c:crosses val="autoZero"/>
        <c:auto val="1"/>
        <c:lblAlgn val="ctr"/>
        <c:lblOffset val="100"/>
      </c:catAx>
      <c:valAx>
        <c:axId val="64444288"/>
        <c:scaling>
          <c:orientation val="minMax"/>
        </c:scaling>
        <c:axPos val="l"/>
        <c:majorGridlines/>
        <c:numFmt formatCode="0%" sourceLinked="1"/>
        <c:tickLblPos val="nextTo"/>
        <c:crossAx val="644427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Munka8!$A$13</c:f>
              <c:strCache>
                <c:ptCount val="1"/>
                <c:pt idx="0">
                  <c:v>1.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hu-HU"/>
              </a:p>
            </c:txPr>
            <c:showVal val="1"/>
          </c:dLbls>
          <c:cat>
            <c:multiLvlStrRef>
              <c:f>Munka8!$B$11:$I$12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Munka8!$B$13:$I$13</c:f>
              <c:numCache>
                <c:formatCode>General</c:formatCode>
                <c:ptCount val="8"/>
                <c:pt idx="0">
                  <c:v>56</c:v>
                </c:pt>
                <c:pt idx="1">
                  <c:v>88</c:v>
                </c:pt>
                <c:pt idx="2">
                  <c:v>55.2</c:v>
                </c:pt>
                <c:pt idx="3">
                  <c:v>87.7</c:v>
                </c:pt>
                <c:pt idx="4">
                  <c:v>55.4</c:v>
                </c:pt>
                <c:pt idx="5">
                  <c:v>86.5</c:v>
                </c:pt>
                <c:pt idx="6">
                  <c:v>56.3</c:v>
                </c:pt>
                <c:pt idx="7">
                  <c:v>87.4</c:v>
                </c:pt>
              </c:numCache>
            </c:numRef>
          </c:val>
        </c:ser>
        <c:ser>
          <c:idx val="1"/>
          <c:order val="1"/>
          <c:tx>
            <c:strRef>
              <c:f>Munka8!$A$14</c:f>
              <c:strCache>
                <c:ptCount val="1"/>
                <c:pt idx="0">
                  <c:v>2.</c:v>
                </c:pt>
              </c:strCache>
            </c:strRef>
          </c:tx>
          <c:cat>
            <c:multiLvlStrRef>
              <c:f>Munka8!$B$11:$I$12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Munka8!$B$14:$I$14</c:f>
              <c:numCache>
                <c:formatCode>General</c:formatCode>
                <c:ptCount val="8"/>
                <c:pt idx="0">
                  <c:v>21.9</c:v>
                </c:pt>
                <c:pt idx="1">
                  <c:v>7.8</c:v>
                </c:pt>
                <c:pt idx="2">
                  <c:v>22.1</c:v>
                </c:pt>
                <c:pt idx="3">
                  <c:v>7.4</c:v>
                </c:pt>
                <c:pt idx="4">
                  <c:v>22.7</c:v>
                </c:pt>
                <c:pt idx="5">
                  <c:v>8.7000000000000011</c:v>
                </c:pt>
                <c:pt idx="6">
                  <c:v>21.8</c:v>
                </c:pt>
                <c:pt idx="7">
                  <c:v>8</c:v>
                </c:pt>
              </c:numCache>
            </c:numRef>
          </c:val>
        </c:ser>
        <c:ser>
          <c:idx val="2"/>
          <c:order val="2"/>
          <c:tx>
            <c:strRef>
              <c:f>Munka8!$A$15</c:f>
              <c:strCache>
                <c:ptCount val="1"/>
                <c:pt idx="0">
                  <c:v>3.</c:v>
                </c:pt>
              </c:strCache>
            </c:strRef>
          </c:tx>
          <c:cat>
            <c:multiLvlStrRef>
              <c:f>Munka8!$B$11:$I$12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Munka8!$B$15:$I$15</c:f>
              <c:numCache>
                <c:formatCode>General</c:formatCode>
                <c:ptCount val="8"/>
                <c:pt idx="0">
                  <c:v>11.7</c:v>
                </c:pt>
                <c:pt idx="1">
                  <c:v>3</c:v>
                </c:pt>
                <c:pt idx="2">
                  <c:v>11.9</c:v>
                </c:pt>
                <c:pt idx="3">
                  <c:v>3.4</c:v>
                </c:pt>
                <c:pt idx="4">
                  <c:v>11.5</c:v>
                </c:pt>
                <c:pt idx="5">
                  <c:v>3.4</c:v>
                </c:pt>
                <c:pt idx="6">
                  <c:v>11.4</c:v>
                </c:pt>
                <c:pt idx="7">
                  <c:v>2.9</c:v>
                </c:pt>
              </c:numCache>
            </c:numRef>
          </c:val>
        </c:ser>
        <c:ser>
          <c:idx val="3"/>
          <c:order val="3"/>
          <c:tx>
            <c:strRef>
              <c:f>Munka8!$A$16</c:f>
              <c:strCache>
                <c:ptCount val="1"/>
                <c:pt idx="0">
                  <c:v>4–10.</c:v>
                </c:pt>
              </c:strCache>
            </c:strRef>
          </c:tx>
          <c:cat>
            <c:multiLvlStrRef>
              <c:f>Munka8!$B$11:$I$12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Munka8!$B$16:$I$16</c:f>
              <c:numCache>
                <c:formatCode>General</c:formatCode>
                <c:ptCount val="8"/>
                <c:pt idx="0">
                  <c:v>10.3</c:v>
                </c:pt>
                <c:pt idx="1">
                  <c:v>1.2</c:v>
                </c:pt>
                <c:pt idx="2">
                  <c:v>10.7</c:v>
                </c:pt>
                <c:pt idx="3">
                  <c:v>1.4</c:v>
                </c:pt>
                <c:pt idx="4">
                  <c:v>10.3</c:v>
                </c:pt>
                <c:pt idx="5">
                  <c:v>1.4</c:v>
                </c:pt>
                <c:pt idx="6">
                  <c:v>10.3</c:v>
                </c:pt>
                <c:pt idx="7">
                  <c:v>1.7</c:v>
                </c:pt>
              </c:numCache>
            </c:numRef>
          </c:val>
        </c:ser>
        <c:ser>
          <c:idx val="4"/>
          <c:order val="4"/>
          <c:tx>
            <c:strRef>
              <c:f>Munka8!$A$17</c:f>
              <c:strCache>
                <c:ptCount val="1"/>
                <c:pt idx="0">
                  <c:v>11. vagy további</c:v>
                </c:pt>
              </c:strCache>
            </c:strRef>
          </c:tx>
          <c:cat>
            <c:multiLvlStrRef>
              <c:f>Munka8!$B$11:$I$12</c:f>
              <c:multiLvlStrCache>
                <c:ptCount val="8"/>
                <c:lvl>
                  <c:pt idx="0">
                    <c:v>Á</c:v>
                  </c:pt>
                  <c:pt idx="1">
                    <c:v>K</c:v>
                  </c:pt>
                  <c:pt idx="2">
                    <c:v>Á</c:v>
                  </c:pt>
                  <c:pt idx="3">
                    <c:v>K</c:v>
                  </c:pt>
                  <c:pt idx="4">
                    <c:v>Á</c:v>
                  </c:pt>
                  <c:pt idx="5">
                    <c:v>K</c:v>
                  </c:pt>
                  <c:pt idx="6">
                    <c:v>Á</c:v>
                  </c:pt>
                  <c:pt idx="7">
                    <c:v>K</c:v>
                  </c:pt>
                </c:lvl>
                <c:lvl>
                  <c:pt idx="0">
                    <c:v>2009</c:v>
                  </c:pt>
                  <c:pt idx="2">
                    <c:v>2010</c:v>
                  </c:pt>
                  <c:pt idx="4">
                    <c:v>2011</c:v>
                  </c:pt>
                  <c:pt idx="6">
                    <c:v>2012</c:v>
                  </c:pt>
                </c:lvl>
              </c:multiLvlStrCache>
            </c:multiLvlStrRef>
          </c:cat>
          <c:val>
            <c:numRef>
              <c:f>Munka8!$B$17:$I$17</c:f>
              <c:numCache>
                <c:formatCode>General</c:formatCode>
                <c:ptCount val="8"/>
                <c:pt idx="0">
                  <c:v>0.2</c:v>
                </c:pt>
                <c:pt idx="1">
                  <c:v>0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</c:v>
                </c:pt>
                <c:pt idx="6">
                  <c:v>0.2</c:v>
                </c:pt>
                <c:pt idx="7">
                  <c:v>0</c:v>
                </c:pt>
              </c:numCache>
            </c:numRef>
          </c:val>
        </c:ser>
        <c:overlap val="100"/>
        <c:axId val="64481152"/>
        <c:axId val="64482688"/>
      </c:barChart>
      <c:catAx>
        <c:axId val="64481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4482688"/>
        <c:crosses val="autoZero"/>
        <c:auto val="1"/>
        <c:lblAlgn val="ctr"/>
        <c:lblOffset val="100"/>
      </c:catAx>
      <c:valAx>
        <c:axId val="64482688"/>
        <c:scaling>
          <c:orientation val="minMax"/>
        </c:scaling>
        <c:axPos val="l"/>
        <c:majorGridlines/>
        <c:numFmt formatCode="0%" sourceLinked="1"/>
        <c:tickLblPos val="nextTo"/>
        <c:crossAx val="644811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Munka20!$A$2</c:f>
              <c:strCache>
                <c:ptCount val="1"/>
                <c:pt idx="0">
                  <c:v>1</c:v>
                </c:pt>
              </c:strCache>
            </c:strRef>
          </c:tx>
          <c:dLbls>
            <c:dLbl>
              <c:idx val="0"/>
              <c:layout>
                <c:manualLayout>
                  <c:x val="0.11166945840312678"/>
                  <c:y val="-3.875968992248062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Munka20!$B$1:$C$1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Munka20!$B$2:$C$2</c:f>
              <c:numCache>
                <c:formatCode>0.00%</c:formatCode>
                <c:ptCount val="2"/>
                <c:pt idx="0">
                  <c:v>9.0000000000000028E-3</c:v>
                </c:pt>
                <c:pt idx="1">
                  <c:v>9.3000000000000069E-2</c:v>
                </c:pt>
              </c:numCache>
            </c:numRef>
          </c:val>
        </c:ser>
        <c:ser>
          <c:idx val="1"/>
          <c:order val="1"/>
          <c:tx>
            <c:strRef>
              <c:f>Munka20!$A$3</c:f>
              <c:strCache>
                <c:ptCount val="1"/>
                <c:pt idx="0">
                  <c:v>2</c:v>
                </c:pt>
              </c:strCache>
            </c:strRef>
          </c:tx>
          <c:dLbls>
            <c:dLbl>
              <c:idx val="0"/>
              <c:layout>
                <c:manualLayout>
                  <c:x val="-6.700167504187611E-2"/>
                  <c:y val="-3.100775193798448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Munka20!$B$1:$C$1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Munka20!$B$3:$C$3</c:f>
              <c:numCache>
                <c:formatCode>0.00%</c:formatCode>
                <c:ptCount val="2"/>
                <c:pt idx="0">
                  <c:v>2.1999999999999999E-2</c:v>
                </c:pt>
                <c:pt idx="1">
                  <c:v>9.4000000000000028E-2</c:v>
                </c:pt>
              </c:numCache>
            </c:numRef>
          </c:val>
        </c:ser>
        <c:ser>
          <c:idx val="2"/>
          <c:order val="2"/>
          <c:tx>
            <c:strRef>
              <c:f>Munka20!$A$4</c:f>
              <c:strCache>
                <c:ptCount val="1"/>
                <c:pt idx="0">
                  <c:v>3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Munka20!$B$1:$C$1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Munka20!$B$4:$C$4</c:f>
              <c:numCache>
                <c:formatCode>0.00%</c:formatCode>
                <c:ptCount val="2"/>
                <c:pt idx="0">
                  <c:v>0.19400000000000001</c:v>
                </c:pt>
                <c:pt idx="1">
                  <c:v>0.47300000000000014</c:v>
                </c:pt>
              </c:numCache>
            </c:numRef>
          </c:val>
        </c:ser>
        <c:ser>
          <c:idx val="3"/>
          <c:order val="3"/>
          <c:tx>
            <c:strRef>
              <c:f>Munka20!$A$5</c:f>
              <c:strCache>
                <c:ptCount val="1"/>
                <c:pt idx="0">
                  <c:v>4-10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Munka20!$B$1:$C$1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Munka20!$B$5:$C$5</c:f>
              <c:numCache>
                <c:formatCode>0.00%</c:formatCode>
                <c:ptCount val="2"/>
                <c:pt idx="0">
                  <c:v>0.68400000000000005</c:v>
                </c:pt>
                <c:pt idx="1">
                  <c:v>0.32400000000000018</c:v>
                </c:pt>
              </c:numCache>
            </c:numRef>
          </c:val>
        </c:ser>
        <c:ser>
          <c:idx val="4"/>
          <c:order val="4"/>
          <c:tx>
            <c:strRef>
              <c:f>Munka20!$A$6</c:f>
              <c:strCache>
                <c:ptCount val="1"/>
                <c:pt idx="0">
                  <c:v>11 vagy több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Munka20!$B$1:$C$1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Munka20!$B$6:$C$6</c:f>
              <c:numCache>
                <c:formatCode>0.00%</c:formatCode>
                <c:ptCount val="2"/>
                <c:pt idx="0">
                  <c:v>9.1000000000000025E-2</c:v>
                </c:pt>
                <c:pt idx="1">
                  <c:v>1.6000000000000011E-2</c:v>
                </c:pt>
              </c:numCache>
            </c:numRef>
          </c:val>
        </c:ser>
        <c:overlap val="100"/>
        <c:axId val="64152320"/>
        <c:axId val="64153856"/>
      </c:barChart>
      <c:catAx>
        <c:axId val="64152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4153856"/>
        <c:crosses val="autoZero"/>
        <c:auto val="1"/>
        <c:lblAlgn val="ctr"/>
        <c:lblOffset val="100"/>
      </c:catAx>
      <c:valAx>
        <c:axId val="64153856"/>
        <c:scaling>
          <c:orientation val="minMax"/>
        </c:scaling>
        <c:axPos val="l"/>
        <c:majorGridlines/>
        <c:numFmt formatCode="0%" sourceLinked="1"/>
        <c:tickLblPos val="nextTo"/>
        <c:crossAx val="641523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Munka12!$B$13</c:f>
              <c:strCache>
                <c:ptCount val="1"/>
                <c:pt idx="0">
                  <c:v>alapképzés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Munka12!$C$12:$D$12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Munka12!$C$13:$D$13</c:f>
              <c:numCache>
                <c:formatCode>0.00%</c:formatCode>
                <c:ptCount val="2"/>
                <c:pt idx="0">
                  <c:v>0.96399999999999997</c:v>
                </c:pt>
                <c:pt idx="1">
                  <c:v>0.95199999999999996</c:v>
                </c:pt>
              </c:numCache>
            </c:numRef>
          </c:val>
        </c:ser>
        <c:ser>
          <c:idx val="1"/>
          <c:order val="1"/>
          <c:tx>
            <c:strRef>
              <c:f>Munka12!$B$14</c:f>
              <c:strCache>
                <c:ptCount val="1"/>
                <c:pt idx="0">
                  <c:v>felsőfokú szakképzés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Munka12!$C$12:$D$12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Munka12!$C$14:$D$14</c:f>
              <c:numCache>
                <c:formatCode>0%</c:formatCode>
                <c:ptCount val="2"/>
                <c:pt idx="0" formatCode="0.00%">
                  <c:v>2.9000000000000001E-2</c:v>
                </c:pt>
                <c:pt idx="1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Munka12!$B$15</c:f>
              <c:strCache>
                <c:ptCount val="1"/>
                <c:pt idx="0">
                  <c:v>egyéb szint</c:v>
                </c:pt>
              </c:strCache>
            </c:strRef>
          </c:tx>
          <c:cat>
            <c:strRef>
              <c:f>Munka12!$C$12:$D$12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Munka12!$C$15:$D$15</c:f>
              <c:numCache>
                <c:formatCode>0.00%</c:formatCode>
                <c:ptCount val="2"/>
                <c:pt idx="0">
                  <c:v>7.0000000000000001E-3</c:v>
                </c:pt>
                <c:pt idx="1">
                  <c:v>8.0000000000000002E-3</c:v>
                </c:pt>
              </c:numCache>
            </c:numRef>
          </c:val>
        </c:ser>
        <c:overlap val="100"/>
        <c:axId val="62323328"/>
        <c:axId val="62534016"/>
      </c:barChart>
      <c:catAx>
        <c:axId val="62323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2534016"/>
        <c:crosses val="autoZero"/>
        <c:auto val="1"/>
        <c:lblAlgn val="ctr"/>
        <c:lblOffset val="100"/>
      </c:catAx>
      <c:valAx>
        <c:axId val="62534016"/>
        <c:scaling>
          <c:orientation val="minMax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2323328"/>
        <c:crosses val="autoZero"/>
        <c:crossBetween val="between"/>
        <c:majorUnit val="0.2"/>
      </c:valAx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percentStacked"/>
        <c:ser>
          <c:idx val="0"/>
          <c:order val="0"/>
          <c:tx>
            <c:strRef>
              <c:f>Munka14!$B$14</c:f>
              <c:strCache>
                <c:ptCount val="1"/>
                <c:pt idx="0">
                  <c:v>ösztöndíjas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Munka14!$C$13:$D$13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Munka14!$C$14:$D$14</c:f>
              <c:numCache>
                <c:formatCode>0.00%</c:formatCode>
                <c:ptCount val="2"/>
                <c:pt idx="0">
                  <c:v>0.60800000000000032</c:v>
                </c:pt>
                <c:pt idx="1">
                  <c:v>0.125</c:v>
                </c:pt>
              </c:numCache>
            </c:numRef>
          </c:val>
        </c:ser>
        <c:ser>
          <c:idx val="1"/>
          <c:order val="1"/>
          <c:tx>
            <c:strRef>
              <c:f>Munka14!$B$15</c:f>
              <c:strCache>
                <c:ptCount val="1"/>
                <c:pt idx="0">
                  <c:v>önköltséges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</c:dLbls>
          <c:cat>
            <c:strRef>
              <c:f>Munka14!$C$13:$D$13</c:f>
              <c:strCache>
                <c:ptCount val="2"/>
                <c:pt idx="0">
                  <c:v>első helyen Á</c:v>
                </c:pt>
                <c:pt idx="1">
                  <c:v>első helyen K</c:v>
                </c:pt>
              </c:strCache>
            </c:strRef>
          </c:cat>
          <c:val>
            <c:numRef>
              <c:f>Munka14!$C$15:$D$15</c:f>
              <c:numCache>
                <c:formatCode>0.00%</c:formatCode>
                <c:ptCount val="2"/>
                <c:pt idx="0">
                  <c:v>0.39200000000000024</c:v>
                </c:pt>
                <c:pt idx="1">
                  <c:v>0.87500000000000033</c:v>
                </c:pt>
              </c:numCache>
            </c:numRef>
          </c:val>
        </c:ser>
        <c:overlap val="100"/>
        <c:axId val="64844160"/>
        <c:axId val="64845696"/>
      </c:barChart>
      <c:catAx>
        <c:axId val="648441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64845696"/>
        <c:crosses val="autoZero"/>
        <c:auto val="1"/>
        <c:lblAlgn val="ctr"/>
        <c:lblOffset val="100"/>
      </c:catAx>
      <c:valAx>
        <c:axId val="64845696"/>
        <c:scaling>
          <c:orientation val="minMax"/>
        </c:scaling>
        <c:axPos val="l"/>
        <c:majorGridlines/>
        <c:numFmt formatCode="0%" sourceLinked="1"/>
        <c:tickLblPos val="nextTo"/>
        <c:crossAx val="648441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hu-H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  <c:showLeaderLines val="1"/>
          </c:dLbls>
          <c:cat>
            <c:strRef>
              <c:f>Munka15!$J$8:$J$15</c:f>
              <c:strCache>
                <c:ptCount val="8"/>
                <c:pt idx="0">
                  <c:v>gazdaságtudományok Á</c:v>
                </c:pt>
                <c:pt idx="1">
                  <c:v>gazdaságtudományok K</c:v>
                </c:pt>
                <c:pt idx="2">
                  <c:v>társadalomtudomány Á</c:v>
                </c:pt>
                <c:pt idx="3">
                  <c:v>műszaki Á</c:v>
                </c:pt>
                <c:pt idx="4">
                  <c:v>informatika Á</c:v>
                </c:pt>
                <c:pt idx="5">
                  <c:v>bölcsészettudomány Á</c:v>
                </c:pt>
                <c:pt idx="6">
                  <c:v>agrár Á</c:v>
                </c:pt>
                <c:pt idx="7">
                  <c:v>egyéb</c:v>
                </c:pt>
              </c:strCache>
            </c:strRef>
          </c:cat>
          <c:val>
            <c:numRef>
              <c:f>Munka15!$K$8:$K$15</c:f>
              <c:numCache>
                <c:formatCode>####.0%</c:formatCode>
                <c:ptCount val="8"/>
                <c:pt idx="0">
                  <c:v>0.37768421052631584</c:v>
                </c:pt>
                <c:pt idx="1">
                  <c:v>0.39621052631578968</c:v>
                </c:pt>
                <c:pt idx="2">
                  <c:v>4.6315789473684206E-2</c:v>
                </c:pt>
                <c:pt idx="3">
                  <c:v>3.4947368421052664E-2</c:v>
                </c:pt>
                <c:pt idx="4">
                  <c:v>3.4526315789473731E-2</c:v>
                </c:pt>
                <c:pt idx="5">
                  <c:v>3.1578947368421088E-2</c:v>
                </c:pt>
                <c:pt idx="6">
                  <c:v>2.1052631578947382E-2</c:v>
                </c:pt>
                <c:pt idx="7" formatCode="0.00%">
                  <c:v>5.8000000000000003E-2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CA9CF-D7A5-4F0B-A693-FA382188EB9E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066D5-8FC8-4E9C-9131-95CC13842B3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Az első helyen önköltséges gazdasági képzésre jelentkezők 99%-át önköltséges gazdasági képzésre vették fel.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066D5-8FC8-4E9C-9131-95CC13842B3F}" type="slidenum">
              <a:rPr lang="hu-HU" smtClean="0"/>
              <a:pPr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066D5-8FC8-4E9C-9131-95CC13842B3F}" type="slidenum">
              <a:rPr lang="hu-HU" smtClean="0"/>
              <a:pPr/>
              <a:t>22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9F85-E58C-4B1D-9AFC-F52DAFAB6E80}" type="datetimeFigureOut">
              <a:rPr lang="hu-HU" smtClean="0"/>
              <a:pPr/>
              <a:t>2012.11.30.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8829C-3FE1-4B17-A8BC-EC712D3704E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Államilag támogatott és költségtérítéses képzés – jelentkezési </a:t>
            </a:r>
            <a:r>
              <a:rPr lang="hu-HU" smtClean="0"/>
              <a:t>számok és stratégiák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r>
              <a:rPr lang="hu-HU" dirty="0" smtClean="0"/>
              <a:t>Kiss László</a:t>
            </a:r>
          </a:p>
          <a:p>
            <a:r>
              <a:rPr lang="hu-HU" dirty="0" err="1" smtClean="0"/>
              <a:t>Educatio</a:t>
            </a:r>
            <a:r>
              <a:rPr lang="hu-HU" dirty="0" smtClean="0"/>
              <a:t> Társ. </a:t>
            </a:r>
            <a:r>
              <a:rPr lang="hu-HU" dirty="0" err="1" smtClean="0"/>
              <a:t>Szolg</a:t>
            </a:r>
            <a:r>
              <a:rPr lang="hu-HU" dirty="0" smtClean="0"/>
              <a:t>. Nonprofit Kft.</a:t>
            </a:r>
            <a:endParaRPr lang="hu-HU" dirty="0"/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021288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Jelentkezők átlagpontszáma néhány képzési területen (alapszakok, egységes, osztatlan szakok)</a:t>
            </a: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39552" y="1412777"/>
          <a:ext cx="8229600" cy="468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2232248"/>
                <a:gridCol w="2036912"/>
              </a:tblGrid>
              <a:tr h="307234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gazdaságtudományok alap,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332,42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388,38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gazdaságtudományok, alap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275,98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299,53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bölcsészettudomány, alap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336,16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353,62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bölcsészettudomány, alap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299,77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301,37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jogi osztatlan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352,52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378,44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jogi osztatlan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293,27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306,42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műszaki alap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278,42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277,20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műszaki alap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230,83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212,80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természettudomány, alap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303,96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312,72</a:t>
                      </a:r>
                    </a:p>
                  </a:txBody>
                  <a:tcPr marL="7620" marR="7620" marT="7620" marB="0" anchor="b"/>
                </a:tc>
              </a:tr>
              <a:tr h="30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természettudomány, alap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307,59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319,35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2924944"/>
            <a:ext cx="7772400" cy="2844031"/>
          </a:xfrm>
        </p:spPr>
        <p:txBody>
          <a:bodyPr>
            <a:normAutofit/>
          </a:bodyPr>
          <a:lstStyle/>
          <a:p>
            <a:r>
              <a:rPr lang="hu-HU" dirty="0" smtClean="0"/>
              <a:t>Első helyen gazdaságtudományi alapképzésre jelentkezők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 flipV="1">
            <a:off x="722313" y="2636912"/>
            <a:ext cx="7772400" cy="269801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jelentkezések számokban – gazdaságtudományok terület, alapképzés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3000" dirty="0" smtClean="0"/>
          </a:p>
          <a:p>
            <a:r>
              <a:rPr lang="hu-HU" sz="3000" dirty="0" smtClean="0"/>
              <a:t>Felvehető ösztöndíjas keretszám: 250 fő</a:t>
            </a:r>
          </a:p>
          <a:p>
            <a:r>
              <a:rPr lang="hu-HU" sz="3000" dirty="0" smtClean="0"/>
              <a:t>Első helyen ösztöndíjas gazdaságtudományi alapképzésre jelentkezők</a:t>
            </a:r>
            <a:r>
              <a:rPr lang="hu-HU" sz="3000" smtClean="0"/>
              <a:t>: 2572 </a:t>
            </a:r>
            <a:r>
              <a:rPr lang="hu-HU" sz="3000" dirty="0" smtClean="0"/>
              <a:t>fő</a:t>
            </a:r>
          </a:p>
          <a:p>
            <a:r>
              <a:rPr lang="hu-HU" sz="3000" dirty="0" smtClean="0"/>
              <a:t>Első helyen önköltséges gazdaságtudományi alapképzésre jelentkezők: 935 fő</a:t>
            </a:r>
          </a:p>
          <a:p>
            <a:r>
              <a:rPr lang="hu-HU" sz="3000" dirty="0" smtClean="0"/>
              <a:t>Közel tízszeres túljelentkezés az ösztöndíjas helyekre</a:t>
            </a:r>
            <a:endParaRPr lang="hu-HU" sz="3000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Jelentkezések száma</a:t>
            </a:r>
            <a:endParaRPr lang="hu-HU" dirty="0"/>
          </a:p>
        </p:txBody>
      </p:sp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Második helyes jelentkezések képzési szint szerint</a:t>
            </a:r>
          </a:p>
        </p:txBody>
      </p:sp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Második helyes jelentkezések finanszírozási forma szerint</a:t>
            </a:r>
            <a:endParaRPr lang="hu-HU" sz="3200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Második helyes jelentkezések képzési terület szerint, alapképzések</a:t>
            </a:r>
            <a:endParaRPr lang="hu-HU" sz="3200" dirty="0"/>
          </a:p>
        </p:txBody>
      </p:sp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3605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88624">
                <a:tc>
                  <a:txBody>
                    <a:bodyPr/>
                    <a:lstStyle/>
                    <a:p>
                      <a:pPr algn="l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első helyen Á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első helyen K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gazdaságtudományok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85,80%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társadalomtudomány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5,10%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műszaki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1,50%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informatika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1,50%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bölcsészettudomány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2,40%</a:t>
                      </a:r>
                    </a:p>
                  </a:txBody>
                  <a:tcPr marL="0" marR="0" marT="0" marB="0" anchor="b"/>
                </a:tc>
              </a:tr>
              <a:tr h="53996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egyéb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dirty="0" smtClean="0"/>
              <a:t>Második helyes jelentkezések képzési terület és finanszírozási forma szerint, első helyen ösztöndíjas helyre jelentkezők</a:t>
            </a:r>
            <a:endParaRPr lang="hu-HU" sz="32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900" dirty="0" smtClean="0"/>
              <a:t>Második helyes jelentkezések képzési terület és finanszírozási forma szerint, első helyen önköltséges helyre jelentkezők</a:t>
            </a:r>
            <a:endParaRPr lang="hu-HU" sz="29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Összefüggések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/>
              <a:t>A jelentkezések száma és az elért pontszám között nincs összefüggés – az egy helyre jelentkezők ugyan átlagban a legmagasabb pontszámmal rendelkeznek, de őket a 10-nél több helyre jelentkezők követik.</a:t>
            </a:r>
          </a:p>
          <a:p>
            <a:r>
              <a:rPr lang="hu-HU" sz="2400" dirty="0" smtClean="0"/>
              <a:t>A második helyen is gazdaságtudományi képzést választók átlagpontja közel 40 ponttal magasabb a más területeket megjelölőkénél.</a:t>
            </a:r>
          </a:p>
          <a:p>
            <a:r>
              <a:rPr lang="hu-HU" sz="2400" dirty="0" smtClean="0"/>
              <a:t>A második helyen felsőfokú szakképzést megjelölők átlagpontszáma mintegy 100 ponttal marad el a másodikként is alapképzést választók mögött.</a:t>
            </a:r>
          </a:p>
          <a:p>
            <a:r>
              <a:rPr lang="hu-HU" sz="2400" dirty="0" smtClean="0"/>
              <a:t>A második helyes jelentkezés finanszírozási formája és az elért pontszám között nincs összefüggés. </a:t>
            </a:r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400" dirty="0" smtClean="0"/>
              <a:t>Államilag támogatott alapképzésre és egységes, osztatlan képzésre felvehetők száma</a:t>
            </a:r>
            <a:endParaRPr lang="hu-HU" sz="3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Hányadik helyen vették fel? </a:t>
            </a:r>
            <a:endParaRPr lang="hu-HU" dirty="0"/>
          </a:p>
        </p:txBody>
      </p:sp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dirty="0" smtClean="0"/>
              <a:t>Hová vették fel az első helyen ösztöndíjas gazdasági alapképzésre jelentkezőket? (csak a felvettek %-ában)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Nem első helyen felvett első helyen ösztöndíjas helyre jelentkezők (csak a felvettek %-ában)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Nem első helyen felvett első helyen ösztöndíjas helyre jelentkezők (csak a felvettek %-ában)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984"/>
                <a:gridCol w="245861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Jelentkezés sorszáma, képzési</a:t>
                      </a:r>
                      <a:r>
                        <a:rPr lang="hu-HU" baseline="0" dirty="0" smtClean="0"/>
                        <a:t> területe, fin. formája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%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hely gazdaságtudományok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37,63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 hely gazdaságtudományok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15,45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 hely gazdaságtudományok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9,03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 hely gazdaságtudományok 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4,52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hely műszaki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3,29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hely gazdaságtudományok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2,72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hely informatika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 hely gazdaságtudományok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2,16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 hely műszaki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1,95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hely agrár Á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1,54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Kiss.laszlo2@</a:t>
            </a:r>
            <a:r>
              <a:rPr lang="hu-HU" dirty="0" err="1" smtClean="0"/>
              <a:t>educatio.hu</a:t>
            </a: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Első helyes jelentkezők száma finanszírozási forma szerint – összes első helyes jelentkezés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Kép 5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Első helyes jelentkezők száma finanszírozási forma szerint – alapszakok és egységes, osztatlan szakok első helyes jelentkezői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6093296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Eltérések a jelentkezési stratégiákban 2012-ig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Első helyen állami képzést megjelölők: több jelentkezés jelentkezőnként</a:t>
            </a:r>
          </a:p>
          <a:p>
            <a:r>
              <a:rPr lang="hu-HU" dirty="0" smtClean="0"/>
              <a:t>Első helyen állami képzést megjelölők: magasabb átlagpontszám</a:t>
            </a:r>
          </a:p>
          <a:p>
            <a:r>
              <a:rPr lang="hu-HU" dirty="0" smtClean="0"/>
              <a:t>Első helyen költségtérítéses képzést megjelölők: nagyobb bejutási arány</a:t>
            </a:r>
          </a:p>
          <a:p>
            <a:r>
              <a:rPr lang="hu-HU" i="1" dirty="0" smtClean="0"/>
              <a:t>Költségtérítéses képzésre jelentkezők: gyengébb teljesítmény, biztosabb bejutás</a:t>
            </a:r>
            <a:endParaRPr lang="hu-HU" i="1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Első helyen államilag </a:t>
            </a:r>
            <a:r>
              <a:rPr lang="hu-HU" sz="2800" dirty="0" smtClean="0"/>
              <a:t>támogatott </a:t>
            </a:r>
            <a:r>
              <a:rPr lang="hu-HU" sz="2800" dirty="0"/>
              <a:t>és első helyen költségtérítéses </a:t>
            </a:r>
            <a:r>
              <a:rPr lang="hu-HU" sz="2800" dirty="0" smtClean="0"/>
              <a:t>képzésre </a:t>
            </a:r>
            <a:r>
              <a:rPr lang="hu-HU" sz="2800" dirty="0"/>
              <a:t>jelentkezők a jelentkezések száma szerint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Jelentkezők átlagpontszáma, alapszakok és egységes, osztatlan szakok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39552" y="2060849"/>
          <a:ext cx="8229600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764328"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2009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2010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2011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2012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93863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Á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Á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Á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Á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K</a:t>
                      </a:r>
                      <a:endParaRPr lang="hu-HU" sz="2400" dirty="0"/>
                    </a:p>
                  </a:txBody>
                  <a:tcPr/>
                </a:tc>
              </a:tr>
              <a:tr h="1537396"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305,4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284,9</a:t>
                      </a:r>
                      <a:endParaRPr lang="hu-HU" sz="2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293,7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267,3</a:t>
                      </a:r>
                      <a:endParaRPr lang="hu-HU" sz="2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289,3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260,2</a:t>
                      </a:r>
                      <a:endParaRPr lang="hu-HU" sz="2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305,4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hu-HU" sz="2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t"/>
                      <a:r>
                        <a:rPr lang="hu-HU" sz="24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284,9</a:t>
                      </a:r>
                      <a:endParaRPr lang="hu-HU" sz="24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Hányadik helyen nyert felvételt?</a:t>
            </a:r>
            <a:endParaRPr lang="hu-HU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Kép 6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Változások a jelentkezések jellemzőiben , 2012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korábbiaknál magasabb átlagpontszám – mindkét finanszírozási forma esetében</a:t>
            </a:r>
          </a:p>
          <a:p>
            <a:r>
              <a:rPr lang="hu-HU" dirty="0" smtClean="0"/>
              <a:t>Első helyen önköltséges képzést megjelölők: a csak egy helyet megjelölők aránya erősen csökkent</a:t>
            </a:r>
          </a:p>
          <a:p>
            <a:r>
              <a:rPr lang="hu-HU" dirty="0" smtClean="0"/>
              <a:t>A bejutási mintákban nincs érdemi változás</a:t>
            </a:r>
          </a:p>
          <a:p>
            <a:endParaRPr lang="hu-HU" dirty="0" smtClean="0"/>
          </a:p>
          <a:p>
            <a:r>
              <a:rPr lang="hu-HU" i="1" dirty="0" smtClean="0"/>
              <a:t>Nagy különbségek képzési területenként</a:t>
            </a:r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16530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639</Words>
  <Application>Microsoft Office PowerPoint</Application>
  <PresentationFormat>Diavetítés a képernyőre (4:3 oldalarány)</PresentationFormat>
  <Paragraphs>161</Paragraphs>
  <Slides>24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Államilag támogatott és költségtérítéses képzés – jelentkezési számok és stratégiák</vt:lpstr>
      <vt:lpstr>Államilag támogatott alapképzésre és egységes, osztatlan képzésre felvehetők száma</vt:lpstr>
      <vt:lpstr>Első helyes jelentkezők száma finanszírozási forma szerint – összes első helyes jelentkezés</vt:lpstr>
      <vt:lpstr>Első helyes jelentkezők száma finanszírozási forma szerint – alapszakok és egységes, osztatlan szakok első helyes jelentkezői</vt:lpstr>
      <vt:lpstr>Eltérések a jelentkezési stratégiákban 2012-ig</vt:lpstr>
      <vt:lpstr>Első helyen államilag támogatott és első helyen költségtérítéses képzésre jelentkezők a jelentkezések száma szerint</vt:lpstr>
      <vt:lpstr>Jelentkezők átlagpontszáma, alapszakok és egységes, osztatlan szakok</vt:lpstr>
      <vt:lpstr>Hányadik helyen nyert felvételt?</vt:lpstr>
      <vt:lpstr>Változások a jelentkezések jellemzőiben , 2012</vt:lpstr>
      <vt:lpstr>Jelentkezők átlagpontszáma néhány képzési területen (alapszakok, egységes, osztatlan szakok)</vt:lpstr>
      <vt:lpstr>Első helyen gazdaságtudományi alapképzésre jelentkezők</vt:lpstr>
      <vt:lpstr>A jelentkezések számokban – gazdaságtudományok terület, alapképzés</vt:lpstr>
      <vt:lpstr>Jelentkezések száma</vt:lpstr>
      <vt:lpstr>Második helyes jelentkezések képzési szint szerint</vt:lpstr>
      <vt:lpstr>Második helyes jelentkezések finanszírozási forma szerint</vt:lpstr>
      <vt:lpstr>Második helyes jelentkezések képzési terület szerint, alapképzések</vt:lpstr>
      <vt:lpstr>Második helyes jelentkezések képzési terület és finanszírozási forma szerint, első helyen ösztöndíjas helyre jelentkezők</vt:lpstr>
      <vt:lpstr>Második helyes jelentkezések képzési terület és finanszírozási forma szerint, első helyen önköltséges helyre jelentkezők</vt:lpstr>
      <vt:lpstr>Összefüggések</vt:lpstr>
      <vt:lpstr>Hányadik helyen vették fel? </vt:lpstr>
      <vt:lpstr>Hová vették fel az első helyen ösztöndíjas gazdasági alapképzésre jelentkezőket? (csak a felvettek %-ában)</vt:lpstr>
      <vt:lpstr>Nem első helyen felvett első helyen ösztöndíjas helyre jelentkezők (csak a felvettek %-ában)</vt:lpstr>
      <vt:lpstr>Nem első helyen felvett első helyen ösztöndíjas helyre jelentkezők (csak a felvettek %-ában)</vt:lpstr>
      <vt:lpstr>Köszönöm a figyelmet!</vt:lpstr>
    </vt:vector>
  </TitlesOfParts>
  <Company>Educatio Társ. Szolg. Nonprofit kft.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Jelentkezési stratégiák – államilag támogatott és költségtérítéses képzések</dc:title>
  <dc:creator>kissla</dc:creator>
  <cp:lastModifiedBy>Chuck</cp:lastModifiedBy>
  <cp:revision>51</cp:revision>
  <dcterms:created xsi:type="dcterms:W3CDTF">2012-11-26T08:06:44Z</dcterms:created>
  <dcterms:modified xsi:type="dcterms:W3CDTF">2012-11-30T06:01:30Z</dcterms:modified>
</cp:coreProperties>
</file>