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6" r:id="rId11"/>
    <p:sldId id="269" r:id="rId12"/>
    <p:sldId id="272" r:id="rId13"/>
    <p:sldId id="273" r:id="rId14"/>
    <p:sldId id="270" r:id="rId15"/>
    <p:sldId id="271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"/>
        <a:ea typeface="+mn-ea"/>
        <a:cs typeface="+mn-cs"/>
        <a:sym typeface="Lucida Grande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"/>
        <a:ea typeface="+mn-ea"/>
        <a:cs typeface="+mn-cs"/>
        <a:sym typeface="Lucida Grande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"/>
        <a:ea typeface="+mn-ea"/>
        <a:cs typeface="+mn-cs"/>
        <a:sym typeface="Lucida Grande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"/>
        <a:ea typeface="+mn-ea"/>
        <a:cs typeface="+mn-cs"/>
        <a:sym typeface="Lucida Grande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"/>
        <a:ea typeface="+mn-ea"/>
        <a:cs typeface="+mn-cs"/>
        <a:sym typeface="Lucida Grande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Lucida Grande"/>
        <a:ea typeface="+mn-ea"/>
        <a:cs typeface="+mn-cs"/>
        <a:sym typeface="Lucida Grande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Lucida Grande"/>
        <a:ea typeface="+mn-ea"/>
        <a:cs typeface="+mn-cs"/>
        <a:sym typeface="Lucida Grande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Lucida Grande"/>
        <a:ea typeface="+mn-ea"/>
        <a:cs typeface="+mn-cs"/>
        <a:sym typeface="Lucida Grande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Lucida Grande"/>
        <a:ea typeface="+mn-ea"/>
        <a:cs typeface="+mn-cs"/>
        <a:sym typeface="Lucida Grand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99CC"/>
    <a:srgbClr val="3FAB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CC18-E611-44C6-9C53-147E1428C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27F64-E9D0-4A8D-8930-121C86342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3290F-137D-49CD-9F5B-336C7F154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9FCA2-F24A-43EF-AD8E-3C1006FD4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ABE08-22CB-435F-A979-F0A502B7E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564A3-A391-40C9-A33C-7C4261D1B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5FFB0-B28D-4644-BBE9-06E7C7B77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0DB9A-6989-4CC8-850D-70D13B3AE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6085-2CED-4F9F-8511-346433FEB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C485E-5A92-4915-AF62-4D549B939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>
              <a:sym typeface="Verdana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626EF-D0A8-4A47-A23C-7CFDF469D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20138" y="6556375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AAC63862-4477-485D-8797-716F3ABE7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96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Verdana" pitchFamily="34" charset="0"/>
        </a:defRPr>
      </a:lvl1pPr>
      <a:lvl2pPr marL="396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sym typeface="Verdana" pitchFamily="34" charset="0"/>
        </a:defRPr>
      </a:lvl2pPr>
      <a:lvl3pPr marL="396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sym typeface="Verdana" pitchFamily="34" charset="0"/>
        </a:defRPr>
      </a:lvl3pPr>
      <a:lvl4pPr marL="396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sym typeface="Verdana" pitchFamily="34" charset="0"/>
        </a:defRPr>
      </a:lvl4pPr>
      <a:lvl5pPr marL="396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sym typeface="Verdana" pitchFamily="34" charset="0"/>
        </a:defRPr>
      </a:lvl5pPr>
      <a:lvl6pPr marL="496888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sym typeface="Verdana" charset="0"/>
        </a:defRPr>
      </a:lvl6pPr>
      <a:lvl7pPr marL="954088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sym typeface="Verdana" charset="0"/>
        </a:defRPr>
      </a:lvl7pPr>
      <a:lvl8pPr marL="1411288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sym typeface="Verdana" charset="0"/>
        </a:defRPr>
      </a:lvl8pPr>
      <a:lvl9pPr marL="1868488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sym typeface="Verdana" charset="0"/>
        </a:defRPr>
      </a:lvl9pPr>
    </p:titleStyle>
    <p:bodyStyle>
      <a:lvl1pPr marL="382588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-H-Bold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Verdana" pitchFamily="34" charset="0"/>
        </a:defRPr>
      </a:lvl1pPr>
      <a:lvl2pPr marL="782638" indent="-28575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-H-Bold"/>
        <a:buChar char="–"/>
        <a:defRPr sz="2800">
          <a:solidFill>
            <a:schemeClr val="tx1"/>
          </a:solidFill>
          <a:latin typeface="+mn-lt"/>
          <a:sym typeface="Verdana" pitchFamily="34" charset="0"/>
        </a:defRPr>
      </a:lvl2pPr>
      <a:lvl3pPr marL="1182688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-H-Bold"/>
        <a:buChar char="•"/>
        <a:defRPr sz="2400">
          <a:solidFill>
            <a:schemeClr val="tx1"/>
          </a:solidFill>
          <a:latin typeface="+mn-lt"/>
          <a:sym typeface="Verdana" pitchFamily="34" charset="0"/>
        </a:defRPr>
      </a:lvl3pPr>
      <a:lvl4pPr marL="16398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-H-Bold"/>
        <a:buChar char="–"/>
        <a:defRPr sz="2000">
          <a:solidFill>
            <a:schemeClr val="tx1"/>
          </a:solidFill>
          <a:latin typeface="Lucida Grande" charset="0"/>
          <a:sym typeface="Lucida Grande"/>
        </a:defRPr>
      </a:lvl4pPr>
      <a:lvl5pPr marL="2097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-H-Bold"/>
        <a:buChar char="»"/>
        <a:defRPr sz="2000">
          <a:solidFill>
            <a:schemeClr val="tx1"/>
          </a:solidFill>
          <a:latin typeface="Lucida Grande" charset="0"/>
          <a:sym typeface="Lucida Grande"/>
        </a:defRPr>
      </a:lvl5pPr>
      <a:lvl6pPr marL="2554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-H-Bold" charset="0"/>
        <a:buChar char="»"/>
        <a:defRPr sz="2000">
          <a:solidFill>
            <a:schemeClr val="tx1"/>
          </a:solidFill>
          <a:latin typeface="Lucida Grande" charset="0"/>
          <a:sym typeface="Lucida Grande" charset="0"/>
        </a:defRPr>
      </a:lvl6pPr>
      <a:lvl7pPr marL="3011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-H-Bold" charset="0"/>
        <a:buChar char="»"/>
        <a:defRPr sz="2000">
          <a:solidFill>
            <a:schemeClr val="tx1"/>
          </a:solidFill>
          <a:latin typeface="Lucida Grande" charset="0"/>
          <a:sym typeface="Lucida Grande" charset="0"/>
        </a:defRPr>
      </a:lvl7pPr>
      <a:lvl8pPr marL="3468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-H-Bold" charset="0"/>
        <a:buChar char="»"/>
        <a:defRPr sz="2000">
          <a:solidFill>
            <a:schemeClr val="tx1"/>
          </a:solidFill>
          <a:latin typeface="Lucida Grande" charset="0"/>
          <a:sym typeface="Lucida Grande" charset="0"/>
        </a:defRPr>
      </a:lvl8pPr>
      <a:lvl9pPr marL="3925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-H-Bold" charset="0"/>
        <a:buChar char="»"/>
        <a:defRPr sz="2000">
          <a:solidFill>
            <a:schemeClr val="tx1"/>
          </a:solidFill>
          <a:latin typeface="Lucida Grande" charset="0"/>
          <a:sym typeface="Lucida Grande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ldiko.hrubos@uni-corvinus.h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ia számának hely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678AB4-15B9-4BAD-AD82-CD96031AF908}" type="slidenum">
              <a:rPr lang="en-US" smtClean="0">
                <a:latin typeface="Lucida Grande"/>
                <a:sym typeface="Lucida Grande"/>
              </a:rPr>
              <a:pPr/>
              <a:t>1</a:t>
            </a:fld>
            <a:endParaRPr lang="en-US" smtClean="0">
              <a:latin typeface="Lucida Grande"/>
              <a:sym typeface="Lucida Grande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4213" y="1341438"/>
            <a:ext cx="7632700" cy="1008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ts val="3400"/>
              </a:lnSpc>
            </a:pPr>
            <a:r>
              <a:rPr lang="hu-HU" sz="2800" smtClean="0"/>
              <a:t>A menedzserizmus esélyei</a:t>
            </a:r>
            <a:br>
              <a:rPr lang="hu-HU" sz="2800" smtClean="0"/>
            </a:br>
            <a:r>
              <a:rPr lang="hu-HU" sz="2800" smtClean="0"/>
              <a:t>az Európai Felsőoktatási Térségben</a:t>
            </a:r>
            <a:endParaRPr lang="hu-HU" sz="2800" b="0" smtClean="0"/>
          </a:p>
        </p:txBody>
      </p:sp>
      <p:sp>
        <p:nvSpPr>
          <p:cNvPr id="13315" name="Text Box 4"/>
          <p:cNvSpPr txBox="1">
            <a:spLocks/>
          </p:cNvSpPr>
          <p:nvPr/>
        </p:nvSpPr>
        <p:spPr bwMode="auto">
          <a:xfrm>
            <a:off x="3132138" y="3789363"/>
            <a:ext cx="525621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hu-HU" sz="1600"/>
              <a:t>Menedzserizmus az oktatásügyben.</a:t>
            </a:r>
            <a:br>
              <a:rPr lang="hu-HU" sz="1600"/>
            </a:br>
            <a:r>
              <a:rPr lang="hu-HU" sz="1600"/>
              <a:t>Műhelykonferencia a Budapesti Corvinus Egyetem Nemzetközi Felsőoktatási Kutatások Központja,</a:t>
            </a:r>
            <a:br>
              <a:rPr lang="hu-HU" sz="1600"/>
            </a:br>
            <a:r>
              <a:rPr lang="hu-HU" sz="1600"/>
              <a:t>a Magyar Szociológiai Társaság Oktatásszociológiai Szakosztálya és az Educatio folyóirat szerkesztőbizottsága rendezésében</a:t>
            </a:r>
            <a:br>
              <a:rPr lang="hu-HU" sz="1600"/>
            </a:br>
            <a:r>
              <a:rPr lang="hu-HU" sz="1600"/>
              <a:t> </a:t>
            </a:r>
            <a:br>
              <a:rPr lang="hu-HU" sz="1600"/>
            </a:br>
            <a:r>
              <a:rPr lang="hu-HU" sz="1600" b="1">
                <a:solidFill>
                  <a:schemeClr val="tx1"/>
                </a:solidFill>
                <a:sym typeface="Verdana" pitchFamily="34" charset="0"/>
              </a:rPr>
              <a:t>Budapest, 2011. október 13.</a:t>
            </a:r>
          </a:p>
        </p:txBody>
      </p:sp>
      <p:sp>
        <p:nvSpPr>
          <p:cNvPr id="8197" name="Text Box 5"/>
          <p:cNvSpPr txBox="1">
            <a:spLocks/>
          </p:cNvSpPr>
          <p:nvPr/>
        </p:nvSpPr>
        <p:spPr bwMode="auto">
          <a:xfrm>
            <a:off x="971550" y="2492375"/>
            <a:ext cx="70564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Verdana" charset="0"/>
              </a:rPr>
              <a:t>Hrubos Ildikó</a:t>
            </a:r>
            <a:br>
              <a:rPr lang="hu-HU"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Verdana" charset="0"/>
              </a:rPr>
            </a:br>
            <a:r>
              <a:rPr lang="hu-HU"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Verdana" charset="0"/>
              </a:rPr>
              <a:t>Budapesti Corvinus Egyetem</a:t>
            </a:r>
            <a:br>
              <a:rPr lang="hu-HU"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Verdana" charset="0"/>
              </a:rPr>
            </a:br>
            <a:r>
              <a:rPr lang="hu-HU" sz="1600" b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Verdana" charset="0"/>
                <a:hlinkClick r:id="rId2"/>
              </a:rPr>
              <a:t>ildiko.hrubos@uni-corvinus.hu</a:t>
            </a:r>
            <a:r>
              <a:rPr lang="hu-HU" sz="1600" b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Verdana" charset="0"/>
              </a:rPr>
              <a:t/>
            </a:r>
            <a:br>
              <a:rPr lang="hu-HU" sz="1600" b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Verdana" charset="0"/>
              </a:rPr>
            </a:br>
            <a:r>
              <a:rPr lang="hu-HU" sz="1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Verdana" charset="0"/>
              </a:rPr>
              <a:t/>
            </a:r>
            <a:br>
              <a:rPr lang="hu-HU" sz="1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Verdana" charset="0"/>
              </a:rPr>
            </a:br>
            <a:r>
              <a:rPr lang="hu-HU" sz="1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Verdana" charset="0"/>
              </a:rPr>
              <a:t>Az előadás a TÁMOP 4.2.1.B-09/1KMR-2010-2010-0005 projekt keretében készült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414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000"/>
              </a:lnSpc>
            </a:pPr>
            <a:r>
              <a:rPr lang="hu-HU" sz="2400" smtClean="0"/>
              <a:t>Kényes kérdés, hogy a nemzeti kormányzatok elfogadják-e a Regiszterben szereplő ügynökségek ítéletét?</a:t>
            </a:r>
          </a:p>
          <a:p>
            <a:pPr>
              <a:lnSpc>
                <a:spcPts val="3000"/>
              </a:lnSpc>
              <a:buFont typeface="Arial-H-Bold"/>
              <a:buNone/>
            </a:pPr>
            <a:endParaRPr lang="hu-HU" sz="2400" smtClean="0"/>
          </a:p>
          <a:p>
            <a:pPr>
              <a:lnSpc>
                <a:spcPts val="3000"/>
              </a:lnSpc>
            </a:pPr>
            <a:r>
              <a:rPr lang="hu-HU" sz="2400" smtClean="0"/>
              <a:t>Jelenleg meglehetősen kevés ügynökség jelentkezett be a listára (amelyek nem tartoznak a legjelentősebbek közé)</a:t>
            </a:r>
          </a:p>
          <a:p>
            <a:pPr>
              <a:lnSpc>
                <a:spcPts val="3000"/>
              </a:lnSpc>
              <a:buFont typeface="Arial-H-Bold"/>
              <a:buNone/>
            </a:pPr>
            <a:endParaRPr lang="hu-HU" sz="2400" smtClean="0"/>
          </a:p>
          <a:p>
            <a:pPr>
              <a:lnSpc>
                <a:spcPts val="3000"/>
              </a:lnSpc>
            </a:pPr>
            <a:r>
              <a:rPr lang="hu-HU" sz="2400" smtClean="0"/>
              <a:t>Mi tudná kimozdítani a holtpontról ezt az ügyet?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 bwMode="auto">
          <a:xfrm>
            <a:off x="179388" y="188913"/>
            <a:ext cx="8218487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3000"/>
              </a:lnSpc>
            </a:pPr>
            <a:r>
              <a:rPr lang="hu-HU" sz="2800" smtClean="0"/>
              <a:t>II. Európai projektek: U-Map,</a:t>
            </a:r>
            <a:br>
              <a:rPr lang="hu-HU" sz="2800" smtClean="0"/>
            </a:br>
            <a:r>
              <a:rPr lang="hu-HU" sz="2800" smtClean="0"/>
              <a:t>U-Multirank</a:t>
            </a:r>
          </a:p>
        </p:txBody>
      </p:sp>
      <p:sp>
        <p:nvSpPr>
          <p:cNvPr id="22530" name="Tartalom helye 2"/>
          <p:cNvSpPr>
            <a:spLocks noGrp="1"/>
          </p:cNvSpPr>
          <p:nvPr>
            <p:ph idx="1"/>
          </p:nvPr>
        </p:nvSpPr>
        <p:spPr bwMode="auto">
          <a:xfrm>
            <a:off x="250825" y="11255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hu-HU" sz="2200" smtClean="0"/>
              <a:t>U-Map – európai válasz a ranking hisztériára – 2010-re elkészült a javaslat</a:t>
            </a:r>
          </a:p>
          <a:p>
            <a:pPr eaLnBrk="1" hangingPunct="1">
              <a:lnSpc>
                <a:spcPct val="100000"/>
              </a:lnSpc>
            </a:pPr>
            <a:r>
              <a:rPr lang="hu-HU" sz="2200" smtClean="0"/>
              <a:t>Kidolgozó: Center for Higher Education Policy Studies (Hollandia)</a:t>
            </a:r>
          </a:p>
          <a:p>
            <a:pPr eaLnBrk="1" hangingPunct="1">
              <a:lnSpc>
                <a:spcPct val="100000"/>
              </a:lnSpc>
            </a:pPr>
            <a:r>
              <a:rPr lang="hu-HU" sz="2200" smtClean="0"/>
              <a:t>A felsőoktatási intézmények osztályozása (ténylegesen betöltött funkcióik szerint)</a:t>
            </a:r>
          </a:p>
          <a:p>
            <a:pPr eaLnBrk="1" hangingPunct="1">
              <a:lnSpc>
                <a:spcPct val="100000"/>
              </a:lnSpc>
            </a:pPr>
            <a:r>
              <a:rPr lang="hu-HU" sz="2200" smtClean="0"/>
              <a:t>Hangsúlyozottan nem hierarchikus, nem normatív megközelítés</a:t>
            </a:r>
          </a:p>
          <a:p>
            <a:pPr eaLnBrk="1" hangingPunct="1">
              <a:lnSpc>
                <a:spcPct val="100000"/>
              </a:lnSpc>
            </a:pPr>
            <a:r>
              <a:rPr lang="hu-HU" sz="2200" smtClean="0"/>
              <a:t>Hat dimenzió (oktatás és tanulás, hallgatói összetétel, kutatás, tudástranszfer, nemzetközi orientáció, regionális elkötelezettség)</a:t>
            </a:r>
          </a:p>
          <a:p>
            <a:pPr eaLnBrk="1" hangingPunct="1">
              <a:lnSpc>
                <a:spcPct val="100000"/>
              </a:lnSpc>
            </a:pPr>
            <a:r>
              <a:rPr lang="hu-HU" sz="2200" smtClean="0"/>
              <a:t>23 indikátor – alapvetően már rendelkezésre álló, hivatalos forrásokból</a:t>
            </a:r>
          </a:p>
          <a:p>
            <a:pPr eaLnBrk="1" hangingPunct="1">
              <a:lnSpc>
                <a:spcPct val="100000"/>
              </a:lnSpc>
            </a:pPr>
            <a:endParaRPr lang="hu-HU" sz="2200" smtClean="0"/>
          </a:p>
        </p:txBody>
      </p:sp>
      <p:sp>
        <p:nvSpPr>
          <p:cNvPr id="22531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63E6FBB-E353-46B5-8F76-203FD69159E7}" type="slidenum">
              <a:rPr lang="en-US" smtClean="0">
                <a:latin typeface="Lucida Grande"/>
                <a:sym typeface="Lucida Grande"/>
              </a:rPr>
              <a:pPr/>
              <a:t>11</a:t>
            </a:fld>
            <a:endParaRPr lang="en-US" smtClean="0">
              <a:latin typeface="Lucida Grande"/>
              <a:sym typeface="Lucida Grande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ím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  <p:sp>
        <p:nvSpPr>
          <p:cNvPr id="23554" name="Tartalom helye 2"/>
          <p:cNvSpPr>
            <a:spLocks noGrp="1"/>
          </p:cNvSpPr>
          <p:nvPr>
            <p:ph idx="1"/>
          </p:nvPr>
        </p:nvSpPr>
        <p:spPr bwMode="auto">
          <a:xfrm>
            <a:off x="323850" y="1268413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2800"/>
              </a:lnSpc>
            </a:pPr>
            <a:r>
              <a:rPr lang="hu-HU" sz="2400" smtClean="0"/>
              <a:t>Tervezett szervezeti keret: önfenntartó apparátus amely az adatbázist kezeli - ezer intézmény csatlakozása esetén valósítható meg</a:t>
            </a:r>
          </a:p>
          <a:p>
            <a:pPr eaLnBrk="1" hangingPunct="1">
              <a:lnSpc>
                <a:spcPts val="2800"/>
              </a:lnSpc>
              <a:buFont typeface="Arial-H-Bold"/>
              <a:buNone/>
            </a:pPr>
            <a:endParaRPr lang="hu-HU" sz="2400" smtClean="0"/>
          </a:p>
          <a:p>
            <a:pPr eaLnBrk="1" hangingPunct="1">
              <a:lnSpc>
                <a:spcPts val="2800"/>
              </a:lnSpc>
            </a:pPr>
            <a:r>
              <a:rPr lang="hu-HU" sz="2400" smtClean="0"/>
              <a:t>Nyitott kérdés: lesz-e elegendő jelentkező?</a:t>
            </a:r>
          </a:p>
          <a:p>
            <a:pPr eaLnBrk="1" hangingPunct="1">
              <a:lnSpc>
                <a:spcPts val="2800"/>
              </a:lnSpc>
              <a:buFont typeface="Arial-H-Bold"/>
              <a:buNone/>
            </a:pPr>
            <a:r>
              <a:rPr lang="hu-HU" sz="2400" smtClean="0"/>
              <a:t> </a:t>
            </a:r>
          </a:p>
          <a:p>
            <a:pPr eaLnBrk="1" hangingPunct="1">
              <a:lnSpc>
                <a:spcPts val="2800"/>
              </a:lnSpc>
            </a:pPr>
            <a:r>
              <a:rPr lang="hu-HU" sz="2400" smtClean="0"/>
              <a:t>Korlátok: az adatok minősége, ellenőrizhetősége, értelmezése, összehasonlíthatósága</a:t>
            </a:r>
          </a:p>
          <a:p>
            <a:pPr eaLnBrk="1" hangingPunct="1">
              <a:lnSpc>
                <a:spcPts val="2800"/>
              </a:lnSpc>
              <a:buFont typeface="Arial-H-Bold"/>
              <a:buNone/>
            </a:pPr>
            <a:endParaRPr lang="hu-HU" sz="2400" smtClean="0"/>
          </a:p>
          <a:p>
            <a:pPr eaLnBrk="1" hangingPunct="1">
              <a:lnSpc>
                <a:spcPts val="2800"/>
              </a:lnSpc>
            </a:pPr>
            <a:r>
              <a:rPr lang="hu-HU" sz="2400" smtClean="0"/>
              <a:t>Szakértői vélemény: jelenleg elsősorban nemzeti keretekben használható</a:t>
            </a:r>
            <a:r>
              <a:rPr lang="hu-HU" sz="2800" smtClean="0"/>
              <a:t>  </a:t>
            </a:r>
          </a:p>
          <a:p>
            <a:pPr eaLnBrk="1" hangingPunct="1">
              <a:lnSpc>
                <a:spcPts val="2800"/>
              </a:lnSpc>
            </a:pPr>
            <a:endParaRPr lang="hu-HU" sz="2800" smtClean="0"/>
          </a:p>
        </p:txBody>
      </p:sp>
      <p:sp>
        <p:nvSpPr>
          <p:cNvPr id="23555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E000AB-82F2-471B-B968-E91A3E5D2828}" type="slidenum">
              <a:rPr lang="en-US" smtClean="0">
                <a:latin typeface="Lucida Grande"/>
                <a:sym typeface="Lucida Grande"/>
              </a:rPr>
              <a:pPr/>
              <a:t>12</a:t>
            </a:fld>
            <a:endParaRPr lang="en-US" smtClean="0">
              <a:latin typeface="Lucida Grande"/>
              <a:sym typeface="Lucida Grande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ím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  <p:sp>
        <p:nvSpPr>
          <p:cNvPr id="24578" name="Tartalom helye 2"/>
          <p:cNvSpPr>
            <a:spLocks noGrp="1"/>
          </p:cNvSpPr>
          <p:nvPr>
            <p:ph idx="1"/>
          </p:nvPr>
        </p:nvSpPr>
        <p:spPr bwMode="auto">
          <a:xfrm>
            <a:off x="395288" y="119697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2800"/>
              </a:lnSpc>
            </a:pPr>
            <a:r>
              <a:rPr lang="hu-HU" sz="2400" smtClean="0"/>
              <a:t>U-Multirank: a horizontális és a vertikális megközelítés összekapcsolása, globális ambíció – 2011-re készült el a projekt</a:t>
            </a:r>
          </a:p>
          <a:p>
            <a:pPr eaLnBrk="1" hangingPunct="1">
              <a:lnSpc>
                <a:spcPts val="2800"/>
              </a:lnSpc>
            </a:pPr>
            <a:r>
              <a:rPr lang="hu-HU" sz="2400" smtClean="0"/>
              <a:t>Kidolgozó: Center for Higher Education (Németország)</a:t>
            </a:r>
          </a:p>
          <a:p>
            <a:pPr eaLnBrk="1" hangingPunct="1">
              <a:lnSpc>
                <a:spcPts val="2800"/>
              </a:lnSpc>
            </a:pPr>
            <a:r>
              <a:rPr lang="hu-HU" sz="2400" smtClean="0"/>
              <a:t>Első lépésben képzési programok tekintetében kívánják alkalmazni </a:t>
            </a:r>
          </a:p>
          <a:p>
            <a:pPr eaLnBrk="1" hangingPunct="1">
              <a:lnSpc>
                <a:spcPts val="2800"/>
              </a:lnSpc>
            </a:pPr>
            <a:r>
              <a:rPr lang="hu-HU" sz="2400" smtClean="0"/>
              <a:t>Korlát: döntően intézményi szinten gyűjthető adatokra van szükség</a:t>
            </a:r>
          </a:p>
          <a:p>
            <a:pPr eaLnBrk="1" hangingPunct="1">
              <a:lnSpc>
                <a:spcPts val="2800"/>
              </a:lnSpc>
            </a:pPr>
            <a:r>
              <a:rPr lang="hu-HU" sz="2400" smtClean="0"/>
              <a:t>Kérdéses a megbízhatóság és az intézmények érdekeltsége (önkéntes vagy a kormányzat által elrendelt adatszolgáltatás)</a:t>
            </a:r>
          </a:p>
        </p:txBody>
      </p:sp>
      <p:sp>
        <p:nvSpPr>
          <p:cNvPr id="24579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488C74-77C0-4585-8DC4-467536A6B98B}" type="slidenum">
              <a:rPr lang="en-US" smtClean="0">
                <a:latin typeface="Lucida Grande"/>
                <a:sym typeface="Lucida Grande"/>
              </a:rPr>
              <a:pPr/>
              <a:t>13</a:t>
            </a:fld>
            <a:endParaRPr lang="en-US" smtClean="0">
              <a:latin typeface="Lucida Grande"/>
              <a:sym typeface="Lucida Grande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 bwMode="auto">
          <a:xfrm>
            <a:off x="250825" y="260350"/>
            <a:ext cx="8218488" cy="86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2800"/>
              </a:lnSpc>
            </a:pPr>
            <a:r>
              <a:rPr lang="hu-HU" sz="2800" smtClean="0"/>
              <a:t>III. A rangsorkészítés</a:t>
            </a:r>
            <a:br>
              <a:rPr lang="hu-HU" sz="2800" smtClean="0"/>
            </a:br>
            <a:r>
              <a:rPr lang="hu-HU" sz="2800" smtClean="0"/>
              <a:t>nemzetközi akkreditálása</a:t>
            </a: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 bwMode="auto">
          <a:xfrm>
            <a:off x="323850" y="1196975"/>
            <a:ext cx="8424863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z="1800" smtClean="0"/>
              <a:t>2004 – A Nemzetközi Rangsor Szakértői Csoport létrehozásának kezdeményezése (UNESCO európai tagozata és a Washingtoni Felsőoktatás-politikai Intézet) – harmadik főszereplő a Shanghai Jiao Tong Egyetem </a:t>
            </a:r>
          </a:p>
          <a:p>
            <a:pPr eaLnBrk="1" hangingPunct="1"/>
            <a:r>
              <a:rPr lang="hu-HU" sz="1800" smtClean="0"/>
              <a:t>2006 – elfogadják a nemzetközi rangsorkészítés alapelveit (Berlin Principles)</a:t>
            </a:r>
          </a:p>
          <a:p>
            <a:pPr eaLnBrk="1" hangingPunct="1"/>
            <a:r>
              <a:rPr lang="hu-HU" sz="1800" smtClean="0"/>
              <a:t>2009 - Megalakul a formális szervezet (International Observatory on Academic Ranking of Excellence)</a:t>
            </a:r>
          </a:p>
          <a:p>
            <a:pPr eaLnBrk="1" hangingPunct="1"/>
            <a:r>
              <a:rPr lang="hu-HU" sz="1800" smtClean="0"/>
              <a:t>2010 – Berlin: kezdeményezik egy auditálási rendszer létrehozását - előtérben az arab világ és fekete Afrika</a:t>
            </a:r>
          </a:p>
          <a:p>
            <a:pPr eaLnBrk="1" hangingPunct="1"/>
            <a:r>
              <a:rPr lang="hu-HU" sz="1800" smtClean="0"/>
              <a:t>2011 – Pozsony: megvitatják és elfogadják az auditálás céljára, kritériumaira és eljárására vonatkozó alapelveket - a nemzeti és a nemzetközi rangsorkészítés összekapcsolása - előtérben a poszt-szocialista országok</a:t>
            </a:r>
          </a:p>
        </p:txBody>
      </p:sp>
      <p:sp>
        <p:nvSpPr>
          <p:cNvPr id="25603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F660FC7-C07C-4DB7-863C-DC16F83ADFD7}" type="slidenum">
              <a:rPr lang="en-US" smtClean="0">
                <a:latin typeface="Lucida Grande"/>
                <a:sym typeface="Lucida Grande"/>
              </a:rPr>
              <a:pPr/>
              <a:t>14</a:t>
            </a:fld>
            <a:endParaRPr lang="en-US" smtClean="0">
              <a:latin typeface="Lucida Grande"/>
              <a:sym typeface="Lucida Grande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 bwMode="auto">
          <a:xfrm>
            <a:off x="395288" y="404813"/>
            <a:ext cx="8229600" cy="5032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mtClean="0"/>
              <a:t>2012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 bwMode="auto">
          <a:xfrm>
            <a:off x="395288" y="119697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2800"/>
              </a:lnSpc>
            </a:pPr>
            <a:r>
              <a:rPr lang="hu-HU" sz="2400" smtClean="0"/>
              <a:t>Megindul az auditálás (elkerülendő veszély: kialakul a rangsorok rangsora)</a:t>
            </a:r>
          </a:p>
          <a:p>
            <a:pPr eaLnBrk="1" hangingPunct="1">
              <a:lnSpc>
                <a:spcPts val="2800"/>
              </a:lnSpc>
              <a:buFont typeface="Arial-H-Bold"/>
              <a:buNone/>
            </a:pPr>
            <a:endParaRPr lang="hu-HU" sz="2400" smtClean="0"/>
          </a:p>
          <a:p>
            <a:pPr eaLnBrk="1" hangingPunct="1">
              <a:lnSpc>
                <a:spcPts val="2800"/>
              </a:lnSpc>
            </a:pPr>
            <a:r>
              <a:rPr lang="hu-HU" sz="2400" smtClean="0"/>
              <a:t>Hangsúlyozottan a módszerekre, nem pedig az adatokból levont következtetésekre, nem az eredményekre, irányul</a:t>
            </a:r>
          </a:p>
          <a:p>
            <a:pPr eaLnBrk="1" hangingPunct="1">
              <a:lnSpc>
                <a:spcPts val="2800"/>
              </a:lnSpc>
              <a:buFont typeface="Arial-H-Bold"/>
              <a:buNone/>
            </a:pPr>
            <a:endParaRPr lang="hu-HU" sz="2400" smtClean="0"/>
          </a:p>
          <a:p>
            <a:pPr eaLnBrk="1" hangingPunct="1">
              <a:lnSpc>
                <a:spcPts val="2800"/>
              </a:lnSpc>
            </a:pPr>
            <a:r>
              <a:rPr lang="hu-HU" sz="2400" smtClean="0"/>
              <a:t>Nemzeti, regionális és nemzetközi rangsorok készítői egyaránt jelentkezhetnek</a:t>
            </a:r>
          </a:p>
          <a:p>
            <a:pPr eaLnBrk="1" hangingPunct="1">
              <a:lnSpc>
                <a:spcPts val="2800"/>
              </a:lnSpc>
              <a:buFont typeface="Arial-H-Bold"/>
              <a:buNone/>
            </a:pPr>
            <a:endParaRPr lang="hu-HU" sz="2400" smtClean="0"/>
          </a:p>
          <a:p>
            <a:pPr eaLnBrk="1" hangingPunct="1">
              <a:lnSpc>
                <a:spcPts val="2800"/>
              </a:lnSpc>
            </a:pPr>
            <a:r>
              <a:rPr lang="hu-HU" sz="2400" smtClean="0"/>
              <a:t>Előtérben Ázsia</a:t>
            </a:r>
          </a:p>
        </p:txBody>
      </p:sp>
      <p:sp>
        <p:nvSpPr>
          <p:cNvPr id="26627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9151566-C05A-45D6-8F3C-1D6D54CEA840}" type="slidenum">
              <a:rPr lang="en-US" smtClean="0">
                <a:latin typeface="Lucida Grande"/>
                <a:sym typeface="Lucida Grande"/>
              </a:rPr>
              <a:pPr/>
              <a:t>15</a:t>
            </a:fld>
            <a:endParaRPr lang="en-US" smtClean="0">
              <a:latin typeface="Lucida Grande"/>
              <a:sym typeface="Lucida Grande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title"/>
          </p:nvPr>
        </p:nvSpPr>
        <p:spPr bwMode="auto">
          <a:xfrm>
            <a:off x="250825" y="333375"/>
            <a:ext cx="8229600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z="3200" smtClean="0"/>
              <a:t>Néhány következtetés</a:t>
            </a:r>
          </a:p>
        </p:txBody>
      </p:sp>
      <p:sp>
        <p:nvSpPr>
          <p:cNvPr id="27650" name="Tartalom helye 2"/>
          <p:cNvSpPr>
            <a:spLocks noGrp="1"/>
          </p:cNvSpPr>
          <p:nvPr>
            <p:ph idx="1"/>
          </p:nvPr>
        </p:nvSpPr>
        <p:spPr bwMode="auto">
          <a:xfrm>
            <a:off x="395288" y="11255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2600"/>
              </a:lnSpc>
            </a:pPr>
            <a:r>
              <a:rPr lang="hu-HU" sz="2200" smtClean="0"/>
              <a:t>Hatalmas erőfeszítések (anyagi és szellemi kapacitás igénybevétele)</a:t>
            </a:r>
          </a:p>
          <a:p>
            <a:pPr eaLnBrk="1" hangingPunct="1">
              <a:lnSpc>
                <a:spcPts val="2600"/>
              </a:lnSpc>
              <a:buFont typeface="Arial-H-Bold"/>
              <a:buNone/>
            </a:pPr>
            <a:endParaRPr lang="hu-HU" sz="2200" smtClean="0"/>
          </a:p>
          <a:p>
            <a:pPr eaLnBrk="1" hangingPunct="1">
              <a:lnSpc>
                <a:spcPts val="2600"/>
              </a:lnSpc>
            </a:pPr>
            <a:r>
              <a:rPr lang="hu-HU" sz="2200" smtClean="0"/>
              <a:t>Jelenleg megoldhatatlannak látszik az adatok megbízhatóságának és összehasonlíthatóságának problémája</a:t>
            </a:r>
          </a:p>
          <a:p>
            <a:pPr eaLnBrk="1" hangingPunct="1">
              <a:lnSpc>
                <a:spcPts val="2600"/>
              </a:lnSpc>
            </a:pPr>
            <a:endParaRPr lang="hu-HU" sz="2200" smtClean="0"/>
          </a:p>
          <a:p>
            <a:pPr eaLnBrk="1" hangingPunct="1">
              <a:lnSpc>
                <a:spcPts val="2600"/>
              </a:lnSpc>
            </a:pPr>
            <a:r>
              <a:rPr lang="hu-HU" sz="2200" smtClean="0"/>
              <a:t>A fenti kérdések az intézményi önkéntesség és/vagy a kormányzati elrendelés dilemmáját vetik fel</a:t>
            </a:r>
          </a:p>
          <a:p>
            <a:pPr eaLnBrk="1" hangingPunct="1">
              <a:lnSpc>
                <a:spcPts val="2600"/>
              </a:lnSpc>
              <a:buFont typeface="Arial-H-Bold"/>
              <a:buNone/>
            </a:pPr>
            <a:endParaRPr lang="hu-HU" sz="2200" smtClean="0"/>
          </a:p>
          <a:p>
            <a:pPr eaLnBrk="1" hangingPunct="1">
              <a:lnSpc>
                <a:spcPts val="2600"/>
              </a:lnSpc>
            </a:pPr>
            <a:r>
              <a:rPr lang="hu-HU" sz="2200" smtClean="0"/>
              <a:t>A felsőoktatási intézmények működése nemzeti, esetleg regionális kontextusban értelmezhető – a vizsgálódás további kiterjesztése már problematikus</a:t>
            </a:r>
          </a:p>
        </p:txBody>
      </p:sp>
      <p:sp>
        <p:nvSpPr>
          <p:cNvPr id="27651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90FBE06-7710-4FB6-A1D6-A374EC5F743A}" type="slidenum">
              <a:rPr lang="en-US" smtClean="0">
                <a:latin typeface="Lucida Grande"/>
                <a:sym typeface="Lucida Grande"/>
              </a:rPr>
              <a:pPr/>
              <a:t>16</a:t>
            </a:fld>
            <a:endParaRPr lang="en-US" smtClean="0">
              <a:latin typeface="Lucida Grande"/>
              <a:sym typeface="Lucida Grande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  <p:sp>
        <p:nvSpPr>
          <p:cNvPr id="28674" name="Tartalom helye 2"/>
          <p:cNvSpPr>
            <a:spLocks noGrp="1"/>
          </p:cNvSpPr>
          <p:nvPr>
            <p:ph idx="1"/>
          </p:nvPr>
        </p:nvSpPr>
        <p:spPr bwMode="auto">
          <a:xfrm>
            <a:off x="395288" y="1268413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2800"/>
              </a:lnSpc>
            </a:pPr>
            <a:r>
              <a:rPr lang="hu-HU" sz="2400" smtClean="0"/>
              <a:t>Professzionális apparátust igényel minden szinten</a:t>
            </a:r>
          </a:p>
          <a:p>
            <a:pPr eaLnBrk="1" hangingPunct="1">
              <a:lnSpc>
                <a:spcPts val="2800"/>
              </a:lnSpc>
              <a:buFont typeface="Arial-H-Bold"/>
              <a:buNone/>
            </a:pPr>
            <a:endParaRPr lang="hu-HU" sz="2400" smtClean="0"/>
          </a:p>
          <a:p>
            <a:pPr eaLnBrk="1" hangingPunct="1">
              <a:lnSpc>
                <a:spcPts val="2800"/>
              </a:lnSpc>
            </a:pPr>
            <a:r>
              <a:rPr lang="hu-HU" sz="2400" smtClean="0"/>
              <a:t>Kérdés, hogy az akadémiai aktorok és a nemzeti kormányzatok meggyőzhetők-e a hasznosságáról</a:t>
            </a:r>
          </a:p>
          <a:p>
            <a:pPr eaLnBrk="1" hangingPunct="1">
              <a:lnSpc>
                <a:spcPts val="2800"/>
              </a:lnSpc>
              <a:buFont typeface="Arial-H-Bold"/>
              <a:buNone/>
            </a:pPr>
            <a:endParaRPr lang="hu-HU" sz="2400" smtClean="0"/>
          </a:p>
          <a:p>
            <a:pPr eaLnBrk="1" hangingPunct="1">
              <a:lnSpc>
                <a:spcPts val="2800"/>
              </a:lnSpc>
            </a:pPr>
            <a:r>
              <a:rPr lang="hu-HU" sz="2400" smtClean="0"/>
              <a:t>Kérdés, hogy az Európai Bizottság meddig hajlandó finanszírozni most már a rendszerek működtetését  </a:t>
            </a:r>
          </a:p>
          <a:p>
            <a:pPr eaLnBrk="1" hangingPunct="1">
              <a:lnSpc>
                <a:spcPts val="2800"/>
              </a:lnSpc>
              <a:buFont typeface="Arial-H-Bold"/>
              <a:buNone/>
            </a:pPr>
            <a:endParaRPr lang="hu-HU" sz="2400" smtClean="0"/>
          </a:p>
          <a:p>
            <a:pPr eaLnBrk="1" hangingPunct="1">
              <a:lnSpc>
                <a:spcPts val="2800"/>
              </a:lnSpc>
            </a:pPr>
            <a:r>
              <a:rPr lang="hu-HU" sz="2400" smtClean="0"/>
              <a:t>Kérdés, hogy az üzleti világ mennyben lát benne fantáziát</a:t>
            </a:r>
          </a:p>
        </p:txBody>
      </p:sp>
      <p:sp>
        <p:nvSpPr>
          <p:cNvPr id="28675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C87EBE-69FE-4CEC-8672-DAB82FB26735}" type="slidenum">
              <a:rPr lang="en-US" smtClean="0">
                <a:latin typeface="Lucida Grande"/>
                <a:sym typeface="Lucida Grande"/>
              </a:rPr>
              <a:pPr/>
              <a:t>17</a:t>
            </a:fld>
            <a:endParaRPr lang="en-US" smtClean="0">
              <a:latin typeface="Lucida Grande"/>
              <a:sym typeface="Lucida Grande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2"/>
          <p:cNvSpPr>
            <a:spLocks noGrp="1"/>
          </p:cNvSpPr>
          <p:nvPr>
            <p:ph type="title"/>
          </p:nvPr>
        </p:nvSpPr>
        <p:spPr bwMode="auto">
          <a:xfrm>
            <a:off x="250825" y="260350"/>
            <a:ext cx="82296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3000"/>
              </a:lnSpc>
            </a:pPr>
            <a:r>
              <a:rPr lang="hu-HU" smtClean="0"/>
              <a:t>Dinamika és tépelődés a</a:t>
            </a:r>
            <a:br>
              <a:rPr lang="hu-HU" smtClean="0"/>
            </a:br>
            <a:r>
              <a:rPr lang="hu-HU" smtClean="0"/>
              <a:t>felsőoktatásról való gondolkodásban</a:t>
            </a:r>
          </a:p>
        </p:txBody>
      </p:sp>
      <p:sp>
        <p:nvSpPr>
          <p:cNvPr id="14338" name="Tartalom helye 3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-H-Bold"/>
              <a:buNone/>
            </a:pPr>
            <a:endParaRPr lang="hu-HU" smtClean="0"/>
          </a:p>
          <a:p>
            <a:pPr eaLnBrk="1" hangingPunct="1">
              <a:buFont typeface="Arial-H-Bold"/>
              <a:buNone/>
            </a:pPr>
            <a:r>
              <a:rPr lang="hu-HU" sz="2800" smtClean="0"/>
              <a:t>A periodikus változás szimbólumai</a:t>
            </a:r>
            <a:r>
              <a:rPr lang="hu-HU" smtClean="0"/>
              <a:t> </a:t>
            </a:r>
          </a:p>
        </p:txBody>
      </p:sp>
      <p:sp>
        <p:nvSpPr>
          <p:cNvPr id="14339" name="Dia számának hely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EF158C-1536-4716-8EE3-BA6DF96C1908}" type="slidenum">
              <a:rPr lang="en-US" smtClean="0">
                <a:latin typeface="Lucida Grande"/>
                <a:sym typeface="Lucida Grande"/>
              </a:rPr>
              <a:pPr/>
              <a:t>2</a:t>
            </a:fld>
            <a:endParaRPr lang="en-US" smtClean="0">
              <a:latin typeface="Lucida Grande"/>
              <a:sym typeface="Lucida Grande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 bwMode="auto">
          <a:xfrm>
            <a:off x="468313" y="333375"/>
            <a:ext cx="8229600" cy="633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z="2800" smtClean="0"/>
              <a:t>1980-as évek</a:t>
            </a:r>
          </a:p>
        </p:txBody>
      </p:sp>
      <p:sp>
        <p:nvSpPr>
          <p:cNvPr id="15362" name="Tartalom helye 2"/>
          <p:cNvSpPr>
            <a:spLocks noGrp="1"/>
          </p:cNvSpPr>
          <p:nvPr>
            <p:ph idx="1"/>
          </p:nvPr>
        </p:nvSpPr>
        <p:spPr bwMode="auto">
          <a:xfrm>
            <a:off x="0" y="1268413"/>
            <a:ext cx="8229600" cy="4713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-H-Bold"/>
              <a:buNone/>
            </a:pPr>
            <a:r>
              <a:rPr lang="hu-HU" smtClean="0"/>
              <a:t>   </a:t>
            </a:r>
            <a:r>
              <a:rPr lang="hu-HU" sz="2800" smtClean="0"/>
              <a:t>A leláncolt Prometheus</a:t>
            </a:r>
          </a:p>
          <a:p>
            <a:pPr eaLnBrk="1" hangingPunct="1"/>
            <a:endParaRPr lang="hu-HU" sz="2800" smtClean="0"/>
          </a:p>
          <a:p>
            <a:pPr algn="just" eaLnBrk="1" hangingPunct="1">
              <a:lnSpc>
                <a:spcPts val="3000"/>
              </a:lnSpc>
              <a:buFont typeface="Arial-H-Bold"/>
              <a:buNone/>
            </a:pPr>
            <a:r>
              <a:rPr lang="hu-HU" sz="2800" smtClean="0"/>
              <a:t>   (Az akadémiai erők autonómia küzdelme a kormányzat és a piac beavatkozásával szemben) </a:t>
            </a:r>
          </a:p>
        </p:txBody>
      </p:sp>
      <p:sp>
        <p:nvSpPr>
          <p:cNvPr id="15363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A3FDFDA-203A-42D2-9893-F115D00A68A7}" type="slidenum">
              <a:rPr lang="en-US" smtClean="0">
                <a:latin typeface="Lucida Grande"/>
                <a:sym typeface="Lucida Grande"/>
              </a:rPr>
              <a:pPr/>
              <a:t>3</a:t>
            </a:fld>
            <a:endParaRPr lang="en-US" smtClean="0">
              <a:latin typeface="Lucida Grande"/>
              <a:sym typeface="Lucida Grande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 bwMode="auto">
          <a:xfrm>
            <a:off x="395288" y="404813"/>
            <a:ext cx="8229600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z="3200" smtClean="0"/>
              <a:t>1990-es évek</a:t>
            </a:r>
          </a:p>
        </p:txBody>
      </p:sp>
      <p:sp>
        <p:nvSpPr>
          <p:cNvPr id="16386" name="Tartalom helye 2"/>
          <p:cNvSpPr>
            <a:spLocks noGrp="1"/>
          </p:cNvSpPr>
          <p:nvPr>
            <p:ph idx="1"/>
          </p:nvPr>
        </p:nvSpPr>
        <p:spPr bwMode="auto">
          <a:xfrm>
            <a:off x="395288" y="13414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  <a:p>
            <a:pPr eaLnBrk="1" hangingPunct="1">
              <a:buFont typeface="Arial-H-Bold"/>
              <a:buNone/>
            </a:pPr>
            <a:r>
              <a:rPr lang="hu-HU" smtClean="0"/>
              <a:t>Melyik úton járjak?</a:t>
            </a:r>
          </a:p>
          <a:p>
            <a:pPr eaLnBrk="1" hangingPunct="1"/>
            <a:endParaRPr lang="hu-HU" smtClean="0"/>
          </a:p>
          <a:p>
            <a:pPr eaLnBrk="1" hangingPunct="1">
              <a:buFont typeface="Arial-H-Bold"/>
              <a:buNone/>
            </a:pPr>
            <a:r>
              <a:rPr lang="hu-HU" sz="2800" smtClean="0"/>
              <a:t>(Alice Csodaországban)</a:t>
            </a:r>
          </a:p>
        </p:txBody>
      </p:sp>
      <p:sp>
        <p:nvSpPr>
          <p:cNvPr id="16387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1E00999-1C4D-4323-9176-D63B68F1F046}" type="slidenum">
              <a:rPr lang="en-US" smtClean="0">
                <a:latin typeface="Lucida Grande"/>
                <a:sym typeface="Lucida Grande"/>
              </a:rPr>
              <a:pPr/>
              <a:t>4</a:t>
            </a:fld>
            <a:endParaRPr lang="en-US" smtClean="0">
              <a:latin typeface="Lucida Grande"/>
              <a:sym typeface="Lucida Grande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 bwMode="auto">
          <a:xfrm>
            <a:off x="395288" y="4048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z="2800" smtClean="0"/>
              <a:t>2000-es évek</a:t>
            </a:r>
          </a:p>
        </p:txBody>
      </p:sp>
      <p:sp>
        <p:nvSpPr>
          <p:cNvPr id="17410" name="Tartalom helye 2"/>
          <p:cNvSpPr>
            <a:spLocks noGrp="1"/>
          </p:cNvSpPr>
          <p:nvPr>
            <p:ph idx="1"/>
          </p:nvPr>
        </p:nvSpPr>
        <p:spPr bwMode="auto">
          <a:xfrm>
            <a:off x="323850" y="13414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  <a:p>
            <a:pPr algn="ctr" eaLnBrk="1" hangingPunct="1"/>
            <a:endParaRPr lang="hu-HU" smtClean="0"/>
          </a:p>
          <a:p>
            <a:pPr eaLnBrk="1" hangingPunct="1">
              <a:lnSpc>
                <a:spcPts val="3400"/>
              </a:lnSpc>
              <a:buFont typeface="Arial-H-Bold"/>
              <a:buNone/>
            </a:pPr>
            <a:r>
              <a:rPr lang="hu-HU" smtClean="0"/>
              <a:t>  Teljes erőből rohanás és/vagy helybenjárás</a:t>
            </a:r>
          </a:p>
          <a:p>
            <a:pPr eaLnBrk="1" hangingPunct="1">
              <a:lnSpc>
                <a:spcPts val="3400"/>
              </a:lnSpc>
              <a:buFont typeface="Arial-H-Bold"/>
              <a:buNone/>
            </a:pPr>
            <a:endParaRPr lang="hu-HU" smtClean="0"/>
          </a:p>
          <a:p>
            <a:pPr eaLnBrk="1" hangingPunct="1">
              <a:lnSpc>
                <a:spcPts val="3000"/>
              </a:lnSpc>
              <a:buFont typeface="Arial-H-Bold"/>
              <a:buNone/>
            </a:pPr>
            <a:r>
              <a:rPr lang="hu-HU" smtClean="0"/>
              <a:t>  </a:t>
            </a:r>
            <a:r>
              <a:rPr lang="hu-HU" sz="2800" smtClean="0"/>
              <a:t>(Alice Tükörországban)</a:t>
            </a:r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D007EF-CE21-41DB-AC6A-8EB9A386324F}" type="slidenum">
              <a:rPr lang="en-US" smtClean="0">
                <a:latin typeface="Lucida Grande"/>
                <a:sym typeface="Lucida Grande"/>
              </a:rPr>
              <a:pPr/>
              <a:t>5</a:t>
            </a:fld>
            <a:endParaRPr lang="en-US" smtClean="0">
              <a:latin typeface="Lucida Grande"/>
              <a:sym typeface="Lucida Grande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 bwMode="auto">
          <a:xfrm>
            <a:off x="395288" y="333375"/>
            <a:ext cx="8229600" cy="503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z="3200" smtClean="0"/>
              <a:t>2011</a:t>
            </a:r>
          </a:p>
        </p:txBody>
      </p:sp>
      <p:sp>
        <p:nvSpPr>
          <p:cNvPr id="18434" name="Tartalom helye 2"/>
          <p:cNvSpPr>
            <a:spLocks noGrp="1"/>
          </p:cNvSpPr>
          <p:nvPr>
            <p:ph idx="1"/>
          </p:nvPr>
        </p:nvSpPr>
        <p:spPr bwMode="auto">
          <a:xfrm>
            <a:off x="250825" y="13414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  <a:p>
            <a:pPr eaLnBrk="1" hangingPunct="1">
              <a:buFont typeface="Arial-H-Bold"/>
              <a:buNone/>
            </a:pPr>
            <a:r>
              <a:rPr lang="hu-HU" smtClean="0"/>
              <a:t>     </a:t>
            </a:r>
          </a:p>
          <a:p>
            <a:pPr eaLnBrk="1" hangingPunct="1">
              <a:lnSpc>
                <a:spcPts val="3000"/>
              </a:lnSpc>
              <a:buFont typeface="Arial-H-Bold"/>
              <a:buNone/>
            </a:pPr>
            <a:r>
              <a:rPr lang="hu-HU" smtClean="0"/>
              <a:t>  Hat vak ember és az elefánt</a:t>
            </a:r>
          </a:p>
          <a:p>
            <a:pPr eaLnBrk="1" hangingPunct="1">
              <a:lnSpc>
                <a:spcPts val="3000"/>
              </a:lnSpc>
              <a:buFont typeface="Arial-H-Bold"/>
              <a:buNone/>
            </a:pPr>
            <a:endParaRPr lang="hu-HU" sz="2800" smtClean="0"/>
          </a:p>
          <a:p>
            <a:pPr eaLnBrk="1" hangingPunct="1">
              <a:lnSpc>
                <a:spcPts val="3000"/>
              </a:lnSpc>
              <a:buFont typeface="Arial-H-Bold"/>
              <a:buNone/>
            </a:pPr>
            <a:r>
              <a:rPr lang="hu-HU" sz="2800" smtClean="0"/>
              <a:t>   (Az Európai Egyetemi Szövetség megnyilvánulása</a:t>
            </a:r>
            <a:r>
              <a:rPr lang="hu-HU" smtClean="0"/>
              <a:t>) </a:t>
            </a:r>
          </a:p>
        </p:txBody>
      </p:sp>
      <p:sp>
        <p:nvSpPr>
          <p:cNvPr id="18435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4220C7-69F1-4910-BB7A-ECB7B67888FA}" type="slidenum">
              <a:rPr lang="en-US" smtClean="0">
                <a:latin typeface="Lucida Grande"/>
                <a:sym typeface="Lucida Grande"/>
              </a:rPr>
              <a:pPr/>
              <a:t>6</a:t>
            </a:fld>
            <a:endParaRPr lang="en-US" smtClean="0">
              <a:latin typeface="Lucida Grande"/>
              <a:sym typeface="Lucida Grande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 bwMode="auto">
          <a:xfrm>
            <a:off x="395288" y="333375"/>
            <a:ext cx="8229600" cy="574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z="3200" smtClean="0"/>
              <a:t>2012</a:t>
            </a:r>
          </a:p>
        </p:txBody>
      </p:sp>
      <p:sp>
        <p:nvSpPr>
          <p:cNvPr id="19458" name="Tartalom helye 2"/>
          <p:cNvSpPr>
            <a:spLocks noGrp="1"/>
          </p:cNvSpPr>
          <p:nvPr>
            <p:ph idx="1"/>
          </p:nvPr>
        </p:nvSpPr>
        <p:spPr bwMode="auto">
          <a:xfrm>
            <a:off x="323850" y="162877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>
              <a:buFont typeface="Arial-H-Bold"/>
              <a:buNone/>
            </a:pPr>
            <a:r>
              <a:rPr lang="hu-HU" smtClean="0"/>
              <a:t>A ping-pong éve</a:t>
            </a:r>
          </a:p>
          <a:p>
            <a:pPr eaLnBrk="1" hangingPunct="1">
              <a:buFont typeface="Arial-H-Bold"/>
              <a:buNone/>
            </a:pPr>
            <a:endParaRPr lang="hu-HU" sz="2800" smtClean="0"/>
          </a:p>
          <a:p>
            <a:pPr eaLnBrk="1" hangingPunct="1">
              <a:buFont typeface="Arial-H-Bold"/>
              <a:buNone/>
            </a:pPr>
            <a:r>
              <a:rPr lang="hu-HU" sz="2800" smtClean="0"/>
              <a:t>(Ranking konferencia a Taipei Egyetemen)</a:t>
            </a:r>
          </a:p>
        </p:txBody>
      </p:sp>
      <p:sp>
        <p:nvSpPr>
          <p:cNvPr id="19459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10F0CD5-2D6B-4286-B228-290CE7E0E6EC}" type="slidenum">
              <a:rPr lang="en-US" smtClean="0">
                <a:latin typeface="Lucida Grande"/>
                <a:sym typeface="Lucida Grande"/>
              </a:rPr>
              <a:pPr/>
              <a:t>7</a:t>
            </a:fld>
            <a:endParaRPr lang="en-US" smtClean="0">
              <a:latin typeface="Lucida Grande"/>
              <a:sym typeface="Lucida Grande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 bwMode="auto">
          <a:xfrm>
            <a:off x="395288" y="333375"/>
            <a:ext cx="8229600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z="3200" smtClean="0"/>
              <a:t>Prometheus karrierje</a:t>
            </a:r>
          </a:p>
        </p:txBody>
      </p:sp>
      <p:sp>
        <p:nvSpPr>
          <p:cNvPr id="20482" name="Tartalom helye 2"/>
          <p:cNvSpPr>
            <a:spLocks noGrp="1"/>
          </p:cNvSpPr>
          <p:nvPr>
            <p:ph idx="1"/>
          </p:nvPr>
        </p:nvSpPr>
        <p:spPr bwMode="auto">
          <a:xfrm>
            <a:off x="468313" y="11255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-H-Bold"/>
              <a:buNone/>
            </a:pPr>
            <a:endParaRPr lang="hu-HU" smtClean="0"/>
          </a:p>
          <a:p>
            <a:pPr eaLnBrk="1" hangingPunct="1">
              <a:lnSpc>
                <a:spcPts val="3000"/>
              </a:lnSpc>
            </a:pPr>
            <a:r>
              <a:rPr lang="hu-HU" sz="2800" smtClean="0"/>
              <a:t>A leláncolt Prometheus</a:t>
            </a:r>
          </a:p>
          <a:p>
            <a:pPr eaLnBrk="1" hangingPunct="1">
              <a:lnSpc>
                <a:spcPts val="3000"/>
              </a:lnSpc>
            </a:pPr>
            <a:endParaRPr lang="hu-HU" sz="2800" smtClean="0"/>
          </a:p>
          <a:p>
            <a:pPr eaLnBrk="1" hangingPunct="1">
              <a:lnSpc>
                <a:spcPts val="3000"/>
              </a:lnSpc>
            </a:pPr>
            <a:r>
              <a:rPr lang="hu-HU" sz="2800" smtClean="0"/>
              <a:t>Melyik úton járjak?</a:t>
            </a:r>
          </a:p>
          <a:p>
            <a:pPr eaLnBrk="1" hangingPunct="1">
              <a:lnSpc>
                <a:spcPts val="3000"/>
              </a:lnSpc>
            </a:pPr>
            <a:endParaRPr lang="hu-HU" sz="2800" smtClean="0"/>
          </a:p>
          <a:p>
            <a:pPr eaLnBrk="1" hangingPunct="1">
              <a:lnSpc>
                <a:spcPts val="3000"/>
              </a:lnSpc>
            </a:pPr>
            <a:r>
              <a:rPr lang="hu-HU" sz="2800" smtClean="0"/>
              <a:t>Teljes erőből rohanás és/vagy helybenjárás</a:t>
            </a:r>
          </a:p>
          <a:p>
            <a:pPr eaLnBrk="1" hangingPunct="1">
              <a:lnSpc>
                <a:spcPts val="3000"/>
              </a:lnSpc>
            </a:pPr>
            <a:endParaRPr lang="hu-HU" sz="2800" smtClean="0"/>
          </a:p>
          <a:p>
            <a:pPr eaLnBrk="1" hangingPunct="1">
              <a:lnSpc>
                <a:spcPts val="3000"/>
              </a:lnSpc>
            </a:pPr>
            <a:r>
              <a:rPr lang="hu-HU" sz="2800" smtClean="0"/>
              <a:t>Hat vak ember és az elefánt</a:t>
            </a:r>
          </a:p>
          <a:p>
            <a:pPr eaLnBrk="1" hangingPunct="1">
              <a:lnSpc>
                <a:spcPts val="3000"/>
              </a:lnSpc>
            </a:pPr>
            <a:endParaRPr lang="hu-HU" sz="2800" smtClean="0"/>
          </a:p>
          <a:p>
            <a:pPr eaLnBrk="1" hangingPunct="1">
              <a:lnSpc>
                <a:spcPts val="3000"/>
              </a:lnSpc>
            </a:pPr>
            <a:r>
              <a:rPr lang="hu-HU" sz="2800" smtClean="0"/>
              <a:t>A ping-pong éve</a:t>
            </a:r>
          </a:p>
          <a:p>
            <a:pPr eaLnBrk="1" hangingPunct="1"/>
            <a:endParaRPr lang="hu-HU" sz="2800" smtClean="0"/>
          </a:p>
        </p:txBody>
      </p:sp>
      <p:sp>
        <p:nvSpPr>
          <p:cNvPr id="20483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2F34CE-90CC-42CA-AB1D-EB8642C89C53}" type="slidenum">
              <a:rPr lang="en-US" smtClean="0">
                <a:latin typeface="Lucida Grande"/>
                <a:sym typeface="Lucida Grande"/>
              </a:rPr>
              <a:pPr/>
              <a:t>8</a:t>
            </a:fld>
            <a:endParaRPr lang="en-US" smtClean="0">
              <a:latin typeface="Lucida Grande"/>
              <a:sym typeface="Lucida Grande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3000"/>
              </a:lnSpc>
            </a:pPr>
            <a:r>
              <a:rPr lang="hu-HU" sz="2600" smtClean="0"/>
              <a:t>I. Az Európai Minőségbiztosítási</a:t>
            </a:r>
            <a:br>
              <a:rPr lang="hu-HU" sz="2600" smtClean="0"/>
            </a:br>
            <a:r>
              <a:rPr lang="hu-HU" sz="2600" smtClean="0"/>
              <a:t>Regiszter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268413"/>
            <a:ext cx="8424862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3000"/>
              </a:lnSpc>
            </a:pPr>
            <a:r>
              <a:rPr lang="hu-HU" sz="2000" smtClean="0"/>
              <a:t>A diplomák kölcsönös elismerése a bizalmon alapul, ezért az Európai Felsőoktatási Térség létrehozásának alapfeltétele a minőségbiztosítás egységesítése – letéteményese az Európai Felsőoktatási Minőségbiztosítási Szövetség</a:t>
            </a:r>
          </a:p>
          <a:p>
            <a:pPr>
              <a:lnSpc>
                <a:spcPts val="3000"/>
              </a:lnSpc>
            </a:pPr>
            <a:r>
              <a:rPr lang="hu-HU" sz="2000" smtClean="0"/>
              <a:t>2003 Bergen: a miniszterek elfogadják a Felsőoktatás Minőségirányításának Európai Sztenderdjeit</a:t>
            </a:r>
          </a:p>
          <a:p>
            <a:pPr>
              <a:lnSpc>
                <a:spcPts val="3000"/>
              </a:lnSpc>
            </a:pPr>
            <a:r>
              <a:rPr lang="hu-HU" sz="2000" smtClean="0"/>
              <a:t>A felsőoktatási reform első tíz éve alatt a résztvevő országok többségében kiépült a Bergeni Alapelvek szerinti minőségbiztosítási rendszer</a:t>
            </a:r>
          </a:p>
          <a:p>
            <a:pPr>
              <a:lnSpc>
                <a:spcPts val="3000"/>
              </a:lnSpc>
            </a:pPr>
            <a:r>
              <a:rPr lang="hu-HU" sz="2000" smtClean="0"/>
              <a:t>2008: Az Európai Minőségbiztosítási Regiszter hivatalba lép (jelenleg 25 ügynökséget fogadtak el)</a:t>
            </a:r>
          </a:p>
        </p:txBody>
      </p:sp>
      <p:sp>
        <p:nvSpPr>
          <p:cNvPr id="21507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97D1312-DE0A-40F1-8BF4-01E027AB4FAF}" type="slidenum">
              <a:rPr lang="en-US" smtClean="0">
                <a:latin typeface="Lucida Grande"/>
                <a:sym typeface="Lucida Grande"/>
              </a:rPr>
              <a:pPr/>
              <a:t>9</a:t>
            </a:fld>
            <a:endParaRPr lang="en-US" smtClean="0">
              <a:latin typeface="Lucida Grande"/>
              <a:sym typeface="Lucida Grande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1_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sym typeface="Lucida Grande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Pages>0</Pages>
  <Words>600</Words>
  <Characters>0</Characters>
  <Application>Microsoft Office PowerPoint</Application>
  <PresentationFormat>Diavetítés a képernyőre (4:3 oldalarány)</PresentationFormat>
  <Lines>0</Lines>
  <Paragraphs>118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Lucida Grande</vt:lpstr>
      <vt:lpstr>Arial</vt:lpstr>
      <vt:lpstr>Verdana</vt:lpstr>
      <vt:lpstr>Arial-H-Bold</vt:lpstr>
      <vt:lpstr>Calibri</vt:lpstr>
      <vt:lpstr>1_Office Theme</vt:lpstr>
      <vt:lpstr>A menedzserizmus esélyei az Európai Felsőoktatási Térségben</vt:lpstr>
      <vt:lpstr>Dinamika és tépelődés a felsőoktatásról való gondolkodásban</vt:lpstr>
      <vt:lpstr>1980-as évek</vt:lpstr>
      <vt:lpstr>1990-es évek</vt:lpstr>
      <vt:lpstr>2000-es évek</vt:lpstr>
      <vt:lpstr>2011</vt:lpstr>
      <vt:lpstr>2012</vt:lpstr>
      <vt:lpstr>Prometheus karrierje</vt:lpstr>
      <vt:lpstr>I. Az Európai Minőségbiztosítási Regiszter</vt:lpstr>
      <vt:lpstr>10. dia</vt:lpstr>
      <vt:lpstr>II. Európai projektek: U-Map, U-Multirank</vt:lpstr>
      <vt:lpstr>12. dia</vt:lpstr>
      <vt:lpstr>13. dia</vt:lpstr>
      <vt:lpstr>III. A rangsorkészítés nemzetközi akkreditálása</vt:lpstr>
      <vt:lpstr>2012</vt:lpstr>
      <vt:lpstr>Néhány következtetés</vt:lpstr>
      <vt:lpstr>17.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Dáva Iván</dc:creator>
  <cp:lastModifiedBy>gfv918</cp:lastModifiedBy>
  <cp:revision>26</cp:revision>
  <dcterms:modified xsi:type="dcterms:W3CDTF">2011-10-13T08:52:34Z</dcterms:modified>
</cp:coreProperties>
</file>