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5"/>
  </p:notesMasterIdLst>
  <p:sldIdLst>
    <p:sldId id="256" r:id="rId3"/>
    <p:sldId id="307" r:id="rId4"/>
    <p:sldId id="293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8" r:id="rId13"/>
    <p:sldId id="309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9" r:id="rId22"/>
    <p:sldId id="318" r:id="rId23"/>
    <p:sldId id="306" r:id="rId24"/>
  </p:sldIdLst>
  <p:sldSz cx="9144000" cy="6858000" type="screen4x3"/>
  <p:notesSz cx="6781800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0" autoAdjust="0"/>
  </p:normalViewPr>
  <p:slideViewPr>
    <p:cSldViewPr>
      <p:cViewPr>
        <p:scale>
          <a:sx n="50" d="100"/>
          <a:sy n="50" d="100"/>
        </p:scale>
        <p:origin x="-1086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1F3765-9790-42B8-AB6E-BD02C83875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7707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1F3765-9790-42B8-AB6E-BD02C8387555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1F3765-9790-42B8-AB6E-BD02C8387555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152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1F3765-9790-42B8-AB6E-BD02C8387555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rvinus_ha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0" y="2130425"/>
            <a:ext cx="3886200" cy="259397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4797425"/>
            <a:ext cx="3887788" cy="10795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ACF97-63F5-4A3E-9275-335BB157635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D358B-0759-4F97-98CA-43ED17967B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4D31D-F144-4562-A730-118F2C6DB8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614DA-8632-4AFA-8D12-E0377B0D46D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6C3E5-377B-4FEF-8873-7F6FAB3BD8C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903F4-6DA0-4DD7-AC53-52D1024DED5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75D7F-FB24-4063-BF90-FA859215A0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47147-50AE-4BDC-8E83-0A38BE924BC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8A221-BF62-4B90-9CEF-4D08D03BDE8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0B00C-C57A-4C70-BE9F-F3B7D877EA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csi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32525"/>
            <a:ext cx="457041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43438" y="6570663"/>
            <a:ext cx="2133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3438" y="6308725"/>
            <a:ext cx="40322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 b="1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97650"/>
            <a:ext cx="5857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9864FF8-7417-44B9-BBBC-59C7BC17166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orvinus_fodia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ldiko.hrubos@uni-corvinus.h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er.iif.hu/hu/educatio_reszletes.php?id=90" TargetMode="External"/><Relationship Id="rId2" Type="http://schemas.openxmlformats.org/officeDocument/2006/relationships/hyperlink" Target="http://www.eua.be/Publications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ua.be/events/past/2012/EUA-Annual-Conference-2012/Presentations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549275"/>
            <a:ext cx="6694487" cy="3240088"/>
          </a:xfrm>
        </p:spPr>
        <p:txBody>
          <a:bodyPr/>
          <a:lstStyle/>
          <a:p>
            <a:pPr algn="ctr" eaLnBrk="1" hangingPunct="1"/>
            <a:r>
              <a:rPr lang="hu-HU" sz="40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fenntartható egyetemek koncepciója és gyakorlata Európában</a:t>
            </a:r>
            <a:r>
              <a:rPr lang="hu-HU" sz="40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u-HU" sz="40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1800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Hrubos</a:t>
            </a:r>
            <a:r>
              <a:rPr lang="hu-HU" sz="18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Ildikó</a:t>
            </a:r>
            <a:br>
              <a:rPr lang="hu-HU" sz="18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18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Budapesti </a:t>
            </a:r>
            <a:r>
              <a:rPr lang="hu-HU" sz="1800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Corvinus</a:t>
            </a:r>
            <a:r>
              <a:rPr lang="hu-HU" sz="18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Egyetem</a:t>
            </a:r>
            <a:r>
              <a:rPr lang="hu-H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u-H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16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ildiko.hrubos</a:t>
            </a:r>
            <a:r>
              <a:rPr lang="hu-HU" sz="1600" dirty="0" smtClean="0"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@</a:t>
            </a:r>
            <a:r>
              <a:rPr lang="hu-HU" sz="16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uni-corvinus.hu</a:t>
            </a:r>
            <a:r>
              <a:rPr lang="hu-HU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u-HU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u-HU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hu-HU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hu-HU" sz="1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9475" y="3789363"/>
            <a:ext cx="5183188" cy="19431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400" b="1" dirty="0" smtClean="0">
                <a:latin typeface="Arial" charset="0"/>
              </a:rPr>
              <a:t>Előadás a Budapesti </a:t>
            </a:r>
            <a:r>
              <a:rPr lang="hu-HU" sz="2400" b="1" dirty="0" err="1" smtClean="0">
                <a:latin typeface="Arial" charset="0"/>
              </a:rPr>
              <a:t>Corvinus</a:t>
            </a:r>
            <a:r>
              <a:rPr lang="hu-HU" sz="2400" b="1" dirty="0" smtClean="0">
                <a:latin typeface="Arial" charset="0"/>
              </a:rPr>
              <a:t> Egyetem Nemzetközi Felsőoktatási Kutatások Központja konferenciáján – Magyar felsőoktatás 2012 „Túlélési forgatókönyvek”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b="1" dirty="0" smtClean="0"/>
              <a:t>2013. Január 23</a:t>
            </a:r>
            <a:r>
              <a:rPr lang="hu-HU" sz="2000" b="1" dirty="0" smtClean="0"/>
              <a:t>.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2998"/>
            <a:ext cx="8229600" cy="1143000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III. Az intézményi autonómia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Az autonómia problémájának felmerülése az 1990-es években (az állam és a piac korlátozza az akadémiai értékek követését) </a:t>
            </a:r>
          </a:p>
          <a:p>
            <a:pPr algn="just">
              <a:lnSpc>
                <a:spcPct val="90000"/>
              </a:lnSpc>
              <a:buNone/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Viták a procedurális és a tartalmi autonómia, az akadémiai szabadság értelmezéséről  </a:t>
            </a:r>
          </a:p>
          <a:p>
            <a:pPr algn="just">
              <a:lnSpc>
                <a:spcPct val="90000"/>
              </a:lnSpc>
              <a:buNone/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Megoldás: a kollektív autonómia (a puffer – közvetítő -  szervezetek létrehozása)</a:t>
            </a:r>
          </a:p>
          <a:p>
            <a:pPr algn="just">
              <a:lnSpc>
                <a:spcPct val="90000"/>
              </a:lnSpc>
              <a:buNone/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Új megközelítések a 2000-es évek elejétől – a felsőoktatás új társadalmi szerepei – a harmadik misszió (Clark háromszögéből hétszög, vagy nyolcszög is lehet) </a:t>
            </a:r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6318"/>
            <a:ext cx="8363272" cy="1417638"/>
          </a:xfrm>
        </p:spPr>
        <p:txBody>
          <a:bodyPr/>
          <a:lstStyle/>
          <a:p>
            <a:pPr algn="ctr"/>
            <a:r>
              <a:rPr lang="hu-HU" sz="4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egyetemi autonómia vizsgálat</a:t>
            </a:r>
            <a:endParaRPr lang="hu-HU" sz="4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073427"/>
          </a:xfrm>
        </p:spPr>
        <p:txBody>
          <a:bodyPr/>
          <a:lstStyle/>
          <a:p>
            <a:pPr>
              <a:buNone/>
            </a:pPr>
            <a:r>
              <a:rPr lang="hu-HU" b="1" dirty="0" smtClean="0">
                <a:solidFill>
                  <a:srgbClr val="00B050"/>
                </a:solidFill>
              </a:rPr>
              <a:t>2009-2011</a:t>
            </a:r>
          </a:p>
          <a:p>
            <a:pPr algn="just">
              <a:buNone/>
            </a:pPr>
            <a:r>
              <a:rPr lang="hu-HU" b="1" dirty="0" smtClean="0">
                <a:solidFill>
                  <a:srgbClr val="00B050"/>
                </a:solidFill>
              </a:rPr>
              <a:t>Közben kibontakozott a gazdasági válság – új szemléletet követel a kérdés vizsgálata</a:t>
            </a:r>
          </a:p>
          <a:p>
            <a:pPr algn="just">
              <a:buNone/>
            </a:pPr>
            <a:r>
              <a:rPr lang="hu-HU" b="1" dirty="0" smtClean="0">
                <a:solidFill>
                  <a:srgbClr val="00B050"/>
                </a:solidFill>
              </a:rPr>
              <a:t>Alapfeltevés:</a:t>
            </a:r>
          </a:p>
          <a:p>
            <a:pPr algn="just">
              <a:buNone/>
            </a:pPr>
            <a:r>
              <a:rPr lang="hu-HU" b="1" dirty="0" smtClean="0">
                <a:solidFill>
                  <a:srgbClr val="00B050"/>
                </a:solidFill>
              </a:rPr>
              <a:t>Az intézményi autonómia az egyik feltétele annak, hogy a felsőoktatási intézmények stratégiai megfontolások alapján tudjanak gazdálkodni, és így meg tudják menteni azokat a kulcsterületeket, amelyek küldetésük teljesítéséhez nélkülözhetetlenek . </a:t>
            </a:r>
            <a:endParaRPr lang="hu-H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1143000"/>
            <a:ext cx="8229600" cy="11430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4857403"/>
          </a:xfrm>
        </p:spPr>
        <p:txBody>
          <a:bodyPr/>
          <a:lstStyle/>
          <a:p>
            <a:pPr algn="just">
              <a:buNone/>
            </a:pP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vizsgálat célja: áttekintést adni az autonómia állásáról, hogy azt össze lehessen kapcsolni a teljesítménnyel, a minőséggel, a finanszírozással.</a:t>
            </a:r>
          </a:p>
          <a:p>
            <a:pPr algn="just">
              <a:buNone/>
            </a:pPr>
            <a:endParaRPr lang="hu-HU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Módszerek</a:t>
            </a:r>
          </a:p>
          <a:p>
            <a:pPr algn="just">
              <a:buNone/>
            </a:pP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27 ország rektori konferenciája vett részt az adatgyűjtésben (2010-2011)  - kérdőív alapján, amelyet interjúk egészítettek ki.</a:t>
            </a:r>
            <a:endParaRPr lang="hu-HU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Vizsgálati dimenziók és indikátorok</a:t>
            </a:r>
            <a:endParaRPr lang="hu-HU" dirty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3600" b="1" dirty="0" smtClean="0">
                <a:solidFill>
                  <a:srgbClr val="00B050"/>
                </a:solidFill>
                <a:cs typeface="Arial" pitchFamily="34" charset="0"/>
              </a:rPr>
              <a:t>Szervezeti autonómia</a:t>
            </a:r>
          </a:p>
          <a:p>
            <a:r>
              <a:rPr lang="hu-HU" sz="2800" b="1" dirty="0" smtClean="0">
                <a:solidFill>
                  <a:srgbClr val="00B050"/>
                </a:solidFill>
                <a:cs typeface="Arial" pitchFamily="34" charset="0"/>
              </a:rPr>
              <a:t>Az intézményvezető kiválasztásának mechanizmusa</a:t>
            </a:r>
          </a:p>
          <a:p>
            <a:r>
              <a:rPr lang="hu-HU" sz="2800" b="1" dirty="0" smtClean="0">
                <a:solidFill>
                  <a:srgbClr val="00B050"/>
                </a:solidFill>
                <a:cs typeface="Arial" pitchFamily="34" charset="0"/>
              </a:rPr>
              <a:t>Az intézményvezető kiválasztásának kritériumai</a:t>
            </a:r>
          </a:p>
          <a:p>
            <a:r>
              <a:rPr lang="hu-HU" sz="2800" b="1" dirty="0" smtClean="0">
                <a:solidFill>
                  <a:srgbClr val="00B050"/>
                </a:solidFill>
                <a:cs typeface="Arial" pitchFamily="34" charset="0"/>
              </a:rPr>
              <a:t>Az intézményvezető elmozdítása</a:t>
            </a:r>
          </a:p>
          <a:p>
            <a:r>
              <a:rPr lang="hu-HU" sz="2800" b="1" dirty="0" smtClean="0">
                <a:solidFill>
                  <a:srgbClr val="00B050"/>
                </a:solidFill>
                <a:cs typeface="Arial" pitchFamily="34" charset="0"/>
              </a:rPr>
              <a:t>Az intézményvezető megbízatásának időtartama</a:t>
            </a:r>
          </a:p>
          <a:p>
            <a:r>
              <a:rPr lang="hu-HU" sz="2800" b="1" dirty="0" smtClean="0">
                <a:solidFill>
                  <a:srgbClr val="00B050"/>
                </a:solidFill>
                <a:cs typeface="Arial" pitchFamily="34" charset="0"/>
              </a:rPr>
              <a:t>Külső tagok bevonása és kiválasztása a vezető testületekbe</a:t>
            </a:r>
          </a:p>
          <a:p>
            <a:r>
              <a:rPr lang="hu-HU" sz="2800" b="1" dirty="0" smtClean="0">
                <a:solidFill>
                  <a:srgbClr val="00B050"/>
                </a:solidFill>
                <a:cs typeface="Arial" pitchFamily="34" charset="0"/>
              </a:rPr>
              <a:t>Döntés az akadémiai struktúráról</a:t>
            </a:r>
          </a:p>
          <a:p>
            <a:r>
              <a:rPr lang="hu-HU" sz="2800" b="1" dirty="0" smtClean="0">
                <a:solidFill>
                  <a:srgbClr val="00B050"/>
                </a:solidFill>
                <a:cs typeface="Arial" pitchFamily="34" charset="0"/>
              </a:rPr>
              <a:t>Döntés  jogi személyek létrehozásáról</a:t>
            </a:r>
          </a:p>
          <a:p>
            <a:pPr>
              <a:buFontTx/>
              <a:buChar char="-"/>
            </a:pPr>
            <a:endParaRPr lang="hu-HU" sz="2800" dirty="0" smtClean="0"/>
          </a:p>
          <a:p>
            <a:pPr>
              <a:buFontTx/>
              <a:buChar char="-"/>
            </a:pPr>
            <a:endParaRPr lang="hu-HU" sz="2800" dirty="0"/>
          </a:p>
        </p:txBody>
      </p: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-1115144"/>
            <a:ext cx="8229600" cy="11430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hu-HU" sz="4000" b="1" dirty="0" smtClean="0">
                <a:solidFill>
                  <a:schemeClr val="accent6">
                    <a:lumMod val="50000"/>
                  </a:schemeClr>
                </a:solidFill>
              </a:rPr>
              <a:t>Gazdálkodási autonómia</a:t>
            </a:r>
          </a:p>
          <a:p>
            <a:r>
              <a:rPr lang="hu-HU" b="1" dirty="0" smtClean="0">
                <a:solidFill>
                  <a:srgbClr val="00B050"/>
                </a:solidFill>
              </a:rPr>
              <a:t>Az állami finanszírozás típusa és időszakasza</a:t>
            </a:r>
          </a:p>
          <a:p>
            <a:r>
              <a:rPr lang="hu-HU" b="1" dirty="0" smtClean="0">
                <a:solidFill>
                  <a:srgbClr val="00B050"/>
                </a:solidFill>
              </a:rPr>
              <a:t>Jogosultság a maradvány megtartására</a:t>
            </a:r>
          </a:p>
          <a:p>
            <a:r>
              <a:rPr lang="hu-HU" b="1" dirty="0" smtClean="0">
                <a:solidFill>
                  <a:srgbClr val="00B050"/>
                </a:solidFill>
              </a:rPr>
              <a:t>Jogosultság kölcsön felvételére</a:t>
            </a:r>
          </a:p>
          <a:p>
            <a:r>
              <a:rPr lang="hu-HU" b="1" dirty="0" smtClean="0">
                <a:solidFill>
                  <a:srgbClr val="00B050"/>
                </a:solidFill>
              </a:rPr>
              <a:t>Jogosultság saját tulajdonú épületekre</a:t>
            </a:r>
          </a:p>
          <a:p>
            <a:r>
              <a:rPr lang="hu-HU" b="1" dirty="0" smtClean="0">
                <a:solidFill>
                  <a:srgbClr val="00B050"/>
                </a:solidFill>
              </a:rPr>
              <a:t>Jogosultság tandíj előírására a hazai és EU hallgatók körében (BA, MA, PhD)</a:t>
            </a:r>
          </a:p>
          <a:p>
            <a:r>
              <a:rPr lang="hu-HU" b="1" dirty="0" smtClean="0">
                <a:solidFill>
                  <a:srgbClr val="00B050"/>
                </a:solidFill>
              </a:rPr>
              <a:t>Jogosultság tandíj  előírására a nem EU hallgatók körében (BA, MA, PhD)</a:t>
            </a:r>
          </a:p>
          <a:p>
            <a:pPr>
              <a:buFontTx/>
              <a:buChar char="-"/>
            </a:pPr>
            <a:r>
              <a:rPr lang="hu-HU" dirty="0" smtClean="0"/>
              <a:t> </a:t>
            </a:r>
            <a:endParaRPr lang="hu-HU" dirty="0"/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hu-HU" sz="5400" dirty="0" smtClean="0">
                <a:solidFill>
                  <a:schemeClr val="accent6">
                    <a:lumMod val="50000"/>
                  </a:schemeClr>
                </a:solidFill>
              </a:rPr>
              <a:t>Személyzeti autonómia</a:t>
            </a:r>
            <a:endParaRPr lang="hu-H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>
              <a:buNone/>
            </a:pPr>
            <a:endParaRPr lang="hu-HU" sz="2700" b="1" dirty="0" smtClean="0">
              <a:solidFill>
                <a:srgbClr val="00B050"/>
              </a:solidFill>
            </a:endParaRP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Döntési jog a felvételi eljárásokban (a szenior akadémiai és adminisztratív stábra vonatkozóan)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Döntési jog a fizetések meghatározásában (a szenior akadémiai és adminisztratív stábra vonatkozóan)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Döntési jog az elbocsátásokban (a szenior akadémiai és adminisztratív stábra vonatkozóan)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Döntési jog az előléptetésben (a szenior akadémiai és adminisztratív stábra vonatkozóan) </a:t>
            </a:r>
            <a:endParaRPr lang="hu-HU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pPr algn="ctr"/>
            <a:r>
              <a:rPr lang="hu-HU" sz="6000" dirty="0" smtClean="0">
                <a:solidFill>
                  <a:schemeClr val="accent6">
                    <a:lumMod val="50000"/>
                  </a:schemeClr>
                </a:solidFill>
              </a:rPr>
              <a:t>Akadémiai autonómia</a:t>
            </a:r>
            <a:endParaRPr lang="hu-HU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/>
          <a:lstStyle/>
          <a:p>
            <a:pPr>
              <a:buNone/>
            </a:pPr>
            <a:endParaRPr lang="hu-HU" sz="2800" b="1" dirty="0" smtClean="0"/>
          </a:p>
          <a:p>
            <a:r>
              <a:rPr lang="hu-HU" sz="2800" b="1" dirty="0" smtClean="0">
                <a:solidFill>
                  <a:srgbClr val="00B050"/>
                </a:solidFill>
              </a:rPr>
              <a:t>Döntési jog a teljes hallgatói létszámról</a:t>
            </a:r>
          </a:p>
          <a:p>
            <a:r>
              <a:rPr lang="hu-HU" sz="2800" b="1" dirty="0" smtClean="0">
                <a:solidFill>
                  <a:srgbClr val="00B050"/>
                </a:solidFill>
              </a:rPr>
              <a:t>Döntési jog a hallgatók kiválasztásáról (BA, MA)</a:t>
            </a:r>
          </a:p>
          <a:p>
            <a:r>
              <a:rPr lang="hu-HU" sz="2800" b="1" dirty="0" smtClean="0">
                <a:solidFill>
                  <a:srgbClr val="00B050"/>
                </a:solidFill>
              </a:rPr>
              <a:t>Döntési jog képzési programok beindításáról (BA, MA, PhD)</a:t>
            </a:r>
          </a:p>
          <a:p>
            <a:r>
              <a:rPr lang="hu-HU" sz="2800" b="1" dirty="0" smtClean="0">
                <a:solidFill>
                  <a:srgbClr val="00B050"/>
                </a:solidFill>
              </a:rPr>
              <a:t>Döntési jog képzési programok megszüntetéséről</a:t>
            </a:r>
          </a:p>
          <a:p>
            <a:r>
              <a:rPr lang="hu-HU" sz="2800" b="1" dirty="0" smtClean="0">
                <a:solidFill>
                  <a:srgbClr val="00B050"/>
                </a:solidFill>
              </a:rPr>
              <a:t>Döntési jog az oktatás nyelvéről (BA, MA)</a:t>
            </a:r>
          </a:p>
          <a:p>
            <a:r>
              <a:rPr lang="hu-HU" sz="2800" b="1" dirty="0" smtClean="0">
                <a:solidFill>
                  <a:srgbClr val="00B050"/>
                </a:solidFill>
              </a:rPr>
              <a:t>Döntési jog a minőségbiztosítási eljárásokról és az ügynökségekről</a:t>
            </a:r>
          </a:p>
          <a:p>
            <a:r>
              <a:rPr lang="hu-HU" sz="2800" b="1" dirty="0" smtClean="0">
                <a:solidFill>
                  <a:srgbClr val="00B050"/>
                </a:solidFill>
              </a:rPr>
              <a:t>Döntési jog a képzési programok tartalmának megtervezésében </a:t>
            </a:r>
          </a:p>
          <a:p>
            <a:pPr>
              <a:buFontTx/>
              <a:buChar char="-"/>
            </a:pPr>
            <a:endParaRPr lang="hu-HU" sz="2400" dirty="0"/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1143000"/>
            <a:ext cx="8229600" cy="11430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u-HU" b="1" dirty="0" smtClean="0">
                <a:solidFill>
                  <a:schemeClr val="accent6">
                    <a:lumMod val="50000"/>
                  </a:schemeClr>
                </a:solidFill>
              </a:rPr>
              <a:t>Összetett index alapján négy csoport kialakítása:</a:t>
            </a:r>
          </a:p>
          <a:p>
            <a:pPr marL="514350" indent="-514350">
              <a:buNone/>
            </a:pPr>
            <a:endParaRPr lang="hu-HU" sz="2800" b="1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r>
              <a:rPr lang="hu-HU" sz="2800" b="1" dirty="0" smtClean="0">
                <a:solidFill>
                  <a:srgbClr val="00B050"/>
                </a:solidFill>
              </a:rPr>
              <a:t>Magas, felső-közép, alsó közép, alacsony szintű autonómia</a:t>
            </a:r>
          </a:p>
          <a:p>
            <a:pPr marL="514350" indent="-514350">
              <a:buNone/>
            </a:pPr>
            <a:endParaRPr lang="hu-H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hu-HU" b="1" dirty="0" smtClean="0">
                <a:solidFill>
                  <a:schemeClr val="accent6">
                    <a:lumMod val="50000"/>
                  </a:schemeClr>
                </a:solidFill>
              </a:rPr>
              <a:t>A magyar felsőoktatás értékelése: </a:t>
            </a:r>
          </a:p>
          <a:p>
            <a:pPr marL="514350" indent="-514350">
              <a:buNone/>
            </a:pPr>
            <a:r>
              <a:rPr lang="hu-HU" sz="2800" b="1" dirty="0" smtClean="0">
                <a:solidFill>
                  <a:srgbClr val="00B050"/>
                </a:solidFill>
              </a:rPr>
              <a:t>Szervezeti autonómia – alsó-közép</a:t>
            </a:r>
          </a:p>
          <a:p>
            <a:pPr marL="514350" indent="-514350">
              <a:buNone/>
            </a:pPr>
            <a:r>
              <a:rPr lang="hu-HU" sz="2800" b="1" dirty="0" smtClean="0">
                <a:solidFill>
                  <a:srgbClr val="00B050"/>
                </a:solidFill>
              </a:rPr>
              <a:t>Gazdálkodási autonómia – felső-közép</a:t>
            </a:r>
          </a:p>
          <a:p>
            <a:pPr marL="514350" indent="-514350">
              <a:buNone/>
            </a:pPr>
            <a:r>
              <a:rPr lang="hu-HU" sz="2800" b="1" dirty="0" smtClean="0">
                <a:solidFill>
                  <a:srgbClr val="00B050"/>
                </a:solidFill>
              </a:rPr>
              <a:t>Személyzeti autonómia – alsó-közép</a:t>
            </a:r>
          </a:p>
          <a:p>
            <a:pPr marL="514350" indent="-514350">
              <a:buNone/>
            </a:pPr>
            <a:r>
              <a:rPr lang="hu-HU" sz="2800" b="1" dirty="0" smtClean="0">
                <a:solidFill>
                  <a:srgbClr val="00B050"/>
                </a:solidFill>
              </a:rPr>
              <a:t>Akadémiai autonómia – alsó-közép</a:t>
            </a:r>
          </a:p>
          <a:p>
            <a:pPr marL="514350" indent="-514350">
              <a:buNone/>
            </a:pPr>
            <a:endParaRPr lang="hu-HU" sz="2800" dirty="0"/>
          </a:p>
        </p:txBody>
      </p:sp>
    </p:spTree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chemeClr val="accent6">
                    <a:lumMod val="50000"/>
                  </a:schemeClr>
                </a:solidFill>
              </a:rPr>
              <a:t>Az eredményekről – az interjúk alapján</a:t>
            </a:r>
            <a:endParaRPr lang="hu-H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3949899"/>
          </a:xfrm>
        </p:spPr>
        <p:txBody>
          <a:bodyPr/>
          <a:lstStyle/>
          <a:p>
            <a:pPr>
              <a:buNone/>
            </a:pPr>
            <a:endParaRPr lang="hu-HU" b="1" dirty="0" smtClean="0"/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Különbség van a formális és a tényleges gyakorlati autonómia között (eltérés lehet mindkét irányban).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Az intézményi reformok bevezetése jelentős belső ellenállásba ütközik.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Az elszámoltatás egyre bürokratikusabb, az akkreditáció szigorítása csökkenti az autonómiát.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Általában: az autonómia szintje az elmúlt évtizedekben emelkedett, de a válság következtében az utóbbi években romlott a helyzet .  </a:t>
            </a:r>
          </a:p>
          <a:p>
            <a:pPr>
              <a:buFontTx/>
              <a:buChar char="-"/>
            </a:pPr>
            <a:r>
              <a:rPr lang="hu-HU" sz="2400" dirty="0" smtClean="0"/>
              <a:t> 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- </a:t>
            </a:r>
            <a:endParaRPr lang="hu-HU" dirty="0"/>
          </a:p>
        </p:txBody>
      </p:sp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chemeClr val="accent6">
                    <a:lumMod val="50000"/>
                  </a:schemeClr>
                </a:solidFill>
              </a:rPr>
              <a:t>Trendek néhány kiemelt kérdésben</a:t>
            </a:r>
            <a:endParaRPr lang="hu-H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-243408"/>
            <a:ext cx="8291264" cy="5001419"/>
          </a:xfrm>
        </p:spPr>
        <p:txBody>
          <a:bodyPr/>
          <a:lstStyle/>
          <a:p>
            <a:pPr>
              <a:buNone/>
            </a:pPr>
            <a:endParaRPr lang="hu-HU" b="1" dirty="0" smtClean="0"/>
          </a:p>
          <a:p>
            <a:pPr>
              <a:buNone/>
            </a:pPr>
            <a:endParaRPr lang="hu-HU" b="1" dirty="0" smtClean="0"/>
          </a:p>
          <a:p>
            <a:pPr algn="just"/>
            <a:r>
              <a:rPr lang="hu-HU" sz="3600" b="1" dirty="0" smtClean="0">
                <a:solidFill>
                  <a:srgbClr val="00B050"/>
                </a:solidFill>
              </a:rPr>
              <a:t>Egyre inkább külső tagok is vannak a vezető testületekben. Ha ezeket részben a kormányzat delegálja, azzal csökkenhet az autonómia.</a:t>
            </a:r>
          </a:p>
          <a:p>
            <a:pPr algn="just"/>
            <a:r>
              <a:rPr lang="hu-HU" sz="3600" b="1" dirty="0" smtClean="0">
                <a:solidFill>
                  <a:srgbClr val="00B050"/>
                </a:solidFill>
              </a:rPr>
              <a:t>Egyre kisebbek az ügyvezető testületek, a menedzseri típusú vezetés terjed.</a:t>
            </a:r>
          </a:p>
          <a:p>
            <a:pPr algn="just"/>
            <a:r>
              <a:rPr lang="hu-HU" sz="3600" b="1" dirty="0" smtClean="0">
                <a:solidFill>
                  <a:srgbClr val="00B050"/>
                </a:solidFill>
              </a:rPr>
              <a:t>Az első számú vezető vezetőt az intézmény maga választja ki, de azt külső </a:t>
            </a:r>
            <a:r>
              <a:rPr lang="hu-HU" sz="3600" b="1" dirty="0" err="1" smtClean="0">
                <a:solidFill>
                  <a:srgbClr val="00B050"/>
                </a:solidFill>
              </a:rPr>
              <a:t>aktor</a:t>
            </a:r>
            <a:r>
              <a:rPr lang="hu-HU" sz="3600" b="1" dirty="0" smtClean="0">
                <a:solidFill>
                  <a:srgbClr val="00B050"/>
                </a:solidFill>
              </a:rPr>
              <a:t> hagyja jóvá.</a:t>
            </a:r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6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előadás vázlata</a:t>
            </a:r>
            <a:endParaRPr lang="hu-HU" sz="6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/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I. Az európai egyetemek fenntarthatósága</a:t>
            </a:r>
          </a:p>
          <a:p>
            <a:endParaRPr lang="hu-HU" sz="36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II. Finanszírozási értelemben vett fenntarthatóság</a:t>
            </a:r>
          </a:p>
          <a:p>
            <a:endParaRPr lang="hu-HU" sz="36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III. Az intézményi autonómia kérdése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 </a:t>
            </a:r>
          </a:p>
          <a:p>
            <a:endParaRPr lang="hu-HU" dirty="0"/>
          </a:p>
        </p:txBody>
      </p:sp>
    </p:spTree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-1467544"/>
            <a:ext cx="8229600" cy="11430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433467"/>
          </a:xfrm>
        </p:spPr>
        <p:txBody>
          <a:bodyPr/>
          <a:lstStyle/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A pénzügyi támogatás csökkenésével összefüggésben terjedő gyakorlat, hogy az épületek az intézmény tulajdonába kerülnek.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A közalkalmazotti státusztól elmozdulás történik – létszámcsökkentések.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A hallgatói hozzájárulás szabályozása nagyon különböző és gyorsan változik – további éles viták várhatók.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Az akadémiai autonómiát csökkenti, hogy a képzési programoknál általában elő-akkreditáció van. 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Előfordul, hogy lehet választani a minőségbiztosítási ügynökségek között.</a:t>
            </a:r>
          </a:p>
          <a:p>
            <a:pPr>
              <a:buNone/>
            </a:pPr>
            <a:endParaRPr lang="hu-HU" sz="2800" dirty="0"/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hu-HU" sz="5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Ami kimaradt</a:t>
            </a:r>
            <a:endParaRPr lang="hu-HU" sz="5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A vizsgálódás nem foglalkozott a kutatási tevékenységgel.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Nem tudta megragadni azt a szempontot, hogy az autonómiának ki kell terjednie az innováció szabadságára, az individuális misszió teljesítésére, a kockázatvállalásra.</a:t>
            </a:r>
          </a:p>
          <a:p>
            <a:pPr algn="just"/>
            <a:r>
              <a:rPr lang="hu-HU" sz="2800" b="1" dirty="0" smtClean="0">
                <a:solidFill>
                  <a:srgbClr val="00B050"/>
                </a:solidFill>
              </a:rPr>
              <a:t>Nem sikerült egyértelmű kapcsolatot kimutatni a finanszírozás jellege, az autonómia szintje, valamint a teljesítmény és a minőség között. A bonyolult összefüggésrendszer megragadásához komplexebb módszerek alkalmazására lenne szükség.</a:t>
            </a:r>
          </a:p>
          <a:p>
            <a:pPr algn="just">
              <a:buNone/>
            </a:pPr>
            <a:endParaRPr lang="hu-HU" sz="2800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-315416"/>
            <a:ext cx="8229600" cy="1143000"/>
          </a:xfrm>
        </p:spPr>
        <p:txBody>
          <a:bodyPr/>
          <a:lstStyle/>
          <a:p>
            <a:pPr algn="ctr"/>
            <a:r>
              <a:rPr lang="hu-HU" sz="3600" dirty="0" smtClean="0">
                <a:solidFill>
                  <a:schemeClr val="accent6">
                    <a:lumMod val="50000"/>
                  </a:schemeClr>
                </a:solidFill>
              </a:rPr>
              <a:t>Felhasznált irodalom</a:t>
            </a:r>
            <a:endParaRPr lang="hu-H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824537"/>
          </a:xfrm>
        </p:spPr>
        <p:txBody>
          <a:bodyPr/>
          <a:lstStyle/>
          <a:p>
            <a:r>
              <a:rPr lang="hu-HU" sz="2000" dirty="0" smtClean="0">
                <a:solidFill>
                  <a:srgbClr val="00B050"/>
                </a:solidFill>
              </a:rPr>
              <a:t> </a:t>
            </a:r>
            <a:r>
              <a:rPr lang="hu-HU" sz="2000" dirty="0" err="1" smtClean="0">
                <a:solidFill>
                  <a:srgbClr val="00B050"/>
                </a:solidFill>
              </a:rPr>
              <a:t>Financially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sustainable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universities</a:t>
            </a:r>
            <a:r>
              <a:rPr lang="hu-HU" sz="2000" dirty="0" smtClean="0">
                <a:solidFill>
                  <a:srgbClr val="00B050"/>
                </a:solidFill>
              </a:rPr>
              <a:t> II. European </a:t>
            </a:r>
            <a:r>
              <a:rPr lang="hu-HU" sz="2000" dirty="0" err="1" smtClean="0">
                <a:solidFill>
                  <a:srgbClr val="00B050"/>
                </a:solidFill>
              </a:rPr>
              <a:t>universities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diversifying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income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streams</a:t>
            </a:r>
            <a:r>
              <a:rPr lang="hu-HU" sz="2000" dirty="0" smtClean="0">
                <a:solidFill>
                  <a:srgbClr val="00B050"/>
                </a:solidFill>
              </a:rPr>
              <a:t>. EUA </a:t>
            </a:r>
            <a:r>
              <a:rPr lang="hu-HU" sz="2000" dirty="0" err="1" smtClean="0">
                <a:solidFill>
                  <a:srgbClr val="00B050"/>
                </a:solidFill>
              </a:rPr>
              <a:t>Reports</a:t>
            </a:r>
            <a:r>
              <a:rPr lang="hu-HU" sz="2000" dirty="0" smtClean="0">
                <a:solidFill>
                  <a:srgbClr val="00B050"/>
                </a:solidFill>
              </a:rPr>
              <a:t> and </a:t>
            </a:r>
            <a:r>
              <a:rPr lang="hu-HU" sz="2000" dirty="0" err="1" smtClean="0">
                <a:solidFill>
                  <a:srgbClr val="00B050"/>
                </a:solidFill>
              </a:rPr>
              <a:t>Studies</a:t>
            </a:r>
            <a:r>
              <a:rPr lang="hu-HU" sz="2000" dirty="0" smtClean="0">
                <a:solidFill>
                  <a:srgbClr val="00B050"/>
                </a:solidFill>
              </a:rPr>
              <a:t> 2011 </a:t>
            </a:r>
          </a:p>
          <a:p>
            <a:pPr>
              <a:buNone/>
            </a:pPr>
            <a:r>
              <a:rPr lang="hu-HU" sz="2000" dirty="0" smtClean="0"/>
              <a:t>       </a:t>
            </a:r>
            <a:r>
              <a:rPr lang="hu-HU" sz="2000" u="sng" dirty="0" smtClean="0">
                <a:hlinkClick r:id="rId2"/>
              </a:rPr>
              <a:t>http://www.eua.be/Publications.aspx</a:t>
            </a:r>
            <a:endParaRPr lang="hu-HU" sz="2000" u="sng" dirty="0" smtClean="0"/>
          </a:p>
          <a:p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Hrubos</a:t>
            </a:r>
            <a:r>
              <a:rPr lang="hu-HU" sz="2000" dirty="0" smtClean="0">
                <a:solidFill>
                  <a:srgbClr val="00B050"/>
                </a:solidFill>
              </a:rPr>
              <a:t> Ildikó (2012): Kíméletlen verseny – bővülő missziók a felsőoktatásban. </a:t>
            </a:r>
            <a:r>
              <a:rPr lang="hu-HU" sz="2000" dirty="0" err="1" smtClean="0">
                <a:solidFill>
                  <a:srgbClr val="00B050"/>
                </a:solidFill>
              </a:rPr>
              <a:t>Educatio</a:t>
            </a:r>
            <a:r>
              <a:rPr lang="hu-HU" sz="2000" dirty="0" smtClean="0">
                <a:solidFill>
                  <a:srgbClr val="00B050"/>
                </a:solidFill>
              </a:rPr>
              <a:t> (XXI. évf.) 2. szám 223-232. p. </a:t>
            </a:r>
          </a:p>
          <a:p>
            <a:pPr>
              <a:buNone/>
            </a:pPr>
            <a:r>
              <a:rPr lang="hu-HU" sz="2000" u="sng" dirty="0" smtClean="0">
                <a:hlinkClick r:id="rId3"/>
              </a:rPr>
              <a:t> http://www.hier.iif.hu/hu/educatio_reszletes.php?id=90</a:t>
            </a:r>
            <a:endParaRPr lang="hu-HU" sz="2000" dirty="0" smtClean="0"/>
          </a:p>
          <a:p>
            <a:r>
              <a:rPr lang="hu-HU" sz="2000" dirty="0" smtClean="0">
                <a:solidFill>
                  <a:srgbClr val="00B050"/>
                </a:solidFill>
              </a:rPr>
              <a:t> The </a:t>
            </a:r>
            <a:r>
              <a:rPr lang="hu-HU" sz="2000" dirty="0" err="1" smtClean="0">
                <a:solidFill>
                  <a:srgbClr val="00B050"/>
                </a:solidFill>
              </a:rPr>
              <a:t>Sustainability</a:t>
            </a:r>
            <a:r>
              <a:rPr lang="hu-HU" sz="2000" dirty="0" smtClean="0">
                <a:solidFill>
                  <a:srgbClr val="00B050"/>
                </a:solidFill>
              </a:rPr>
              <a:t> of European </a:t>
            </a:r>
            <a:r>
              <a:rPr lang="hu-HU" sz="2000" dirty="0" err="1" smtClean="0">
                <a:solidFill>
                  <a:srgbClr val="00B050"/>
                </a:solidFill>
              </a:rPr>
              <a:t>Universities</a:t>
            </a:r>
            <a:r>
              <a:rPr lang="hu-HU" sz="2000" dirty="0" smtClean="0">
                <a:solidFill>
                  <a:srgbClr val="00B050"/>
                </a:solidFill>
              </a:rPr>
              <a:t>. </a:t>
            </a:r>
            <a:r>
              <a:rPr lang="hu-HU" sz="2000" dirty="0" err="1" smtClean="0">
                <a:solidFill>
                  <a:srgbClr val="00B050"/>
                </a:solidFill>
              </a:rPr>
              <a:t>Annual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Conferece</a:t>
            </a:r>
            <a:r>
              <a:rPr lang="hu-HU" sz="2000" dirty="0" smtClean="0">
                <a:solidFill>
                  <a:srgbClr val="00B050"/>
                </a:solidFill>
              </a:rPr>
              <a:t> 2012, </a:t>
            </a:r>
            <a:r>
              <a:rPr lang="hu-HU" sz="2000" dirty="0" err="1" smtClean="0">
                <a:solidFill>
                  <a:srgbClr val="00B050"/>
                </a:solidFill>
              </a:rPr>
              <a:t>Warwick</a:t>
            </a:r>
            <a:r>
              <a:rPr lang="hu-HU" sz="2000" dirty="0" smtClean="0">
                <a:solidFill>
                  <a:srgbClr val="00B050"/>
                </a:solidFill>
              </a:rPr>
              <a:t> 22-23 </a:t>
            </a:r>
            <a:r>
              <a:rPr lang="hu-HU" sz="2000" dirty="0" err="1" smtClean="0">
                <a:solidFill>
                  <a:srgbClr val="00B050"/>
                </a:solidFill>
              </a:rPr>
              <a:t>March</a:t>
            </a:r>
            <a:endParaRPr lang="hu-HU" sz="2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u-HU" sz="2000" u="sng" dirty="0" smtClean="0">
                <a:hlinkClick r:id="rId4"/>
              </a:rPr>
              <a:t>http://www.eua.be/events/past/2012/EUA-Annual-Conference-2012/Presentations.aspx</a:t>
            </a:r>
            <a:endParaRPr lang="hu-HU" sz="2000" dirty="0" smtClean="0"/>
          </a:p>
          <a:p>
            <a:r>
              <a:rPr lang="hu-HU" sz="2000" dirty="0" smtClean="0">
                <a:solidFill>
                  <a:srgbClr val="00B050"/>
                </a:solidFill>
              </a:rPr>
              <a:t>University </a:t>
            </a:r>
            <a:r>
              <a:rPr lang="hu-HU" sz="2000" dirty="0" err="1" smtClean="0">
                <a:solidFill>
                  <a:srgbClr val="00B050"/>
                </a:solidFill>
              </a:rPr>
              <a:t>autonomy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in</a:t>
            </a:r>
            <a:r>
              <a:rPr lang="hu-HU" sz="2000" dirty="0" smtClean="0">
                <a:solidFill>
                  <a:srgbClr val="00B050"/>
                </a:solidFill>
              </a:rPr>
              <a:t> Europe I. </a:t>
            </a:r>
            <a:r>
              <a:rPr lang="hu-HU" sz="2000" dirty="0" err="1" smtClean="0">
                <a:solidFill>
                  <a:srgbClr val="00B050"/>
                </a:solidFill>
              </a:rPr>
              <a:t>Exploratory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study</a:t>
            </a:r>
            <a:r>
              <a:rPr lang="hu-HU" sz="2000" dirty="0" smtClean="0">
                <a:solidFill>
                  <a:srgbClr val="00B050"/>
                </a:solidFill>
              </a:rPr>
              <a:t>. EU </a:t>
            </a:r>
            <a:r>
              <a:rPr lang="hu-HU" sz="2000" dirty="0" err="1" smtClean="0">
                <a:solidFill>
                  <a:srgbClr val="00B050"/>
                </a:solidFill>
              </a:rPr>
              <a:t>Reports</a:t>
            </a:r>
            <a:r>
              <a:rPr lang="hu-HU" sz="2000" dirty="0" smtClean="0">
                <a:solidFill>
                  <a:srgbClr val="00B050"/>
                </a:solidFill>
              </a:rPr>
              <a:t> and </a:t>
            </a:r>
            <a:r>
              <a:rPr lang="hu-HU" sz="2000" dirty="0" err="1" smtClean="0">
                <a:solidFill>
                  <a:srgbClr val="00B050"/>
                </a:solidFill>
              </a:rPr>
              <a:t>Studies</a:t>
            </a:r>
            <a:r>
              <a:rPr lang="hu-HU" sz="2000" dirty="0" smtClean="0">
                <a:solidFill>
                  <a:srgbClr val="00B050"/>
                </a:solidFill>
              </a:rPr>
              <a:t> 2009 </a:t>
            </a:r>
          </a:p>
          <a:p>
            <a:pPr>
              <a:buNone/>
            </a:pPr>
            <a:r>
              <a:rPr lang="hu-HU" sz="2000" dirty="0" smtClean="0"/>
              <a:t> </a:t>
            </a:r>
            <a:r>
              <a:rPr lang="hu-HU" sz="2000" u="sng" dirty="0" smtClean="0">
                <a:hlinkClick r:id="rId2"/>
              </a:rPr>
              <a:t>http://www.eua.be/Publications.aspx</a:t>
            </a:r>
            <a:endParaRPr lang="hu-HU" sz="2000" dirty="0" smtClean="0"/>
          </a:p>
          <a:p>
            <a:r>
              <a:rPr lang="hu-HU" sz="2000" dirty="0" smtClean="0">
                <a:solidFill>
                  <a:srgbClr val="00B050"/>
                </a:solidFill>
              </a:rPr>
              <a:t>University </a:t>
            </a:r>
            <a:r>
              <a:rPr lang="hu-HU" sz="2000" dirty="0" err="1" smtClean="0">
                <a:solidFill>
                  <a:srgbClr val="00B050"/>
                </a:solidFill>
              </a:rPr>
              <a:t>autonomy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in</a:t>
            </a:r>
            <a:r>
              <a:rPr lang="hu-HU" sz="2000" dirty="0" smtClean="0">
                <a:solidFill>
                  <a:srgbClr val="00B050"/>
                </a:solidFill>
              </a:rPr>
              <a:t> Europe II. The </a:t>
            </a:r>
            <a:r>
              <a:rPr lang="hu-HU" sz="2000" dirty="0" err="1" smtClean="0">
                <a:solidFill>
                  <a:srgbClr val="00B050"/>
                </a:solidFill>
              </a:rPr>
              <a:t>scorecard</a:t>
            </a:r>
            <a:r>
              <a:rPr lang="hu-HU" sz="2000" dirty="0" smtClean="0">
                <a:solidFill>
                  <a:srgbClr val="00B050"/>
                </a:solidFill>
              </a:rPr>
              <a:t> . EUA </a:t>
            </a:r>
            <a:r>
              <a:rPr lang="hu-HU" sz="2000" dirty="0" err="1" smtClean="0">
                <a:solidFill>
                  <a:srgbClr val="00B050"/>
                </a:solidFill>
              </a:rPr>
              <a:t>Reports</a:t>
            </a:r>
            <a:r>
              <a:rPr lang="hu-HU" sz="2000" dirty="0" smtClean="0">
                <a:solidFill>
                  <a:srgbClr val="00B050"/>
                </a:solidFill>
              </a:rPr>
              <a:t> and </a:t>
            </a:r>
            <a:r>
              <a:rPr lang="hu-HU" sz="2000" dirty="0" err="1" smtClean="0">
                <a:solidFill>
                  <a:srgbClr val="00B050"/>
                </a:solidFill>
              </a:rPr>
              <a:t>Studies</a:t>
            </a:r>
            <a:r>
              <a:rPr lang="hu-HU" sz="2000" dirty="0" smtClean="0">
                <a:solidFill>
                  <a:srgbClr val="00B050"/>
                </a:solidFill>
              </a:rPr>
              <a:t> 2011 </a:t>
            </a:r>
          </a:p>
          <a:p>
            <a:pPr>
              <a:buNone/>
            </a:pPr>
            <a:r>
              <a:rPr lang="hu-HU" sz="2000" u="sng" dirty="0" smtClean="0">
                <a:hlinkClick r:id="rId2"/>
              </a:rPr>
              <a:t>http://www.eua.be/Publications.aspx</a:t>
            </a:r>
            <a:endParaRPr lang="hu-HU" sz="2000" dirty="0" smtClean="0"/>
          </a:p>
          <a:p>
            <a:r>
              <a:rPr lang="hu-HU" sz="2000" dirty="0" smtClean="0"/>
              <a:t> 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Working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together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towards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financial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sustainability</a:t>
            </a:r>
            <a:r>
              <a:rPr lang="hu-HU" sz="2000" dirty="0" smtClean="0">
                <a:solidFill>
                  <a:srgbClr val="00B050"/>
                </a:solidFill>
              </a:rPr>
              <a:t> </a:t>
            </a:r>
            <a:r>
              <a:rPr lang="hu-HU" sz="2000" dirty="0" err="1" smtClean="0">
                <a:solidFill>
                  <a:srgbClr val="00B050"/>
                </a:solidFill>
              </a:rPr>
              <a:t>for</a:t>
            </a:r>
            <a:r>
              <a:rPr lang="hu-HU" sz="2000" dirty="0" smtClean="0">
                <a:solidFill>
                  <a:srgbClr val="00B050"/>
                </a:solidFill>
              </a:rPr>
              <a:t> European </a:t>
            </a:r>
            <a:r>
              <a:rPr lang="hu-HU" sz="2000" dirty="0" err="1" smtClean="0">
                <a:solidFill>
                  <a:srgbClr val="00B050"/>
                </a:solidFill>
              </a:rPr>
              <a:t>universities</a:t>
            </a:r>
            <a:r>
              <a:rPr lang="hu-HU" sz="2000" dirty="0" smtClean="0">
                <a:solidFill>
                  <a:srgbClr val="00B050"/>
                </a:solidFill>
              </a:rPr>
              <a:t>. EUA Policy </a:t>
            </a:r>
            <a:r>
              <a:rPr lang="hu-HU" sz="2000" dirty="0" err="1" smtClean="0">
                <a:solidFill>
                  <a:srgbClr val="00B050"/>
                </a:solidFill>
              </a:rPr>
              <a:t>Positions</a:t>
            </a:r>
            <a:r>
              <a:rPr lang="hu-HU" sz="2000" dirty="0" smtClean="0">
                <a:solidFill>
                  <a:srgbClr val="00B050"/>
                </a:solidFill>
              </a:rPr>
              <a:t> 2011</a:t>
            </a:r>
          </a:p>
          <a:p>
            <a:r>
              <a:rPr lang="hu-HU" sz="2000" u="sng" dirty="0" smtClean="0">
                <a:hlinkClick r:id="rId2"/>
              </a:rPr>
              <a:t>http://www.eua.be/Publications.aspx</a:t>
            </a:r>
            <a:endParaRPr lang="hu-HU" sz="2000" dirty="0" smtClean="0"/>
          </a:p>
          <a:p>
            <a:r>
              <a:rPr lang="hu-HU" sz="2000" dirty="0" smtClean="0"/>
              <a:t> </a:t>
            </a:r>
          </a:p>
          <a:p>
            <a:pPr>
              <a:buNone/>
            </a:pPr>
            <a:endParaRPr lang="hu-HU" sz="2000" dirty="0" smtClean="0"/>
          </a:p>
          <a:p>
            <a:endParaRPr lang="hu-HU" sz="2000" dirty="0" smtClean="0"/>
          </a:p>
          <a:p>
            <a:r>
              <a:rPr lang="hu-HU" sz="2000" dirty="0" smtClean="0"/>
              <a:t> </a:t>
            </a:r>
          </a:p>
          <a:p>
            <a:r>
              <a:rPr lang="hu-HU" sz="2000" dirty="0" smtClean="0"/>
              <a:t> </a:t>
            </a:r>
          </a:p>
          <a:p>
            <a:endParaRPr lang="hu-HU" sz="2000" dirty="0"/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pPr algn="ctr" eaLnBrk="1" hangingPunct="1"/>
            <a:r>
              <a:rPr lang="hu-HU" sz="4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I. Az európai egyetemek fenntarthatósága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374385" cy="5029299"/>
          </a:xfrm>
        </p:spPr>
        <p:txBody>
          <a:bodyPr/>
          <a:lstStyle/>
          <a:p>
            <a:pPr algn="just" eaLnBrk="1" hangingPunct="1">
              <a:buNone/>
            </a:pPr>
            <a:r>
              <a:rPr lang="hu-HU" sz="2800" dirty="0" smtClean="0">
                <a:solidFill>
                  <a:srgbClr val="00B050"/>
                </a:solidFill>
                <a:latin typeface="Arial" charset="0"/>
              </a:rPr>
              <a:t>Európai Egyetemi Szövetség (European University </a:t>
            </a:r>
            <a:r>
              <a:rPr lang="hu-HU" sz="2800" dirty="0" err="1" smtClean="0">
                <a:solidFill>
                  <a:srgbClr val="00B050"/>
                </a:solidFill>
                <a:latin typeface="Arial" charset="0"/>
              </a:rPr>
              <a:t>Association</a:t>
            </a:r>
            <a:r>
              <a:rPr lang="hu-HU" sz="2800" dirty="0" smtClean="0">
                <a:solidFill>
                  <a:srgbClr val="00B050"/>
                </a:solidFill>
                <a:latin typeface="Arial" charset="0"/>
              </a:rPr>
              <a:t>: EUA) – 47 országból közel 900 egyetem a tagja, kollektív tag 34  nemzeti rektori konferencia  </a:t>
            </a:r>
          </a:p>
          <a:p>
            <a:pPr algn="just" eaLnBrk="1" hangingPunct="1">
              <a:buNone/>
            </a:pPr>
            <a:r>
              <a:rPr lang="hu-HU" sz="2800" dirty="0" smtClean="0">
                <a:solidFill>
                  <a:srgbClr val="00B050"/>
                </a:solidFill>
                <a:latin typeface="Arial" charset="0"/>
              </a:rPr>
              <a:t>Vállalt missziója:</a:t>
            </a:r>
          </a:p>
          <a:p>
            <a:pPr algn="just" eaLnBrk="1" hangingPunct="1"/>
            <a:r>
              <a:rPr lang="hu-HU" sz="2800" dirty="0" smtClean="0">
                <a:solidFill>
                  <a:srgbClr val="00B050"/>
                </a:solidFill>
                <a:latin typeface="Arial" charset="0"/>
              </a:rPr>
              <a:t>az európai egyetem tradícióinak ápolása</a:t>
            </a:r>
          </a:p>
          <a:p>
            <a:pPr algn="just" eaLnBrk="1" hangingPunct="1"/>
            <a:r>
              <a:rPr lang="hu-HU" sz="2800" dirty="0" smtClean="0">
                <a:solidFill>
                  <a:srgbClr val="00B050"/>
                </a:solidFill>
                <a:latin typeface="Arial" charset="0"/>
              </a:rPr>
              <a:t>az akadémiai értékek védelme  a tömegessé váló felsőoktatásban (a csapdák elkerülése)</a:t>
            </a:r>
          </a:p>
          <a:p>
            <a:pPr algn="just" eaLnBrk="1" hangingPunct="1"/>
            <a:r>
              <a:rPr lang="hu-HU" sz="2800" dirty="0" smtClean="0">
                <a:solidFill>
                  <a:srgbClr val="00B050"/>
                </a:solidFill>
                <a:latin typeface="Arial" charset="0"/>
              </a:rPr>
              <a:t>az intézményi szempontok követése – korszerű menedzsment kiépítésének támogatása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1143000"/>
            <a:ext cx="8229600" cy="1143000"/>
          </a:xfrm>
        </p:spPr>
        <p:txBody>
          <a:bodyPr/>
          <a:lstStyle/>
          <a:p>
            <a:pPr eaLnBrk="1" hangingPunct="1"/>
            <a:endParaRPr lang="hu-HU" sz="3600" dirty="0" smtClean="0">
              <a:latin typeface="Arial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291264" cy="4569371"/>
          </a:xfrm>
        </p:spPr>
        <p:txBody>
          <a:bodyPr/>
          <a:lstStyle/>
          <a:p>
            <a:pPr algn="just" eaLnBrk="1" hangingPunct="1">
              <a:buNone/>
            </a:pP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2006 óta foglalkozik az intézményi sokféleség, a finanszírozás és az autonómia kérdésivel </a:t>
            </a:r>
          </a:p>
          <a:p>
            <a:pPr algn="just" eaLnBrk="1" hangingPunct="1">
              <a:buNone/>
            </a:pP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2008 óta kiemelt téma a gazdasági válság következményeinek kezelése</a:t>
            </a:r>
          </a:p>
          <a:p>
            <a:pPr algn="just" eaLnBrk="1" hangingPunct="1">
              <a:buNone/>
            </a:pP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2012-ben az éves konferencia címe: Az európai egyetemek fenntarthatósága</a:t>
            </a:r>
          </a:p>
          <a:p>
            <a:pPr algn="just" eaLnBrk="1" hangingPunct="1">
              <a:buNone/>
            </a:pP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Fő témák: több lábon állás; innovatív menedzsment; optimális intézményi méret; </a:t>
            </a:r>
            <a:r>
              <a:rPr lang="hu-HU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univer-city</a:t>
            </a: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; közös egyetemek;  sokféle </a:t>
            </a:r>
            <a:r>
              <a:rPr lang="hu-HU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network</a:t>
            </a:r>
            <a:r>
              <a:rPr lang="hu-H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 eaLnBrk="1" hangingPunct="1"/>
            <a:r>
              <a:rPr lang="hu-HU" sz="480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 fenntarthatóság fogalma a felsőoktatásban</a:t>
            </a:r>
            <a:endParaRPr lang="hu-HU" sz="4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hu-HU" sz="27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fenntartható fejlődés – mára már kiérleltnek tekintett – fogalmából kiindulva a fenntartható felsőoktatást a következőképpen értelmezik: garancia arra, hogy a felsőoktatás megfelelő anyagi eszközökhöz és mozgástérhez jut ahhoz, hogy alapvető küldetését betöltse a jelenlegi és a következő generációk érdekében. </a:t>
            </a:r>
          </a:p>
          <a:p>
            <a:pPr algn="just" eaLnBrk="1" hangingPunct="1">
              <a:lnSpc>
                <a:spcPct val="80000"/>
              </a:lnSpc>
            </a:pPr>
            <a:endParaRPr lang="hu-HU" sz="27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hu-HU" sz="27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Intézményi szinten ez elsősorban a finanszírozás tekintetében fogalmazódik meg: az egyetem elegendő bevételt tud produkálni, hogy képes legyen befektetésekre is a hosszú távú akadémiai célok elérése céljából.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sz="2800" dirty="0" smtClean="0"/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91512" cy="4210050"/>
          </a:xfrm>
        </p:spPr>
        <p:txBody>
          <a:bodyPr/>
          <a:lstStyle/>
          <a:p>
            <a:pPr marL="609600" indent="-609600" algn="just" eaLnBrk="1" hangingPunct="1">
              <a:buFont typeface="Wingdings" pitchFamily="2" charset="2"/>
              <a:buNone/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2008-2011: elméleti kutatás és empirikus vizsgálat </a:t>
            </a:r>
          </a:p>
          <a:p>
            <a:pPr marL="609600" indent="-609600" algn="just" eaLnBrk="1" hangingPunct="1">
              <a:buFont typeface="Wingdings" pitchFamily="2" charset="2"/>
              <a:buNone/>
            </a:pPr>
            <a:endParaRPr lang="hu-HU" sz="2800" b="1" dirty="0" smtClean="0">
              <a:solidFill>
                <a:srgbClr val="00B050"/>
              </a:solidFill>
              <a:latin typeface="Arial" charset="0"/>
            </a:endParaRPr>
          </a:p>
          <a:p>
            <a:pPr marL="609600" indent="-609600" algn="just" eaLnBrk="1" hangingPunct="1">
              <a:buFont typeface="Wingdings" pitchFamily="2" charset="2"/>
              <a:buNone/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Célja: a felsőoktatási intézmények helyzetének és attitűdjének feltérképezése a bevételek diverzifikálását illetően, annak előzetes leszögezése mellett, hogy az egyetemek hosszú távú finanszírozási fenntarthatóságának biztosítása alapvetően közfeladat és felelősség</a:t>
            </a:r>
            <a:r>
              <a:rPr lang="hu-HU" b="1" dirty="0" smtClean="0">
                <a:solidFill>
                  <a:srgbClr val="00B050"/>
                </a:solidFill>
                <a:latin typeface="Arial" charset="0"/>
              </a:rPr>
              <a:t> </a:t>
            </a:r>
          </a:p>
        </p:txBody>
      </p:sp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II. Finanszírozási értelemben vett fenntarthatóság</a:t>
            </a:r>
          </a:p>
        </p:txBody>
      </p:sp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2998"/>
            <a:ext cx="8229600" cy="1143000"/>
          </a:xfrm>
        </p:spPr>
        <p:txBody>
          <a:bodyPr/>
          <a:lstStyle/>
          <a:p>
            <a:pPr algn="ctr" eaLnBrk="1" hangingPunct="1"/>
            <a:r>
              <a:rPr lang="hu-HU" sz="54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Módszerek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8481442" cy="438159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u-HU" sz="2400" b="1" dirty="0" smtClean="0">
                <a:solidFill>
                  <a:srgbClr val="00B050"/>
                </a:solidFill>
                <a:latin typeface="Arial" charset="0"/>
              </a:rPr>
              <a:t>Online kérdőív az EUA tag egyetemeknek (válaszadó 100 egyetem 27 országból) – komplex gazdálkodási adatok</a:t>
            </a:r>
          </a:p>
          <a:p>
            <a:pPr eaLnBrk="1" hangingPunct="1">
              <a:lnSpc>
                <a:spcPct val="90000"/>
              </a:lnSpc>
            </a:pPr>
            <a:endParaRPr lang="hu-HU" sz="2400" b="1" dirty="0" smtClean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u-HU" sz="2400" b="1" dirty="0" smtClean="0">
                <a:solidFill>
                  <a:srgbClr val="00B050"/>
                </a:solidFill>
                <a:latin typeface="Arial" charset="0"/>
              </a:rPr>
              <a:t>Kérdőív a nemzeti oktatási kormányzatok és a rektori konferenciák képviselőinek (27 országból érkezett válasz) – a felsőoktatás finanszírozási rendszeréről, kiemelten a válságkezelésről</a:t>
            </a:r>
          </a:p>
          <a:p>
            <a:pPr eaLnBrk="1" hangingPunct="1">
              <a:lnSpc>
                <a:spcPct val="90000"/>
              </a:lnSpc>
            </a:pPr>
            <a:endParaRPr lang="hu-HU" sz="2400" b="1" dirty="0" smtClean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u-HU" sz="2400" b="1" dirty="0" smtClean="0">
                <a:solidFill>
                  <a:srgbClr val="00B050"/>
                </a:solidFill>
                <a:latin typeface="Arial" charset="0"/>
              </a:rPr>
              <a:t> Helyszíni látogatás 7 egyetemen</a:t>
            </a:r>
          </a:p>
          <a:p>
            <a:pPr eaLnBrk="1" hangingPunct="1">
              <a:lnSpc>
                <a:spcPct val="90000"/>
              </a:lnSpc>
            </a:pPr>
            <a:endParaRPr lang="hu-HU" sz="2400" b="1" dirty="0" smtClean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u-HU" sz="2400" b="1" dirty="0" smtClean="0">
                <a:solidFill>
                  <a:srgbClr val="00B050"/>
                </a:solidFill>
                <a:latin typeface="Arial" charset="0"/>
              </a:rPr>
              <a:t> Szemináriumok, záró konferencia (kérdőív a 160 résztvevőnek) </a:t>
            </a:r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hu-HU" sz="540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Eredmények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r>
              <a:rPr lang="hu-HU" sz="2400" b="1" dirty="0" smtClean="0">
                <a:solidFill>
                  <a:srgbClr val="00B050"/>
                </a:solidFill>
                <a:latin typeface="Arial" charset="0"/>
              </a:rPr>
              <a:t>Továbbra is az állami forrás a meghatározó (a bevételek mintegy 73%-a) – várhatóan csökken az oktatási támogatás.</a:t>
            </a:r>
          </a:p>
          <a:p>
            <a:r>
              <a:rPr lang="hu-HU" sz="2400" b="1" dirty="0" smtClean="0">
                <a:solidFill>
                  <a:srgbClr val="00B050"/>
                </a:solidFill>
                <a:latin typeface="Arial" charset="0"/>
              </a:rPr>
              <a:t>A hallgatói hozzájárulás kezelése országonként nagyon különböző, további éles viták várhatók (9%). </a:t>
            </a:r>
          </a:p>
          <a:p>
            <a:r>
              <a:rPr lang="hu-HU" sz="2400" b="1" dirty="0" smtClean="0">
                <a:solidFill>
                  <a:srgbClr val="00B050"/>
                </a:solidFill>
                <a:latin typeface="Arial" charset="0"/>
              </a:rPr>
              <a:t>A kiegészítő forrásoknál az üzleti szektor 6-7, a mecénások 4-5, a szolgáltatások pedig 4%-ot képviselnek – sok szervezeti és szabályozási akadályba ütközik a kezelése, a kör bővítése.</a:t>
            </a:r>
          </a:p>
          <a:p>
            <a:r>
              <a:rPr lang="hu-HU" sz="2400" b="1" dirty="0" smtClean="0">
                <a:solidFill>
                  <a:srgbClr val="00B050"/>
                </a:solidFill>
                <a:latin typeface="Arial" charset="0"/>
              </a:rPr>
              <a:t>Az EU és más nemzetközi források (strukturális alap, kutatási keretprogramok, 3%) – a válság következtében erősödni fog a verseny.  </a:t>
            </a:r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1162050"/>
            <a:ext cx="8229600" cy="1143000"/>
          </a:xfrm>
        </p:spPr>
        <p:txBody>
          <a:bodyPr/>
          <a:lstStyle/>
          <a:p>
            <a:endParaRPr lang="hu-HU" dirty="0" smtClean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A közös (kapcsolt) támogatási forma sokszor nem eléggé hatékony.</a:t>
            </a:r>
          </a:p>
          <a:p>
            <a:pPr algn="just">
              <a:lnSpc>
                <a:spcPct val="80000"/>
              </a:lnSpc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A külső bevételekre való törekvés nem térítheti el az intézményeket alapvető küldetésük teljesítésétől.</a:t>
            </a:r>
          </a:p>
          <a:p>
            <a:pPr algn="just">
              <a:lnSpc>
                <a:spcPct val="80000"/>
              </a:lnSpc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 A bevételek diverzifikálása erősíti az intézményi autonómiát és viszont (az intézményi autonómiát szolgáló szabályozás lehetővé teszi a diverzifikálást).</a:t>
            </a:r>
          </a:p>
          <a:p>
            <a:pPr algn="just">
              <a:lnSpc>
                <a:spcPct val="80000"/>
              </a:lnSpc>
            </a:pPr>
            <a:r>
              <a:rPr lang="hu-HU" sz="2800" b="1" dirty="0" smtClean="0">
                <a:solidFill>
                  <a:srgbClr val="00B050"/>
                </a:solidFill>
                <a:latin typeface="Arial" charset="0"/>
              </a:rPr>
              <a:t>A gazdasági válság, a források csökkenése hatására az az állam erősíti az ellenőrzést, az átláthatóság követelményét, ami gyengítheti az intézményi autonómiát – ezáltal korlátozódik a mozgástér, ami a válság elhúzódásához vezethet.</a:t>
            </a:r>
          </a:p>
          <a:p>
            <a:pPr>
              <a:lnSpc>
                <a:spcPct val="80000"/>
              </a:lnSpc>
            </a:pPr>
            <a:endParaRPr lang="hu-HU" sz="2400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1corvinus_oktatasi_magyarpot">
  <a:themeElements>
    <a:clrScheme name="1corvinus_oktatasi_magyarpot 1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C9900"/>
      </a:accent1>
      <a:accent2>
        <a:srgbClr val="FFCC66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B95C"/>
      </a:accent6>
      <a:hlink>
        <a:srgbClr val="CC3300"/>
      </a:hlink>
      <a:folHlink>
        <a:srgbClr val="996600"/>
      </a:folHlink>
    </a:clrScheme>
    <a:fontScheme name="1corvinus_oktatasi_magyarpo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corvinus_oktatasi_magyar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corvinus_oktatasi_magyarpo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corvinus_oktatasi_magyarpo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corvinus_oktatasi_magyarpo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corvinus_oktatasi_magyarpo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corvinus_oktatasi_magyarpo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corvinus_oktatasi_magyarpo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corvinus_oktatasi_magyarpo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corvinus_oktatasi_magyarpo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corvinus_oktatasi_magyarpo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corvinus_oktatasi_magyarpo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corvinus_oktatasi_magyarpo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corvinus_oktatasi_magyarpot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C990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corvinus_oktatasi_magyarpot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C9900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B9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yéni tervezés">
  <a:themeElements>
    <a:clrScheme name="Egyéni tervezé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gyéni tervezé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gyéni tervezé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yéni tervezé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yéni tervezé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yéni tervezé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yéni tervezé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yéni tervezé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yéni tervezé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yéni tervezé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yéni tervezé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yéni tervezé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yéni tervezé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yéni tervezé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yéni tervezé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C990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yéni tervezés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C9900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B9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corvinus_oktatasi_magyar</Template>
  <TotalTime>2565</TotalTime>
  <Words>1195</Words>
  <Application>Microsoft Office PowerPoint</Application>
  <PresentationFormat>Diavetítés a képernyőre (4:3 oldalarány)</PresentationFormat>
  <Paragraphs>148</Paragraphs>
  <Slides>22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22</vt:i4>
      </vt:variant>
    </vt:vector>
  </HeadingPairs>
  <TitlesOfParts>
    <vt:vector size="24" baseType="lpstr">
      <vt:lpstr>1corvinus_oktatasi_magyarpot</vt:lpstr>
      <vt:lpstr>Egyéni tervezés</vt:lpstr>
      <vt:lpstr>A fenntartható egyetemek koncepciója és gyakorlata Európában Hrubos Ildikó Budapesti Corvinus Egyetem ildiko.hrubos@uni-corvinus.hu  </vt:lpstr>
      <vt:lpstr>Az előadás vázlata</vt:lpstr>
      <vt:lpstr>I. Az európai egyetemek fenntarthatósága</vt:lpstr>
      <vt:lpstr>PowerPoint bemutató</vt:lpstr>
      <vt:lpstr>A fenntarthatóság fogalma a felsőoktatásban</vt:lpstr>
      <vt:lpstr>II. Finanszírozási értelemben vett fenntarthatóság</vt:lpstr>
      <vt:lpstr>Módszerek</vt:lpstr>
      <vt:lpstr>Eredmények</vt:lpstr>
      <vt:lpstr>PowerPoint bemutató</vt:lpstr>
      <vt:lpstr>III. Az intézményi autonómia</vt:lpstr>
      <vt:lpstr>Az egyetemi autonómia vizsgálat</vt:lpstr>
      <vt:lpstr>PowerPoint bemutató</vt:lpstr>
      <vt:lpstr>Vizsgálati dimenziók és indikátorok</vt:lpstr>
      <vt:lpstr>PowerPoint bemutató</vt:lpstr>
      <vt:lpstr>Személyzeti autonómia</vt:lpstr>
      <vt:lpstr>Akadémiai autonómia</vt:lpstr>
      <vt:lpstr>PowerPoint bemutató</vt:lpstr>
      <vt:lpstr>Az eredményekről – az interjúk alapján</vt:lpstr>
      <vt:lpstr>Trendek néhány kiemelt kérdésben</vt:lpstr>
      <vt:lpstr>PowerPoint bemutató</vt:lpstr>
      <vt:lpstr>Ami kimaradt</vt:lpstr>
      <vt:lpstr>Felhasznált irodalom</vt:lpstr>
    </vt:vector>
  </TitlesOfParts>
  <Company>Budapesti Corvinus Egyetem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Hrubos Ildikó  NOSZTALGIA – REALITÁS – ÚJ TÁRSADALMI SZERZŐDÉS</dc:title>
  <dc:creator>zilles2</dc:creator>
  <cp:lastModifiedBy>Róth Mária</cp:lastModifiedBy>
  <cp:revision>120</cp:revision>
  <dcterms:created xsi:type="dcterms:W3CDTF">2007-02-15T13:06:39Z</dcterms:created>
  <dcterms:modified xsi:type="dcterms:W3CDTF">2013-01-22T13:59:22Z</dcterms:modified>
</cp:coreProperties>
</file>