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Click to edit Master text styles</a:t>
            </a:r>
          </a:p>
          <a:p>
            <a:pPr lvl="1" eaLnBrk="1" latinLnBrk="0" hangingPunct="1"/>
            <a:r>
              <a:rPr kumimoji="0" lang="hu-HU" smtClean="0"/>
              <a:t>Second level</a:t>
            </a:r>
          </a:p>
          <a:p>
            <a:pPr lvl="2" eaLnBrk="1" latinLnBrk="0" hangingPunct="1"/>
            <a:r>
              <a:rPr kumimoji="0" lang="hu-HU" smtClean="0"/>
              <a:t>Third level</a:t>
            </a:r>
          </a:p>
          <a:p>
            <a:pPr lvl="3" eaLnBrk="1" latinLnBrk="0" hangingPunct="1"/>
            <a:r>
              <a:rPr kumimoji="0" lang="hu-HU" smtClean="0"/>
              <a:t>Fourth level</a:t>
            </a:r>
          </a:p>
          <a:p>
            <a:pPr lvl="4" eaLnBrk="1" latinLnBrk="0" hangingPunct="1"/>
            <a:r>
              <a:rPr kumimoji="0" lang="hu-HU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D11AB7-0783-D54B-BE92-5A9F2ACBF85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34B5F0-3CCD-EC40-AEFE-2B26421A2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2242"/>
            <a:ext cx="7772400" cy="1470025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felsőoktatás</a:t>
            </a:r>
            <a:r>
              <a:rPr lang="en-US" dirty="0" smtClean="0"/>
              <a:t> </a:t>
            </a:r>
            <a:r>
              <a:rPr lang="en-US" dirty="0" err="1" smtClean="0"/>
              <a:t>átalakítás</a:t>
            </a:r>
            <a:r>
              <a:rPr lang="en-US" dirty="0" smtClean="0"/>
              <a:t> </a:t>
            </a:r>
            <a:r>
              <a:rPr lang="en-US" dirty="0" err="1" smtClean="0"/>
              <a:t>stratégiai</a:t>
            </a:r>
            <a:r>
              <a:rPr lang="en-US" dirty="0" smtClean="0"/>
              <a:t> </a:t>
            </a:r>
            <a:r>
              <a:rPr lang="en-US" dirty="0" err="1" smtClean="0"/>
              <a:t>irányai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5696857"/>
            <a:ext cx="6705600" cy="103898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8000" dirty="0" smtClean="0">
                <a:solidFill>
                  <a:schemeClr val="bg1"/>
                </a:solidFill>
              </a:rPr>
              <a:t>Dr. Gilly Gyula</a:t>
            </a:r>
          </a:p>
          <a:p>
            <a:r>
              <a:rPr lang="en-US" sz="8000" dirty="0" smtClean="0">
                <a:solidFill>
                  <a:schemeClr val="bg1"/>
                </a:solidFill>
              </a:rPr>
              <a:t>Budapest, 2014. </a:t>
            </a:r>
            <a:r>
              <a:rPr lang="en-US" sz="8000" dirty="0" err="1" smtClean="0">
                <a:solidFill>
                  <a:schemeClr val="bg1"/>
                </a:solidFill>
              </a:rPr>
              <a:t>Január</a:t>
            </a:r>
            <a:r>
              <a:rPr lang="en-US" sz="8000" dirty="0" smtClean="0">
                <a:solidFill>
                  <a:schemeClr val="bg1"/>
                </a:solidFill>
              </a:rPr>
              <a:t> 29.</a:t>
            </a:r>
            <a:endParaRPr lang="en-US" sz="8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846"/>
            <a:ext cx="8229600" cy="80570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Néhány</a:t>
            </a:r>
            <a:r>
              <a:rPr lang="en-US" sz="3600" dirty="0" smtClean="0"/>
              <a:t> </a:t>
            </a:r>
            <a:r>
              <a:rPr lang="en-US" sz="3600" dirty="0" err="1" smtClean="0"/>
              <a:t>alapkérdés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7714" y="1324429"/>
            <a:ext cx="8926286" cy="5533571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None/>
            </a:pPr>
            <a:r>
              <a:rPr lang="hu-HU" b="1" dirty="0" smtClean="0"/>
              <a:t>Miért </a:t>
            </a:r>
            <a:r>
              <a:rPr lang="hu-HU" b="1" dirty="0"/>
              <a:t>van szükség egyáltalán </a:t>
            </a:r>
            <a:r>
              <a:rPr lang="hu-HU" b="1" dirty="0" smtClean="0"/>
              <a:t>felsőoktatásra?</a:t>
            </a:r>
          </a:p>
          <a:p>
            <a:r>
              <a:rPr lang="hu-HU" b="1" dirty="0" smtClean="0"/>
              <a:t>Egyéni hasznok</a:t>
            </a:r>
          </a:p>
          <a:p>
            <a:pPr lvl="1"/>
            <a:r>
              <a:rPr lang="hu-HU" dirty="0" smtClean="0"/>
              <a:t>Diplomás jövedelemprémium</a:t>
            </a:r>
          </a:p>
          <a:p>
            <a:pPr lvl="1"/>
            <a:r>
              <a:rPr lang="hu-HU" dirty="0" smtClean="0"/>
              <a:t>Magasabb foglalkoztatottság, alacsonyabb munkanélküliség</a:t>
            </a:r>
          </a:p>
          <a:p>
            <a:pPr lvl="1"/>
            <a:r>
              <a:rPr lang="hu-HU" dirty="0" smtClean="0"/>
              <a:t>Jobb egészségi állapot, magasabb várható élettartam, jobb életminőség</a:t>
            </a:r>
          </a:p>
          <a:p>
            <a:r>
              <a:rPr lang="hu-HU" b="1" dirty="0" smtClean="0"/>
              <a:t>Össztársadalmi hasznok (externáliák)</a:t>
            </a:r>
          </a:p>
          <a:p>
            <a:pPr lvl="1"/>
            <a:r>
              <a:rPr lang="hu-HU" dirty="0" smtClean="0"/>
              <a:t>Gazdasági növekedés </a:t>
            </a:r>
          </a:p>
          <a:p>
            <a:pPr lvl="1"/>
            <a:r>
              <a:rPr lang="hu-HU" dirty="0" smtClean="0"/>
              <a:t>Flexibilis és mobilis munkaerő</a:t>
            </a:r>
          </a:p>
          <a:p>
            <a:pPr lvl="1"/>
            <a:r>
              <a:rPr lang="hu-HU" dirty="0" smtClean="0"/>
              <a:t>Adaptációs képesség az állandóan változó és bizonytalan környezethez </a:t>
            </a:r>
          </a:p>
          <a:p>
            <a:pPr lvl="1">
              <a:spcAft>
                <a:spcPts val="600"/>
              </a:spcAft>
            </a:pPr>
            <a:r>
              <a:rPr lang="hu-HU" dirty="0" smtClean="0"/>
              <a:t>Magasabb hozzáadott érték</a:t>
            </a:r>
          </a:p>
          <a:p>
            <a:pPr>
              <a:spcAft>
                <a:spcPts val="600"/>
              </a:spcAft>
              <a:buNone/>
            </a:pPr>
            <a:r>
              <a:rPr lang="hu-HU" b="1" dirty="0" smtClean="0"/>
              <a:t>Mekkora </a:t>
            </a:r>
            <a:r>
              <a:rPr lang="hu-HU" b="1" dirty="0"/>
              <a:t>méretű felsőoktatásra van </a:t>
            </a:r>
            <a:r>
              <a:rPr lang="hu-HU" b="1" dirty="0" smtClean="0"/>
              <a:t>szükség? Miért?</a:t>
            </a:r>
            <a:endParaRPr lang="hu-HU" dirty="0" smtClean="0"/>
          </a:p>
          <a:p>
            <a:pPr>
              <a:spcAft>
                <a:spcPts val="600"/>
              </a:spcAft>
              <a:buNone/>
            </a:pPr>
            <a:r>
              <a:rPr lang="hu-HU" b="1" dirty="0" smtClean="0"/>
              <a:t>Valóban </a:t>
            </a:r>
            <a:r>
              <a:rPr lang="hu-HU" b="1" dirty="0"/>
              <a:t>szembe lehet-e állítani a minőséget a nagy részvételi aránnyal </a:t>
            </a:r>
            <a:r>
              <a:rPr lang="hu-HU" dirty="0"/>
              <a:t>működő felsőoktatással, vagy pedig épp az a feladat, hogy egy nagy részvételi aránnyal működő, „tömegesnek” nevezett felsőoktatás nyújtson minőségi képzéseket</a:t>
            </a:r>
            <a:r>
              <a:rPr lang="hu-HU" dirty="0" smtClean="0"/>
              <a:t>?</a:t>
            </a:r>
          </a:p>
          <a:p>
            <a:pPr>
              <a:buNone/>
            </a:pPr>
            <a:r>
              <a:rPr lang="hu-HU" b="1" dirty="0" smtClean="0"/>
              <a:t>Alulfinanszírozott expanzió</a:t>
            </a:r>
            <a:r>
              <a:rPr lang="hu-HU" dirty="0" smtClean="0"/>
              <a:t> korszaka és következményei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703512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Az</a:t>
            </a:r>
            <a:r>
              <a:rPr lang="en-US" sz="3600" dirty="0" smtClean="0"/>
              <a:t> </a:t>
            </a:r>
            <a:r>
              <a:rPr lang="en-US" sz="3600" dirty="0" err="1" smtClean="0"/>
              <a:t>alapvető</a:t>
            </a:r>
            <a:r>
              <a:rPr lang="en-US" sz="3600" dirty="0" smtClean="0"/>
              <a:t> </a:t>
            </a:r>
            <a:r>
              <a:rPr lang="en-US" sz="3600" dirty="0" err="1" smtClean="0"/>
              <a:t>felsőoktatáspolitikai</a:t>
            </a:r>
            <a:r>
              <a:rPr lang="en-US" sz="3600" dirty="0" smtClean="0"/>
              <a:t> </a:t>
            </a:r>
            <a:r>
              <a:rPr lang="en-US" sz="3600" dirty="0" err="1" smtClean="0"/>
              <a:t>célrendszer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5857" y="1306286"/>
            <a:ext cx="8450943" cy="555171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Hatékonyság</a:t>
            </a:r>
            <a:endParaRPr lang="en-US" b="1" dirty="0" smtClean="0"/>
          </a:p>
          <a:p>
            <a:r>
              <a:rPr lang="en-US" dirty="0" err="1" smtClean="0"/>
              <a:t>Méret</a:t>
            </a:r>
            <a:endParaRPr lang="en-US" dirty="0" smtClean="0"/>
          </a:p>
          <a:p>
            <a:r>
              <a:rPr lang="en-US" dirty="0" smtClean="0"/>
              <a:t>GDP </a:t>
            </a:r>
            <a:r>
              <a:rPr lang="en-US" dirty="0" err="1" smtClean="0"/>
              <a:t>arányos</a:t>
            </a:r>
            <a:r>
              <a:rPr lang="en-US" dirty="0" smtClean="0"/>
              <a:t> </a:t>
            </a:r>
            <a:r>
              <a:rPr lang="en-US" dirty="0" err="1" smtClean="0"/>
              <a:t>ráfordítás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költségvetési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költségvetési</a:t>
            </a:r>
            <a:r>
              <a:rPr lang="en-US" dirty="0" smtClean="0"/>
              <a:t> </a:t>
            </a:r>
            <a:r>
              <a:rPr lang="en-US" dirty="0" err="1" smtClean="0"/>
              <a:t>források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Optimális</a:t>
            </a:r>
            <a:r>
              <a:rPr lang="en-US" dirty="0" smtClean="0"/>
              <a:t> Product mix”</a:t>
            </a:r>
          </a:p>
          <a:p>
            <a:pPr lvl="1"/>
            <a:r>
              <a:rPr lang="en-US" dirty="0" err="1" smtClean="0"/>
              <a:t>Képzési</a:t>
            </a:r>
            <a:r>
              <a:rPr lang="en-US" dirty="0" smtClean="0"/>
              <a:t> </a:t>
            </a:r>
            <a:r>
              <a:rPr lang="en-US" dirty="0" err="1" smtClean="0"/>
              <a:t>területek</a:t>
            </a:r>
            <a:r>
              <a:rPr lang="en-US" dirty="0" smtClean="0"/>
              <a:t> </a:t>
            </a:r>
            <a:r>
              <a:rPr lang="en-US" dirty="0" err="1" smtClean="0"/>
              <a:t>közötti</a:t>
            </a:r>
            <a:r>
              <a:rPr lang="en-US" dirty="0" smtClean="0"/>
              <a:t> </a:t>
            </a:r>
            <a:r>
              <a:rPr lang="en-US" dirty="0" err="1" smtClean="0"/>
              <a:t>arányok</a:t>
            </a:r>
            <a:endParaRPr lang="en-US" dirty="0" smtClean="0"/>
          </a:p>
          <a:p>
            <a:pPr lvl="1"/>
            <a:r>
              <a:rPr lang="en-US" dirty="0" err="1" smtClean="0"/>
              <a:t>Intézmények</a:t>
            </a:r>
            <a:r>
              <a:rPr lang="en-US" dirty="0" smtClean="0"/>
              <a:t> </a:t>
            </a:r>
            <a:r>
              <a:rPr lang="en-US" dirty="0" err="1" smtClean="0"/>
              <a:t>közötti</a:t>
            </a:r>
            <a:r>
              <a:rPr lang="en-US" dirty="0" smtClean="0"/>
              <a:t> </a:t>
            </a:r>
            <a:r>
              <a:rPr lang="en-US" dirty="0" err="1" smtClean="0"/>
              <a:t>elosztás</a:t>
            </a:r>
            <a:endParaRPr lang="en-US" dirty="0" smtClean="0"/>
          </a:p>
          <a:p>
            <a:pPr lvl="1"/>
            <a:r>
              <a:rPr lang="en-US" dirty="0" err="1" smtClean="0"/>
              <a:t>Kell-e</a:t>
            </a:r>
            <a:r>
              <a:rPr lang="en-US" dirty="0" smtClean="0"/>
              <a:t> </a:t>
            </a:r>
            <a:r>
              <a:rPr lang="en-US" dirty="0" err="1" smtClean="0"/>
              <a:t>finanszírozni</a:t>
            </a:r>
            <a:r>
              <a:rPr lang="en-US" dirty="0" smtClean="0"/>
              <a:t> a </a:t>
            </a:r>
            <a:r>
              <a:rPr lang="en-US" dirty="0" err="1" smtClean="0"/>
              <a:t>teljes</a:t>
            </a:r>
            <a:r>
              <a:rPr lang="en-US" dirty="0" smtClean="0"/>
              <a:t> </a:t>
            </a:r>
            <a:r>
              <a:rPr lang="en-US" dirty="0" err="1" smtClean="0"/>
              <a:t>képzési</a:t>
            </a:r>
            <a:r>
              <a:rPr lang="en-US" dirty="0" smtClean="0"/>
              <a:t> </a:t>
            </a:r>
            <a:r>
              <a:rPr lang="en-US" dirty="0" err="1" smtClean="0"/>
              <a:t>spektrumot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döntsön</a:t>
            </a:r>
            <a:r>
              <a:rPr lang="en-US" dirty="0" smtClean="0"/>
              <a:t>? </a:t>
            </a:r>
            <a:r>
              <a:rPr lang="en-US" dirty="0" err="1" smtClean="0"/>
              <a:t>Központi</a:t>
            </a:r>
            <a:r>
              <a:rPr lang="en-US" dirty="0" smtClean="0"/>
              <a:t> </a:t>
            </a:r>
            <a:r>
              <a:rPr lang="en-US" dirty="0" err="1" smtClean="0"/>
              <a:t>tervezés</a:t>
            </a:r>
            <a:r>
              <a:rPr lang="en-US" dirty="0" smtClean="0"/>
              <a:t> versus </a:t>
            </a:r>
            <a:r>
              <a:rPr lang="en-US" dirty="0" err="1" smtClean="0"/>
              <a:t>verseny-mechanizmusok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allokációban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Hozzáférés</a:t>
            </a:r>
            <a:endParaRPr lang="en-US" b="1" dirty="0" smtClean="0"/>
          </a:p>
          <a:p>
            <a:r>
              <a:rPr lang="en-US" dirty="0" smtClean="0"/>
              <a:t>18 </a:t>
            </a:r>
            <a:r>
              <a:rPr lang="en-US" dirty="0" err="1" smtClean="0"/>
              <a:t>év</a:t>
            </a:r>
            <a:r>
              <a:rPr lang="en-US" dirty="0" smtClean="0"/>
              <a:t> </a:t>
            </a:r>
            <a:r>
              <a:rPr lang="en-US" dirty="0" err="1" smtClean="0"/>
              <a:t>alatti</a:t>
            </a:r>
            <a:r>
              <a:rPr lang="en-US" dirty="0" smtClean="0"/>
              <a:t> </a:t>
            </a:r>
            <a:r>
              <a:rPr lang="en-US" dirty="0" err="1" smtClean="0"/>
              <a:t>hozzáférési</a:t>
            </a:r>
            <a:r>
              <a:rPr lang="en-US" dirty="0" smtClean="0"/>
              <a:t> </a:t>
            </a:r>
            <a:r>
              <a:rPr lang="en-US" dirty="0" err="1" smtClean="0"/>
              <a:t>probléma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18 </a:t>
            </a:r>
            <a:r>
              <a:rPr lang="en-US" dirty="0" err="1" smtClean="0"/>
              <a:t>év</a:t>
            </a:r>
            <a:r>
              <a:rPr lang="en-US" dirty="0" smtClean="0"/>
              <a:t> </a:t>
            </a:r>
            <a:r>
              <a:rPr lang="en-US" dirty="0" err="1" smtClean="0"/>
              <a:t>feletti</a:t>
            </a:r>
            <a:r>
              <a:rPr lang="en-US" dirty="0" smtClean="0"/>
              <a:t> </a:t>
            </a:r>
            <a:r>
              <a:rPr lang="en-US" dirty="0" err="1" smtClean="0"/>
              <a:t>hozzáférési</a:t>
            </a:r>
            <a:r>
              <a:rPr lang="en-US" dirty="0" smtClean="0"/>
              <a:t> </a:t>
            </a:r>
            <a:r>
              <a:rPr lang="en-US" dirty="0" err="1" smtClean="0"/>
              <a:t>probléma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Minőség</a:t>
            </a:r>
            <a:endParaRPr lang="en-US" b="1" dirty="0" smtClean="0"/>
          </a:p>
          <a:p>
            <a:r>
              <a:rPr lang="en-US" dirty="0" err="1" smtClean="0"/>
              <a:t>Minek</a:t>
            </a:r>
            <a:r>
              <a:rPr lang="en-US" dirty="0" smtClean="0"/>
              <a:t>, </a:t>
            </a:r>
            <a:r>
              <a:rPr lang="en-US" dirty="0" err="1" smtClean="0"/>
              <a:t>kinek</a:t>
            </a:r>
            <a:r>
              <a:rPr lang="en-US" dirty="0" smtClean="0"/>
              <a:t> a </a:t>
            </a:r>
            <a:r>
              <a:rPr lang="en-US" dirty="0" err="1" smtClean="0"/>
              <a:t>minősége</a:t>
            </a:r>
            <a:r>
              <a:rPr lang="en-US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Szembeállítható-e</a:t>
            </a:r>
            <a:r>
              <a:rPr lang="en-US" dirty="0" smtClean="0"/>
              <a:t> a </a:t>
            </a:r>
            <a:r>
              <a:rPr lang="en-US" dirty="0" err="1" smtClean="0"/>
              <a:t>nagy</a:t>
            </a:r>
            <a:r>
              <a:rPr lang="en-US" dirty="0" smtClean="0"/>
              <a:t> </a:t>
            </a:r>
            <a:r>
              <a:rPr lang="en-US" dirty="0" err="1" smtClean="0"/>
              <a:t>részvételi</a:t>
            </a:r>
            <a:r>
              <a:rPr lang="en-US" dirty="0" smtClean="0"/>
              <a:t> </a:t>
            </a:r>
            <a:r>
              <a:rPr lang="en-US" dirty="0" err="1" smtClean="0"/>
              <a:t>arány</a:t>
            </a:r>
            <a:r>
              <a:rPr lang="en-US" dirty="0" smtClean="0"/>
              <a:t> a </a:t>
            </a:r>
            <a:r>
              <a:rPr lang="en-US" dirty="0" err="1" smtClean="0"/>
              <a:t>minőséggel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b="1" dirty="0" err="1" smtClean="0"/>
              <a:t>Kellően</a:t>
            </a:r>
            <a:r>
              <a:rPr lang="en-US" b="1" dirty="0" smtClean="0"/>
              <a:t> </a:t>
            </a:r>
            <a:r>
              <a:rPr lang="en-US" b="1" dirty="0" err="1" smtClean="0"/>
              <a:t>nagy</a:t>
            </a:r>
            <a:r>
              <a:rPr lang="en-US" b="1" dirty="0" smtClean="0"/>
              <a:t> </a:t>
            </a:r>
            <a:r>
              <a:rPr lang="en-US" b="1" dirty="0" err="1" smtClean="0"/>
              <a:t>méret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857" y="187044"/>
            <a:ext cx="8908143" cy="718111"/>
          </a:xfrm>
        </p:spPr>
        <p:txBody>
          <a:bodyPr>
            <a:noAutofit/>
          </a:bodyPr>
          <a:lstStyle/>
          <a:p>
            <a:r>
              <a:rPr lang="en-US" sz="3600" dirty="0" smtClean="0"/>
              <a:t>A </a:t>
            </a:r>
            <a:r>
              <a:rPr lang="en-US" sz="3600" dirty="0" err="1" smtClean="0"/>
              <a:t>felsőktatás</a:t>
            </a:r>
            <a:r>
              <a:rPr lang="en-US" sz="3600" dirty="0" smtClean="0"/>
              <a:t> </a:t>
            </a:r>
            <a:r>
              <a:rPr lang="en-US" sz="3600" dirty="0" err="1" smtClean="0"/>
              <a:t>átalakítási</a:t>
            </a:r>
            <a:r>
              <a:rPr lang="en-US" sz="3600" dirty="0" smtClean="0"/>
              <a:t> </a:t>
            </a:r>
            <a:r>
              <a:rPr lang="en-US" sz="3600" dirty="0" err="1" smtClean="0"/>
              <a:t>stratégia</a:t>
            </a:r>
            <a:r>
              <a:rPr lang="en-US" sz="3600" dirty="0" smtClean="0"/>
              <a:t> </a:t>
            </a:r>
            <a:r>
              <a:rPr lang="en-US" sz="3600" dirty="0" err="1" smtClean="0"/>
              <a:t>főbb</a:t>
            </a:r>
            <a:r>
              <a:rPr lang="en-US" sz="3600" dirty="0" smtClean="0"/>
              <a:t> </a:t>
            </a:r>
            <a:r>
              <a:rPr lang="en-US" sz="3600" dirty="0" err="1" smtClean="0"/>
              <a:t>elemei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5857" y="1578429"/>
            <a:ext cx="8908143" cy="5279571"/>
          </a:xfrm>
        </p:spPr>
        <p:txBody>
          <a:bodyPr>
            <a:normAutofit fontScale="62500" lnSpcReduction="20000"/>
          </a:bodyPr>
          <a:lstStyle/>
          <a:p>
            <a:pPr lvl="0">
              <a:spcAft>
                <a:spcPts val="600"/>
              </a:spcAft>
              <a:buNone/>
            </a:pPr>
            <a:r>
              <a:rPr lang="hu-HU" b="1" dirty="0" smtClean="0"/>
              <a:t>Intézménytípusok</a:t>
            </a:r>
            <a:r>
              <a:rPr lang="hu-HU" dirty="0" smtClean="0"/>
              <a:t> </a:t>
            </a:r>
            <a:r>
              <a:rPr lang="hu-HU" dirty="0"/>
              <a:t>meghatározása, és intézménytípusok szerinti </a:t>
            </a:r>
            <a:r>
              <a:rPr lang="hu-HU" dirty="0" smtClean="0"/>
              <a:t>differenciálás</a:t>
            </a:r>
          </a:p>
          <a:p>
            <a:pPr>
              <a:spcAft>
                <a:spcPts val="600"/>
              </a:spcAft>
            </a:pPr>
            <a:r>
              <a:rPr lang="hu-HU" dirty="0" smtClean="0"/>
              <a:t>mennyire </a:t>
            </a:r>
            <a:r>
              <a:rPr lang="hu-HU" dirty="0"/>
              <a:t>tartható a felsőoktatás irányítás és finanszírozás hagyományos</a:t>
            </a:r>
            <a:r>
              <a:rPr lang="hu-HU" dirty="0" smtClean="0"/>
              <a:t> mögöttes előfeltevése</a:t>
            </a:r>
            <a:r>
              <a:rPr lang="hu-HU" dirty="0"/>
              <a:t>, amely a felsőoktatási rendszert lényegében homogénnek </a:t>
            </a:r>
            <a:r>
              <a:rPr lang="hu-HU" dirty="0" smtClean="0"/>
              <a:t>kezeli</a:t>
            </a:r>
            <a:endParaRPr lang="en-US" dirty="0" smtClean="0"/>
          </a:p>
          <a:p>
            <a:pPr lvl="0">
              <a:spcAft>
                <a:spcPts val="600"/>
              </a:spcAft>
              <a:buNone/>
            </a:pPr>
            <a:r>
              <a:rPr lang="hu-HU" b="1" dirty="0"/>
              <a:t>Állami ösztöndíjrendszer</a:t>
            </a:r>
            <a:r>
              <a:rPr lang="hu-HU" dirty="0"/>
              <a:t>, mint hallgatókon keresztül történő finanszírozás. Milyen további felsőoktatás finanszírozási átalakítások következnek ebből (logikailag is)?</a:t>
            </a:r>
            <a:endParaRPr lang="en-US" dirty="0"/>
          </a:p>
          <a:p>
            <a:pPr lvl="0">
              <a:spcAft>
                <a:spcPts val="600"/>
              </a:spcAft>
              <a:buNone/>
            </a:pPr>
            <a:r>
              <a:rPr lang="hu-HU" b="1" dirty="0"/>
              <a:t>A tervezés és a versenymechanizmusok</a:t>
            </a:r>
            <a:r>
              <a:rPr lang="hu-HU" dirty="0"/>
              <a:t> szerepe, viszonya.</a:t>
            </a:r>
            <a:r>
              <a:rPr lang="hu-HU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hu-HU" dirty="0" smtClean="0"/>
              <a:t>Képzési </a:t>
            </a:r>
            <a:r>
              <a:rPr lang="hu-HU" dirty="0"/>
              <a:t>területek közötti hallgatói létszámarányok</a:t>
            </a:r>
            <a:r>
              <a:rPr lang="hu-HU" dirty="0" smtClean="0"/>
              <a:t> (és forrás elosztás) </a:t>
            </a:r>
          </a:p>
          <a:p>
            <a:pPr>
              <a:spcAft>
                <a:spcPts val="600"/>
              </a:spcAft>
            </a:pPr>
            <a:r>
              <a:rPr lang="hu-HU" dirty="0" smtClean="0"/>
              <a:t>források </a:t>
            </a:r>
            <a:r>
              <a:rPr lang="hu-HU" dirty="0"/>
              <a:t>megosztása az egyes intézmények </a:t>
            </a:r>
            <a:r>
              <a:rPr lang="hu-HU" dirty="0" smtClean="0"/>
              <a:t>között </a:t>
            </a:r>
          </a:p>
          <a:p>
            <a:pPr>
              <a:spcAft>
                <a:spcPts val="600"/>
              </a:spcAft>
            </a:pPr>
            <a:r>
              <a:rPr lang="hu-HU" dirty="0" smtClean="0"/>
              <a:t>Ki </a:t>
            </a:r>
            <a:r>
              <a:rPr lang="hu-HU" dirty="0"/>
              <a:t>döntsön: a központi tervező, vagy a hallgatók? Miért? </a:t>
            </a:r>
            <a:endParaRPr lang="en-US" dirty="0"/>
          </a:p>
          <a:p>
            <a:pPr lvl="0">
              <a:spcAft>
                <a:spcPts val="600"/>
              </a:spcAft>
              <a:buNone/>
            </a:pPr>
            <a:r>
              <a:rPr lang="hu-HU" b="1" dirty="0"/>
              <a:t>Minőségi differenciálás </a:t>
            </a:r>
            <a:r>
              <a:rPr lang="hu-HU" dirty="0"/>
              <a:t>további </a:t>
            </a:r>
            <a:r>
              <a:rPr lang="hu-HU" dirty="0" smtClean="0"/>
              <a:t>lehetőségei. </a:t>
            </a:r>
            <a:r>
              <a:rPr lang="hu-HU" dirty="0"/>
              <a:t>Tudományos, kutatási normatíva.</a:t>
            </a:r>
            <a:endParaRPr lang="en-US" dirty="0"/>
          </a:p>
          <a:p>
            <a:pPr lvl="0">
              <a:spcAft>
                <a:spcPts val="600"/>
              </a:spcAft>
              <a:buNone/>
            </a:pPr>
            <a:r>
              <a:rPr lang="hu-HU" dirty="0"/>
              <a:t>Az eddigi intézményfenntartási normatíva. Mire lenne szükség helyette?</a:t>
            </a:r>
            <a:endParaRPr lang="en-US" dirty="0"/>
          </a:p>
          <a:p>
            <a:pPr lvl="0">
              <a:spcAft>
                <a:spcPts val="600"/>
              </a:spcAft>
              <a:buNone/>
            </a:pPr>
            <a:r>
              <a:rPr lang="hu-HU" b="1" dirty="0"/>
              <a:t>Hozzáférés</a:t>
            </a:r>
            <a:r>
              <a:rPr lang="hu-HU" dirty="0"/>
              <a:t>, állami ösztöndíj, diákhitel-1 és diákhitel-2 kérdései. A 18 év alatti hozzáférési probléma és a 18 év felettiek hozzáférési problémája.</a:t>
            </a:r>
            <a:endParaRPr lang="en-US" dirty="0"/>
          </a:p>
          <a:p>
            <a:pPr lvl="0">
              <a:spcAft>
                <a:spcPts val="600"/>
              </a:spcAft>
              <a:buNone/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b="1" dirty="0" smtClean="0"/>
              <a:t>közöségi </a:t>
            </a:r>
            <a:r>
              <a:rPr lang="hu-HU" b="1" dirty="0"/>
              <a:t>főiskolák </a:t>
            </a:r>
            <a:r>
              <a:rPr lang="hu-HU" dirty="0"/>
              <a:t>és lehetséges jövőbeli szerepeik.</a:t>
            </a:r>
            <a:r>
              <a:rPr lang="hu-HU" dirty="0" smtClean="0"/>
              <a:t> (Felsőktatáspolitikai szempontok és vidékfejlesztési szempontok ütközése és összeegyeztetésének szükségessége)</a:t>
            </a:r>
            <a:endParaRPr lang="en-US" dirty="0" smtClean="0"/>
          </a:p>
          <a:p>
            <a:pPr>
              <a:spcAft>
                <a:spcPts val="600"/>
              </a:spcAft>
              <a:buNone/>
            </a:pPr>
            <a:endParaRPr lang="en-US" dirty="0" smtClean="0"/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30178" cy="718111"/>
          </a:xfrm>
        </p:spPr>
        <p:txBody>
          <a:bodyPr>
            <a:noAutofit/>
          </a:bodyPr>
          <a:lstStyle/>
          <a:p>
            <a:r>
              <a:rPr lang="en-US" sz="3200" dirty="0" smtClean="0"/>
              <a:t>Mi </a:t>
            </a:r>
            <a:r>
              <a:rPr lang="en-US" sz="3200" dirty="0" err="1" smtClean="0"/>
              <a:t>húzódik</a:t>
            </a:r>
            <a:r>
              <a:rPr lang="en-US" sz="3200" dirty="0" smtClean="0"/>
              <a:t> meg a </a:t>
            </a:r>
            <a:r>
              <a:rPr lang="en-US" sz="3200" dirty="0" err="1" smtClean="0"/>
              <a:t>viták</a:t>
            </a:r>
            <a:r>
              <a:rPr lang="en-US" sz="3200" dirty="0" smtClean="0"/>
              <a:t> </a:t>
            </a:r>
            <a:r>
              <a:rPr lang="en-US" sz="3200" dirty="0" err="1" smtClean="0"/>
              <a:t>mögött</a:t>
            </a:r>
            <a:r>
              <a:rPr lang="en-US" sz="3600" dirty="0" smtClean="0"/>
              <a:t> </a:t>
            </a:r>
            <a:r>
              <a:rPr lang="en-US" sz="3200" dirty="0" smtClean="0"/>
              <a:t>(</a:t>
            </a:r>
            <a:r>
              <a:rPr lang="en-US" sz="3200" dirty="0" err="1" smtClean="0"/>
              <a:t>immár</a:t>
            </a:r>
            <a:r>
              <a:rPr lang="en-US" sz="3200" dirty="0" smtClean="0"/>
              <a:t> 20-25 </a:t>
            </a:r>
            <a:r>
              <a:rPr lang="en-US" sz="3200" dirty="0" err="1" smtClean="0"/>
              <a:t>éve</a:t>
            </a:r>
            <a:r>
              <a:rPr lang="en-US" sz="3200" dirty="0" smtClean="0"/>
              <a:t>)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1907"/>
            <a:ext cx="8229600" cy="416078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hu-HU" sz="2400" dirty="0"/>
              <a:t>K</a:t>
            </a:r>
            <a:r>
              <a:rPr lang="hu-HU" sz="2400" dirty="0" smtClean="0"/>
              <a:t>özponti tervezés, kézivezérlés vagy versenymechanizmusok és nagymértékben önszabályozó folyamatok? </a:t>
            </a:r>
          </a:p>
          <a:p>
            <a:pPr>
              <a:spcAft>
                <a:spcPts val="1200"/>
              </a:spcAft>
            </a:pPr>
            <a:r>
              <a:rPr lang="hu-HU" sz="2400" dirty="0"/>
              <a:t>J</a:t>
            </a:r>
            <a:r>
              <a:rPr lang="hu-HU" sz="2400" dirty="0" smtClean="0"/>
              <a:t>ogszabályban meghatározott, azonos elvek szerinti, átlátható finanszírozás, vagy lényegében ad hoc osztogatás? </a:t>
            </a:r>
          </a:p>
          <a:p>
            <a:pPr>
              <a:spcAft>
                <a:spcPts val="3000"/>
              </a:spcAft>
            </a:pPr>
            <a:r>
              <a:rPr lang="hu-HU" sz="2400" dirty="0" smtClean="0"/>
              <a:t>Központi Költségvetési szerv vagy felelősen és önállóan gazdálkodó intézmény-e az egyetem?</a:t>
            </a:r>
          </a:p>
          <a:p>
            <a:pPr>
              <a:spcAft>
                <a:spcPts val="3000"/>
              </a:spcAft>
            </a:pPr>
            <a:r>
              <a:rPr lang="hu-HU" sz="2400" dirty="0" smtClean="0"/>
              <a:t>Akadémiai autonómia és a közpénzekkel vaó felelős gazdálkodás összeegyeztetése (accountable autonomy)</a:t>
            </a:r>
          </a:p>
          <a:p>
            <a:pPr>
              <a:spcAft>
                <a:spcPts val="1200"/>
              </a:spcAft>
              <a:buNone/>
            </a:pPr>
            <a:endParaRPr lang="hu-HU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Zárógondolatok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hu-HU" dirty="0" smtClean="0"/>
              <a:t>Néhány gondolat a kancellári rendszerről. Növeli, vagy csökkenti az intézmények mozgásterét?</a:t>
            </a:r>
          </a:p>
          <a:p>
            <a:pPr>
              <a:spcAft>
                <a:spcPts val="1200"/>
              </a:spcAft>
              <a:buNone/>
            </a:pPr>
            <a:r>
              <a:rPr lang="hu-HU" dirty="0" smtClean="0"/>
              <a:t>Miért fontos és kikről szól a felsőoktatásért való „lobbizás”? </a:t>
            </a:r>
          </a:p>
          <a:p>
            <a:pPr>
              <a:spcAft>
                <a:spcPts val="1200"/>
              </a:spcAft>
              <a:buNone/>
            </a:pPr>
            <a:r>
              <a:rPr lang="hu-HU" dirty="0"/>
              <a:t>M</a:t>
            </a:r>
            <a:r>
              <a:rPr lang="hu-HU" dirty="0" smtClean="0"/>
              <a:t>iért is nem szerencsés ha épp a felsőoktatás egyes szereplői értekeznek a diplomások túlképzéséről, a képzések rossz minőségéről és az állítólagos diplomás munkanéküliségről?</a:t>
            </a:r>
            <a:r>
              <a:rPr lang="en-US" dirty="0" smtClean="0"/>
              <a:t> 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92</TotalTime>
  <Words>450</Words>
  <Application>Microsoft Office PowerPoint</Application>
  <PresentationFormat>Diavetítés a képernyőre (4:3 oldalarány)</PresentationFormat>
  <Paragraphs>57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Median</vt:lpstr>
      <vt:lpstr>A felsőoktatás átalakítás stratégiai irányai</vt:lpstr>
      <vt:lpstr>Néhány alapkérdés</vt:lpstr>
      <vt:lpstr>Az alapvető felsőoktatáspolitikai célrendszer</vt:lpstr>
      <vt:lpstr>A felsőktatás átalakítási stratégia főbb elemei</vt:lpstr>
      <vt:lpstr>Mi húzódik meg a viták mögött (immár 20-25 éve)?</vt:lpstr>
      <vt:lpstr>Zárógondolatok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felsőoktatás átalakítás stratégiai irányai</dc:title>
  <dc:creator>Gyula Dr. Gilly</dc:creator>
  <cp:lastModifiedBy>dzsuska</cp:lastModifiedBy>
  <cp:revision>7</cp:revision>
  <dcterms:created xsi:type="dcterms:W3CDTF">2014-01-28T16:51:34Z</dcterms:created>
  <dcterms:modified xsi:type="dcterms:W3CDTF">2014-01-28T17:29:58Z</dcterms:modified>
</cp:coreProperties>
</file>