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69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hu-H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hogyan lesz a tanulás/fejlődés innovatív? </a:t>
            </a:r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hu-H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civil szervezeteket is megjeleníteni a diákon? lehetséges kiindulás: mit észlel releváns kontextusként az egyetem? és milyen beágyazottság felé szeretne elmozdulni? </a:t>
            </a:r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hu-H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hogyan lesz a tanulás/fejlődés innovatív? </a:t>
            </a:r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628651" y="365125"/>
            <a:ext cx="78866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350"/>
            </a:lvl2pPr>
            <a:lvl3pPr lvl="2" indent="0">
              <a:spcBef>
                <a:spcPts val="0"/>
              </a:spcBef>
              <a:buFont typeface="Arial"/>
              <a:buNone/>
              <a:defRPr sz="1350"/>
            </a:lvl3pPr>
            <a:lvl4pPr lvl="3" indent="0">
              <a:spcBef>
                <a:spcPts val="0"/>
              </a:spcBef>
              <a:buFont typeface="Arial"/>
              <a:buNone/>
              <a:defRPr sz="1350"/>
            </a:lvl4pPr>
            <a:lvl5pPr lvl="4" indent="0">
              <a:spcBef>
                <a:spcPts val="0"/>
              </a:spcBef>
              <a:buFont typeface="Arial"/>
              <a:buNone/>
              <a:defRPr sz="1350"/>
            </a:lvl5pPr>
            <a:lvl6pPr lvl="5" indent="0">
              <a:spcBef>
                <a:spcPts val="0"/>
              </a:spcBef>
              <a:buFont typeface="Arial"/>
              <a:buNone/>
              <a:defRPr sz="1350"/>
            </a:lvl6pPr>
            <a:lvl7pPr lvl="6" indent="0">
              <a:spcBef>
                <a:spcPts val="0"/>
              </a:spcBef>
              <a:buFont typeface="Arial"/>
              <a:buNone/>
              <a:defRPr sz="1350"/>
            </a:lvl7pPr>
            <a:lvl8pPr lvl="7" indent="0">
              <a:spcBef>
                <a:spcPts val="0"/>
              </a:spcBef>
              <a:buFont typeface="Arial"/>
              <a:buNone/>
              <a:defRPr sz="1350"/>
            </a:lvl8pPr>
            <a:lvl9pPr lvl="8" indent="0">
              <a:spcBef>
                <a:spcPts val="0"/>
              </a:spcBef>
              <a:buFont typeface="Arial"/>
              <a:buNone/>
              <a:defRPr sz="135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628651" y="1825625"/>
            <a:ext cx="78866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95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19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6286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4579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</a:pPr>
            <a:fld id="{00000000-1234-1234-1234-123412341234}" type="slidenum">
              <a:rPr lang="hu-HU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</a:pPr>
              <a:t>‹#›</a:t>
            </a:fld>
            <a:endParaRPr lang="hu-HU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Összehasonlítá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6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350"/>
            </a:lvl2pPr>
            <a:lvl3pPr lvl="2" indent="0">
              <a:spcBef>
                <a:spcPts val="0"/>
              </a:spcBef>
              <a:buFont typeface="Arial"/>
              <a:buNone/>
              <a:defRPr sz="1350"/>
            </a:lvl3pPr>
            <a:lvl4pPr lvl="3" indent="0">
              <a:spcBef>
                <a:spcPts val="0"/>
              </a:spcBef>
              <a:buFont typeface="Arial"/>
              <a:buNone/>
              <a:defRPr sz="1350"/>
            </a:lvl4pPr>
            <a:lvl5pPr lvl="4" indent="0">
              <a:spcBef>
                <a:spcPts val="0"/>
              </a:spcBef>
              <a:buFont typeface="Arial"/>
              <a:buNone/>
              <a:defRPr sz="1350"/>
            </a:lvl5pPr>
            <a:lvl6pPr lvl="5" indent="0">
              <a:spcBef>
                <a:spcPts val="0"/>
              </a:spcBef>
              <a:buFont typeface="Arial"/>
              <a:buNone/>
              <a:defRPr sz="1350"/>
            </a:lvl6pPr>
            <a:lvl7pPr lvl="6" indent="0">
              <a:spcBef>
                <a:spcPts val="0"/>
              </a:spcBef>
              <a:buFont typeface="Arial"/>
              <a:buNone/>
              <a:defRPr sz="1350"/>
            </a:lvl7pPr>
            <a:lvl8pPr lvl="7" indent="0">
              <a:spcBef>
                <a:spcPts val="0"/>
              </a:spcBef>
              <a:buFont typeface="Arial"/>
              <a:buNone/>
              <a:defRPr sz="1350"/>
            </a:lvl8pPr>
            <a:lvl9pPr lvl="8" indent="0">
              <a:spcBef>
                <a:spcPts val="0"/>
              </a:spcBef>
              <a:buFont typeface="Arial"/>
              <a:buNone/>
              <a:defRPr sz="135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95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19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95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19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6286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4579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</a:pPr>
            <a:fld id="{00000000-1234-1234-1234-123412341234}" type="slidenum">
              <a:rPr lang="hu-HU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</a:pPr>
              <a:t>‹#›</a:t>
            </a:fld>
            <a:endParaRPr lang="hu-HU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zakaszfejléc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6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350"/>
            </a:lvl2pPr>
            <a:lvl3pPr lvl="2" indent="0">
              <a:spcBef>
                <a:spcPts val="0"/>
              </a:spcBef>
              <a:buFont typeface="Arial"/>
              <a:buNone/>
              <a:defRPr sz="1350"/>
            </a:lvl3pPr>
            <a:lvl4pPr lvl="3" indent="0">
              <a:spcBef>
                <a:spcPts val="0"/>
              </a:spcBef>
              <a:buFont typeface="Arial"/>
              <a:buNone/>
              <a:defRPr sz="1350"/>
            </a:lvl4pPr>
            <a:lvl5pPr lvl="4" indent="0">
              <a:spcBef>
                <a:spcPts val="0"/>
              </a:spcBef>
              <a:buFont typeface="Arial"/>
              <a:buNone/>
              <a:defRPr sz="1350"/>
            </a:lvl5pPr>
            <a:lvl6pPr lvl="5" indent="0">
              <a:spcBef>
                <a:spcPts val="0"/>
              </a:spcBef>
              <a:buFont typeface="Arial"/>
              <a:buNone/>
              <a:defRPr sz="1350"/>
            </a:lvl6pPr>
            <a:lvl7pPr lvl="6" indent="0">
              <a:spcBef>
                <a:spcPts val="0"/>
              </a:spcBef>
              <a:buFont typeface="Arial"/>
              <a:buNone/>
              <a:defRPr sz="1350"/>
            </a:lvl7pPr>
            <a:lvl8pPr lvl="7" indent="0">
              <a:spcBef>
                <a:spcPts val="0"/>
              </a:spcBef>
              <a:buFont typeface="Arial"/>
              <a:buNone/>
              <a:defRPr sz="1350"/>
            </a:lvl8pPr>
            <a:lvl9pPr lvl="8" indent="0">
              <a:spcBef>
                <a:spcPts val="0"/>
              </a:spcBef>
              <a:buFont typeface="Arial"/>
              <a:buNone/>
              <a:defRPr sz="135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6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6286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4579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</a:pPr>
            <a:fld id="{00000000-1234-1234-1234-123412341234}" type="slidenum">
              <a:rPr lang="hu-HU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</a:pPr>
              <a:t>‹#›</a:t>
            </a:fld>
            <a:endParaRPr lang="hu-HU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tartalomrész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628651" y="365125"/>
            <a:ext cx="78866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350"/>
            </a:lvl2pPr>
            <a:lvl3pPr lvl="2" indent="0">
              <a:spcBef>
                <a:spcPts val="0"/>
              </a:spcBef>
              <a:buFont typeface="Arial"/>
              <a:buNone/>
              <a:defRPr sz="1350"/>
            </a:lvl3pPr>
            <a:lvl4pPr lvl="3" indent="0">
              <a:spcBef>
                <a:spcPts val="0"/>
              </a:spcBef>
              <a:buFont typeface="Arial"/>
              <a:buNone/>
              <a:defRPr sz="1350"/>
            </a:lvl4pPr>
            <a:lvl5pPr lvl="4" indent="0">
              <a:spcBef>
                <a:spcPts val="0"/>
              </a:spcBef>
              <a:buFont typeface="Arial"/>
              <a:buNone/>
              <a:defRPr sz="1350"/>
            </a:lvl5pPr>
            <a:lvl6pPr lvl="5" indent="0">
              <a:spcBef>
                <a:spcPts val="0"/>
              </a:spcBef>
              <a:buFont typeface="Arial"/>
              <a:buNone/>
              <a:defRPr sz="1350"/>
            </a:lvl6pPr>
            <a:lvl7pPr lvl="6" indent="0">
              <a:spcBef>
                <a:spcPts val="0"/>
              </a:spcBef>
              <a:buFont typeface="Arial"/>
              <a:buNone/>
              <a:defRPr sz="1350"/>
            </a:lvl7pPr>
            <a:lvl8pPr lvl="7" indent="0">
              <a:spcBef>
                <a:spcPts val="0"/>
              </a:spcBef>
              <a:buFont typeface="Arial"/>
              <a:buNone/>
              <a:defRPr sz="1350"/>
            </a:lvl8pPr>
            <a:lvl9pPr lvl="8" indent="0">
              <a:spcBef>
                <a:spcPts val="0"/>
              </a:spcBef>
              <a:buFont typeface="Arial"/>
              <a:buNone/>
              <a:defRPr sz="135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95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19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95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19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286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4579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</a:pPr>
            <a:fld id="{00000000-1234-1234-1234-123412341234}" type="slidenum">
              <a:rPr lang="hu-HU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</a:pPr>
              <a:t>‹#›</a:t>
            </a:fld>
            <a:endParaRPr lang="hu-HU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sak cím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28651" y="365125"/>
            <a:ext cx="78866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350"/>
            </a:lvl2pPr>
            <a:lvl3pPr lvl="2" indent="0">
              <a:spcBef>
                <a:spcPts val="0"/>
              </a:spcBef>
              <a:buFont typeface="Arial"/>
              <a:buNone/>
              <a:defRPr sz="1350"/>
            </a:lvl3pPr>
            <a:lvl4pPr lvl="3" indent="0">
              <a:spcBef>
                <a:spcPts val="0"/>
              </a:spcBef>
              <a:buFont typeface="Arial"/>
              <a:buNone/>
              <a:defRPr sz="1350"/>
            </a:lvl4pPr>
            <a:lvl5pPr lvl="4" indent="0">
              <a:spcBef>
                <a:spcPts val="0"/>
              </a:spcBef>
              <a:buFont typeface="Arial"/>
              <a:buNone/>
              <a:defRPr sz="1350"/>
            </a:lvl5pPr>
            <a:lvl6pPr lvl="5" indent="0">
              <a:spcBef>
                <a:spcPts val="0"/>
              </a:spcBef>
              <a:buFont typeface="Arial"/>
              <a:buNone/>
              <a:defRPr sz="1350"/>
            </a:lvl6pPr>
            <a:lvl7pPr lvl="6" indent="0">
              <a:spcBef>
                <a:spcPts val="0"/>
              </a:spcBef>
              <a:buFont typeface="Arial"/>
              <a:buNone/>
              <a:defRPr sz="1350"/>
            </a:lvl7pPr>
            <a:lvl8pPr lvl="7" indent="0">
              <a:spcBef>
                <a:spcPts val="0"/>
              </a:spcBef>
              <a:buFont typeface="Arial"/>
              <a:buNone/>
              <a:defRPr sz="1350"/>
            </a:lvl8pPr>
            <a:lvl9pPr lvl="8" indent="0">
              <a:spcBef>
                <a:spcPts val="0"/>
              </a:spcBef>
              <a:buFont typeface="Arial"/>
              <a:buNone/>
              <a:defRPr sz="135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286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4579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</a:pPr>
            <a:fld id="{00000000-1234-1234-1234-123412341234}" type="slidenum">
              <a:rPr lang="hu-HU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</a:pPr>
              <a:t>‹#›</a:t>
            </a:fld>
            <a:endParaRPr lang="hu-HU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artalomrész képaláírással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350"/>
            </a:lvl2pPr>
            <a:lvl3pPr lvl="2" indent="0">
              <a:spcBef>
                <a:spcPts val="0"/>
              </a:spcBef>
              <a:buFont typeface="Arial"/>
              <a:buNone/>
              <a:defRPr sz="1350"/>
            </a:lvl3pPr>
            <a:lvl4pPr lvl="3" indent="0">
              <a:spcBef>
                <a:spcPts val="0"/>
              </a:spcBef>
              <a:buFont typeface="Arial"/>
              <a:buNone/>
              <a:defRPr sz="1350"/>
            </a:lvl4pPr>
            <a:lvl5pPr lvl="4" indent="0">
              <a:spcBef>
                <a:spcPts val="0"/>
              </a:spcBef>
              <a:buFont typeface="Arial"/>
              <a:buNone/>
              <a:defRPr sz="1350"/>
            </a:lvl5pPr>
            <a:lvl6pPr lvl="5" indent="0">
              <a:spcBef>
                <a:spcPts val="0"/>
              </a:spcBef>
              <a:buFont typeface="Arial"/>
              <a:buNone/>
              <a:defRPr sz="1350"/>
            </a:lvl6pPr>
            <a:lvl7pPr lvl="6" indent="0">
              <a:spcBef>
                <a:spcPts val="0"/>
              </a:spcBef>
              <a:buFont typeface="Arial"/>
              <a:buNone/>
              <a:defRPr sz="1350"/>
            </a:lvl7pPr>
            <a:lvl8pPr lvl="7" indent="0">
              <a:spcBef>
                <a:spcPts val="0"/>
              </a:spcBef>
              <a:buFont typeface="Arial"/>
              <a:buNone/>
              <a:defRPr sz="1350"/>
            </a:lvl8pPr>
            <a:lvl9pPr lvl="8" indent="0">
              <a:spcBef>
                <a:spcPts val="0"/>
              </a:spcBef>
              <a:buFont typeface="Arial"/>
              <a:buNone/>
              <a:defRPr sz="135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49" cy="48736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133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952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19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19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19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19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19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19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286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4579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</a:pPr>
            <a:fld id="{00000000-1234-1234-1234-123412341234}" type="slidenum">
              <a:rPr lang="hu-HU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</a:pPr>
              <a:t>‹#›</a:t>
            </a:fld>
            <a:endParaRPr lang="hu-HU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Kép képaláírással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350"/>
            </a:lvl2pPr>
            <a:lvl3pPr lvl="2" indent="0">
              <a:spcBef>
                <a:spcPts val="0"/>
              </a:spcBef>
              <a:buFont typeface="Arial"/>
              <a:buNone/>
              <a:defRPr sz="1350"/>
            </a:lvl3pPr>
            <a:lvl4pPr lvl="3" indent="0">
              <a:spcBef>
                <a:spcPts val="0"/>
              </a:spcBef>
              <a:buFont typeface="Arial"/>
              <a:buNone/>
              <a:defRPr sz="1350"/>
            </a:lvl4pPr>
            <a:lvl5pPr lvl="4" indent="0">
              <a:spcBef>
                <a:spcPts val="0"/>
              </a:spcBef>
              <a:buFont typeface="Arial"/>
              <a:buNone/>
              <a:defRPr sz="1350"/>
            </a:lvl5pPr>
            <a:lvl6pPr lvl="5" indent="0">
              <a:spcBef>
                <a:spcPts val="0"/>
              </a:spcBef>
              <a:buFont typeface="Arial"/>
              <a:buNone/>
              <a:defRPr sz="1350"/>
            </a:lvl6pPr>
            <a:lvl7pPr lvl="6" indent="0">
              <a:spcBef>
                <a:spcPts val="0"/>
              </a:spcBef>
              <a:buFont typeface="Arial"/>
              <a:buNone/>
              <a:defRPr sz="1350"/>
            </a:lvl7pPr>
            <a:lvl8pPr lvl="7" indent="0">
              <a:spcBef>
                <a:spcPts val="0"/>
              </a:spcBef>
              <a:buFont typeface="Arial"/>
              <a:buNone/>
              <a:defRPr sz="1350"/>
            </a:lvl8pPr>
            <a:lvl9pPr lvl="8" indent="0">
              <a:spcBef>
                <a:spcPts val="0"/>
              </a:spcBef>
              <a:buFont typeface="Arial"/>
              <a:buNone/>
              <a:defRPr sz="135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49" cy="48736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286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4579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</a:pPr>
            <a:fld id="{00000000-1234-1234-1234-123412341234}" type="slidenum">
              <a:rPr lang="hu-HU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</a:pPr>
              <a:t>‹#›</a:t>
            </a:fld>
            <a:endParaRPr lang="hu-HU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Cím és függőleges szöveg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28651" y="365125"/>
            <a:ext cx="78866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350"/>
            </a:lvl2pPr>
            <a:lvl3pPr lvl="2" indent="0">
              <a:spcBef>
                <a:spcPts val="0"/>
              </a:spcBef>
              <a:buFont typeface="Arial"/>
              <a:buNone/>
              <a:defRPr sz="1350"/>
            </a:lvl3pPr>
            <a:lvl4pPr lvl="3" indent="0">
              <a:spcBef>
                <a:spcPts val="0"/>
              </a:spcBef>
              <a:buFont typeface="Arial"/>
              <a:buNone/>
              <a:defRPr sz="1350"/>
            </a:lvl4pPr>
            <a:lvl5pPr lvl="4" indent="0">
              <a:spcBef>
                <a:spcPts val="0"/>
              </a:spcBef>
              <a:buFont typeface="Arial"/>
              <a:buNone/>
              <a:defRPr sz="1350"/>
            </a:lvl5pPr>
            <a:lvl6pPr lvl="5" indent="0">
              <a:spcBef>
                <a:spcPts val="0"/>
              </a:spcBef>
              <a:buFont typeface="Arial"/>
              <a:buNone/>
              <a:defRPr sz="1350"/>
            </a:lvl6pPr>
            <a:lvl7pPr lvl="6" indent="0">
              <a:spcBef>
                <a:spcPts val="0"/>
              </a:spcBef>
              <a:buFont typeface="Arial"/>
              <a:buNone/>
              <a:defRPr sz="1350"/>
            </a:lvl7pPr>
            <a:lvl8pPr lvl="7" indent="0">
              <a:spcBef>
                <a:spcPts val="0"/>
              </a:spcBef>
              <a:buFont typeface="Arial"/>
              <a:buNone/>
              <a:defRPr sz="1350"/>
            </a:lvl8pPr>
            <a:lvl9pPr lvl="8" indent="0">
              <a:spcBef>
                <a:spcPts val="0"/>
              </a:spcBef>
              <a:buFont typeface="Arial"/>
              <a:buNone/>
              <a:defRPr sz="135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96330" y="57947"/>
            <a:ext cx="4351338" cy="7886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95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19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286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4579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</a:pPr>
            <a:fld id="{00000000-1234-1234-1234-123412341234}" type="slidenum">
              <a:rPr lang="hu-HU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</a:pPr>
              <a:t>‹#›</a:t>
            </a:fld>
            <a:endParaRPr lang="hu-HU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Függőleges cím és szöveg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623593" y="2285207"/>
            <a:ext cx="5811838" cy="19716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350"/>
            </a:lvl2pPr>
            <a:lvl3pPr lvl="2" indent="0">
              <a:spcBef>
                <a:spcPts val="0"/>
              </a:spcBef>
              <a:buFont typeface="Arial"/>
              <a:buNone/>
              <a:defRPr sz="1350"/>
            </a:lvl3pPr>
            <a:lvl4pPr lvl="3" indent="0">
              <a:spcBef>
                <a:spcPts val="0"/>
              </a:spcBef>
              <a:buFont typeface="Arial"/>
              <a:buNone/>
              <a:defRPr sz="1350"/>
            </a:lvl4pPr>
            <a:lvl5pPr lvl="4" indent="0">
              <a:spcBef>
                <a:spcPts val="0"/>
              </a:spcBef>
              <a:buFont typeface="Arial"/>
              <a:buNone/>
              <a:defRPr sz="1350"/>
            </a:lvl5pPr>
            <a:lvl6pPr lvl="5" indent="0">
              <a:spcBef>
                <a:spcPts val="0"/>
              </a:spcBef>
              <a:buFont typeface="Arial"/>
              <a:buNone/>
              <a:defRPr sz="1350"/>
            </a:lvl6pPr>
            <a:lvl7pPr lvl="6" indent="0">
              <a:spcBef>
                <a:spcPts val="0"/>
              </a:spcBef>
              <a:buFont typeface="Arial"/>
              <a:buNone/>
              <a:defRPr sz="1350"/>
            </a:lvl7pPr>
            <a:lvl8pPr lvl="7" indent="0">
              <a:spcBef>
                <a:spcPts val="0"/>
              </a:spcBef>
              <a:buFont typeface="Arial"/>
              <a:buNone/>
              <a:defRPr sz="1350"/>
            </a:lvl8pPr>
            <a:lvl9pPr lvl="8" indent="0">
              <a:spcBef>
                <a:spcPts val="0"/>
              </a:spcBef>
              <a:buFont typeface="Arial"/>
              <a:buNone/>
              <a:defRPr sz="135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3"/>
            <a:ext cx="5811838" cy="580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95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19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6286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4579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</a:pPr>
            <a:fld id="{00000000-1234-1234-1234-123412341234}" type="slidenum">
              <a:rPr lang="hu-HU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</a:pPr>
              <a:t>‹#›</a:t>
            </a:fld>
            <a:endParaRPr lang="hu-HU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28651" y="365125"/>
            <a:ext cx="78866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28651" y="1825625"/>
            <a:ext cx="78866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286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4579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</a:pPr>
            <a:fld id="{00000000-1234-1234-1234-123412341234}" type="slidenum">
              <a:rPr lang="hu-HU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888888"/>
                </a:buClr>
                <a:buSzPct val="25000"/>
              </a:pPr>
              <a:t>‹#›</a:t>
            </a:fld>
            <a:endParaRPr lang="hu-HU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521093" y="2564752"/>
            <a:ext cx="7886699" cy="46025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algn="ctr">
              <a:buSzPct val="25000"/>
            </a:pPr>
            <a:r>
              <a:rPr lang="hu-HU" sz="2400" dirty="0">
                <a:latin typeface="+mj-lt"/>
              </a:rPr>
              <a:t>Gáspár Judit, </a:t>
            </a:r>
            <a:r>
              <a:rPr lang="hu-HU" sz="2400" dirty="0" err="1">
                <a:latin typeface="+mj-lt"/>
              </a:rPr>
              <a:t>Matolay</a:t>
            </a:r>
            <a:r>
              <a:rPr lang="hu-HU" sz="2400" dirty="0">
                <a:latin typeface="+mj-lt"/>
              </a:rPr>
              <a:t> Réka és </a:t>
            </a:r>
            <a:r>
              <a:rPr lang="hu-HU" sz="2400" dirty="0" err="1">
                <a:latin typeface="+mj-lt"/>
              </a:rPr>
              <a:t>Toarniczky</a:t>
            </a:r>
            <a:r>
              <a:rPr lang="hu-HU" sz="2400" dirty="0">
                <a:latin typeface="+mj-lt"/>
              </a:rPr>
              <a:t> Andrea </a:t>
            </a:r>
            <a:br>
              <a:rPr lang="hu-HU" sz="3200" dirty="0">
                <a:latin typeface="+mj-lt"/>
              </a:rPr>
            </a:br>
            <a:br>
              <a:rPr lang="hu-HU" sz="3200" dirty="0">
                <a:latin typeface="+mj-lt"/>
              </a:rPr>
            </a:br>
            <a:r>
              <a:rPr lang="hu-HU" sz="3600" dirty="0">
                <a:latin typeface="+mn-lt"/>
              </a:rPr>
              <a:t>Az RRI* szerepe </a:t>
            </a:r>
            <a:br>
              <a:rPr lang="hu-HU" sz="3600" dirty="0">
                <a:latin typeface="+mn-lt"/>
              </a:rPr>
            </a:br>
            <a:r>
              <a:rPr lang="hu-HU" sz="3600" dirty="0">
                <a:latin typeface="+mn-lt"/>
              </a:rPr>
              <a:t>az oktatási gyakorlatunkban</a:t>
            </a: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2068" y="5965941"/>
            <a:ext cx="810090" cy="37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81431" y="5965941"/>
            <a:ext cx="682619" cy="473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55620" y="5933088"/>
            <a:ext cx="442493" cy="4424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églalap 1"/>
          <p:cNvSpPr/>
          <p:nvPr/>
        </p:nvSpPr>
        <p:spPr>
          <a:xfrm>
            <a:off x="417753" y="5103505"/>
            <a:ext cx="8346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en-US" sz="1800" dirty="0"/>
              <a:t>*</a:t>
            </a:r>
            <a:r>
              <a:rPr lang="en-GB" altLang="en-US" sz="1800" dirty="0"/>
              <a:t>RRI - Responsible Research &amp; Innovation, </a:t>
            </a:r>
            <a:r>
              <a:rPr lang="en-GB" altLang="en-US" sz="1800" dirty="0" err="1"/>
              <a:t>felelősségteljes</a:t>
            </a:r>
            <a:r>
              <a:rPr lang="en-GB" altLang="en-US" sz="1800" dirty="0"/>
              <a:t> </a:t>
            </a:r>
            <a:r>
              <a:rPr lang="en-GB" altLang="en-US" sz="1800" dirty="0" err="1"/>
              <a:t>kutatás</a:t>
            </a:r>
            <a:r>
              <a:rPr lang="en-GB" altLang="en-US" sz="1800" dirty="0"/>
              <a:t> </a:t>
            </a:r>
            <a:r>
              <a:rPr lang="en-GB" altLang="en-US" sz="1800" dirty="0" err="1"/>
              <a:t>és</a:t>
            </a:r>
            <a:r>
              <a:rPr lang="en-GB" altLang="en-US" sz="1800" dirty="0"/>
              <a:t> </a:t>
            </a:r>
            <a:r>
              <a:rPr lang="en-GB" altLang="en-US" sz="1800" dirty="0" err="1"/>
              <a:t>innováció</a:t>
            </a:r>
            <a:endParaRPr lang="en-GB" alt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4831" y="50469"/>
            <a:ext cx="7886699" cy="1325562"/>
          </a:xfrm>
        </p:spPr>
        <p:txBody>
          <a:bodyPr/>
          <a:lstStyle/>
          <a:p>
            <a:r>
              <a:rPr lang="hu-HU" dirty="0">
                <a:latin typeface="+mn-lt"/>
              </a:rPr>
              <a:t>Az RRI keretei</a:t>
            </a:r>
            <a:endParaRPr lang="en-GB" dirty="0">
              <a:latin typeface="+mn-lt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zöveg helye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zöveg helye 4"/>
          <p:cNvSpPr>
            <a:spLocks noGrp="1"/>
          </p:cNvSpPr>
          <p:nvPr>
            <p:ph type="body" idx="3"/>
          </p:nvPr>
        </p:nvSpPr>
        <p:spPr>
          <a:xfrm>
            <a:off x="4629150" y="1681163"/>
            <a:ext cx="3887390" cy="82391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4"/>
          </p:nvPr>
        </p:nvSpPr>
        <p:spPr>
          <a:xfrm>
            <a:off x="6635578" y="5568924"/>
            <a:ext cx="1880962" cy="567338"/>
          </a:xfrm>
        </p:spPr>
        <p:txBody>
          <a:bodyPr/>
          <a:lstStyle/>
          <a:p>
            <a:pPr indent="0">
              <a:buNone/>
            </a:pPr>
            <a:r>
              <a:rPr lang="hu-HU" dirty="0">
                <a:latin typeface="+mn-lt"/>
              </a:rPr>
              <a:t>The RRING</a:t>
            </a:r>
            <a:endParaRPr lang="en-GB" dirty="0">
              <a:latin typeface="+mn-lt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/>
          <a:srcRect l="9992" t="21768" r="39537" b="11117"/>
          <a:stretch/>
        </p:blipFill>
        <p:spPr>
          <a:xfrm>
            <a:off x="2406799" y="1497973"/>
            <a:ext cx="4432665" cy="4425279"/>
          </a:xfrm>
          <a:prstGeom prst="rect">
            <a:avLst/>
          </a:prstGeom>
        </p:spPr>
      </p:pic>
      <p:sp>
        <p:nvSpPr>
          <p:cNvPr id="8" name="Szöveg helye 5"/>
          <p:cNvSpPr txBox="1">
            <a:spLocks/>
          </p:cNvSpPr>
          <p:nvPr/>
        </p:nvSpPr>
        <p:spPr>
          <a:xfrm>
            <a:off x="4566139" y="2907955"/>
            <a:ext cx="1880962" cy="567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71450" marR="0" lvl="0" indent="95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19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>
              <a:buFont typeface="Arial"/>
              <a:buNone/>
            </a:pPr>
            <a:r>
              <a:rPr lang="hu-HU" sz="1400" dirty="0" err="1"/>
              <a:t>Sustainability</a:t>
            </a:r>
            <a:endParaRPr lang="en-GB" sz="1400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3081269" y="2907955"/>
            <a:ext cx="1880962" cy="567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71450" marR="0" lvl="0" indent="95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19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>
              <a:buFont typeface="Arial"/>
              <a:buNone/>
            </a:pPr>
            <a:r>
              <a:rPr lang="hu-HU" sz="1400" dirty="0" err="1"/>
              <a:t>Social</a:t>
            </a:r>
            <a:r>
              <a:rPr lang="hu-HU" sz="1400" dirty="0"/>
              <a:t> </a:t>
            </a:r>
            <a:r>
              <a:rPr lang="hu-HU" sz="1400" dirty="0" err="1"/>
              <a:t>Justice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271506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95063" y="317897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>
              <a:buSzPct val="25000"/>
            </a:pPr>
            <a:r>
              <a:rPr lang="hu-HU" dirty="0">
                <a:latin typeface="Arial"/>
                <a:ea typeface="Arial"/>
                <a:cs typeface="Arial"/>
                <a:sym typeface="Arial"/>
              </a:rPr>
              <a:t>Céljaink az RRI-vel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561879" y="166092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b" anchorCtr="0">
            <a:noAutofit/>
          </a:bodyPr>
          <a:lstStyle/>
          <a:p>
            <a:pPr algn="ctr">
              <a:spcBef>
                <a:spcPts val="0"/>
              </a:spcBef>
              <a:buSzPct val="25000"/>
            </a:pPr>
            <a:r>
              <a:rPr lang="hu-HU" sz="2800" dirty="0">
                <a:latin typeface="Arial"/>
                <a:ea typeface="Arial"/>
                <a:cs typeface="Arial"/>
                <a:sym typeface="Arial"/>
              </a:rPr>
              <a:t>Oktatásfejlesztés</a:t>
            </a:r>
          </a:p>
          <a:p>
            <a:pPr>
              <a:buSzPct val="25000"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629841" y="2736056"/>
            <a:ext cx="3676489" cy="2763441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marL="0" indent="0" algn="ctr">
              <a:spcBef>
                <a:spcPts val="0"/>
              </a:spcBef>
              <a:buSzPct val="25000"/>
              <a:buNone/>
            </a:pPr>
            <a:r>
              <a:rPr lang="hu-HU" sz="2400" i="1" dirty="0">
                <a:latin typeface="Arial"/>
                <a:ea typeface="Arial"/>
                <a:cs typeface="Arial"/>
                <a:sym typeface="Arial"/>
              </a:rPr>
              <a:t>Oktatói gyakorlatunkra kutatóként tekintünk rá</a:t>
            </a:r>
          </a:p>
          <a:p>
            <a:pPr indent="-171450"/>
            <a:endParaRPr lang="hu-HU" sz="4400" dirty="0">
              <a:latin typeface="Arial"/>
              <a:ea typeface="Arial"/>
              <a:cs typeface="Arial"/>
              <a:sym typeface="Arial"/>
            </a:endParaRPr>
          </a:p>
          <a:p>
            <a:pPr indent="-171450"/>
            <a:r>
              <a:rPr lang="hu-HU" sz="2400" dirty="0">
                <a:latin typeface="Arial"/>
                <a:ea typeface="Arial"/>
                <a:cs typeface="Arial"/>
                <a:sym typeface="Arial"/>
              </a:rPr>
              <a:t>Miért fejlesztünk?</a:t>
            </a:r>
          </a:p>
          <a:p>
            <a:pPr indent="-171450"/>
            <a:r>
              <a:rPr lang="hu-HU" sz="2400" dirty="0">
                <a:latin typeface="Arial"/>
                <a:ea typeface="Arial"/>
                <a:cs typeface="Arial"/>
                <a:sym typeface="Arial"/>
              </a:rPr>
              <a:t>Egyéni és szervezeti céljaink az oktatásban?</a:t>
            </a:r>
          </a:p>
          <a:p>
            <a:pPr indent="-171450"/>
            <a:r>
              <a:rPr lang="hu-HU" sz="2400" dirty="0">
                <a:latin typeface="Arial"/>
                <a:ea typeface="Arial"/>
                <a:cs typeface="Arial"/>
                <a:sym typeface="Arial"/>
              </a:rPr>
              <a:t>Hogyan?</a:t>
            </a:r>
          </a:p>
          <a:p>
            <a:pPr indent="-171450">
              <a:buSzPct val="25000"/>
              <a:buNone/>
            </a:pPr>
            <a:endParaRPr sz="1800" dirty="0"/>
          </a:p>
        </p:txBody>
      </p:sp>
      <p:sp>
        <p:nvSpPr>
          <p:cNvPr id="125" name="Shape 125"/>
          <p:cNvSpPr txBox="1">
            <a:spLocks noGrp="1"/>
          </p:cNvSpPr>
          <p:nvPr>
            <p:ph type="body" idx="3"/>
          </p:nvPr>
        </p:nvSpPr>
        <p:spPr>
          <a:xfrm>
            <a:off x="4629150" y="2118122"/>
            <a:ext cx="3887390" cy="617934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b" anchorCtr="0">
            <a:noAutofit/>
          </a:bodyPr>
          <a:lstStyle/>
          <a:p>
            <a:pPr algn="ctr">
              <a:spcBef>
                <a:spcPts val="0"/>
              </a:spcBef>
              <a:buSzPct val="25000"/>
            </a:pPr>
            <a:r>
              <a:rPr lang="hu-HU" sz="2800" dirty="0">
                <a:latin typeface="Arial"/>
                <a:ea typeface="Arial"/>
                <a:cs typeface="Arial"/>
                <a:sym typeface="Arial"/>
              </a:rPr>
              <a:t>Társadalmi</a:t>
            </a:r>
            <a:r>
              <a:rPr lang="hu-HU" sz="2800" dirty="0"/>
              <a:t> felelősség tudatosítása</a:t>
            </a:r>
          </a:p>
          <a:p>
            <a:pPr>
              <a:buSzPct val="25000"/>
            </a:pPr>
            <a:endParaRPr dirty="0"/>
          </a:p>
        </p:txBody>
      </p:sp>
      <p:sp>
        <p:nvSpPr>
          <p:cNvPr id="126" name="Shape 126"/>
          <p:cNvSpPr txBox="1">
            <a:spLocks noGrp="1"/>
          </p:cNvSpPr>
          <p:nvPr>
            <p:ph type="body" idx="4"/>
          </p:nvPr>
        </p:nvSpPr>
        <p:spPr>
          <a:xfrm>
            <a:off x="4430219" y="2728912"/>
            <a:ext cx="4514850" cy="2763441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marL="0" indent="0" algn="ctr">
              <a:spcBef>
                <a:spcPts val="0"/>
              </a:spcBef>
              <a:buSzPct val="25000"/>
              <a:buNone/>
            </a:pPr>
            <a:r>
              <a:rPr lang="hu-HU" sz="2400" i="1" dirty="0">
                <a:latin typeface="Arial"/>
                <a:ea typeface="Arial"/>
                <a:cs typeface="Arial"/>
                <a:sym typeface="Arial"/>
              </a:rPr>
              <a:t>Egyetem társadalmi beágyazottságának                        és társadalmi felelősségének tudatosítása</a:t>
            </a:r>
          </a:p>
          <a:p>
            <a:pPr indent="-171450"/>
            <a:r>
              <a:rPr lang="hu-HU" sz="24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400" dirty="0">
                <a:latin typeface="Arial"/>
                <a:ea typeface="Arial"/>
                <a:cs typeface="Arial"/>
                <a:sym typeface="Arial"/>
              </a:rPr>
              <a:t>konkrét gyakorlatba ültetése (nem csak egyéni „felelősök” mentén, hanem tananyagokba ágyazottan)</a:t>
            </a:r>
          </a:p>
          <a:p>
            <a:pPr indent="-171450"/>
            <a:r>
              <a:rPr lang="hu-HU" sz="2400" dirty="0">
                <a:latin typeface="Arial"/>
                <a:ea typeface="Arial"/>
                <a:cs typeface="Arial"/>
                <a:sym typeface="Arial"/>
              </a:rPr>
              <a:t>„</a:t>
            </a:r>
            <a:r>
              <a:rPr lang="hu-HU" sz="2400" dirty="0" err="1">
                <a:latin typeface="Arial"/>
                <a:ea typeface="Arial"/>
                <a:cs typeface="Arial"/>
                <a:sym typeface="Arial"/>
              </a:rPr>
              <a:t>Mindset</a:t>
            </a:r>
            <a:r>
              <a:rPr lang="hu-HU" sz="2400" dirty="0">
                <a:latin typeface="Arial"/>
                <a:ea typeface="Arial"/>
                <a:cs typeface="Arial"/>
                <a:sym typeface="Arial"/>
              </a:rPr>
              <a:t>” és attitűd változás…</a:t>
            </a:r>
          </a:p>
          <a:p>
            <a:pPr marL="0" indent="0">
              <a:buSzPct val="25000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indent="-171450">
              <a:buSzPct val="25000"/>
              <a:buNone/>
            </a:pPr>
            <a:endParaRPr sz="1800" i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25909" y="307309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>
              <a:buSzPct val="25000"/>
            </a:pPr>
            <a:r>
              <a:rPr lang="hu-HU" sz="3200" dirty="0">
                <a:latin typeface="Arial"/>
                <a:ea typeface="Arial"/>
                <a:cs typeface="Arial"/>
                <a:sym typeface="Arial"/>
              </a:rPr>
              <a:t>Az RRI révén azonosított előfeltevéseink 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512805" y="1677741"/>
            <a:ext cx="8377881" cy="3589650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marL="0" indent="0" algn="just">
              <a:buSzPct val="25000"/>
              <a:buNone/>
            </a:pPr>
            <a:r>
              <a:rPr lang="hu-HU" sz="2400" b="1" dirty="0">
                <a:latin typeface="Arial"/>
                <a:ea typeface="Arial"/>
                <a:cs typeface="Arial"/>
                <a:sym typeface="Arial"/>
              </a:rPr>
              <a:t>Emberkép</a:t>
            </a:r>
            <a:r>
              <a:rPr lang="hu-HU" sz="2400" dirty="0">
                <a:latin typeface="Arial"/>
                <a:ea typeface="Arial"/>
                <a:cs typeface="Arial"/>
                <a:sym typeface="Arial"/>
              </a:rPr>
              <a:t>: az ember jó (nyitott, személyes integritás…)              és változásra képes</a:t>
            </a:r>
          </a:p>
          <a:p>
            <a:pPr marL="0" indent="0" algn="just">
              <a:buSzPct val="25000"/>
              <a:buNone/>
            </a:pPr>
            <a:r>
              <a:rPr lang="hu-HU" sz="2400" b="1" dirty="0">
                <a:latin typeface="Arial"/>
                <a:ea typeface="Arial"/>
                <a:cs typeface="Arial"/>
                <a:sym typeface="Arial"/>
              </a:rPr>
              <a:t>Ideális tanulási folyamat</a:t>
            </a:r>
            <a:r>
              <a:rPr lang="hu-HU" sz="2400" dirty="0">
                <a:latin typeface="Arial"/>
                <a:ea typeface="Arial"/>
                <a:cs typeface="Arial"/>
                <a:sym typeface="Arial"/>
              </a:rPr>
              <a:t>: hatása van (egyénre                     és társadalomra is)</a:t>
            </a:r>
          </a:p>
          <a:p>
            <a:pPr marL="0" indent="0" algn="just">
              <a:buSzPct val="25000"/>
              <a:buNone/>
            </a:pPr>
            <a:r>
              <a:rPr lang="hu-HU" sz="2400" b="1" dirty="0">
                <a:latin typeface="Arial"/>
                <a:ea typeface="Arial"/>
                <a:cs typeface="Arial"/>
                <a:sym typeface="Arial"/>
              </a:rPr>
              <a:t>Szerepek</a:t>
            </a:r>
            <a:r>
              <a:rPr lang="hu-HU" sz="2400" dirty="0">
                <a:latin typeface="Arial"/>
                <a:ea typeface="Arial"/>
                <a:cs typeface="Arial"/>
                <a:sym typeface="Arial"/>
              </a:rPr>
              <a:t>: alkotó/fejlesztő oktató; a diák és oktató is               aktív tagja a társadalomnak; </a:t>
            </a:r>
          </a:p>
          <a:p>
            <a:pPr marL="0" indent="0" algn="just">
              <a:buSzPct val="25000"/>
              <a:buNone/>
            </a:pPr>
            <a:r>
              <a:rPr lang="hu-HU" sz="2400" b="1" dirty="0">
                <a:latin typeface="Arial"/>
                <a:ea typeface="Arial"/>
                <a:cs typeface="Arial"/>
                <a:sym typeface="Arial"/>
              </a:rPr>
              <a:t>Oktatási környezet </a:t>
            </a:r>
            <a:r>
              <a:rPr lang="hu-HU" sz="2400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hu-HU" sz="2400" dirty="0" err="1">
                <a:latin typeface="Arial"/>
                <a:ea typeface="Arial"/>
                <a:cs typeface="Arial"/>
                <a:sym typeface="Arial"/>
              </a:rPr>
              <a:t>lsd</a:t>
            </a:r>
            <a:r>
              <a:rPr lang="hu-HU" sz="2400" dirty="0">
                <a:latin typeface="Arial"/>
                <a:ea typeface="Arial"/>
                <a:cs typeface="Arial"/>
                <a:sym typeface="Arial"/>
              </a:rPr>
              <a:t> következő dia)</a:t>
            </a:r>
          </a:p>
          <a:p>
            <a:pPr marL="0" indent="0" algn="just">
              <a:buSzPct val="25000"/>
              <a:buNone/>
            </a:pPr>
            <a:endParaRPr lang="hu-HU" sz="2400" dirty="0">
              <a:latin typeface="Arial"/>
              <a:ea typeface="Arial"/>
              <a:cs typeface="Arial"/>
              <a:sym typeface="Arial"/>
            </a:endParaRPr>
          </a:p>
          <a:p>
            <a:pPr marL="0" indent="0" algn="just">
              <a:buSzPct val="25000"/>
              <a:buNone/>
            </a:pPr>
            <a:r>
              <a:rPr lang="hu-HU" sz="2400" i="1" dirty="0">
                <a:latin typeface="Arial"/>
                <a:ea typeface="Arial"/>
                <a:cs typeface="Arial"/>
                <a:sym typeface="Arial"/>
              </a:rPr>
              <a:t>Ezen előfeltevéseink mentén az oktatótársaink érzékenyítése mint cél fogalmazódott meg: mikroközösségek kialakítása - “egyedül nem megy” ~ “nem vagy egyedül”</a:t>
            </a:r>
          </a:p>
          <a:p>
            <a:pPr marL="0" indent="0" algn="just">
              <a:buSzPct val="25000"/>
              <a:buNone/>
            </a:pPr>
            <a:r>
              <a:rPr lang="hu-HU" sz="2400" i="1" dirty="0">
                <a:latin typeface="Arial"/>
                <a:ea typeface="Arial"/>
                <a:cs typeface="Arial"/>
                <a:sym typeface="Arial"/>
              </a:rPr>
              <a:t>közbenső lépcső a Science Shophoz (?) - önálló céllá vált (!)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259510" y="322478"/>
            <a:ext cx="8073675" cy="528750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>
              <a:buSzPct val="25000"/>
            </a:pPr>
            <a:r>
              <a:rPr lang="hu-HU" dirty="0"/>
              <a:t>RRI az oktatási gyakorlatban - támogató keret</a:t>
            </a:r>
          </a:p>
        </p:txBody>
      </p:sp>
      <p:sp>
        <p:nvSpPr>
          <p:cNvPr id="138" name="Shape 138"/>
          <p:cNvSpPr/>
          <p:nvPr/>
        </p:nvSpPr>
        <p:spPr>
          <a:xfrm>
            <a:off x="2423929" y="2530550"/>
            <a:ext cx="1094445" cy="767711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hu-HU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Kutatói szerep</a:t>
            </a:r>
          </a:p>
        </p:txBody>
      </p:sp>
      <p:sp>
        <p:nvSpPr>
          <p:cNvPr id="139" name="Shape 139"/>
          <p:cNvSpPr/>
          <p:nvPr/>
        </p:nvSpPr>
        <p:spPr>
          <a:xfrm>
            <a:off x="441656" y="2242063"/>
            <a:ext cx="1777285" cy="1475461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hu-HU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Oktatói szerep</a:t>
            </a:r>
          </a:p>
        </p:txBody>
      </p:sp>
      <p:sp>
        <p:nvSpPr>
          <p:cNvPr id="140" name="Shape 140"/>
          <p:cNvSpPr/>
          <p:nvPr/>
        </p:nvSpPr>
        <p:spPr>
          <a:xfrm>
            <a:off x="6125552" y="2465162"/>
            <a:ext cx="1777285" cy="994893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hu-HU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Kutatói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hu-HU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szerep</a:t>
            </a:r>
          </a:p>
        </p:txBody>
      </p:sp>
      <p:sp>
        <p:nvSpPr>
          <p:cNvPr id="141" name="Shape 141"/>
          <p:cNvSpPr/>
          <p:nvPr/>
        </p:nvSpPr>
        <p:spPr>
          <a:xfrm>
            <a:off x="3154777" y="4729741"/>
            <a:ext cx="1777285" cy="994893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hu-HU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Kutatói szerep</a:t>
            </a:r>
          </a:p>
          <a:p>
            <a:pPr algn="ctr">
              <a:buClr>
                <a:srgbClr val="000000"/>
              </a:buClr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4932062" y="2125267"/>
            <a:ext cx="1777285" cy="1709057"/>
          </a:xfrm>
          <a:prstGeom prst="ellipse">
            <a:avLst/>
          </a:prstGeom>
          <a:solidFill>
            <a:schemeClr val="accent1">
              <a:alpha val="63529"/>
            </a:schemeClr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hu-HU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Oktatói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hu-HU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szerep</a:t>
            </a:r>
          </a:p>
        </p:txBody>
      </p:sp>
      <p:sp>
        <p:nvSpPr>
          <p:cNvPr id="143" name="Shape 143"/>
          <p:cNvSpPr/>
          <p:nvPr/>
        </p:nvSpPr>
        <p:spPr>
          <a:xfrm>
            <a:off x="2503906" y="4689466"/>
            <a:ext cx="1777285" cy="994893"/>
          </a:xfrm>
          <a:prstGeom prst="ellipse">
            <a:avLst/>
          </a:prstGeom>
          <a:solidFill>
            <a:schemeClr val="accent1">
              <a:alpha val="49411"/>
            </a:schemeClr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ct val="25000"/>
            </a:pPr>
            <a:r>
              <a:rPr lang="hu-HU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Oktatói szerep</a:t>
            </a:r>
          </a:p>
        </p:txBody>
      </p:sp>
      <p:sp>
        <p:nvSpPr>
          <p:cNvPr id="144" name="Shape 144"/>
          <p:cNvSpPr/>
          <p:nvPr/>
        </p:nvSpPr>
        <p:spPr>
          <a:xfrm>
            <a:off x="259510" y="2146950"/>
            <a:ext cx="3918857" cy="1769571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hu-HU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Egyetem</a:t>
            </a:r>
          </a:p>
          <a:p>
            <a:pPr algn="ctr">
              <a:buClr>
                <a:srgbClr val="000000"/>
              </a:buClr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4572001" y="1706335"/>
            <a:ext cx="3918857" cy="2250461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hu-HU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RRI-k segítségével reflexió az oktatási gyakorlatra a </a:t>
            </a:r>
            <a:r>
              <a:rPr lang="hu-HU" sz="13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mikroközösség</a:t>
            </a:r>
            <a:r>
              <a:rPr lang="hu-HU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ekben</a:t>
            </a:r>
          </a:p>
          <a:p>
            <a:pPr algn="ctr">
              <a:buClr>
                <a:srgbClr val="000000"/>
              </a:buClr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1901848" y="4051911"/>
            <a:ext cx="3918857" cy="18828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hu-HU" sz="13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Science Shop</a:t>
            </a:r>
            <a:r>
              <a:rPr lang="hu-HU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az oktatókutató tudatosan reflektál saját oktatási gyakorlatára és kitágítja az Egyetem adta kereteket</a:t>
            </a:r>
          </a:p>
          <a:p>
            <a:pPr algn="ctr">
              <a:buClr>
                <a:srgbClr val="000000"/>
              </a:buClr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/>
          <p:nvPr/>
        </p:nvSpPr>
        <p:spPr>
          <a:xfrm flipH="1">
            <a:off x="2013855" y="2492812"/>
            <a:ext cx="661719" cy="165767"/>
          </a:xfrm>
          <a:prstGeom prst="curvedDownArrow">
            <a:avLst>
              <a:gd name="adj1" fmla="val 50000"/>
              <a:gd name="adj2" fmla="val 50000"/>
              <a:gd name="adj3" fmla="val 25000"/>
            </a:avLst>
          </a:prstGeom>
          <a:solidFill>
            <a:schemeClr val="accent2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Shape 148"/>
          <p:cNvSpPr/>
          <p:nvPr/>
        </p:nvSpPr>
        <p:spPr>
          <a:xfrm rot="10800000">
            <a:off x="2013856" y="3107639"/>
            <a:ext cx="642258" cy="166236"/>
          </a:xfrm>
          <a:prstGeom prst="curvedDownArrow">
            <a:avLst>
              <a:gd name="adj1" fmla="val 50000"/>
              <a:gd name="adj2" fmla="val 50000"/>
              <a:gd name="adj3" fmla="val 25000"/>
            </a:avLst>
          </a:prstGeom>
          <a:solidFill>
            <a:schemeClr val="accent2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2656114" y="5178879"/>
            <a:ext cx="2275946" cy="755930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ct val="25000"/>
            </a:pPr>
            <a:r>
              <a:rPr lang="hu-HU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Egyetem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291585" y="195990"/>
            <a:ext cx="7886699" cy="99427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>
              <a:buSzPct val="25000"/>
            </a:pPr>
            <a:r>
              <a:rPr lang="hu-HU" dirty="0"/>
              <a:t>Mikroközösségek mint “innovációs terek”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29840" y="2118123"/>
            <a:ext cx="3868425" cy="61784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b" anchorCtr="0">
            <a:noAutofit/>
          </a:bodyPr>
          <a:lstStyle/>
          <a:p>
            <a:pPr>
              <a:lnSpc>
                <a:spcPct val="129500"/>
              </a:lnSpc>
              <a:spcBef>
                <a:spcPts val="0"/>
              </a:spcBef>
              <a:buSzPct val="25000"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buSzPct val="25000"/>
            </a:pPr>
            <a:endParaRPr sz="825"/>
          </a:p>
          <a:p>
            <a:pPr>
              <a:spcBef>
                <a:spcPts val="0"/>
              </a:spcBef>
              <a:buSzPct val="25000"/>
            </a:pPr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2"/>
          </p:nvPr>
        </p:nvSpPr>
        <p:spPr>
          <a:xfrm>
            <a:off x="291585" y="989747"/>
            <a:ext cx="4337566" cy="349244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0" indent="0">
              <a:lnSpc>
                <a:spcPct val="129500"/>
              </a:lnSpc>
              <a:spcBef>
                <a:spcPts val="0"/>
              </a:spcBef>
              <a:buSzPct val="25000"/>
              <a:buNone/>
            </a:pPr>
            <a:r>
              <a:rPr lang="hu-HU" sz="2400" b="1" dirty="0">
                <a:latin typeface="Arial"/>
                <a:ea typeface="Arial"/>
                <a:cs typeface="Arial"/>
                <a:sym typeface="Arial"/>
              </a:rPr>
              <a:t>Keretek - (ki)alakulás: </a:t>
            </a:r>
          </a:p>
          <a:p>
            <a:pPr marL="342900" indent="-257175">
              <a:lnSpc>
                <a:spcPct val="129500"/>
              </a:lnSpc>
              <a:spcBef>
                <a:spcPts val="600"/>
              </a:spcBef>
              <a:buFont typeface="Arial"/>
              <a:buChar char="●"/>
            </a:pPr>
            <a:r>
              <a:rPr lang="hu-HU" sz="2000" i="1" dirty="0">
                <a:latin typeface="Arial"/>
                <a:ea typeface="Arial"/>
                <a:cs typeface="Arial"/>
                <a:sym typeface="Arial"/>
              </a:rPr>
              <a:t>Nyitott</a:t>
            </a:r>
            <a:r>
              <a:rPr lang="hu-HU" sz="2000" dirty="0">
                <a:latin typeface="Arial"/>
                <a:ea typeface="Arial"/>
                <a:cs typeface="Arial"/>
                <a:sym typeface="Arial"/>
              </a:rPr>
              <a:t> megszólítása az egyetem tagjainak - érdeklődők szabadon jelentkeznek </a:t>
            </a:r>
            <a:r>
              <a:rPr lang="hu-HU" sz="2000" i="1" dirty="0">
                <a:latin typeface="Arial"/>
                <a:ea typeface="Arial"/>
                <a:cs typeface="Arial"/>
                <a:sym typeface="Arial"/>
              </a:rPr>
              <a:t>folyamatosan</a:t>
            </a:r>
            <a:endParaRPr lang="hu-HU" sz="20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lnSpc>
                <a:spcPct val="129500"/>
              </a:lnSpc>
              <a:spcBef>
                <a:spcPts val="600"/>
              </a:spcBef>
              <a:buFont typeface="Arial"/>
              <a:buChar char="●"/>
            </a:pPr>
            <a:r>
              <a:rPr lang="hu-HU" sz="2000" dirty="0">
                <a:latin typeface="Arial"/>
                <a:ea typeface="Arial"/>
                <a:cs typeface="Arial"/>
                <a:sym typeface="Arial"/>
              </a:rPr>
              <a:t>Folyamat koordinálás/</a:t>
            </a:r>
            <a:r>
              <a:rPr lang="hu-HU" sz="2000" dirty="0" err="1">
                <a:latin typeface="Arial"/>
                <a:ea typeface="Arial"/>
                <a:cs typeface="Arial"/>
                <a:sym typeface="Arial"/>
              </a:rPr>
              <a:t>facilitálása</a:t>
            </a:r>
            <a:r>
              <a:rPr lang="hu-HU" sz="2000" dirty="0">
                <a:latin typeface="Arial"/>
                <a:ea typeface="Arial"/>
                <a:cs typeface="Arial"/>
                <a:sym typeface="Arial"/>
              </a:rPr>
              <a:t>, de nem vezetése</a:t>
            </a:r>
          </a:p>
          <a:p>
            <a:pPr marL="342900" indent="-257175">
              <a:lnSpc>
                <a:spcPct val="129500"/>
              </a:lnSpc>
              <a:spcBef>
                <a:spcPts val="600"/>
              </a:spcBef>
              <a:buFont typeface="Arial"/>
              <a:buChar char="●"/>
            </a:pPr>
            <a:r>
              <a:rPr lang="hu-HU" sz="2000" dirty="0">
                <a:latin typeface="Arial"/>
                <a:ea typeface="Arial"/>
                <a:cs typeface="Arial"/>
                <a:sym typeface="Arial"/>
              </a:rPr>
              <a:t>Kimozdulás a szervezeti hierarchiából: egyenrangú félként vesznek részt a különböző </a:t>
            </a:r>
            <a:r>
              <a:rPr lang="hu-HU" sz="2000" dirty="0" err="1">
                <a:latin typeface="Arial"/>
                <a:ea typeface="Arial"/>
                <a:cs typeface="Arial"/>
                <a:sym typeface="Arial"/>
              </a:rPr>
              <a:t>pozicíókban</a:t>
            </a:r>
            <a:r>
              <a:rPr lang="hu-HU" sz="2000" dirty="0">
                <a:latin typeface="Arial"/>
                <a:ea typeface="Arial"/>
                <a:cs typeface="Arial"/>
                <a:sym typeface="Arial"/>
              </a:rPr>
              <a:t> levő tagok</a:t>
            </a:r>
          </a:p>
          <a:p>
            <a:pPr marL="342900" indent="-257175">
              <a:lnSpc>
                <a:spcPct val="129500"/>
              </a:lnSpc>
              <a:spcBef>
                <a:spcPts val="600"/>
              </a:spcBef>
              <a:buFont typeface="Arial"/>
              <a:buChar char="●"/>
            </a:pPr>
            <a:r>
              <a:rPr lang="hu-HU" sz="2000" dirty="0">
                <a:latin typeface="Arial"/>
                <a:ea typeface="Arial"/>
                <a:cs typeface="Arial"/>
                <a:sym typeface="Arial"/>
              </a:rPr>
              <a:t>Nem a megszokott terekben zajlik a közös munka</a:t>
            </a:r>
          </a:p>
          <a:p>
            <a:pPr indent="-38100">
              <a:spcBef>
                <a:spcPts val="600"/>
              </a:spcBef>
              <a:buSzPct val="25000"/>
              <a:buNone/>
            </a:pPr>
            <a:endParaRPr dirty="0"/>
          </a:p>
        </p:txBody>
      </p:sp>
      <p:sp>
        <p:nvSpPr>
          <p:cNvPr id="157" name="Shape 157"/>
          <p:cNvSpPr txBox="1">
            <a:spLocks noGrp="1"/>
          </p:cNvSpPr>
          <p:nvPr>
            <p:ph type="body" idx="4"/>
          </p:nvPr>
        </p:nvSpPr>
        <p:spPr>
          <a:xfrm>
            <a:off x="4385498" y="989747"/>
            <a:ext cx="4690540" cy="317137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marL="0" indent="0">
              <a:lnSpc>
                <a:spcPct val="129500"/>
              </a:lnSpc>
              <a:spcBef>
                <a:spcPts val="0"/>
              </a:spcBef>
              <a:buSzPct val="25000"/>
              <a:buNone/>
            </a:pPr>
            <a:r>
              <a:rPr lang="hu-HU" sz="2400" b="1" dirty="0">
                <a:latin typeface="Arial"/>
                <a:ea typeface="Arial"/>
                <a:cs typeface="Arial"/>
                <a:sym typeface="Arial"/>
              </a:rPr>
              <a:t>Keretek - célok: </a:t>
            </a:r>
          </a:p>
          <a:p>
            <a:pPr marL="342900" indent="-257175">
              <a:lnSpc>
                <a:spcPct val="129500"/>
              </a:lnSpc>
              <a:spcBef>
                <a:spcPts val="600"/>
              </a:spcBef>
              <a:buFont typeface="Arial"/>
              <a:buChar char="●"/>
            </a:pPr>
            <a:r>
              <a:rPr lang="hu-HU" sz="2000" dirty="0">
                <a:latin typeface="Arial"/>
                <a:ea typeface="Arial"/>
                <a:cs typeface="Arial"/>
                <a:sym typeface="Arial"/>
              </a:rPr>
              <a:t>Oktatásfejlesztés, DE </a:t>
            </a:r>
            <a:r>
              <a:rPr lang="hu-HU" sz="2000" i="1" dirty="0">
                <a:latin typeface="Arial"/>
                <a:ea typeface="Arial"/>
                <a:cs typeface="Arial"/>
                <a:sym typeface="Arial"/>
              </a:rPr>
              <a:t>nem a megszokott kapcsolati rendszerében</a:t>
            </a:r>
            <a:r>
              <a:rPr lang="hu-HU" sz="2000" dirty="0">
                <a:latin typeface="Arial"/>
                <a:ea typeface="Arial"/>
                <a:cs typeface="Arial"/>
                <a:sym typeface="Arial"/>
              </a:rPr>
              <a:t>; </a:t>
            </a:r>
          </a:p>
          <a:p>
            <a:pPr marL="342900" indent="-257175">
              <a:lnSpc>
                <a:spcPct val="129500"/>
              </a:lnSpc>
              <a:spcBef>
                <a:spcPts val="600"/>
              </a:spcBef>
              <a:buFont typeface="Arial"/>
              <a:buChar char="●"/>
            </a:pPr>
            <a:r>
              <a:rPr lang="hu-HU" sz="2000" dirty="0">
                <a:latin typeface="Arial"/>
                <a:ea typeface="Arial"/>
                <a:cs typeface="Arial"/>
                <a:sym typeface="Arial"/>
              </a:rPr>
              <a:t>Oktatásfejlesztés, DE összehasonlítás alapon, RRI tudatosító, értelmező fókusszal; </a:t>
            </a:r>
          </a:p>
          <a:p>
            <a:pPr marL="342900" indent="-257175">
              <a:lnSpc>
                <a:spcPct val="129500"/>
              </a:lnSpc>
              <a:spcBef>
                <a:spcPts val="600"/>
              </a:spcBef>
              <a:buFont typeface="Arial"/>
              <a:buChar char="●"/>
            </a:pPr>
            <a:r>
              <a:rPr lang="hu-HU" sz="2000" dirty="0">
                <a:latin typeface="Arial"/>
                <a:ea typeface="Arial"/>
                <a:cs typeface="Arial"/>
                <a:sym typeface="Arial"/>
              </a:rPr>
              <a:t>Oktatásfejlesztés, DE nem intézményesült keretek között (pl. nem a tárgyfelelős vezetésével);</a:t>
            </a:r>
          </a:p>
          <a:p>
            <a:pPr marL="342900" indent="-257175">
              <a:lnSpc>
                <a:spcPct val="129500"/>
              </a:lnSpc>
              <a:spcBef>
                <a:spcPts val="600"/>
              </a:spcBef>
              <a:buFont typeface="Arial"/>
              <a:buChar char="●"/>
            </a:pPr>
            <a:r>
              <a:rPr lang="hu-HU" sz="2000" dirty="0">
                <a:latin typeface="Arial"/>
                <a:ea typeface="Arial"/>
                <a:cs typeface="Arial"/>
                <a:sym typeface="Arial"/>
              </a:rPr>
              <a:t>Transzparencia - résztvevők, koordinátorok és </a:t>
            </a:r>
            <a:r>
              <a:rPr lang="hu-HU" sz="2000" dirty="0" err="1">
                <a:latin typeface="Arial"/>
                <a:ea typeface="Arial"/>
                <a:cs typeface="Arial"/>
                <a:sym typeface="Arial"/>
              </a:rPr>
              <a:t>döntéshózok</a:t>
            </a:r>
            <a:r>
              <a:rPr lang="hu-HU" sz="2000" dirty="0">
                <a:latin typeface="Arial"/>
                <a:ea typeface="Arial"/>
                <a:cs typeface="Arial"/>
                <a:sym typeface="Arial"/>
              </a:rPr>
              <a:t> felé; </a:t>
            </a:r>
          </a:p>
          <a:p>
            <a:pPr marL="0" indent="0">
              <a:lnSpc>
                <a:spcPct val="129500"/>
              </a:lnSpc>
              <a:spcBef>
                <a:spcPts val="600"/>
              </a:spcBef>
              <a:buSzPct val="25000"/>
              <a:buNone/>
            </a:pPr>
            <a:endParaRPr sz="1350" b="1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29500"/>
              </a:lnSpc>
              <a:spcBef>
                <a:spcPts val="600"/>
              </a:spcBef>
              <a:buSzPct val="25000"/>
              <a:buNone/>
            </a:pPr>
            <a:endParaRPr sz="1350" b="1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29500"/>
              </a:lnSpc>
              <a:spcBef>
                <a:spcPts val="600"/>
              </a:spcBef>
              <a:buSzPct val="25000"/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628651" y="1131094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>
              <a:buSzPct val="25000"/>
            </a:pPr>
            <a:endParaRPr/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47320" y="2078850"/>
            <a:ext cx="4807178" cy="2991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251" y="2078851"/>
            <a:ext cx="4729766" cy="2993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628650" y="1131094"/>
            <a:ext cx="8129475" cy="994050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>
              <a:buSzPct val="25000"/>
            </a:pPr>
            <a:r>
              <a:rPr lang="hu-HU" sz="2700">
                <a:latin typeface="Arial"/>
                <a:ea typeface="Arial"/>
                <a:cs typeface="Arial"/>
                <a:sym typeface="Arial"/>
              </a:rPr>
              <a:t>Hogyan használjuk a Mikroközösségekkel megteremtett „innovációs teret”?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28651" y="2226469"/>
            <a:ext cx="7886699" cy="3263504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marL="0" indent="0">
              <a:spcBef>
                <a:spcPts val="0"/>
              </a:spcBef>
              <a:buSzPct val="25000"/>
              <a:buNone/>
            </a:pPr>
            <a:r>
              <a:rPr lang="hu-HU"/>
              <a:t>Az RRI-k adta gondolkodási és reflexiós keretben történik a tudatosítás, tanulás, fejlődés. </a:t>
            </a:r>
          </a:p>
          <a:p>
            <a:pPr marL="0" indent="0">
              <a:buSzPct val="25000"/>
              <a:buNone/>
            </a:pPr>
            <a:endParaRPr/>
          </a:p>
          <a:p>
            <a:pPr marL="0" indent="0">
              <a:buSzPct val="25000"/>
              <a:buNone/>
            </a:pPr>
            <a:r>
              <a:rPr lang="hu-HU"/>
              <a:t>Kialakul az elköteleződés (engagement), felelősség az egyes elvek mentén a gazdasági/társadalmi és ökológiai környezetért…</a:t>
            </a:r>
          </a:p>
          <a:p>
            <a:pPr marL="0" indent="0">
              <a:buSzPct val="25000"/>
              <a:buNone/>
            </a:pPr>
            <a:endParaRPr/>
          </a:p>
          <a:p>
            <a:pPr marL="0" indent="0">
              <a:buSzPct val="25000"/>
              <a:buNone/>
            </a:pPr>
            <a:r>
              <a:rPr lang="hu-HU" b="1"/>
              <a:t>Oktatók</a:t>
            </a:r>
            <a:r>
              <a:rPr lang="hu-HU"/>
              <a:t> közötti együtt gondolkodásba a </a:t>
            </a:r>
            <a:r>
              <a:rPr lang="hu-HU" b="1"/>
              <a:t>hallgatók</a:t>
            </a:r>
            <a:r>
              <a:rPr lang="hu-HU"/>
              <a:t> is bekapcsolódnak, mely </a:t>
            </a:r>
            <a:r>
              <a:rPr lang="hu-HU" b="1"/>
              <a:t>dialógus</a:t>
            </a:r>
            <a:r>
              <a:rPr lang="hu-HU"/>
              <a:t> a külső környezet felé és befelé nyitott…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142219" y="179624"/>
            <a:ext cx="7886700" cy="994275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r>
              <a:rPr lang="hu-HU" sz="2700" dirty="0" err="1">
                <a:latin typeface="Arial"/>
                <a:ea typeface="Arial"/>
                <a:cs typeface="Arial"/>
                <a:sym typeface="Arial"/>
              </a:rPr>
              <a:t>Corvinus</a:t>
            </a:r>
            <a:r>
              <a:rPr lang="hu-HU" sz="2700" dirty="0">
                <a:latin typeface="Arial"/>
                <a:ea typeface="Arial"/>
                <a:cs typeface="Arial"/>
                <a:sym typeface="Arial"/>
              </a:rPr>
              <a:t> Science Shop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142219" y="1852763"/>
            <a:ext cx="9001800" cy="3887325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450"/>
              </a:spcBef>
              <a:buNone/>
            </a:pPr>
            <a:r>
              <a:rPr lang="hu-HU" sz="1800" dirty="0">
                <a:latin typeface="Arial"/>
                <a:ea typeface="Arial"/>
                <a:cs typeface="Arial"/>
                <a:sym typeface="Arial"/>
              </a:rPr>
              <a:t>Együtt tanulás</a:t>
            </a:r>
          </a:p>
          <a:p>
            <a:pPr marL="0" indent="0">
              <a:lnSpc>
                <a:spcPct val="115000"/>
              </a:lnSpc>
              <a:spcBef>
                <a:spcPts val="450"/>
              </a:spcBef>
              <a:buNone/>
            </a:pPr>
            <a:endParaRPr lang="hu-HU" sz="18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450"/>
              </a:spcBef>
              <a:buNone/>
            </a:pPr>
            <a:endParaRPr lang="hu-HU" sz="18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450"/>
              </a:spcBef>
              <a:buNone/>
            </a:pPr>
            <a:r>
              <a:rPr lang="hu-HU" sz="1800" dirty="0">
                <a:latin typeface="Arial"/>
                <a:ea typeface="Arial"/>
                <a:cs typeface="Arial"/>
                <a:sym typeface="Arial"/>
              </a:rPr>
              <a:t>Az </a:t>
            </a:r>
            <a:r>
              <a:rPr lang="hu-HU" sz="1800" b="1" dirty="0">
                <a:latin typeface="Arial"/>
                <a:ea typeface="Arial"/>
                <a:cs typeface="Arial"/>
                <a:sym typeface="Arial"/>
              </a:rPr>
              <a:t>oktatás és kutatás</a:t>
            </a:r>
            <a:r>
              <a:rPr lang="hu-HU" sz="1800" dirty="0">
                <a:latin typeface="Arial"/>
                <a:ea typeface="Arial"/>
                <a:cs typeface="Arial"/>
                <a:sym typeface="Arial"/>
              </a:rPr>
              <a:t>, a</a:t>
            </a:r>
            <a:r>
              <a:rPr lang="hu-HU" sz="1800" b="1" dirty="0">
                <a:latin typeface="Arial"/>
                <a:ea typeface="Arial"/>
                <a:cs typeface="Arial"/>
                <a:sym typeface="Arial"/>
              </a:rPr>
              <a:t> bevonás és </a:t>
            </a:r>
            <a:r>
              <a:rPr lang="hu-HU" sz="1800" b="1" dirty="0" err="1">
                <a:latin typeface="Arial"/>
                <a:ea typeface="Arial"/>
                <a:cs typeface="Arial"/>
                <a:sym typeface="Arial"/>
              </a:rPr>
              <a:t>elköteleződés</a:t>
            </a:r>
            <a:r>
              <a:rPr lang="hu-HU" sz="1800" b="1" dirty="0">
                <a:latin typeface="Arial"/>
                <a:ea typeface="Arial"/>
                <a:cs typeface="Arial"/>
                <a:sym typeface="Arial"/>
              </a:rPr>
              <a:t> fejlesztéséhez</a:t>
            </a:r>
            <a:r>
              <a:rPr lang="hu-HU" sz="1800" dirty="0">
                <a:latin typeface="Arial"/>
                <a:ea typeface="Arial"/>
                <a:cs typeface="Arial"/>
                <a:sym typeface="Arial"/>
              </a:rPr>
              <a:t>, közvetlen és kimutatható (mérhető) módon</a:t>
            </a:r>
            <a:r>
              <a:rPr lang="hu-HU" sz="1800" b="1" dirty="0">
                <a:latin typeface="Arial"/>
                <a:ea typeface="Arial"/>
                <a:cs typeface="Arial"/>
                <a:sym typeface="Arial"/>
              </a:rPr>
              <a:t> társadalmi hatást generálva</a:t>
            </a:r>
            <a:r>
              <a:rPr lang="hu-HU" sz="1800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indent="-52388">
              <a:lnSpc>
                <a:spcPct val="115000"/>
              </a:lnSpc>
              <a:spcBef>
                <a:spcPts val="0"/>
              </a:spcBef>
              <a:buSzPct val="45833"/>
              <a:buNone/>
            </a:pPr>
            <a:r>
              <a:rPr lang="hu-HU" sz="1800" dirty="0">
                <a:latin typeface="Arial"/>
                <a:ea typeface="Arial"/>
                <a:cs typeface="Arial"/>
                <a:sym typeface="Arial"/>
              </a:rPr>
              <a:t>Módszertan: Service </a:t>
            </a:r>
            <a:r>
              <a:rPr lang="hu-HU" sz="1800" dirty="0" err="1">
                <a:latin typeface="Arial"/>
                <a:ea typeface="Arial"/>
                <a:cs typeface="Arial"/>
                <a:sym typeface="Arial"/>
              </a:rPr>
              <a:t>Learning</a:t>
            </a:r>
            <a:r>
              <a:rPr lang="hu-HU" sz="18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hu-HU" sz="1800" dirty="0" err="1">
                <a:latin typeface="Arial"/>
                <a:ea typeface="Arial"/>
                <a:cs typeface="Arial"/>
                <a:sym typeface="Arial"/>
              </a:rPr>
              <a:t>Experiential</a:t>
            </a:r>
            <a:r>
              <a:rPr lang="hu-HU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800" dirty="0" err="1">
                <a:latin typeface="Arial"/>
                <a:ea typeface="Arial"/>
                <a:cs typeface="Arial"/>
                <a:sym typeface="Arial"/>
              </a:rPr>
              <a:t>Learning</a:t>
            </a:r>
            <a:r>
              <a:rPr lang="hu-HU" sz="1800" dirty="0">
                <a:latin typeface="Arial"/>
                <a:ea typeface="Arial"/>
                <a:cs typeface="Arial"/>
                <a:sym typeface="Arial"/>
              </a:rPr>
              <a:t>, Project-</a:t>
            </a:r>
            <a:r>
              <a:rPr lang="hu-HU" sz="1800" dirty="0" err="1">
                <a:latin typeface="Arial"/>
                <a:ea typeface="Arial"/>
                <a:cs typeface="Arial"/>
                <a:sym typeface="Arial"/>
              </a:rPr>
              <a:t>based</a:t>
            </a:r>
            <a:r>
              <a:rPr lang="hu-HU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800" dirty="0" err="1">
                <a:latin typeface="Arial"/>
                <a:ea typeface="Arial"/>
                <a:cs typeface="Arial"/>
                <a:sym typeface="Arial"/>
              </a:rPr>
              <a:t>Learning</a:t>
            </a:r>
            <a:r>
              <a:rPr lang="hu-HU" sz="18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hu-HU" sz="1800" dirty="0" err="1">
                <a:latin typeface="Arial"/>
                <a:ea typeface="Arial"/>
                <a:cs typeface="Arial"/>
                <a:sym typeface="Arial"/>
              </a:rPr>
              <a:t>Problem-based</a:t>
            </a:r>
            <a:r>
              <a:rPr lang="hu-HU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800" dirty="0" err="1">
                <a:latin typeface="Arial"/>
                <a:ea typeface="Arial"/>
                <a:cs typeface="Arial"/>
                <a:sym typeface="Arial"/>
              </a:rPr>
              <a:t>Learning</a:t>
            </a:r>
            <a:r>
              <a:rPr lang="hu-HU" sz="1800" dirty="0"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hu-HU" sz="1800" dirty="0" err="1">
                <a:latin typeface="Arial"/>
                <a:ea typeface="Arial"/>
                <a:cs typeface="Arial"/>
                <a:sym typeface="Arial"/>
              </a:rPr>
              <a:t>Community</a:t>
            </a:r>
            <a:r>
              <a:rPr lang="hu-HU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800" dirty="0" err="1">
                <a:latin typeface="Arial"/>
                <a:ea typeface="Arial"/>
                <a:cs typeface="Arial"/>
                <a:sym typeface="Arial"/>
              </a:rPr>
              <a:t>Based</a:t>
            </a:r>
            <a:r>
              <a:rPr lang="hu-HU" sz="1800" dirty="0">
                <a:latin typeface="Arial"/>
                <a:ea typeface="Arial"/>
                <a:cs typeface="Arial"/>
                <a:sym typeface="Arial"/>
              </a:rPr>
              <a:t> Research, </a:t>
            </a:r>
            <a:r>
              <a:rPr lang="hu-HU" sz="1800" dirty="0" err="1">
                <a:latin typeface="Arial"/>
                <a:ea typeface="Arial"/>
                <a:cs typeface="Arial"/>
                <a:sym typeface="Arial"/>
              </a:rPr>
              <a:t>Participatory</a:t>
            </a:r>
            <a:r>
              <a:rPr lang="hu-HU" sz="1800" dirty="0">
                <a:latin typeface="Arial"/>
                <a:ea typeface="Arial"/>
                <a:cs typeface="Arial"/>
                <a:sym typeface="Arial"/>
              </a:rPr>
              <a:t> Research, Action Research, </a:t>
            </a:r>
            <a:r>
              <a:rPr lang="hu-HU" sz="1800" dirty="0" err="1">
                <a:latin typeface="Arial"/>
                <a:ea typeface="Arial"/>
                <a:cs typeface="Arial"/>
                <a:sym typeface="Arial"/>
              </a:rPr>
              <a:t>Collaborative</a:t>
            </a:r>
            <a:r>
              <a:rPr lang="hu-HU" sz="1800" dirty="0">
                <a:latin typeface="Arial"/>
                <a:ea typeface="Arial"/>
                <a:cs typeface="Arial"/>
                <a:sym typeface="Arial"/>
              </a:rPr>
              <a:t> Research</a:t>
            </a:r>
          </a:p>
          <a:p>
            <a:pPr>
              <a:spcBef>
                <a:spcPts val="0"/>
              </a:spcBef>
              <a:buNone/>
            </a:pPr>
            <a:endParaRPr sz="135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477</Words>
  <Application>Microsoft Office PowerPoint</Application>
  <PresentationFormat>Diavetítés a képernyőre (4:3 oldalarány)</PresentationFormat>
  <Paragraphs>88</Paragraphs>
  <Slides>9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Office-téma</vt:lpstr>
      <vt:lpstr>Gáspár Judit, Matolay Réka és Toarniczky Andrea   Az RRI* szerepe  az oktatási gyakorlatunkban</vt:lpstr>
      <vt:lpstr>Az RRI keretei</vt:lpstr>
      <vt:lpstr>Céljaink az RRI-vel</vt:lpstr>
      <vt:lpstr>Az RRI révén azonosított előfeltevéseink </vt:lpstr>
      <vt:lpstr>RRI az oktatási gyakorlatban - támogató keret</vt:lpstr>
      <vt:lpstr>Mikroközösségek mint “innovációs terek”</vt:lpstr>
      <vt:lpstr>PowerPoint-bemutató</vt:lpstr>
      <vt:lpstr>Hogyan használjuk a Mikroközösségekkel megteremtett „innovációs teret”?</vt:lpstr>
      <vt:lpstr>Corvinus Science Shop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Gáspár Judit, Matolay Réka és Toarniczky Andrea   Az RRI* szerepe  az oktatási gyakorlatunkban</dc:title>
  <dc:creator>Reka</dc:creator>
  <cp:lastModifiedBy>Reka</cp:lastModifiedBy>
  <cp:revision>6</cp:revision>
  <dcterms:modified xsi:type="dcterms:W3CDTF">2017-05-31T05:33:53Z</dcterms:modified>
</cp:coreProperties>
</file>