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76" r:id="rId2"/>
    <p:sldId id="257" r:id="rId3"/>
    <p:sldId id="263" r:id="rId4"/>
    <p:sldId id="264" r:id="rId5"/>
    <p:sldId id="288" r:id="rId6"/>
    <p:sldId id="289" r:id="rId7"/>
    <p:sldId id="292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58" r:id="rId24"/>
    <p:sldId id="367" r:id="rId25"/>
    <p:sldId id="383" r:id="rId26"/>
    <p:sldId id="386" r:id="rId27"/>
    <p:sldId id="387" r:id="rId28"/>
    <p:sldId id="388" r:id="rId29"/>
    <p:sldId id="389" r:id="rId30"/>
    <p:sldId id="306" r:id="rId31"/>
    <p:sldId id="310" r:id="rId32"/>
    <p:sldId id="308" r:id="rId33"/>
    <p:sldId id="313" r:id="rId34"/>
    <p:sldId id="290" r:id="rId35"/>
    <p:sldId id="316" r:id="rId36"/>
    <p:sldId id="317" r:id="rId37"/>
    <p:sldId id="343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DD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87715" autoAdjust="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zakallr\Dokumentumok\FEL&#220;GYEL&#336;\&#218;jIntPJ\AR&#193;NYktvhez&#218;J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zakallr\Dokumentumok\FEL&#220;GYEL&#336;\&#218;jIntPJ\AR&#193;NYktvhez&#218;J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view3D>
      <c:rotX val="40"/>
      <c:perspective val="30"/>
    </c:view3D>
    <c:plotArea>
      <c:layout>
        <c:manualLayout>
          <c:layoutTarget val="inner"/>
          <c:xMode val="edge"/>
          <c:yMode val="edge"/>
          <c:x val="2.0833333333333405E-2"/>
          <c:y val="2.5462962962962993E-2"/>
          <c:w val="0.97777777777777752"/>
          <c:h val="0.93518518518518523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cat>
            <c:strRef>
              <c:f>'2012int'!$A$36:$A$37</c:f>
              <c:strCache>
                <c:ptCount val="2"/>
                <c:pt idx="0">
                  <c:v>felügyelt intézmények</c:v>
                </c:pt>
                <c:pt idx="1">
                  <c:v>költségvetés </c:v>
                </c:pt>
              </c:strCache>
            </c:strRef>
          </c:cat>
          <c:val>
            <c:numRef>
              <c:f>'2012int'!$B$36:$B$37</c:f>
              <c:numCache>
                <c:formatCode>#,##0.0</c:formatCode>
                <c:ptCount val="2"/>
                <c:pt idx="0">
                  <c:v>692.85689999999909</c:v>
                </c:pt>
                <c:pt idx="1">
                  <c:v>1530.8291999999999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noFill/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view3D>
      <c:rotX val="30"/>
      <c:rotY val="70"/>
      <c:perspective val="30"/>
    </c:view3D>
    <c:plotArea>
      <c:layout>
        <c:manualLayout>
          <c:layoutTarget val="inner"/>
          <c:xMode val="edge"/>
          <c:yMode val="edge"/>
          <c:x val="0.11537328001392259"/>
          <c:y val="0.11639541361161969"/>
          <c:w val="0.81721839898002036"/>
          <c:h val="0.77008346220273105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297083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2.5867031838411502E-2"/>
                  <c:y val="-2.8044121067145088E-3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3.9705715442325443E-2"/>
                  <c:y val="9.1814068881858266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1.4414400780874618E-2"/>
                  <c:y val="-0.16591809498409507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-3.1688782380463396E-2"/>
                  <c:y val="2.3206751054852308E-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-9.7849757300837184E-2"/>
                  <c:y val="-8.0528497164156582E-2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2.3740454182357585E-2"/>
                  <c:y val="0.1047626166982293"/>
                </c:manualLayout>
              </c:layout>
              <c:showCatName val="1"/>
              <c:showPercent val="1"/>
            </c:dLbl>
            <c:numFmt formatCode="0.0%" sourceLinked="0"/>
            <c:txPr>
              <a:bodyPr/>
              <a:lstStyle/>
              <a:p>
                <a:pPr>
                  <a:defRPr sz="1200" baseline="0"/>
                </a:pPr>
                <a:endParaRPr lang="hu-HU"/>
              </a:p>
            </c:txPr>
            <c:showCatName val="1"/>
            <c:showPercent val="1"/>
          </c:dLbls>
          <c:cat>
            <c:strRef>
              <c:f>'[ARÁNYktvhezÚJ.xls]2012int'!$A$15,'[ARÁNYktvhezÚJ.xls]2012int'!$A$22,'[ARÁNYktvhezÚJ.xls]2012int'!$A$27:$A$30</c:f>
              <c:strCache>
                <c:ptCount val="6"/>
                <c:pt idx="0">
                  <c:v>Felsőoktatási intézmények</c:v>
                </c:pt>
                <c:pt idx="1">
                  <c:v>Egészségügyi intézmények</c:v>
                </c:pt>
                <c:pt idx="2">
                  <c:v>Kulturális Intézmények</c:v>
                </c:pt>
                <c:pt idx="3">
                  <c:v>Munkaerőpiaci Alap</c:v>
                </c:pt>
                <c:pt idx="4">
                  <c:v>Nemzeti Rehabilitációs és Szociális Hivatal</c:v>
                </c:pt>
                <c:pt idx="5">
                  <c:v>KEK KH</c:v>
                </c:pt>
              </c:strCache>
            </c:strRef>
          </c:cat>
          <c:val>
            <c:numRef>
              <c:f>'[ARÁNYktvhezÚJ.xls]2012int'!$B$15,'[ARÁNYktvhezÚJ.xls]2012int'!$B$22,'[ARÁNYktvhezÚJ.xls]2012int'!$B$27:$B$30</c:f>
              <c:numCache>
                <c:formatCode>#,##0.0</c:formatCode>
                <c:ptCount val="6"/>
                <c:pt idx="0">
                  <c:v>334.43099999999919</c:v>
                </c:pt>
                <c:pt idx="1">
                  <c:v>14.630899999999999</c:v>
                </c:pt>
                <c:pt idx="2">
                  <c:v>3.0779999999999998</c:v>
                </c:pt>
                <c:pt idx="3">
                  <c:v>311.97499999999951</c:v>
                </c:pt>
                <c:pt idx="4">
                  <c:v>3.0419999999999998</c:v>
                </c:pt>
                <c:pt idx="5">
                  <c:v>25.7</c:v>
                </c:pt>
              </c:numCache>
            </c:numRef>
          </c:val>
        </c:ser>
      </c:pie3DChart>
    </c:plotArea>
    <c:plotVisOnly val="1"/>
  </c:chart>
  <c:spPr>
    <a:noFill/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E64F2-E44C-4BAA-A718-9526C0F5E009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CD0A-6F13-41A8-8C81-63803A49E98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D0A-6F13-41A8-8C81-63803A49E981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D0A-6F13-41A8-8C81-63803A49E981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D0A-6F13-41A8-8C81-63803A49E981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D0A-6F13-41A8-8C81-63803A49E981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CD0A-6F13-41A8-8C81-63803A49E981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FB60-F1B8-48FC-B712-94B580686E13}" type="datetimeFigureOut">
              <a:rPr lang="hu-HU" smtClean="0"/>
              <a:pPr/>
              <a:t>2012.01.24.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0F91-2F41-4A62-AA96-A16E9AC1438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7158" y="4714884"/>
            <a:ext cx="8458200" cy="2000264"/>
          </a:xfrm>
        </p:spPr>
        <p:txBody>
          <a:bodyPr>
            <a:normAutofit/>
          </a:bodyPr>
          <a:lstStyle/>
          <a:p>
            <a:r>
              <a:rPr lang="hu-HU" sz="2800" dirty="0" smtClean="0"/>
              <a:t>Költségvetési  Felügyelői rendszer  -  Felsőoktatás</a:t>
            </a:r>
            <a:br>
              <a:rPr lang="hu-HU" sz="2800" dirty="0" smtClean="0"/>
            </a:br>
            <a:r>
              <a:rPr lang="hu-HU" sz="2800" dirty="0" smtClean="0"/>
              <a:t> </a:t>
            </a:r>
            <a:r>
              <a:rPr lang="hu-HU" sz="2400" dirty="0" smtClean="0"/>
              <a:t>dr. </a:t>
            </a:r>
            <a:r>
              <a:rPr lang="hu-HU" sz="2400" dirty="0" err="1" smtClean="0"/>
              <a:t>Gárdos</a:t>
            </a:r>
            <a:r>
              <a:rPr lang="hu-HU" sz="2400" dirty="0" smtClean="0"/>
              <a:t> Csaba</a:t>
            </a:r>
            <a:r>
              <a:rPr lang="hu-HU" sz="2800" dirty="0" smtClean="0"/>
              <a:t>   </a:t>
            </a:r>
            <a:br>
              <a:rPr lang="hu-HU" sz="2800" dirty="0" smtClean="0"/>
            </a:br>
            <a:r>
              <a:rPr lang="hu-HU" sz="1800" dirty="0" smtClean="0"/>
              <a:t>a </a:t>
            </a:r>
            <a:r>
              <a:rPr lang="hu-HU" sz="1800" i="1" dirty="0" smtClean="0"/>
              <a:t>Költségvetési  Felügyelői  Központ  vezetője</a:t>
            </a:r>
            <a:br>
              <a:rPr lang="hu-HU" sz="1800" i="1" dirty="0" smtClean="0"/>
            </a:br>
            <a:endParaRPr lang="hu-H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857232"/>
            <a:ext cx="6971283" cy="393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14348" y="428604"/>
            <a:ext cx="77153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költségvetési felügyelők feladatai részletesen</a:t>
            </a:r>
          </a:p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</a:t>
            </a:r>
            <a:r>
              <a:rPr lang="hu-HU" sz="2000" dirty="0" err="1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Ávr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. 61. §)</a:t>
            </a:r>
          </a:p>
          <a:p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kötelezettségvállalásra irányuló eljárások </a:t>
            </a:r>
            <a:r>
              <a:rPr lang="hu-HU" sz="2000" b="1" i="1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előzetes</a:t>
            </a:r>
            <a:r>
              <a:rPr lang="hu-HU" sz="2000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véleményezése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10 millió Ft felett kötelező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10 millió Ft alatt bekérhető</a:t>
            </a:r>
          </a:p>
          <a:p>
            <a:pPr lvl="1">
              <a:buFont typeface="Wingdings 2" pitchFamily="18" charset="2"/>
              <a:buChar char="E"/>
            </a:pPr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gazdálkodással összefüggő intézkedések </a:t>
            </a:r>
            <a:r>
              <a:rPr lang="hu-HU" sz="2000" b="1" i="1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előzetes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véleményezése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költségvetési javaslat, maradvány-elszámolás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előirányzat-módosítás, átcsoportosítás,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előirányzat-zárolás végrehajtására irányuló intézkedés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előirányzat-felhasználási keret előrehozása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kormányzati tartalékból többletforrás igénye</a:t>
            </a:r>
          </a:p>
          <a:p>
            <a:pPr lvl="3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eszközök értékesítése és selejtezése</a:t>
            </a:r>
          </a:p>
          <a:p>
            <a:pPr lvl="3">
              <a:buFont typeface="Wingdings 2" pitchFamily="18" charset="2"/>
              <a:buChar char="E"/>
            </a:pPr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gazdálkodással kapcsolatos belső </a:t>
            </a:r>
            <a:r>
              <a:rPr lang="hu-HU" sz="2000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szabályzatok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véleményezése</a:t>
            </a:r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4098" name="Picture 2" descr="C:\Documents and Settings\szakallr\Local Settings\Temporary Internet Files\Content.IE5\9RYC0FMG\MC900335949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02" y="3357562"/>
            <a:ext cx="1500198" cy="1580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14348" y="142852"/>
            <a:ext cx="771530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költségvetési felügyelők intézkedési lehetőségei</a:t>
            </a:r>
          </a:p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</a:t>
            </a:r>
            <a:r>
              <a:rPr lang="hu-HU" sz="2000" dirty="0" err="1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Ávr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. 61. §)</a:t>
            </a:r>
          </a:p>
          <a:p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az </a:t>
            </a:r>
            <a:r>
              <a:rPr lang="hu-HU" sz="2000" b="1" i="1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előzetesen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véleményezett kötelezettségvállalásra irányuló eljárás és a gazdálkodással összefüggő intézkedés tekintetében </a:t>
            </a:r>
            <a:r>
              <a:rPr lang="hu-HU" sz="2000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felfüggesztésre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tehet javaslatot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költségvetés-politikai céloknak való megfelelőségre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szükségszerűségre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időszerűségre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forrásszükségletre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fedezet meglétére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kifizetés ütemezésére tekintettel</a:t>
            </a:r>
          </a:p>
          <a:p>
            <a:pPr lvl="3">
              <a:buFont typeface="Wingdings 2" pitchFamily="18" charset="2"/>
              <a:buChar char="E"/>
            </a:pPr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ha a fejezetet irányító szerv vezetője nem ért egyet, egyeztetést kezdeményez az államháztartásért felelős miniszterrel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az intézkedés mindaddig nem hajtható végre, amíg az érdemi egyeztetés nem történt meg</a:t>
            </a:r>
          </a:p>
        </p:txBody>
      </p:sp>
      <p:pic>
        <p:nvPicPr>
          <p:cNvPr id="5122" name="Picture 2" descr="C:\Documents and Settings\szakallr\Local Settings\Temporary Internet Files\Content.IE5\5LNYRLLC\MC900383232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071678"/>
            <a:ext cx="1428760" cy="1891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71472" y="285728"/>
            <a:ext cx="828680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felsőoktatási intézmények: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Budapesti Műszaki és Gazdálkodástudományi Egyetem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34,0 Mrd Ft</a:t>
            </a: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endParaRPr lang="hu-HU" sz="16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Pécsi Tudományegyetem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58,7 Mrd Ft 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adósságállomány konszolidációja év végén 2011. év végén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1,1 Mrd Ft-os Campus beruházás újragondolása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felhalmozási kiadások átpriorizálása révén 100 m Ft megtakarítás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adósság szempontjából nagy kockázati tényező a klinikai tevékenység</a:t>
            </a:r>
          </a:p>
        </p:txBody>
      </p:sp>
      <p:pic>
        <p:nvPicPr>
          <p:cNvPr id="10" name="Kép 9" descr="C:\Documents and Settings\szakallr\Local Settings\Temporary Internet Files\Content.IE5\31RYIZPM\MC900290266[1].WM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0"/>
            <a:ext cx="185735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5016"/>
            <a:ext cx="221454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71472" y="571480"/>
            <a:ext cx="80724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felsőoktatási intézmények: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Corvinus Egyetem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17,0 Mrd Ft</a:t>
            </a:r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Corvinus Online Tudásbázis  átgondolása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 2011. decemberre az adósság  csökkent  176 m Ft ↔1,2Md Ft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kiadások visszafogása a főfelügyelői közreműködéssel, természetesen 	gazdasági főigazgatói szigorral</a:t>
            </a: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Nyugat-magyarországi Egyetem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17,8 Mrd Ft 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kötelezettségvállalás rendszerének fokozatos szigorítása, intézkedések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100 eFt feletti kötelezettségvállalás előzetes véleményezése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adósságállomány folyamatos javuló tendenciát mutat, év végére a 	nagyságrendje jelentősen csökkent (2.3 </a:t>
            </a:r>
            <a:r>
              <a:rPr lang="hu-HU" sz="2000" dirty="0" err="1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Md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→ 0.7 </a:t>
            </a:r>
            <a:r>
              <a:rPr lang="hu-HU" sz="2000" dirty="0" err="1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Md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)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2012-re további szigorítások kellenek</a:t>
            </a:r>
          </a:p>
        </p:txBody>
      </p:sp>
      <p:pic>
        <p:nvPicPr>
          <p:cNvPr id="2051" name="Picture 3" descr="C:\Documents and Settings\szakallr\Local Settings\Temporary Internet Files\Content.IE5\Q4DR2LWT\MC900056794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357166"/>
            <a:ext cx="2357422" cy="1154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357166"/>
            <a:ext cx="82153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felsőoktatási intézmények: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Károly Róbert Főiskola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3,0-4,0  Mrd Ft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stabil gazdasági helyzet, 20-44m Ft tartozás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kötelezettségvállalások teljes körű vizsgálata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főiskola gazdasági vezetője segítő partnernek tekinti a 	felügyelőt, megtakarítások közös menedzselése</a:t>
            </a:r>
          </a:p>
          <a:p>
            <a:pPr lvl="1">
              <a:buFont typeface="Wingdings" pitchFamily="2" charset="2"/>
              <a:buChar char="C"/>
            </a:pPr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Szolnoki Főiskola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2,8 Mrd Ft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konzultáció napi ügyekben a főiskola gazdasági és szakmai vezetésével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több millió Ft megtakarítást hozó intézkedések a felügyelő  	közreműködésével,szerződések felülvizsgálata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 1,5 Mrd Ft összegű pályázat  fedezetének áttekintése</a:t>
            </a:r>
          </a:p>
        </p:txBody>
      </p:sp>
      <p:pic>
        <p:nvPicPr>
          <p:cNvPr id="1029" name="Picture 5" descr="C:\Documents and Settings\szakallr\Local Settings\Temporary Internet Files\Content.IE5\UH9G7RRV\MC90009033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877085" cy="1362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571480"/>
            <a:ext cx="82153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2012 –</a:t>
            </a:r>
            <a:r>
              <a:rPr lang="hu-HU" sz="2400" b="1" dirty="0" err="1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től</a:t>
            </a:r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 „költségvetésileg felügyelt„ felsőoktatási intézmények: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endParaRPr lang="hu-HU" sz="1000" b="1" i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Szegedi Tudományegyetem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(57,7 Mrd Ft)</a:t>
            </a: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Liszt Ferenc Zeneművészeti Egyetem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(8,1 Mrd Ft)</a:t>
            </a:r>
            <a:endParaRPr lang="hu-HU" sz="2000" b="1" i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Szent István Egyetem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(15,6 Mrd Ft)</a:t>
            </a:r>
            <a:endParaRPr lang="hu-HU" sz="2000" b="1" i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Széchenyi István Egyetem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(7,8 Mrd Ft)</a:t>
            </a:r>
            <a:endParaRPr lang="hu-HU" sz="2000" b="1" i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Kaposvári Egyetem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(10,5 Mrd Ft )</a:t>
            </a:r>
          </a:p>
          <a:p>
            <a:pPr>
              <a:buFont typeface="Wingdings 2" pitchFamily="18" charset="2"/>
              <a:buChar char="E"/>
            </a:pPr>
            <a:endParaRPr lang="hu-HU" sz="1000" b="1" i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Semmelweis Egyetem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(60,0 Mrd Ft)</a:t>
            </a:r>
          </a:p>
          <a:p>
            <a:pPr>
              <a:buFont typeface="Wingdings 2" pitchFamily="18" charset="2"/>
              <a:buChar char="E"/>
            </a:pPr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Debreceni Egyetem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(56,0 Mrd Ft)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4100" name="Picture 4" descr="C:\Documents and Settings\szakallr\Local Settings\Temporary Internet Files\Content.IE5\ILOAB8QU\MC90043926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1285860"/>
            <a:ext cx="1200136" cy="1200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71472" y="285728"/>
            <a:ext cx="85725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egészségügyi intézmények:</a:t>
            </a:r>
          </a:p>
          <a:p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Országos Sportegészségügyi Intézet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1,4 Mrd Ft</a:t>
            </a: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magas kiadások ellenére az ágyak kihasználatlanok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 főfelügyelő a kapacitások újragondolását, a veszteséges tevékenységek 	leépítését javasolja</a:t>
            </a: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Országos Idegtudományi Intézet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3,4 Mrd Ft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viszonylag magas tartozásállomány</a:t>
            </a:r>
          </a:p>
          <a:p>
            <a:pPr lvl="1">
              <a:buFont typeface="Wingdings" pitchFamily="2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csak a működőképesség megtartásához szükséges 	beruházásokra, kötelezettségvállalásokra kerülhet sor</a:t>
            </a:r>
          </a:p>
          <a:p>
            <a:pPr lvl="1">
              <a:buFont typeface="Wingdings" pitchFamily="2" charset="2"/>
              <a:buChar char="C"/>
            </a:pPr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1028" name="Picture 4" descr="részletek megtekinté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14290"/>
            <a:ext cx="1857388" cy="1857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642918"/>
            <a:ext cx="821537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2012-től felügyelt egészségügyi intézmények:</a:t>
            </a:r>
          </a:p>
          <a:p>
            <a:pPr lvl="1">
              <a:lnSpc>
                <a:spcPct val="150000"/>
              </a:lnSpc>
            </a:pPr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Mátrai Gyógyintézet (1,4 Mrd Ft)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Országos Korányi TBC és Pulmonológiai Intézet (3,7 Mrd Ft)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Balatonfüredi Állami Szívkórház (2,4 Mrd Ft)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Országos Orvosi Rehabilitációs Intézet (2,3 Mrd Ft)</a:t>
            </a:r>
          </a:p>
        </p:txBody>
      </p:sp>
      <p:pic>
        <p:nvPicPr>
          <p:cNvPr id="2054" name="Picture 6" descr="C:\Documents and Settings\szakallr\Local Settings\Temporary Internet Files\Content.IE5\ILOAB8QU\MC9004387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234390"/>
            <a:ext cx="1647370" cy="2101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785794"/>
            <a:ext cx="821537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kulturális intézmények: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Magyar Nemzeti Galéria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0,9 Mrd Ft</a:t>
            </a: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Iparművészeti Múzeum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0,8 Mrd Ft</a:t>
            </a: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Magyar Művelődési Intézet és Képzőművészeti Lektorátus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0,6 Mrd Ft</a:t>
            </a:r>
          </a:p>
          <a:p>
            <a:pPr lvl="1"/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 2" pitchFamily="18" charset="2"/>
              <a:buChar char="E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Pesti Magyar Színház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0,8 Mrd Ft</a:t>
            </a: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1031" name="Picture 7" descr="C:\Documents and Settings\szakallr\Local Settings\Temporary Internet Files\Content.IE5\1BG32FMA\MC90041489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928670"/>
            <a:ext cx="2002325" cy="173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214290"/>
            <a:ext cx="8001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állami pénzalap és az országos hatáskörű szervek:</a:t>
            </a:r>
          </a:p>
          <a:p>
            <a:endParaRPr lang="hu-HU" sz="2200" b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endParaRPr lang="hu-HU" sz="2200" b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endParaRPr lang="hu-HU" sz="2200" b="1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Munkaerőpiaci Alap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312,0 Mrd Ft</a:t>
            </a:r>
          </a:p>
          <a:p>
            <a:pPr lvl="1">
              <a:buFont typeface="Wingdings" pitchFamily="2" charset="2"/>
              <a:buChar char="Ø"/>
            </a:pPr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Közigazgatási és Elektronikus Közszolgáltatások  Központi Hivatala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Költségvetése:  25,7 Mrd Ft</a:t>
            </a:r>
          </a:p>
          <a:p>
            <a:pPr lvl="1"/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" pitchFamily="2" charset="2"/>
              <a:buChar char="C"/>
            </a:pPr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b="1" i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Nemzeti Rehabilitációs és Szociális Hivatal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(3,0 Mrd Ft)</a:t>
            </a:r>
          </a:p>
        </p:txBody>
      </p:sp>
      <p:pic>
        <p:nvPicPr>
          <p:cNvPr id="3075" name="Picture 3" descr="C:\Documents and Settings\szakallr\Local Settings\Temporary Internet Files\Content.IE5\X0CXHSDF\MC90005661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571480"/>
            <a:ext cx="1702216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2012.évi tervezési körirat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5857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1800" u="sng" dirty="0" smtClean="0">
                <a:solidFill>
                  <a:srgbClr val="00B050"/>
                </a:solidFill>
              </a:rPr>
              <a:t>FEJEZETI    ÜGYEK :</a:t>
            </a:r>
          </a:p>
          <a:p>
            <a:pPr>
              <a:buNone/>
            </a:pPr>
            <a:endParaRPr lang="hu-HU" sz="1800" u="sng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sz="1800" dirty="0" smtClean="0">
                <a:solidFill>
                  <a:srgbClr val="0070C0"/>
                </a:solidFill>
              </a:rPr>
              <a:t>Keretszámok</a:t>
            </a:r>
            <a:r>
              <a:rPr lang="hu-HU" sz="1800" dirty="0" smtClean="0"/>
              <a:t>   →    támogatást   tartalmazzák</a:t>
            </a:r>
          </a:p>
          <a:p>
            <a:pPr lvl="1">
              <a:buFont typeface="Wingdings" pitchFamily="2" charset="2"/>
              <a:buChar char="§"/>
            </a:pPr>
            <a:r>
              <a:rPr lang="hu-HU" sz="1600" dirty="0" smtClean="0"/>
              <a:t>2011. évi zárolás  bázisba épül</a:t>
            </a:r>
          </a:p>
          <a:p>
            <a:pPr lvl="1">
              <a:buFont typeface="Wingdings" pitchFamily="2" charset="2"/>
              <a:buChar char="§"/>
            </a:pPr>
            <a:r>
              <a:rPr lang="hu-HU" sz="1600" dirty="0" smtClean="0"/>
              <a:t>Egyszeri feladatok miatti   báziscsökkentés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>
                <a:solidFill>
                  <a:srgbClr val="0070C0"/>
                </a:solidFill>
              </a:rPr>
              <a:t>Bevételekre </a:t>
            </a:r>
            <a:r>
              <a:rPr lang="hu-HU" sz="1800" dirty="0" smtClean="0"/>
              <a:t> nincs keretszám    DE   </a:t>
            </a:r>
          </a:p>
          <a:p>
            <a:pPr lvl="1">
              <a:buFont typeface="Wingdings" pitchFamily="2" charset="2"/>
              <a:buChar char="§"/>
            </a:pPr>
            <a:r>
              <a:rPr lang="hu-HU" sz="1600" dirty="0" smtClean="0"/>
              <a:t>2011.várhatónál kevesebbet csak államháztartási miniszter engedélyével lehet</a:t>
            </a:r>
          </a:p>
          <a:p>
            <a:pPr lvl="1">
              <a:buFont typeface="Wingdings" pitchFamily="2" charset="2"/>
              <a:buChar char="§"/>
            </a:pPr>
            <a:r>
              <a:rPr lang="hu-HU" sz="1600" dirty="0" smtClean="0"/>
              <a:t>Új jogszabályi többletbevételt  beépíteni</a:t>
            </a:r>
          </a:p>
          <a:p>
            <a:pPr lvl="1">
              <a:buFont typeface="Wingdings" pitchFamily="2" charset="2"/>
              <a:buChar char="§"/>
            </a:pPr>
            <a:r>
              <a:rPr lang="hu-HU" sz="1600" dirty="0" smtClean="0"/>
              <a:t>Bevételek megalapozott csökkentése esetén →  KIADÁSOKAT is csökkenteni kell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/>
              <a:t>Közfeladat ellátás biztosítása  → intézmény felülvizsgálattal egyidejűleg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/>
              <a:t>Létszám racionalizálás, külső megbízások felülvizsgálata 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/>
              <a:t>Dologi  kiadások csökkentése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/>
              <a:t>Párhuzamos kapacitások leépítése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/>
              <a:t>Ellátandó feladatok között prioritási sorrend </a:t>
            </a:r>
          </a:p>
          <a:p>
            <a:pPr>
              <a:buNone/>
            </a:pPr>
            <a:endParaRPr lang="hu-HU" sz="1800" dirty="0" smtClean="0"/>
          </a:p>
          <a:p>
            <a:pPr>
              <a:buFont typeface="Wingdings" pitchFamily="2" charset="2"/>
              <a:buChar char="Ø"/>
            </a:pP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42910" y="285728"/>
            <a:ext cx="7572428" cy="6407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„ Kedvező hatásaink „ </a:t>
            </a:r>
            <a:endParaRPr lang="hu-HU" sz="2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 felügyelői jelenlét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támogatja a költségvetési szigort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zárolás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intézkedési tervének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végrehajtásában segítség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az intézményben már fennálló, vagy előre látható problémák</a:t>
            </a:r>
          </a:p>
          <a:p>
            <a:pPr lvl="1">
              <a:lnSpc>
                <a:spcPct val="150000"/>
              </a:lnSpc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    nyomatékosabb jelzése a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felügyeleti szerv felé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keret-előrehozás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 felügyelő egyetértésével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segítség a </a:t>
            </a: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költségvetési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tervezésben 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részvétel az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operatív</a:t>
            </a: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 fórumok munkájában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2012.</a:t>
            </a: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 nem biztos hogy a fellélegzés éve lesz még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Sok minden  ránk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kenhető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Nem</a:t>
            </a: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 belső ellenőr, 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nem</a:t>
            </a:r>
            <a:r>
              <a:rPr lang="hu-HU" sz="2000" dirty="0" smtClean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</a:rPr>
              <a:t> kincstári biztos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endParaRPr lang="hu-HU" sz="2000" dirty="0" smtClean="0">
              <a:solidFill>
                <a:srgbClr val="FF0000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endParaRPr lang="hu-HU" sz="2000" dirty="0" smtClean="0">
              <a:solidFill>
                <a:srgbClr val="002060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endParaRPr lang="hu-HU" sz="2000" dirty="0">
              <a:solidFill>
                <a:srgbClr val="FF0000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3074" name="Picture 2" descr="C:\Documents and Settings\szakallr\Local Settings\Temporary Internet Files\Content.IE5\31RYIZPM\MC90023740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2152" y="4714884"/>
            <a:ext cx="1591848" cy="1598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14282" y="142852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felügyelt intézmények súlya 2012. január 1-jétől az összes intézményi költségvetéshez és az elkülönített alapok költségvetéséhez viszonyítva</a:t>
            </a:r>
            <a:endParaRPr lang="hu-HU" sz="22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57158" y="150017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Felügyelt intézmények a teljes költségvetés </a:t>
            </a:r>
            <a:r>
              <a:rPr lang="hu-H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31%</a:t>
            </a:r>
            <a:r>
              <a:rPr lang="hu-H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-át teszik ki </a:t>
            </a:r>
            <a:endParaRPr lang="hu-H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Visszakanyarodó nyíl 13"/>
          <p:cNvSpPr/>
          <p:nvPr/>
        </p:nvSpPr>
        <p:spPr>
          <a:xfrm>
            <a:off x="3571868" y="1142984"/>
            <a:ext cx="3143272" cy="1143008"/>
          </a:xfrm>
          <a:prstGeom prst="utur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000496" y="1071546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megoszlása</a:t>
            </a:r>
            <a:endParaRPr lang="hu-H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Diagram 11"/>
          <p:cNvGraphicFramePr>
            <a:graphicFrameLocks/>
          </p:cNvGraphicFramePr>
          <p:nvPr/>
        </p:nvGraphicFramePr>
        <p:xfrm>
          <a:off x="-428660" y="2000240"/>
          <a:ext cx="4857720" cy="295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3857620" y="1857364"/>
          <a:ext cx="5286380" cy="371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0" y="5715016"/>
            <a:ext cx="9144000" cy="590931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hu-H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         </a:t>
            </a:r>
          </a:p>
          <a:p>
            <a:pPr>
              <a:lnSpc>
                <a:spcPct val="90000"/>
              </a:lnSpc>
              <a:defRPr/>
            </a:pPr>
            <a:r>
              <a:rPr lang="hu-H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           </a:t>
            </a:r>
            <a:endParaRPr lang="en-US" sz="2600" b="0" dirty="0">
              <a:solidFill>
                <a:srgbClr val="FFFFFF"/>
              </a:solidFill>
            </a:endParaRP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183233" y="5776914"/>
          <a:ext cx="998246" cy="1081087"/>
        </p:xfrm>
        <a:graphic>
          <a:graphicData uri="http://schemas.openxmlformats.org/presentationml/2006/ole">
            <p:oleObj spid="_x0000_s83970" name="CorelDRAW" r:id="rId5" imgW="3126600" imgH="3126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6286520"/>
            <a:ext cx="128588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857752" y="6143645"/>
            <a:ext cx="4286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00034" y="0"/>
            <a:ext cx="821537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smtClean="0">
                <a:solidFill>
                  <a:srgbClr val="C00000"/>
                </a:solidFill>
                <a:latin typeface="Times New Roman" pitchFamily="18" charset="0"/>
                <a:cs typeface="Microsoft Sans Serif" pitchFamily="34" charset="0"/>
              </a:rPr>
              <a:t>BME   fókuszok</a:t>
            </a:r>
          </a:p>
          <a:p>
            <a:pPr algn="ctr"/>
            <a:endParaRPr lang="hu-HU" sz="2400" b="1" u="sng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Főfelügyelő, felügyelő az Egyetem életét, működését meghatározó 	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fórumokon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részt vesz :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Szenátus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Rektori Tanács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Gazdasági Tanács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Vezetői értekezlet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Gazdasági Bizottság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Dékánhelyettesi értekezlet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közbeszerzési bírálóbizottsági ülések…..</a:t>
            </a:r>
          </a:p>
          <a:p>
            <a:pPr lvl="1">
              <a:lnSpc>
                <a:spcPct val="150000"/>
              </a:lnSpc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Szabályzatok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tervezetének előzetes véleményezése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Pénz- és Értékkezelési Szabályzat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Szervezeti- és Működési Szabályzat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Leltározási Szabályzat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Munkavédelmi Szabályzat, Tűzvédelmi Szabályzat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Szabályzat a szabálytalanságok kezeléséről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Szabályzat a felesleges vagyontárgyakról</a:t>
            </a:r>
          </a:p>
          <a:p>
            <a:pPr lvl="2">
              <a:buFont typeface="Wingdings 2" pitchFamily="18" charset="2"/>
              <a:buChar char="C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a napi működést meghatározó Rektori- és Főigazgatói 	körlevelek tervezetei</a:t>
            </a:r>
          </a:p>
        </p:txBody>
      </p:sp>
      <p:pic>
        <p:nvPicPr>
          <p:cNvPr id="1029" name="Picture 5" descr="C:\Documents and Settings\szakallr\Local Settings\Temporary Internet Files\Content.IE5\N59JNX34\MP90043940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632191"/>
            <a:ext cx="1469559" cy="158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hu-HU" sz="2400" b="1" u="sng" dirty="0" smtClean="0">
                <a:solidFill>
                  <a:srgbClr val="C00000"/>
                </a:solidFill>
              </a:rPr>
              <a:t>BME   fókuszok</a:t>
            </a:r>
            <a:endParaRPr lang="hu-HU" sz="2400" b="1" u="sng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err="1" smtClean="0"/>
              <a:t>Értékpapírállomány</a:t>
            </a:r>
            <a:r>
              <a:rPr lang="hu-HU" sz="2000" dirty="0" smtClean="0">
                <a:solidFill>
                  <a:srgbClr val="0070C0"/>
                </a:solidFill>
              </a:rPr>
              <a:t>, pénzmaradvány </a:t>
            </a:r>
            <a:r>
              <a:rPr lang="hu-HU" sz="2000" dirty="0" smtClean="0"/>
              <a:t>(24.4 </a:t>
            </a:r>
            <a:r>
              <a:rPr lang="hu-HU" sz="2000" dirty="0" err="1" smtClean="0"/>
              <a:t>Md</a:t>
            </a:r>
            <a:r>
              <a:rPr lang="hu-HU" sz="2000" dirty="0" smtClean="0"/>
              <a:t> ∑ Felsőoktatás        →              12.9 </a:t>
            </a:r>
            <a:r>
              <a:rPr lang="hu-HU" sz="2000" dirty="0" err="1" smtClean="0"/>
              <a:t>Md</a:t>
            </a:r>
            <a:r>
              <a:rPr lang="hu-HU" sz="2000" dirty="0" smtClean="0"/>
              <a:t> BME )  ,    összesen    6 - 11 intézmény birtokol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70C0"/>
                </a:solidFill>
              </a:rPr>
              <a:t>Létesítményprogram</a:t>
            </a:r>
            <a:r>
              <a:rPr lang="hu-HU" sz="2000" dirty="0" smtClean="0"/>
              <a:t> → 60 </a:t>
            </a:r>
            <a:r>
              <a:rPr lang="hu-HU" sz="2000" dirty="0" err="1" smtClean="0"/>
              <a:t>Md</a:t>
            </a:r>
            <a:r>
              <a:rPr lang="hu-HU" sz="2000" dirty="0" smtClean="0"/>
              <a:t> Ft vagyon  →  35-40 felújítás önerőből (jó !)     </a:t>
            </a:r>
            <a:r>
              <a:rPr lang="hu-HU" sz="2000" dirty="0" smtClean="0">
                <a:solidFill>
                  <a:srgbClr val="0070C0"/>
                </a:solidFill>
              </a:rPr>
              <a:t>DE</a:t>
            </a:r>
            <a:r>
              <a:rPr lang="hu-HU" sz="2000" dirty="0" smtClean="0"/>
              <a:t>     jövő bizonytalan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Létesítményhasználatért arányos térítés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70C0"/>
                </a:solidFill>
              </a:rPr>
              <a:t>Takarékosság</a:t>
            </a:r>
            <a:r>
              <a:rPr lang="hu-HU" sz="2000" dirty="0" smtClean="0"/>
              <a:t> :</a:t>
            </a:r>
          </a:p>
          <a:p>
            <a:pPr>
              <a:buNone/>
            </a:pPr>
            <a:r>
              <a:rPr lang="hu-HU" sz="2000" dirty="0" smtClean="0"/>
              <a:t>	2011. 11 projekt halasztva 700m Ft</a:t>
            </a:r>
          </a:p>
          <a:p>
            <a:pPr>
              <a:buNone/>
            </a:pPr>
            <a:r>
              <a:rPr lang="hu-HU" sz="2000" dirty="0" smtClean="0"/>
              <a:t>                 14 projektnél  1 </a:t>
            </a:r>
            <a:r>
              <a:rPr lang="hu-HU" sz="2000" dirty="0" err="1" smtClean="0"/>
              <a:t>Md</a:t>
            </a:r>
            <a:r>
              <a:rPr lang="hu-HU" sz="2000" dirty="0" smtClean="0"/>
              <a:t> </a:t>
            </a:r>
            <a:r>
              <a:rPr lang="hu-HU" sz="2000" dirty="0" err="1" smtClean="0"/>
              <a:t>Ft-al</a:t>
            </a:r>
            <a:r>
              <a:rPr lang="hu-HU" sz="2000" dirty="0" smtClean="0"/>
              <a:t> csökkent elkölthető keret nagysága</a:t>
            </a:r>
          </a:p>
          <a:p>
            <a:pPr>
              <a:buNone/>
            </a:pPr>
            <a:r>
              <a:rPr lang="hu-HU" sz="2000" dirty="0" smtClean="0"/>
              <a:t>       2012. egyes programokból  490 </a:t>
            </a:r>
            <a:r>
              <a:rPr lang="hu-HU" sz="2000" dirty="0" err="1" smtClean="0"/>
              <a:t>mFt</a:t>
            </a:r>
            <a:r>
              <a:rPr lang="hu-HU" sz="2000" dirty="0" smtClean="0"/>
              <a:t> halasztás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17 db közbeszerzésnél  összesen 1 </a:t>
            </a:r>
            <a:r>
              <a:rPr lang="hu-HU" sz="2000" dirty="0" err="1" smtClean="0"/>
              <a:t>Md</a:t>
            </a:r>
            <a:r>
              <a:rPr lang="hu-HU" sz="2000" dirty="0" smtClean="0"/>
              <a:t> </a:t>
            </a:r>
            <a:r>
              <a:rPr lang="hu-HU" sz="2000" dirty="0" err="1" smtClean="0"/>
              <a:t>Ft-al</a:t>
            </a:r>
            <a:r>
              <a:rPr lang="hu-HU" sz="2000" dirty="0" smtClean="0"/>
              <a:t> olcsóbb végső ár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70C0"/>
                </a:solidFill>
              </a:rPr>
              <a:t>Felsőoktatás támogatása csökken </a:t>
            </a:r>
            <a:r>
              <a:rPr lang="hu-HU" sz="2000" dirty="0" smtClean="0"/>
              <a:t>→  kockázatok, visszafogás 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Egységes </a:t>
            </a:r>
            <a:r>
              <a:rPr lang="hu-HU" sz="2000" dirty="0" smtClean="0">
                <a:solidFill>
                  <a:srgbClr val="0070C0"/>
                </a:solidFill>
              </a:rPr>
              <a:t>kari </a:t>
            </a:r>
            <a:r>
              <a:rPr lang="hu-HU" sz="2000" dirty="0" smtClean="0"/>
              <a:t>költségvetések, kari monitoring →  hisz 1 intézmény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Kari személyi kifizetések felsővezetői </a:t>
            </a:r>
            <a:r>
              <a:rPr lang="hu-HU" sz="2000" dirty="0" err="1" smtClean="0"/>
              <a:t>monitoringja</a:t>
            </a:r>
            <a:endParaRPr lang="hu-HU" sz="2000" dirty="0" smtClean="0"/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70C0"/>
                </a:solidFill>
              </a:rPr>
              <a:t>2012.Költségvetés</a:t>
            </a:r>
            <a:r>
              <a:rPr lang="hu-HU" sz="2000" dirty="0" smtClean="0"/>
              <a:t>, Költségvetési szabályzat, Éves monitoring jelentés</a:t>
            </a:r>
          </a:p>
          <a:p>
            <a:pPr>
              <a:buNone/>
            </a:pPr>
            <a:r>
              <a:rPr lang="hu-HU" sz="2000" dirty="0" smtClean="0"/>
              <a:t> </a:t>
            </a:r>
          </a:p>
          <a:p>
            <a:pPr>
              <a:buFont typeface="Wingdings" pitchFamily="2" charset="2"/>
              <a:buChar char="Ø"/>
            </a:pP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81123" y="1219201"/>
            <a:ext cx="2590165" cy="49398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  <a:p>
            <a:pPr algn="l" defTabSz="912813">
              <a:spcBef>
                <a:spcPct val="50000"/>
              </a:spcBef>
            </a:pP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5124" name="Date Placeholder 3"/>
          <p:cNvSpPr txBox="1">
            <a:spLocks noGrp="1"/>
          </p:cNvSpPr>
          <p:nvPr/>
        </p:nvSpPr>
        <p:spPr bwMode="auto">
          <a:xfrm>
            <a:off x="250662" y="6553200"/>
            <a:ext cx="365584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2813"/>
            <a:endParaRPr lang="hu-HU" sz="1400" b="0" i="1" noProof="1">
              <a:solidFill>
                <a:schemeClr val="bg1"/>
              </a:solidFill>
              <a:latin typeface="Lucida Sans Unicode" pitchFamily="34" charset="0"/>
            </a:endParaRPr>
          </a:p>
        </p:txBody>
      </p:sp>
      <p:pic>
        <p:nvPicPr>
          <p:cNvPr id="512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8761412" cy="5794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558800" y="188913"/>
            <a:ext cx="8674100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Az állami támogatás és saját bevétel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15981" y="188913"/>
            <a:ext cx="8009429" cy="5762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Veszélyeztetett saját bevételek</a:t>
            </a:r>
            <a:endParaRPr lang="en-US" sz="3200" b="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5" name="Date Placeholder 3"/>
          <p:cNvSpPr txBox="1">
            <a:spLocks noGrp="1"/>
          </p:cNvSpPr>
          <p:nvPr/>
        </p:nvSpPr>
        <p:spPr bwMode="auto">
          <a:xfrm>
            <a:off x="250662" y="6553200"/>
            <a:ext cx="365584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2813"/>
            <a:endParaRPr lang="hu-HU" sz="1400" b="0" i="1" noProof="1">
              <a:solidFill>
                <a:schemeClr val="bg1"/>
              </a:solidFill>
              <a:latin typeface="Lucida Sans Unicode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62" y="836614"/>
            <a:ext cx="8710107" cy="5832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558800" y="188913"/>
            <a:ext cx="8674100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Veszélyeztetett saját bevételek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15981" y="188913"/>
            <a:ext cx="8009429" cy="57626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3200" b="0" dirty="0" smtClean="0">
                <a:latin typeface="Calibri" pitchFamily="34" charset="0"/>
                <a:cs typeface="Calibri" pitchFamily="34" charset="0"/>
              </a:rPr>
              <a:t>Létesítményprogram 1.</a:t>
            </a:r>
            <a:br>
              <a:rPr lang="hu-HU" sz="3200" b="0" dirty="0" smtClean="0">
                <a:latin typeface="Calibri" pitchFamily="34" charset="0"/>
                <a:cs typeface="Calibri" pitchFamily="34" charset="0"/>
              </a:rPr>
            </a:br>
            <a:r>
              <a:rPr lang="hu-HU" sz="3200" b="0" dirty="0" smtClean="0">
                <a:latin typeface="Calibri" pitchFamily="34" charset="0"/>
                <a:cs typeface="Calibri" pitchFamily="34" charset="0"/>
              </a:rPr>
              <a:t>A felhalmozási kiadások alakulása</a:t>
            </a:r>
            <a:endParaRPr lang="en-US" sz="32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9" name="Date Placeholder 3"/>
          <p:cNvSpPr txBox="1">
            <a:spLocks noGrp="1"/>
          </p:cNvSpPr>
          <p:nvPr/>
        </p:nvSpPr>
        <p:spPr bwMode="auto">
          <a:xfrm>
            <a:off x="250662" y="6553200"/>
            <a:ext cx="365584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2813"/>
            <a:endParaRPr lang="hu-HU" sz="1400" b="0" i="1" noProof="1">
              <a:solidFill>
                <a:schemeClr val="bg1"/>
              </a:solidFill>
              <a:latin typeface="Lucida Sans Unicode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33" y="1052513"/>
            <a:ext cx="8663200" cy="5645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15981" y="188913"/>
            <a:ext cx="8009429" cy="57626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3200" b="0" dirty="0" smtClean="0">
                <a:latin typeface="Calibri" pitchFamily="34" charset="0"/>
                <a:cs typeface="Calibri" pitchFamily="34" charset="0"/>
              </a:rPr>
              <a:t>Létesítményprogram 2.</a:t>
            </a:r>
            <a:br>
              <a:rPr lang="hu-HU" sz="3200" b="0" dirty="0" smtClean="0">
                <a:latin typeface="Calibri" pitchFamily="34" charset="0"/>
                <a:cs typeface="Calibri" pitchFamily="34" charset="0"/>
              </a:rPr>
            </a:br>
            <a:r>
              <a:rPr lang="hu-HU" sz="3200" b="0" dirty="0" smtClean="0">
                <a:latin typeface="Calibri" pitchFamily="34" charset="0"/>
                <a:cs typeface="Calibri" pitchFamily="34" charset="0"/>
              </a:rPr>
              <a:t>Egyes közüzemek fogyasztásának alakulása</a:t>
            </a:r>
            <a:endParaRPr lang="en-US" sz="32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3" name="Date Placeholder 3"/>
          <p:cNvSpPr txBox="1">
            <a:spLocks noGrp="1"/>
          </p:cNvSpPr>
          <p:nvPr/>
        </p:nvSpPr>
        <p:spPr bwMode="auto">
          <a:xfrm>
            <a:off x="250662" y="6553200"/>
            <a:ext cx="365584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912813"/>
            <a:endParaRPr lang="hu-HU" sz="1400" b="0" i="1" noProof="1">
              <a:solidFill>
                <a:schemeClr val="bg1"/>
              </a:solidFill>
              <a:latin typeface="Lucida Sans Unicode" pitchFamily="34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61" y="1052513"/>
            <a:ext cx="8642678" cy="558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hu-HU" u="sng" dirty="0" smtClean="0">
                <a:solidFill>
                  <a:srgbClr val="00B0F0"/>
                </a:solidFill>
              </a:rPr>
              <a:t>Felsőoktatási  dilemmák</a:t>
            </a:r>
            <a:endParaRPr lang="hu-HU" u="sng" dirty="0">
              <a:solidFill>
                <a:srgbClr val="00B0F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/>
              <a:t>Csökkenő támogatás  189 </a:t>
            </a:r>
            <a:r>
              <a:rPr lang="hu-HU" sz="2000" dirty="0" err="1" smtClean="0"/>
              <a:t>Md</a:t>
            </a:r>
            <a:r>
              <a:rPr lang="hu-HU" sz="2000" dirty="0" smtClean="0"/>
              <a:t> Ft – 170 </a:t>
            </a:r>
            <a:r>
              <a:rPr lang="hu-HU" sz="2000" dirty="0" err="1" smtClean="0"/>
              <a:t>Md</a:t>
            </a:r>
            <a:r>
              <a:rPr lang="hu-HU" sz="2000" dirty="0" smtClean="0"/>
              <a:t> Ft – 160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Bevételi  bizonytalanságok   →   268 </a:t>
            </a:r>
            <a:r>
              <a:rPr lang="hu-HU" sz="2000" dirty="0" err="1" smtClean="0"/>
              <a:t>Md</a:t>
            </a:r>
            <a:r>
              <a:rPr lang="hu-HU" sz="2000" dirty="0" smtClean="0"/>
              <a:t> Ft      a  2012. tervszám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Intézményi  támogatási  arányok a 2011. eredeti előirányzathoz képest:</a:t>
            </a:r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66-67%,     78-80 %,   89 - 90 %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 </a:t>
            </a:r>
            <a:r>
              <a:rPr lang="hu-HU" sz="2000" dirty="0" err="1" smtClean="0"/>
              <a:t>Értékpapírállomány</a:t>
            </a:r>
            <a:r>
              <a:rPr lang="hu-HU" sz="2000" dirty="0" smtClean="0"/>
              <a:t>   2010.december     23,9 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r>
              <a:rPr lang="hu-HU" sz="2000" dirty="0" smtClean="0"/>
              <a:t>                                             2011.augusztus     21,1 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r>
              <a:rPr lang="hu-HU" sz="2000" dirty="0" smtClean="0"/>
              <a:t>                                             2011.december     20,6 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endParaRPr lang="hu-HU" sz="2000" dirty="0" smtClean="0"/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Tartozásállomány        2010. december     12,5 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r>
              <a:rPr lang="hu-HU" sz="2000" dirty="0" smtClean="0"/>
              <a:t>                                             2011.augusztus       15,1 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r>
              <a:rPr lang="hu-HU" sz="2000" dirty="0" smtClean="0"/>
              <a:t>                                             2011.december       11,5 </a:t>
            </a:r>
            <a:r>
              <a:rPr lang="hu-HU" sz="2000" dirty="0" err="1" smtClean="0"/>
              <a:t>Md</a:t>
            </a:r>
            <a:r>
              <a:rPr lang="hu-HU" sz="2000" dirty="0" smtClean="0"/>
              <a:t> Ft</a:t>
            </a:r>
          </a:p>
          <a:p>
            <a:pPr>
              <a:buNone/>
            </a:pPr>
            <a:r>
              <a:rPr lang="hu-HU" sz="1800" dirty="0" smtClean="0"/>
              <a:t>    </a:t>
            </a:r>
          </a:p>
          <a:p>
            <a:pPr>
              <a:buNone/>
            </a:pPr>
            <a:endParaRPr lang="hu-H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1365/2011.  (nov.8.)  Kormány határozat</a:t>
            </a:r>
            <a:br>
              <a:rPr lang="hu-HU" sz="2400" dirty="0" smtClean="0">
                <a:solidFill>
                  <a:srgbClr val="FF0000"/>
                </a:solidFill>
              </a:rPr>
            </a:br>
            <a:r>
              <a:rPr lang="hu-HU" sz="2400" dirty="0" smtClean="0">
                <a:solidFill>
                  <a:srgbClr val="FF0000"/>
                </a:solidFill>
              </a:rPr>
              <a:t> 2012.évi hiánycél</a:t>
            </a:r>
            <a:endParaRPr lang="en-US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109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1800" dirty="0" smtClean="0"/>
              <a:t>Közfeladat színvonal javítása,költséghatékony működés → </a:t>
            </a:r>
            <a:r>
              <a:rPr lang="hu-HU" sz="1800" dirty="0" err="1" smtClean="0"/>
              <a:t>feladatfelülvizsgálati</a:t>
            </a:r>
            <a:r>
              <a:rPr lang="hu-HU" sz="1800" dirty="0" smtClean="0"/>
              <a:t>        							program</a:t>
            </a:r>
          </a:p>
          <a:p>
            <a:pPr>
              <a:buFont typeface="Wingdings" pitchFamily="2" charset="2"/>
              <a:buChar char="Ø"/>
            </a:pPr>
            <a:r>
              <a:rPr lang="hu-HU" sz="1800" dirty="0" smtClean="0">
                <a:solidFill>
                  <a:srgbClr val="00B050"/>
                </a:solidFill>
              </a:rPr>
              <a:t>FELADATOK :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/>
              <a:t>Állami  feladatellátás indokolt-e, közfeladat-e ?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/>
              <a:t>Finanszírozás és államháztartási kondíciók összhangja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/>
              <a:t>Feladatmutatók,teljesítménymutatók,létszám és költségnormák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>
                <a:solidFill>
                  <a:srgbClr val="0070C0"/>
                </a:solidFill>
              </a:rPr>
              <a:t>Létszám</a:t>
            </a:r>
            <a:r>
              <a:rPr lang="hu-HU" sz="1800" dirty="0" smtClean="0"/>
              <a:t> alapkategória legyen   →  dologi is ebből jöjjön ki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/>
              <a:t>Dologinál tipizálások  → irodaszer mennyi,  fűtés – világítás  stb.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>
                <a:solidFill>
                  <a:srgbClr val="0070C0"/>
                </a:solidFill>
              </a:rPr>
              <a:t>Saját bevételek  </a:t>
            </a:r>
            <a:r>
              <a:rPr lang="hu-HU" sz="1800" dirty="0" smtClean="0"/>
              <a:t>→ évközi többletigényt  fedezze</a:t>
            </a:r>
          </a:p>
          <a:p>
            <a:pPr lvl="1">
              <a:buFont typeface="Wingdings" pitchFamily="2" charset="2"/>
              <a:buChar char="§"/>
            </a:pPr>
            <a:r>
              <a:rPr lang="hu-HU" sz="1800" dirty="0" smtClean="0"/>
              <a:t>Minisztérium erős gazda legyen → </a:t>
            </a:r>
            <a:r>
              <a:rPr lang="hu-HU" sz="1800" dirty="0" smtClean="0">
                <a:solidFill>
                  <a:srgbClr val="0070C0"/>
                </a:solidFill>
              </a:rPr>
              <a:t>minisztérium</a:t>
            </a:r>
            <a:r>
              <a:rPr lang="hu-HU" sz="1800" dirty="0" smtClean="0"/>
              <a:t>  </a:t>
            </a:r>
            <a:r>
              <a:rPr lang="hu-HU" sz="1800" dirty="0" smtClean="0">
                <a:solidFill>
                  <a:srgbClr val="0070C0"/>
                </a:solidFill>
              </a:rPr>
              <a:t>igazi kontrollja legyen meg </a:t>
            </a:r>
            <a:r>
              <a:rPr lang="hu-HU" sz="1800" dirty="0" smtClean="0"/>
              <a:t>az  intézményi   </a:t>
            </a:r>
            <a:r>
              <a:rPr lang="hu-HU" sz="1800" dirty="0" err="1" smtClean="0"/>
              <a:t>ktgvetések</a:t>
            </a:r>
            <a:r>
              <a:rPr lang="hu-HU" sz="1800" dirty="0" smtClean="0"/>
              <a:t>  évközi végrehajtásán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hu-HU" sz="3600" u="sng" dirty="0" smtClean="0">
                <a:solidFill>
                  <a:srgbClr val="C00000"/>
                </a:solidFill>
              </a:rPr>
              <a:t>A    FRANCIA   gyakorlat</a:t>
            </a:r>
            <a:endParaRPr lang="hu-HU" sz="3600" u="sng" dirty="0">
              <a:solidFill>
                <a:srgbClr val="C0000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u="sng" dirty="0" smtClean="0"/>
              <a:t>A  CBCM (francia  főfelügyelő)  főbb céljai:</a:t>
            </a:r>
          </a:p>
          <a:p>
            <a:pPr>
              <a:buNone/>
            </a:pPr>
            <a:endParaRPr lang="hu-HU" sz="2000" u="sng" dirty="0" smtClean="0"/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Minisztériumok,intézmények  előirányzataikat NE költsék túl DE</a:t>
            </a:r>
          </a:p>
          <a:p>
            <a:pPr lvl="1">
              <a:buNone/>
            </a:pPr>
            <a:r>
              <a:rPr lang="hu-HU" sz="2000" dirty="0"/>
              <a:t> </a:t>
            </a:r>
            <a:r>
              <a:rPr lang="hu-HU" sz="2000" dirty="0" smtClean="0"/>
              <a:t>   következő év se ússzon el (maradvány)</a:t>
            </a:r>
          </a:p>
          <a:p>
            <a:pPr lvl="1"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B0F0"/>
                </a:solidFill>
              </a:rPr>
              <a:t>Kötelezettségvállalások</a:t>
            </a:r>
            <a:r>
              <a:rPr lang="hu-HU" sz="2000" dirty="0" smtClean="0"/>
              <a:t>   kiemelt kontrollja</a:t>
            </a:r>
          </a:p>
          <a:p>
            <a:pPr lvl="1">
              <a:buFont typeface="Wingdings" pitchFamily="2" charset="2"/>
              <a:buChar char="§"/>
            </a:pPr>
            <a:endParaRPr lang="hu-HU" sz="2000" dirty="0" smtClean="0"/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Minisztériumok „</a:t>
            </a:r>
            <a:r>
              <a:rPr lang="hu-HU" sz="2000" dirty="0" smtClean="0">
                <a:solidFill>
                  <a:srgbClr val="00B0F0"/>
                </a:solidFill>
              </a:rPr>
              <a:t>elfogyasztották</a:t>
            </a:r>
            <a:r>
              <a:rPr lang="hu-HU" sz="2000" dirty="0" smtClean="0"/>
              <a:t>” pénzüket , NO REPORT</a:t>
            </a:r>
          </a:p>
          <a:p>
            <a:pPr lvl="1">
              <a:buNone/>
            </a:pPr>
            <a:endParaRPr lang="hu-HU" sz="2000" dirty="0" smtClean="0"/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Az  ellenőrzés- felügyelet jelenléte    </a:t>
            </a:r>
            <a:r>
              <a:rPr lang="hu-HU" sz="2000" dirty="0" smtClean="0">
                <a:solidFill>
                  <a:srgbClr val="00B0F0"/>
                </a:solidFill>
              </a:rPr>
              <a:t>→  80 %  hozadék</a:t>
            </a:r>
          </a:p>
          <a:p>
            <a:pPr lvl="1">
              <a:buFont typeface="Wingdings" pitchFamily="2" charset="2"/>
              <a:buChar char="§"/>
            </a:pP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15" name="Cím 1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1922. A  korai  kezdet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6" name="Tartalom helye 15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486570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u-HU" dirty="0" smtClean="0"/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Parlament a kezdeményező →  rossz költségvetési kondíciók</a:t>
            </a:r>
          </a:p>
          <a:p>
            <a:pPr>
              <a:buFont typeface="Wingdings" pitchFamily="2" charset="2"/>
              <a:buChar char="Ø"/>
            </a:pPr>
            <a:endParaRPr lang="hu-H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sz="2400" dirty="0" smtClean="0">
                <a:solidFill>
                  <a:srgbClr val="002060"/>
                </a:solidFill>
              </a:rPr>
              <a:t>Nem voltak még kincstári könyvelők az intézményeknél</a:t>
            </a:r>
          </a:p>
          <a:p>
            <a:pPr>
              <a:buFont typeface="Wingdings" pitchFamily="2" charset="2"/>
              <a:buChar char="Ø"/>
            </a:pPr>
            <a:endParaRPr lang="hu-H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hu-H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sz="2400" dirty="0" smtClean="0">
                <a:solidFill>
                  <a:srgbClr val="002060"/>
                </a:solidFill>
              </a:rPr>
              <a:t>Totális  ellenőrzés →  elvesztették  a lényegi pontot</a:t>
            </a:r>
          </a:p>
          <a:p>
            <a:pPr>
              <a:buFont typeface="Wingdings" pitchFamily="2" charset="2"/>
              <a:buChar char="Ø"/>
            </a:pPr>
            <a:endParaRPr lang="hu-H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sz="2400" dirty="0" smtClean="0">
                <a:solidFill>
                  <a:srgbClr val="002060"/>
                </a:solidFill>
              </a:rPr>
              <a:t>Több 10.000 tétel ellenőrzése  nem  lehet  hatékony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C00000"/>
                </a:solidFill>
              </a:rPr>
              <a:t>Apró  példák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2400" dirty="0" smtClean="0"/>
          </a:p>
          <a:p>
            <a:pPr>
              <a:buNone/>
            </a:pPr>
            <a:r>
              <a:rPr lang="hu-HU" sz="2400" dirty="0" smtClean="0"/>
              <a:t>     </a:t>
            </a:r>
            <a:endParaRPr lang="hu-HU" sz="24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hu-HU" sz="2000" dirty="0" smtClean="0">
                <a:solidFill>
                  <a:srgbClr val="002060"/>
                </a:solidFill>
              </a:rPr>
              <a:t>Oktatás → 4 éves  </a:t>
            </a:r>
            <a:r>
              <a:rPr lang="hu-HU" sz="2000" dirty="0" err="1" smtClean="0">
                <a:solidFill>
                  <a:srgbClr val="002060"/>
                </a:solidFill>
              </a:rPr>
              <a:t>köt.vállalás</a:t>
            </a:r>
            <a:r>
              <a:rPr lang="hu-HU" sz="2000" dirty="0" smtClean="0">
                <a:solidFill>
                  <a:srgbClr val="002060"/>
                </a:solidFill>
              </a:rPr>
              <a:t>  →  NINCS joga  rá</a:t>
            </a:r>
          </a:p>
          <a:p>
            <a:pPr lvl="1">
              <a:buFont typeface="Wingdings" pitchFamily="2" charset="2"/>
              <a:buChar char="ü"/>
            </a:pPr>
            <a:r>
              <a:rPr lang="hu-HU" sz="2000" dirty="0" smtClean="0">
                <a:solidFill>
                  <a:srgbClr val="002060"/>
                </a:solidFill>
              </a:rPr>
              <a:t>Informatikai projektek az egyetemeken → nincs üzemeltetési pénz</a:t>
            </a:r>
          </a:p>
          <a:p>
            <a:pPr lvl="1">
              <a:buFont typeface="Wingdings" pitchFamily="2" charset="2"/>
              <a:buChar char="ü"/>
            </a:pPr>
            <a:r>
              <a:rPr lang="hu-HU" sz="2000" dirty="0" smtClean="0">
                <a:solidFill>
                  <a:srgbClr val="002060"/>
                </a:solidFill>
              </a:rPr>
              <a:t>Rendőrségi motorgumi közbeszerzés → drágábban mint bolti forgalomban</a:t>
            </a:r>
          </a:p>
          <a:p>
            <a:pPr lvl="1">
              <a:buFont typeface="Wingdings" pitchFamily="2" charset="2"/>
              <a:buChar char="ü"/>
            </a:pPr>
            <a:r>
              <a:rPr lang="hu-HU" sz="2000" dirty="0" smtClean="0">
                <a:solidFill>
                  <a:srgbClr val="002060"/>
                </a:solidFill>
              </a:rPr>
              <a:t>Híd és az odavezető út ugyanabban a században</a:t>
            </a:r>
          </a:p>
          <a:p>
            <a:pPr lvl="1">
              <a:buFont typeface="Wingdings" pitchFamily="2" charset="2"/>
              <a:buChar char="ü"/>
            </a:pPr>
            <a:r>
              <a:rPr lang="hu-HU" sz="2000" dirty="0" smtClean="0">
                <a:solidFill>
                  <a:srgbClr val="002060"/>
                </a:solidFill>
              </a:rPr>
              <a:t>Magyar specialitások : postásbicikli,  repülőjegyek , kakaóálló  PC  </a:t>
            </a:r>
          </a:p>
          <a:p>
            <a:pPr lvl="1">
              <a:buNone/>
            </a:pPr>
            <a:endParaRPr lang="hu-HU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5914574"/>
            <a:ext cx="1714512" cy="8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2005. reform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47942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00B050"/>
                </a:solidFill>
              </a:rPr>
              <a:t>Költségvetési Miniszter speciális jogai</a:t>
            </a:r>
            <a:endParaRPr lang="hu-HU" sz="2000" dirty="0" smtClean="0"/>
          </a:p>
          <a:p>
            <a:pPr>
              <a:buNone/>
            </a:pPr>
            <a:r>
              <a:rPr lang="hu-HU" sz="2000" dirty="0" smtClean="0"/>
              <a:t>    -  0.5 % bérbefagyasztás</a:t>
            </a:r>
          </a:p>
          <a:p>
            <a:pPr>
              <a:buNone/>
            </a:pPr>
            <a:r>
              <a:rPr lang="hu-HU" sz="2000" dirty="0" smtClean="0"/>
              <a:t>    -  6 % egyéb kiadásoknál</a:t>
            </a:r>
          </a:p>
          <a:p>
            <a:pPr>
              <a:buNone/>
            </a:pPr>
            <a:r>
              <a:rPr lang="hu-HU" sz="2000" dirty="0" smtClean="0"/>
              <a:t>    -  kötelező kiadásokat nem fagyaszt be hisz irracionális  </a:t>
            </a:r>
          </a:p>
          <a:p>
            <a:pPr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00B050"/>
                </a:solidFill>
              </a:rPr>
              <a:t>Költségvetés  tervezése,előirányzatok</a:t>
            </a:r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van-e tartalék váratlan dolgokra,zárolásra stb.</a:t>
            </a:r>
          </a:p>
          <a:p>
            <a:pPr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00B050"/>
                </a:solidFill>
              </a:rPr>
              <a:t>Költségvetés végrehajtása</a:t>
            </a:r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Május,június –szeptember, október →  költségvetés áttekintése</a:t>
            </a:r>
          </a:p>
          <a:p>
            <a:pPr lvl="1">
              <a:buFont typeface="Wingdings" pitchFamily="2" charset="2"/>
              <a:buChar char="§"/>
            </a:pPr>
            <a:r>
              <a:rPr lang="hu-HU" sz="2000" dirty="0" smtClean="0"/>
              <a:t>3% maradvány engedélyezett,  felügyelői kontroll</a:t>
            </a:r>
          </a:p>
          <a:p>
            <a:pPr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00B050"/>
                </a:solidFill>
              </a:rPr>
              <a:t>Kötelezettségvállalások</a:t>
            </a:r>
          </a:p>
          <a:p>
            <a:pPr lvl="1">
              <a:buFont typeface="Wingdings" pitchFamily="2" charset="2"/>
              <a:buChar char="§"/>
            </a:pPr>
            <a:r>
              <a:rPr lang="hu-HU" sz="2200" dirty="0" smtClean="0"/>
              <a:t>közszférás alkalmazás  „ VIP „ (belépések, 2 nyugdíj- 1 belép  )</a:t>
            </a:r>
          </a:p>
          <a:p>
            <a:pPr lvl="1">
              <a:buFont typeface="Wingdings" pitchFamily="2" charset="2"/>
              <a:buChar char="§"/>
            </a:pPr>
            <a:r>
              <a:rPr lang="hu-HU" sz="2200" dirty="0" smtClean="0"/>
              <a:t>épületbérlés jó-e az államnak ?  →  létesítményprogram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hu-HU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Konklúziók </a:t>
            </a:r>
            <a:endParaRPr lang="hu-HU" b="1" i="1" u="sng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0728"/>
            <a:ext cx="8134672" cy="54726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000" u="sng" dirty="0" smtClean="0"/>
              <a:t>Szaktárcák,intézmények</a:t>
            </a:r>
            <a:r>
              <a:rPr lang="hu-HU" sz="2000" dirty="0" smtClean="0"/>
              <a:t> </a:t>
            </a:r>
            <a:r>
              <a:rPr lang="hu-HU" sz="2000" dirty="0"/>
              <a:t>költésben </a:t>
            </a:r>
            <a:r>
              <a:rPr lang="hu-HU" sz="2000" dirty="0" smtClean="0"/>
              <a:t>érdekeltek hisz van </a:t>
            </a:r>
            <a:r>
              <a:rPr lang="hu-HU" sz="2000" dirty="0" smtClean="0"/>
              <a:t>előirányzat (francia sajátosság </a:t>
            </a:r>
          </a:p>
          <a:p>
            <a:pPr>
              <a:buNone/>
            </a:pPr>
            <a:endParaRPr lang="hu-HU" sz="2000" dirty="0" smtClean="0"/>
          </a:p>
          <a:p>
            <a:pPr>
              <a:buFont typeface="Wingdings" pitchFamily="2" charset="2"/>
              <a:buChar char="v"/>
            </a:pPr>
            <a:r>
              <a:rPr lang="hu-HU" sz="2000" u="sng" dirty="0" smtClean="0"/>
              <a:t>Reform </a:t>
            </a:r>
            <a:endParaRPr lang="hu-HU" sz="2000" u="sng" dirty="0"/>
          </a:p>
          <a:p>
            <a:pPr lvl="1">
              <a:buFontTx/>
              <a:buChar char="•"/>
            </a:pPr>
            <a:r>
              <a:rPr lang="hu-HU" sz="2000" dirty="0"/>
              <a:t>először mindig pénzbe </a:t>
            </a:r>
            <a:r>
              <a:rPr lang="hu-HU" sz="2000" dirty="0" smtClean="0"/>
              <a:t>kerül</a:t>
            </a:r>
            <a:endParaRPr lang="hu-HU" sz="2000" dirty="0"/>
          </a:p>
          <a:p>
            <a:pPr lvl="1">
              <a:buFontTx/>
              <a:buChar char="•"/>
            </a:pPr>
            <a:r>
              <a:rPr lang="hu-HU" sz="2000" dirty="0" smtClean="0"/>
              <a:t>reform </a:t>
            </a:r>
            <a:r>
              <a:rPr lang="hu-HU" sz="2000" dirty="0" smtClean="0"/>
              <a:t>egyeztetések nélkül nem megy ,partnerek bevonása kell</a:t>
            </a:r>
            <a:endParaRPr lang="hu-HU" sz="2000" dirty="0"/>
          </a:p>
          <a:p>
            <a:pPr>
              <a:buFont typeface="Wingdings" pitchFamily="2" charset="2"/>
              <a:buChar char="v"/>
            </a:pPr>
            <a:r>
              <a:rPr lang="hu-HU" sz="2000" dirty="0" smtClean="0"/>
              <a:t>Időhorizontok</a:t>
            </a:r>
            <a:r>
              <a:rPr lang="hu-HU" sz="2000" dirty="0"/>
              <a:t>, </a:t>
            </a:r>
            <a:r>
              <a:rPr lang="hu-HU" sz="2000" dirty="0" smtClean="0"/>
              <a:t>próbarégiók</a:t>
            </a:r>
          </a:p>
          <a:p>
            <a:pPr lvl="1">
              <a:buFont typeface="Arial" pitchFamily="34" charset="0"/>
              <a:buChar char="•"/>
            </a:pPr>
            <a:r>
              <a:rPr lang="hu-HU" sz="2000" dirty="0" smtClean="0"/>
              <a:t>Kiinduláskor megfelelő idő kell, nem lehet kapkodni (4-5 év)</a:t>
            </a:r>
          </a:p>
          <a:p>
            <a:pPr>
              <a:buFont typeface="Wingdings" pitchFamily="2" charset="2"/>
              <a:buChar char="v"/>
            </a:pPr>
            <a:r>
              <a:rPr lang="hu-HU" sz="2000" dirty="0" smtClean="0"/>
              <a:t>minden Euro kiadást meg kell indokolnia mindenkinek mert egyébként nincs értelme a költségvetésnek</a:t>
            </a:r>
          </a:p>
          <a:p>
            <a:pPr>
              <a:buFont typeface="Wingdings" pitchFamily="2" charset="2"/>
              <a:buChar char="v"/>
            </a:pPr>
            <a:r>
              <a:rPr lang="hu-HU" sz="2000" dirty="0" smtClean="0"/>
              <a:t>„</a:t>
            </a:r>
            <a:r>
              <a:rPr lang="hu-HU" sz="2000" dirty="0" smtClean="0">
                <a:solidFill>
                  <a:srgbClr val="00B050"/>
                </a:solidFill>
              </a:rPr>
              <a:t>Pi = 3.14 </a:t>
            </a:r>
            <a:r>
              <a:rPr lang="hu-HU" sz="2000" dirty="0" smtClean="0"/>
              <a:t>„ szabály</a:t>
            </a:r>
          </a:p>
          <a:p>
            <a:pPr>
              <a:buFont typeface="Wingdings" pitchFamily="2" charset="2"/>
              <a:buChar char="v"/>
            </a:pPr>
            <a:r>
              <a:rPr lang="hu-HU" sz="2000" dirty="0" smtClean="0"/>
              <a:t>   JELENLÉT   80  % hozam</a:t>
            </a:r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Font typeface="Wingdings" pitchFamily="2" charset="2"/>
              <a:buChar char="v"/>
            </a:pPr>
            <a:endParaRPr lang="hu-HU" sz="2400" dirty="0" smtClean="0"/>
          </a:p>
          <a:p>
            <a:pPr lvl="1">
              <a:buNone/>
            </a:pPr>
            <a:endParaRPr lang="hu-HU" sz="2400" dirty="0"/>
          </a:p>
          <a:p>
            <a:pPr lvl="1">
              <a:buFontTx/>
              <a:buChar char="•"/>
            </a:pPr>
            <a:endParaRPr lang="hu-HU" sz="2400" dirty="0"/>
          </a:p>
          <a:p>
            <a:pPr lvl="1">
              <a:buFontTx/>
              <a:buChar char="•"/>
            </a:pPr>
            <a:endParaRPr lang="hu-H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francia p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1938"/>
            <a:ext cx="8785225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988"/>
            <a:ext cx="5903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3056"/>
          </a:xfrm>
        </p:spPr>
        <p:txBody>
          <a:bodyPr>
            <a:normAutofit/>
          </a:bodyPr>
          <a:lstStyle/>
          <a:p>
            <a:r>
              <a:rPr lang="hu-HU" sz="2400" dirty="0" smtClean="0"/>
              <a:t>Egy  afrikai király  fogalmazta meg  az IMF   szakértőjének hogyan  kell leghatékonyabban megelőzni a költségvetési  deficitet :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>
                <a:solidFill>
                  <a:srgbClr val="C00000"/>
                </a:solidFill>
              </a:rPr>
              <a:t>„ Aki  túllépi a kiadási előirányzatokat , azt kivégeztetem. „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1365/2011. (nov.8.)  Kormány határozat</a:t>
            </a:r>
            <a:br>
              <a:rPr lang="hu-HU" sz="2400" dirty="0" smtClean="0">
                <a:solidFill>
                  <a:srgbClr val="FF0000"/>
                </a:solidFill>
              </a:rPr>
            </a:br>
            <a:r>
              <a:rPr lang="hu-HU" sz="2400" dirty="0" smtClean="0">
                <a:solidFill>
                  <a:srgbClr val="FF0000"/>
                </a:solidFill>
              </a:rPr>
              <a:t> 2012.évi hiánycél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1800" u="sng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hu-HU" sz="1800" dirty="0" smtClean="0"/>
          </a:p>
          <a:p>
            <a:pPr>
              <a:buNone/>
            </a:pPr>
            <a:r>
              <a:rPr lang="hu-HU" sz="1800" u="sng" dirty="0" smtClean="0">
                <a:solidFill>
                  <a:srgbClr val="00B050"/>
                </a:solidFill>
              </a:rPr>
              <a:t>ÜTEMEZÉS:</a:t>
            </a:r>
          </a:p>
          <a:p>
            <a:pPr>
              <a:buNone/>
            </a:pPr>
            <a:endParaRPr lang="hu-HU" sz="1800" u="sng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hu-HU" sz="1800" u="sng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Kultúra 2012.január 10.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err="1" smtClean="0"/>
              <a:t>Szoc</a:t>
            </a:r>
            <a:r>
              <a:rPr lang="hu-HU" sz="1800" dirty="0" smtClean="0"/>
              <a:t>. + Jólét  + sport  2012. január 20.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Oktatás  2012. február 20.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Honvédelem  2012. február 28.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Rendvédelem  2012.március 10.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Kutatás,innováció, agrár  2012. március 20.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Gazdasági intézmények,közlekedés  2012.március 31.</a:t>
            </a:r>
          </a:p>
          <a:p>
            <a:pPr>
              <a:buFont typeface="Wingdings" pitchFamily="2" charset="2"/>
              <a:buChar char="q"/>
            </a:pPr>
            <a:r>
              <a:rPr lang="hu-HU" sz="1800" dirty="0" smtClean="0"/>
              <a:t>Egészségügy  2012.április 10.</a:t>
            </a:r>
          </a:p>
          <a:p>
            <a:pPr>
              <a:buFont typeface="Wingdings" pitchFamily="2" charset="2"/>
              <a:buChar char="q"/>
            </a:pPr>
            <a:endParaRPr lang="hu-H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6" name="Group 120"/>
          <p:cNvGraphicFramePr>
            <a:graphicFrameLocks noGrp="1"/>
          </p:cNvGraphicFramePr>
          <p:nvPr/>
        </p:nvGraphicFramePr>
        <p:xfrm>
          <a:off x="755650" y="714357"/>
          <a:ext cx="7416800" cy="6000790"/>
        </p:xfrm>
        <a:graphic>
          <a:graphicData uri="http://schemas.openxmlformats.org/drawingml/2006/table">
            <a:tbl>
              <a:tblPr/>
              <a:tblGrid>
                <a:gridCol w="1003300"/>
                <a:gridCol w="1130300"/>
                <a:gridCol w="874713"/>
                <a:gridCol w="1620837"/>
                <a:gridCol w="1095375"/>
                <a:gridCol w="1692275"/>
              </a:tblGrid>
              <a:tr h="1155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Hiány</a:t>
                      </a:r>
                      <a:endParaRPr kumimoji="0" lang="hu-HU" sz="2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Államháztartás kiadásai</a:t>
                      </a:r>
                      <a:endParaRPr kumimoji="0" lang="hu-HU" sz="2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Hiány/Kiadás</a:t>
                      </a:r>
                      <a:endParaRPr kumimoji="0" lang="hu-HU" sz="2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2001.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8663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5,13%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2002.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1674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10862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15,41%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2003.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1094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11305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9,68%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1317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12355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10,66%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1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1067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13784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7,74%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2006.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2199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15854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13,87%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1361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16814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8,09%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2008.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894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17109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5,23%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1122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17464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6,42%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1294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17423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7,43%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17880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Md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3,97%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51" name="Text Box 121"/>
          <p:cNvSpPr txBox="1">
            <a:spLocks noChangeArrowheads="1"/>
          </p:cNvSpPr>
          <p:nvPr/>
        </p:nvSpPr>
        <p:spPr bwMode="auto">
          <a:xfrm>
            <a:off x="2916238" y="260351"/>
            <a:ext cx="3024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u="sng" dirty="0">
                <a:solidFill>
                  <a:srgbClr val="00B050"/>
                </a:solidFill>
              </a:rPr>
              <a:t>Államháztartási hiány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68" name="Group 48"/>
          <p:cNvGraphicFramePr>
            <a:graphicFrameLocks noGrp="1"/>
          </p:cNvGraphicFramePr>
          <p:nvPr/>
        </p:nvGraphicFramePr>
        <p:xfrm>
          <a:off x="642910" y="428604"/>
          <a:ext cx="4065587" cy="6291285"/>
        </p:xfrm>
        <a:graphic>
          <a:graphicData uri="http://schemas.openxmlformats.org/drawingml/2006/table">
            <a:tbl>
              <a:tblPr/>
              <a:tblGrid>
                <a:gridCol w="2033587"/>
                <a:gridCol w="2032000"/>
              </a:tblGrid>
              <a:tr h="1015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Hiány</a:t>
                      </a:r>
                      <a:endParaRPr kumimoji="0" lang="hu-HU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2001.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3,0%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2002.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10,0%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2003.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5,9%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6,4%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4,8%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2006.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9,2%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6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2007.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5,3%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2008.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3,4%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4,2%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4,6%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2,5%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41" name="Text Box 49"/>
          <p:cNvSpPr txBox="1">
            <a:spLocks noChangeArrowheads="1"/>
          </p:cNvSpPr>
          <p:nvPr/>
        </p:nvSpPr>
        <p:spPr bwMode="auto">
          <a:xfrm>
            <a:off x="2627313" y="260351"/>
            <a:ext cx="4176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u="sng" dirty="0">
                <a:solidFill>
                  <a:srgbClr val="00B050"/>
                </a:solidFill>
              </a:rPr>
              <a:t>Államháztartási hiány / GDP</a:t>
            </a:r>
          </a:p>
        </p:txBody>
      </p:sp>
      <p:sp>
        <p:nvSpPr>
          <p:cNvPr id="5142" name="Text Box 50"/>
          <p:cNvSpPr txBox="1">
            <a:spLocks noChangeArrowheads="1"/>
          </p:cNvSpPr>
          <p:nvPr/>
        </p:nvSpPr>
        <p:spPr bwMode="auto">
          <a:xfrm>
            <a:off x="4500563" y="5876925"/>
            <a:ext cx="4357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/>
              <a:t>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u="sng" dirty="0" smtClean="0"/>
              <a:t>Előzmények:</a:t>
            </a:r>
            <a:r>
              <a:rPr lang="hu-HU" dirty="0" smtClean="0"/>
              <a:t>  </a:t>
            </a:r>
            <a:r>
              <a:rPr lang="hu-HU" dirty="0" smtClean="0">
                <a:solidFill>
                  <a:srgbClr val="FF0000"/>
                </a:solidFill>
              </a:rPr>
              <a:t>Kincstárnoki  rendszer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u-HU" sz="2000" dirty="0" smtClean="0"/>
              <a:t>2009.október  -  2010. június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Részmunkaidős állás, PM – Kincstár vezetők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 Minisztériumok   és Alapok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PM  közigazgatási  államtitkár vezette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Kötelezettségvállalás 10 m Ft fölött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Kiadások 10 m Ft fölött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Bérek,jutalmak,havi költségvetési pozíció,éves pozíció prioritása</a:t>
            </a:r>
          </a:p>
          <a:p>
            <a:pPr>
              <a:buFont typeface="Wingdings" pitchFamily="2" charset="2"/>
              <a:buChar char="Ø"/>
            </a:pPr>
            <a:r>
              <a:rPr lang="hu-HU" sz="2000" dirty="0" smtClean="0"/>
              <a:t>Havi jelentési kötelezettség</a:t>
            </a:r>
          </a:p>
          <a:p>
            <a:pPr>
              <a:buFont typeface="Wingdings" pitchFamily="2" charset="2"/>
              <a:buChar char="Ø"/>
            </a:pPr>
            <a:endParaRPr lang="hu-HU" sz="2400" dirty="0" smtClean="0"/>
          </a:p>
          <a:p>
            <a:pPr>
              <a:buFont typeface="Wingdings" pitchFamily="2" charset="2"/>
              <a:buChar char="Ø"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57224" y="642918"/>
            <a:ext cx="73581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költségvetési felügyelők 2010. szeptember 15-étől </a:t>
            </a:r>
            <a:r>
              <a:rPr lang="hu-HU" sz="20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három intézménynél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kezdték meg a munkát:</a:t>
            </a:r>
          </a:p>
          <a:p>
            <a:endParaRPr lang="hu-HU" sz="8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Budapesti Műszaki és Gazdálkodástudományi Egyetem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Országos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Sportegészségügyi Intézet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Munkaerőpiaci Alap</a:t>
            </a:r>
          </a:p>
          <a:p>
            <a:endParaRPr lang="hu-HU" sz="12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2011-ben </a:t>
            </a:r>
            <a:r>
              <a:rPr lang="hu-HU" sz="20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további 16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,  2012. január 1-jével pedig </a:t>
            </a:r>
            <a:r>
              <a:rPr lang="hu-HU" sz="20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még 7 intézmény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kijelölésre került.</a:t>
            </a:r>
          </a:p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Így </a:t>
            </a:r>
            <a:r>
              <a:rPr lang="hu-HU" sz="20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összesen 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26 költségvetési szervnél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vagyunk jelen:</a:t>
            </a:r>
          </a:p>
          <a:p>
            <a:endParaRPr lang="hu-HU" sz="8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13 felsőoktatási intézmény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6 országos egészségügyi intézmény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4 kulturális intézmény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1 elkülönített állami pénzalap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2 országos hatáskörű szerv</a:t>
            </a:r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9" name="Kép 8" descr="C:\Documents and Settings\szakallr\Local Settings\Temporary Internet Files\Content.IE5\DEMRP5YF\MC900056238[1].WM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928934"/>
            <a:ext cx="2557468" cy="229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 descr="C:\Documents and Settings\szakallr\Local Settings\Temporary Internet Files\Content.IE5\DEMRP5YF\MC900056239[1].WM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14290"/>
            <a:ext cx="1752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429264"/>
            <a:ext cx="2214545" cy="115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214546" y="5715016"/>
            <a:ext cx="692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Magyar Államkincstár </a:t>
            </a:r>
          </a:p>
          <a:p>
            <a:pPr algn="ctr"/>
            <a:r>
              <a:rPr lang="hu-HU" sz="2000" b="1" i="1" spc="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Költségvetési Felügyelet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14348" y="785794"/>
            <a:ext cx="771530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A költségvetési felügyelők jogállása, főbb feladatai</a:t>
            </a:r>
          </a:p>
          <a:p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(Áht. 39. §)</a:t>
            </a:r>
          </a:p>
          <a:p>
            <a:endParaRPr lang="hu-HU" sz="1000" dirty="0" smtClean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jogviszony a kormánytisztviselőkről szóló törvény alapján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szakmai felügyeletet az </a:t>
            </a:r>
            <a:r>
              <a:rPr lang="hu-HU" sz="2000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államháztartásért felelős miniszter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gyakorolja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megbízásról és a megbízás visszavonásáról az államháztartásért felelős miniszter gondoskodik</a:t>
            </a:r>
          </a:p>
          <a:p>
            <a:pPr lvl="1"/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</a:t>
            </a:r>
            <a:r>
              <a:rPr lang="hu-HU" sz="2000" dirty="0" smtClean="0">
                <a:solidFill>
                  <a:srgbClr val="00B050"/>
                </a:solidFill>
                <a:latin typeface="Times New Roman" pitchFamily="18" charset="0"/>
                <a:cs typeface="Microsoft Sans Serif" pitchFamily="34" charset="0"/>
              </a:rPr>
              <a:t>kötelezettségvállalásra </a:t>
            </a: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irányuló eljárások előzetes véleményezése</a:t>
            </a:r>
          </a:p>
          <a:p>
            <a:pPr lvl="1">
              <a:buFont typeface="Wingdings 2" pitchFamily="18" charset="2"/>
              <a:buChar char="E"/>
            </a:pPr>
            <a:r>
              <a:rPr lang="hu-HU" sz="2000" dirty="0" smtClean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nagy összegű kötelezettségvállalások tekintetében kifogással élhet</a:t>
            </a:r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1026" name="Picture 2" descr="C:\Documents and Settings\szakallr\Local Settings\Temporary Internet Files\Content.IE5\3WAF9138\MM900318170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142852"/>
            <a:ext cx="1185336" cy="24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1582</Words>
  <Application>Microsoft Office PowerPoint</Application>
  <PresentationFormat>Diavetítés a képernyőre (4:3 oldalarány)</PresentationFormat>
  <Paragraphs>487</Paragraphs>
  <Slides>37</Slides>
  <Notes>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9" baseType="lpstr">
      <vt:lpstr>Office-téma</vt:lpstr>
      <vt:lpstr>CorelDRAW</vt:lpstr>
      <vt:lpstr>Költségvetési  Felügyelői rendszer  -  Felsőoktatás  dr. Gárdos Csaba    a Költségvetési  Felügyelői  Központ  vezetője </vt:lpstr>
      <vt:lpstr>2012.évi tervezési körirat</vt:lpstr>
      <vt:lpstr>1365/2011.  (nov.8.)  Kormány határozat  2012.évi hiánycél</vt:lpstr>
      <vt:lpstr>1365/2011. (nov.8.)  Kormány határozat  2012.évi hiánycél</vt:lpstr>
      <vt:lpstr>5. dia</vt:lpstr>
      <vt:lpstr>6. dia</vt:lpstr>
      <vt:lpstr>Előzmények:  Kincstárnoki  rendszer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BME   fókuszok</vt:lpstr>
      <vt:lpstr>25. dia</vt:lpstr>
      <vt:lpstr>Veszélyeztetett saját bevételek</vt:lpstr>
      <vt:lpstr>Létesítményprogram 1. A felhalmozási kiadások alakulása</vt:lpstr>
      <vt:lpstr>Létesítményprogram 2. Egyes közüzemek fogyasztásának alakulása</vt:lpstr>
      <vt:lpstr>Felsőoktatási  dilemmák</vt:lpstr>
      <vt:lpstr>A    FRANCIA   gyakorlat</vt:lpstr>
      <vt:lpstr>1922. A  korai  kezdet</vt:lpstr>
      <vt:lpstr>Apró  példák</vt:lpstr>
      <vt:lpstr>2005. reform</vt:lpstr>
      <vt:lpstr>Konklúziók </vt:lpstr>
      <vt:lpstr>35. dia</vt:lpstr>
      <vt:lpstr>36. dia</vt:lpstr>
      <vt:lpstr>Egy  afrikai király  fogalmazta meg  az IMF   szakértőjének hogyan  kell leghatékonyabban megelőzni a költségvetési  deficitet :    „ Aki  túllépi a kiadási előirányzatokat , azt kivégeztetem. „</vt:lpstr>
    </vt:vector>
  </TitlesOfParts>
  <Company>BME-GMF-TIO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2012.évi tervezési körirat</dc:title>
  <dc:creator>gárdos csaba</dc:creator>
  <cp:lastModifiedBy>gárdos csaba</cp:lastModifiedBy>
  <cp:revision>118</cp:revision>
  <dcterms:created xsi:type="dcterms:W3CDTF">2011-11-16T15:02:48Z</dcterms:created>
  <dcterms:modified xsi:type="dcterms:W3CDTF">2012-01-24T17:37:57Z</dcterms:modified>
</cp:coreProperties>
</file>