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58" r:id="rId20"/>
    <p:sldId id="276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>
      <p:cViewPr>
        <p:scale>
          <a:sx n="100" d="100"/>
          <a:sy n="100" d="100"/>
        </p:scale>
        <p:origin x="-196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educatio\userdata\documents\orsi\My%20Documents\munka\fem&#252;\2012_1\finforma%20tanulm&#225;ny\go_kl_finansz_&#225;br&#225;k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educatio\userdata\documents\orsi\My%20Documents\munka\fem&#252;\2012_1\finforma%20tanulm&#225;ny\go_kl_finansz_&#225;br&#225;k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educatio\userdata\documents\orsi\My%20Documents\munka\fem&#252;\2012_2\n&#337;k\n&#246;k_2012_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educatio\userdata\documents\orsi\My%20Documents\munka\fem&#252;\2012_2\n&#337;k\n&#246;k_2012_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educatio\userdata\documents\orsi\My%20Documents\munka\fem&#252;\2012_2\n&#337;k\n&#246;k_2012_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educatio\userdata\documents\orsi\My%20Documents\munka\fem&#252;\2012_2\n&#337;k\n&#246;k_2012_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lineChart>
        <c:grouping val="standard"/>
        <c:ser>
          <c:idx val="0"/>
          <c:order val="0"/>
          <c:tx>
            <c:strRef>
              <c:f>'1. ábra'!$A$9</c:f>
              <c:strCache>
                <c:ptCount val="1"/>
                <c:pt idx="0">
                  <c:v>államilag támogatott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4.0609137055837574E-2"/>
                </c:manualLayout>
              </c:layout>
              <c:showVal val="1"/>
            </c:dLbl>
            <c:showVal val="1"/>
          </c:dLbls>
          <c:cat>
            <c:numRef>
              <c:f>'1. ábra'!$B$8:$E$8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'1. ábra'!$B$9:$E$9</c:f>
              <c:numCache>
                <c:formatCode>General</c:formatCode>
                <c:ptCount val="4"/>
                <c:pt idx="0">
                  <c:v>109450</c:v>
                </c:pt>
                <c:pt idx="1">
                  <c:v>123072</c:v>
                </c:pt>
                <c:pt idx="2">
                  <c:v>122488</c:v>
                </c:pt>
                <c:pt idx="3">
                  <c:v>87686</c:v>
                </c:pt>
              </c:numCache>
            </c:numRef>
          </c:val>
        </c:ser>
        <c:ser>
          <c:idx val="1"/>
          <c:order val="1"/>
          <c:tx>
            <c:strRef>
              <c:f>'1. ábra'!$A$10</c:f>
              <c:strCache>
                <c:ptCount val="1"/>
                <c:pt idx="0">
                  <c:v>költségtérítéses</c:v>
                </c:pt>
              </c:strCache>
            </c:strRef>
          </c:tx>
          <c:dLbls>
            <c:dLbl>
              <c:idx val="0"/>
              <c:layout>
                <c:manualLayout>
                  <c:x val="8.4925690021231647E-3"/>
                  <c:y val="3.0456852791878212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3.3840947546531393E-2"/>
                </c:manualLayout>
              </c:layout>
              <c:showVal val="1"/>
            </c:dLbl>
            <c:dLbl>
              <c:idx val="2"/>
              <c:layout>
                <c:manualLayout>
                  <c:x val="-2.8308563340410436E-3"/>
                  <c:y val="3.0456852791878212E-2"/>
                </c:manualLayout>
              </c:layout>
              <c:showVal val="1"/>
            </c:dLbl>
            <c:dLbl>
              <c:idx val="3"/>
              <c:layout>
                <c:manualLayout>
                  <c:x val="-2.8308563340410436E-3"/>
                  <c:y val="4.7377326565143901E-2"/>
                </c:manualLayout>
              </c:layout>
              <c:showVal val="1"/>
            </c:dLbl>
            <c:showVal val="1"/>
          </c:dLbls>
          <c:cat>
            <c:numRef>
              <c:f>'1. ábra'!$B$8:$E$8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'1. ábra'!$B$10:$E$10</c:f>
              <c:numCache>
                <c:formatCode>General</c:formatCode>
                <c:ptCount val="4"/>
                <c:pt idx="0">
                  <c:v>17849</c:v>
                </c:pt>
                <c:pt idx="1">
                  <c:v>17182</c:v>
                </c:pt>
                <c:pt idx="2">
                  <c:v>18461</c:v>
                </c:pt>
                <c:pt idx="3">
                  <c:v>22553</c:v>
                </c:pt>
              </c:numCache>
            </c:numRef>
          </c:val>
        </c:ser>
        <c:ser>
          <c:idx val="2"/>
          <c:order val="2"/>
          <c:tx>
            <c:strRef>
              <c:f>'1. ábra'!$A$11</c:f>
              <c:strCache>
                <c:ptCount val="1"/>
                <c:pt idx="0">
                  <c:v>összesen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3.0456852791878212E-2"/>
                </c:manualLayout>
              </c:layout>
              <c:showVal val="1"/>
            </c:dLbl>
            <c:showVal val="1"/>
          </c:dLbls>
          <c:cat>
            <c:numRef>
              <c:f>'1. ábra'!$B$8:$E$8</c:f>
              <c:numCache>
                <c:formatCode>General</c:formatCode>
                <c:ptCount val="4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</c:numCache>
            </c:numRef>
          </c:cat>
          <c:val>
            <c:numRef>
              <c:f>'1. ábra'!$B$11:$E$11</c:f>
              <c:numCache>
                <c:formatCode>General</c:formatCode>
                <c:ptCount val="4"/>
                <c:pt idx="0">
                  <c:v>127299</c:v>
                </c:pt>
                <c:pt idx="1">
                  <c:v>140254</c:v>
                </c:pt>
                <c:pt idx="2">
                  <c:v>140949</c:v>
                </c:pt>
                <c:pt idx="3">
                  <c:v>110239</c:v>
                </c:pt>
              </c:numCache>
            </c:numRef>
          </c:val>
        </c:ser>
        <c:marker val="1"/>
        <c:axId val="61254656"/>
        <c:axId val="63578880"/>
      </c:lineChart>
      <c:catAx>
        <c:axId val="61254656"/>
        <c:scaling>
          <c:orientation val="minMax"/>
        </c:scaling>
        <c:axPos val="b"/>
        <c:numFmt formatCode="General" sourceLinked="1"/>
        <c:tickLblPos val="nextTo"/>
        <c:crossAx val="63578880"/>
        <c:crosses val="autoZero"/>
        <c:auto val="1"/>
        <c:lblAlgn val="ctr"/>
        <c:lblOffset val="100"/>
      </c:catAx>
      <c:valAx>
        <c:axId val="63578880"/>
        <c:scaling>
          <c:orientation val="minMax"/>
        </c:scaling>
        <c:axPos val="l"/>
        <c:majorGridlines/>
        <c:numFmt formatCode="General" sourceLinked="1"/>
        <c:tickLblPos val="nextTo"/>
        <c:crossAx val="6125465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bar"/>
        <c:grouping val="clustered"/>
        <c:ser>
          <c:idx val="0"/>
          <c:order val="0"/>
          <c:tx>
            <c:strRef>
              <c:f>'2. ábra'!$B$49</c:f>
              <c:strCache>
                <c:ptCount val="1"/>
                <c:pt idx="0">
                  <c:v>állami ösztöndíjas/2012</c:v>
                </c:pt>
              </c:strCache>
            </c:strRef>
          </c:tx>
          <c:dLbls>
            <c:showVal val="1"/>
          </c:dLbls>
          <c:cat>
            <c:strRef>
              <c:f>'2. ábra'!$A$50:$A$58</c:f>
              <c:strCache>
                <c:ptCount val="9"/>
                <c:pt idx="0">
                  <c:v>agrár</c:v>
                </c:pt>
                <c:pt idx="1">
                  <c:v>bölcsészettudomány</c:v>
                </c:pt>
                <c:pt idx="2">
                  <c:v>gazdaságtudományok</c:v>
                </c:pt>
                <c:pt idx="3">
                  <c:v>informatika</c:v>
                </c:pt>
                <c:pt idx="4">
                  <c:v>műszaki</c:v>
                </c:pt>
                <c:pt idx="5">
                  <c:v>orvos- és egészségtudomány</c:v>
                </c:pt>
                <c:pt idx="6">
                  <c:v>pedagógusképzés</c:v>
                </c:pt>
                <c:pt idx="7">
                  <c:v>társadalomtudomány</c:v>
                </c:pt>
                <c:pt idx="8">
                  <c:v>természettudomány</c:v>
                </c:pt>
              </c:strCache>
            </c:strRef>
          </c:cat>
          <c:val>
            <c:numRef>
              <c:f>'2. ábra'!$B$50:$B$58</c:f>
              <c:numCache>
                <c:formatCode>General</c:formatCode>
                <c:ptCount val="9"/>
                <c:pt idx="0">
                  <c:v>3293</c:v>
                </c:pt>
                <c:pt idx="1">
                  <c:v>7597</c:v>
                </c:pt>
                <c:pt idx="2">
                  <c:v>2572</c:v>
                </c:pt>
                <c:pt idx="3">
                  <c:v>5170</c:v>
                </c:pt>
                <c:pt idx="4">
                  <c:v>12178</c:v>
                </c:pt>
                <c:pt idx="5">
                  <c:v>3755</c:v>
                </c:pt>
                <c:pt idx="6">
                  <c:v>4169</c:v>
                </c:pt>
                <c:pt idx="7">
                  <c:v>4418</c:v>
                </c:pt>
                <c:pt idx="8">
                  <c:v>3466</c:v>
                </c:pt>
              </c:numCache>
            </c:numRef>
          </c:val>
        </c:ser>
        <c:ser>
          <c:idx val="1"/>
          <c:order val="1"/>
          <c:tx>
            <c:strRef>
              <c:f>'2. ábra'!$C$49</c:f>
              <c:strCache>
                <c:ptCount val="1"/>
                <c:pt idx="0">
                  <c:v>államilag támogatott/2011</c:v>
                </c:pt>
              </c:strCache>
            </c:strRef>
          </c:tx>
          <c:dLbls>
            <c:showVal val="1"/>
          </c:dLbls>
          <c:cat>
            <c:strRef>
              <c:f>'2. ábra'!$A$50:$A$58</c:f>
              <c:strCache>
                <c:ptCount val="9"/>
                <c:pt idx="0">
                  <c:v>agrár</c:v>
                </c:pt>
                <c:pt idx="1">
                  <c:v>bölcsészettudomány</c:v>
                </c:pt>
                <c:pt idx="2">
                  <c:v>gazdaságtudományok</c:v>
                </c:pt>
                <c:pt idx="3">
                  <c:v>informatika</c:v>
                </c:pt>
                <c:pt idx="4">
                  <c:v>műszaki</c:v>
                </c:pt>
                <c:pt idx="5">
                  <c:v>orvos- és egészségtudomány</c:v>
                </c:pt>
                <c:pt idx="6">
                  <c:v>pedagógusképzés</c:v>
                </c:pt>
                <c:pt idx="7">
                  <c:v>társadalomtudomány</c:v>
                </c:pt>
                <c:pt idx="8">
                  <c:v>természettudomány</c:v>
                </c:pt>
              </c:strCache>
            </c:strRef>
          </c:cat>
          <c:val>
            <c:numRef>
              <c:f>'2. ábra'!$C$50:$C$58</c:f>
              <c:numCache>
                <c:formatCode>General</c:formatCode>
                <c:ptCount val="9"/>
                <c:pt idx="0">
                  <c:v>3787</c:v>
                </c:pt>
                <c:pt idx="1">
                  <c:v>9231</c:v>
                </c:pt>
                <c:pt idx="2">
                  <c:v>16592</c:v>
                </c:pt>
                <c:pt idx="3">
                  <c:v>6022</c:v>
                </c:pt>
                <c:pt idx="4">
                  <c:v>13913</c:v>
                </c:pt>
                <c:pt idx="5">
                  <c:v>4272</c:v>
                </c:pt>
                <c:pt idx="6">
                  <c:v>5075</c:v>
                </c:pt>
                <c:pt idx="7">
                  <c:v>7088</c:v>
                </c:pt>
                <c:pt idx="8">
                  <c:v>4227</c:v>
                </c:pt>
              </c:numCache>
            </c:numRef>
          </c:val>
        </c:ser>
        <c:ser>
          <c:idx val="2"/>
          <c:order val="2"/>
          <c:tx>
            <c:strRef>
              <c:f>'2. ábra'!$D$49</c:f>
              <c:strCache>
                <c:ptCount val="1"/>
                <c:pt idx="0">
                  <c:v>önköltséges/2012</c:v>
                </c:pt>
              </c:strCache>
            </c:strRef>
          </c:tx>
          <c:dLbls>
            <c:showVal val="1"/>
          </c:dLbls>
          <c:cat>
            <c:strRef>
              <c:f>'2. ábra'!$A$50:$A$58</c:f>
              <c:strCache>
                <c:ptCount val="9"/>
                <c:pt idx="0">
                  <c:v>agrár</c:v>
                </c:pt>
                <c:pt idx="1">
                  <c:v>bölcsészettudomány</c:v>
                </c:pt>
                <c:pt idx="2">
                  <c:v>gazdaságtudományok</c:v>
                </c:pt>
                <c:pt idx="3">
                  <c:v>informatika</c:v>
                </c:pt>
                <c:pt idx="4">
                  <c:v>műszaki</c:v>
                </c:pt>
                <c:pt idx="5">
                  <c:v>orvos- és egészségtudomány</c:v>
                </c:pt>
                <c:pt idx="6">
                  <c:v>pedagógusképzés</c:v>
                </c:pt>
                <c:pt idx="7">
                  <c:v>társadalomtudomány</c:v>
                </c:pt>
                <c:pt idx="8">
                  <c:v>természettudomány</c:v>
                </c:pt>
              </c:strCache>
            </c:strRef>
          </c:cat>
          <c:val>
            <c:numRef>
              <c:f>'2. ábra'!$D$50:$D$58</c:f>
              <c:numCache>
                <c:formatCode>General</c:formatCode>
                <c:ptCount val="9"/>
                <c:pt idx="0">
                  <c:v>476</c:v>
                </c:pt>
                <c:pt idx="1">
                  <c:v>1632</c:v>
                </c:pt>
                <c:pt idx="2">
                  <c:v>8953</c:v>
                </c:pt>
                <c:pt idx="3">
                  <c:v>640</c:v>
                </c:pt>
                <c:pt idx="4">
                  <c:v>1388</c:v>
                </c:pt>
                <c:pt idx="5">
                  <c:v>118</c:v>
                </c:pt>
                <c:pt idx="6">
                  <c:v>630</c:v>
                </c:pt>
                <c:pt idx="7">
                  <c:v>1488</c:v>
                </c:pt>
                <c:pt idx="8">
                  <c:v>179</c:v>
                </c:pt>
              </c:numCache>
            </c:numRef>
          </c:val>
        </c:ser>
        <c:ser>
          <c:idx val="3"/>
          <c:order val="3"/>
          <c:tx>
            <c:strRef>
              <c:f>'2. ábra'!$E$49</c:f>
              <c:strCache>
                <c:ptCount val="1"/>
                <c:pt idx="0">
                  <c:v>költségtérítéses/2011</c:v>
                </c:pt>
              </c:strCache>
            </c:strRef>
          </c:tx>
          <c:dLbls>
            <c:showVal val="1"/>
          </c:dLbls>
          <c:cat>
            <c:strRef>
              <c:f>'2. ábra'!$A$50:$A$58</c:f>
              <c:strCache>
                <c:ptCount val="9"/>
                <c:pt idx="0">
                  <c:v>agrár</c:v>
                </c:pt>
                <c:pt idx="1">
                  <c:v>bölcsészettudomány</c:v>
                </c:pt>
                <c:pt idx="2">
                  <c:v>gazdaságtudományok</c:v>
                </c:pt>
                <c:pt idx="3">
                  <c:v>informatika</c:v>
                </c:pt>
                <c:pt idx="4">
                  <c:v>műszaki</c:v>
                </c:pt>
                <c:pt idx="5">
                  <c:v>orvos- és egészségtudomány</c:v>
                </c:pt>
                <c:pt idx="6">
                  <c:v>pedagógusképzés</c:v>
                </c:pt>
                <c:pt idx="7">
                  <c:v>társadalomtudomány</c:v>
                </c:pt>
                <c:pt idx="8">
                  <c:v>természettudomány</c:v>
                </c:pt>
              </c:strCache>
            </c:strRef>
          </c:cat>
          <c:val>
            <c:numRef>
              <c:f>'2. ábra'!$E$50:$E$58</c:f>
              <c:numCache>
                <c:formatCode>General</c:formatCode>
                <c:ptCount val="9"/>
                <c:pt idx="0">
                  <c:v>492</c:v>
                </c:pt>
                <c:pt idx="1">
                  <c:v>1888</c:v>
                </c:pt>
                <c:pt idx="2">
                  <c:v>4256</c:v>
                </c:pt>
                <c:pt idx="3">
                  <c:v>548</c:v>
                </c:pt>
                <c:pt idx="4">
                  <c:v>1517</c:v>
                </c:pt>
                <c:pt idx="5">
                  <c:v>201</c:v>
                </c:pt>
                <c:pt idx="6">
                  <c:v>766</c:v>
                </c:pt>
                <c:pt idx="7">
                  <c:v>1272</c:v>
                </c:pt>
                <c:pt idx="8">
                  <c:v>206</c:v>
                </c:pt>
              </c:numCache>
            </c:numRef>
          </c:val>
        </c:ser>
        <c:axId val="64881408"/>
        <c:axId val="64882944"/>
      </c:barChart>
      <c:catAx>
        <c:axId val="64881408"/>
        <c:scaling>
          <c:orientation val="minMax"/>
        </c:scaling>
        <c:axPos val="l"/>
        <c:tickLblPos val="nextTo"/>
        <c:crossAx val="64882944"/>
        <c:crosses val="autoZero"/>
        <c:auto val="1"/>
        <c:lblAlgn val="ctr"/>
        <c:lblOffset val="100"/>
      </c:catAx>
      <c:valAx>
        <c:axId val="64882944"/>
        <c:scaling>
          <c:orientation val="minMax"/>
        </c:scaling>
        <c:axPos val="b"/>
        <c:majorGridlines/>
        <c:numFmt formatCode="General" sourceLinked="1"/>
        <c:tickLblPos val="nextTo"/>
        <c:crossAx val="6488140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bar"/>
        <c:grouping val="clustered"/>
        <c:ser>
          <c:idx val="0"/>
          <c:order val="0"/>
          <c:tx>
            <c:strRef>
              <c:f>'1. ábra'!$C$3</c:f>
              <c:strCache>
                <c:ptCount val="1"/>
                <c:pt idx="0">
                  <c:v>férfi</c:v>
                </c:pt>
              </c:strCache>
            </c:strRef>
          </c:tx>
          <c:dLbls>
            <c:showVal val="1"/>
          </c:dLbls>
          <c:cat>
            <c:multiLvlStrRef>
              <c:f>'1. ábra'!$A$4:$B$15</c:f>
              <c:multiLvlStrCache>
                <c:ptCount val="12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2009</c:v>
                  </c:pt>
                  <c:pt idx="5">
                    <c:v>2010</c:v>
                  </c:pt>
                  <c:pt idx="6">
                    <c:v>2011</c:v>
                  </c:pt>
                  <c:pt idx="7">
                    <c:v>2012</c:v>
                  </c:pt>
                  <c:pt idx="8">
                    <c:v>2009</c:v>
                  </c:pt>
                  <c:pt idx="9">
                    <c:v>2010</c:v>
                  </c:pt>
                  <c:pt idx="10">
                    <c:v>2011</c:v>
                  </c:pt>
                  <c:pt idx="11">
                    <c:v>2012</c:v>
                  </c:pt>
                </c:lvl>
                <c:lvl>
                  <c:pt idx="0">
                    <c:v>bölcsésztudomány</c:v>
                  </c:pt>
                  <c:pt idx="4">
                    <c:v>gazdaságtudományok</c:v>
                  </c:pt>
                  <c:pt idx="8">
                    <c:v>társadalomtudomány</c:v>
                  </c:pt>
                </c:lvl>
              </c:multiLvlStrCache>
            </c:multiLvlStrRef>
          </c:cat>
          <c:val>
            <c:numRef>
              <c:f>'1. ábra'!$C$4:$C$15</c:f>
              <c:numCache>
                <c:formatCode>###0</c:formatCode>
                <c:ptCount val="12"/>
                <c:pt idx="0">
                  <c:v>2593</c:v>
                </c:pt>
                <c:pt idx="1">
                  <c:v>2619</c:v>
                </c:pt>
                <c:pt idx="2">
                  <c:v>2480</c:v>
                </c:pt>
                <c:pt idx="3">
                  <c:v>1981</c:v>
                </c:pt>
                <c:pt idx="4">
                  <c:v>6262</c:v>
                </c:pt>
                <c:pt idx="5">
                  <c:v>6328</c:v>
                </c:pt>
                <c:pt idx="6">
                  <c:v>5787</c:v>
                </c:pt>
                <c:pt idx="7">
                  <c:v>1050</c:v>
                </c:pt>
                <c:pt idx="8">
                  <c:v>2377</c:v>
                </c:pt>
                <c:pt idx="9">
                  <c:v>2410</c:v>
                </c:pt>
                <c:pt idx="10">
                  <c:v>2081</c:v>
                </c:pt>
                <c:pt idx="11">
                  <c:v>1321</c:v>
                </c:pt>
              </c:numCache>
            </c:numRef>
          </c:val>
        </c:ser>
        <c:ser>
          <c:idx val="1"/>
          <c:order val="1"/>
          <c:tx>
            <c:strRef>
              <c:f>'1. ábra'!$D$3</c:f>
              <c:strCache>
                <c:ptCount val="1"/>
                <c:pt idx="0">
                  <c:v>nő</c:v>
                </c:pt>
              </c:strCache>
            </c:strRef>
          </c:tx>
          <c:dLbls>
            <c:showVal val="1"/>
          </c:dLbls>
          <c:cat>
            <c:multiLvlStrRef>
              <c:f>'1. ábra'!$A$4:$B$15</c:f>
              <c:multiLvlStrCache>
                <c:ptCount val="12"/>
                <c:lvl>
                  <c:pt idx="0">
                    <c:v>2009</c:v>
                  </c:pt>
                  <c:pt idx="1">
                    <c:v>2010</c:v>
                  </c:pt>
                  <c:pt idx="2">
                    <c:v>2011</c:v>
                  </c:pt>
                  <c:pt idx="3">
                    <c:v>2012</c:v>
                  </c:pt>
                  <c:pt idx="4">
                    <c:v>2009</c:v>
                  </c:pt>
                  <c:pt idx="5">
                    <c:v>2010</c:v>
                  </c:pt>
                  <c:pt idx="6">
                    <c:v>2011</c:v>
                  </c:pt>
                  <c:pt idx="7">
                    <c:v>2012</c:v>
                  </c:pt>
                  <c:pt idx="8">
                    <c:v>2009</c:v>
                  </c:pt>
                  <c:pt idx="9">
                    <c:v>2010</c:v>
                  </c:pt>
                  <c:pt idx="10">
                    <c:v>2011</c:v>
                  </c:pt>
                  <c:pt idx="11">
                    <c:v>2012</c:v>
                  </c:pt>
                </c:lvl>
                <c:lvl>
                  <c:pt idx="0">
                    <c:v>bölcsésztudomány</c:v>
                  </c:pt>
                  <c:pt idx="4">
                    <c:v>gazdaságtudományok</c:v>
                  </c:pt>
                  <c:pt idx="8">
                    <c:v>társadalomtudomány</c:v>
                  </c:pt>
                </c:lvl>
              </c:multiLvlStrCache>
            </c:multiLvlStrRef>
          </c:cat>
          <c:val>
            <c:numRef>
              <c:f>'1. ábra'!$D$4:$D$15</c:f>
              <c:numCache>
                <c:formatCode>###0</c:formatCode>
                <c:ptCount val="12"/>
                <c:pt idx="0">
                  <c:v>7318</c:v>
                </c:pt>
                <c:pt idx="1">
                  <c:v>7587</c:v>
                </c:pt>
                <c:pt idx="2">
                  <c:v>6751</c:v>
                </c:pt>
                <c:pt idx="3">
                  <c:v>5616</c:v>
                </c:pt>
                <c:pt idx="4">
                  <c:v>12898</c:v>
                </c:pt>
                <c:pt idx="5">
                  <c:v>12139</c:v>
                </c:pt>
                <c:pt idx="6">
                  <c:v>10805</c:v>
                </c:pt>
                <c:pt idx="7">
                  <c:v>1522</c:v>
                </c:pt>
                <c:pt idx="8">
                  <c:v>5888</c:v>
                </c:pt>
                <c:pt idx="9">
                  <c:v>5612</c:v>
                </c:pt>
                <c:pt idx="10">
                  <c:v>5007</c:v>
                </c:pt>
                <c:pt idx="11">
                  <c:v>3097</c:v>
                </c:pt>
              </c:numCache>
            </c:numRef>
          </c:val>
        </c:ser>
        <c:axId val="64914176"/>
        <c:axId val="64915712"/>
      </c:barChart>
      <c:catAx>
        <c:axId val="64914176"/>
        <c:scaling>
          <c:orientation val="minMax"/>
        </c:scaling>
        <c:axPos val="l"/>
        <c:tickLblPos val="nextTo"/>
        <c:crossAx val="64915712"/>
        <c:crosses val="autoZero"/>
        <c:auto val="1"/>
        <c:lblAlgn val="ctr"/>
        <c:lblOffset val="100"/>
      </c:catAx>
      <c:valAx>
        <c:axId val="64915712"/>
        <c:scaling>
          <c:orientation val="minMax"/>
        </c:scaling>
        <c:axPos val="b"/>
        <c:majorGridlines/>
        <c:numFmt formatCode="###0" sourceLinked="1"/>
        <c:tickLblPos val="nextTo"/>
        <c:crossAx val="64914176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plotArea>
      <c:layout/>
      <c:barChart>
        <c:barDir val="col"/>
        <c:grouping val="clustered"/>
        <c:ser>
          <c:idx val="0"/>
          <c:order val="0"/>
          <c:tx>
            <c:strRef>
              <c:f>'3. ábra'!$C$3</c:f>
              <c:strCache>
                <c:ptCount val="1"/>
                <c:pt idx="0">
                  <c:v>2009</c:v>
                </c:pt>
              </c:strCache>
            </c:strRef>
          </c:tx>
          <c:dLbls>
            <c:showVal val="1"/>
          </c:dLbls>
          <c:cat>
            <c:multiLvlStrRef>
              <c:f>'3. ábra'!$A$4:$B$9</c:f>
              <c:multiLvlStrCache>
                <c:ptCount val="6"/>
                <c:lvl>
                  <c:pt idx="0">
                    <c:v>férfi</c:v>
                  </c:pt>
                  <c:pt idx="1">
                    <c:v>nő</c:v>
                  </c:pt>
                  <c:pt idx="2">
                    <c:v>férfi</c:v>
                  </c:pt>
                  <c:pt idx="3">
                    <c:v>nő</c:v>
                  </c:pt>
                  <c:pt idx="4">
                    <c:v>férfi</c:v>
                  </c:pt>
                  <c:pt idx="5">
                    <c:v>nő</c:v>
                  </c:pt>
                </c:lvl>
                <c:lvl>
                  <c:pt idx="0">
                    <c:v>alkalmazott közgazdaságtan</c:v>
                  </c:pt>
                  <c:pt idx="2">
                    <c:v>gazdálkodási és menedzsment</c:v>
                  </c:pt>
                  <c:pt idx="4">
                    <c:v>gazdaságelemzés</c:v>
                  </c:pt>
                </c:lvl>
              </c:multiLvlStrCache>
            </c:multiLvlStrRef>
          </c:cat>
          <c:val>
            <c:numRef>
              <c:f>'3. ábra'!$C$4:$C$9</c:f>
              <c:numCache>
                <c:formatCode>###0</c:formatCode>
                <c:ptCount val="6"/>
                <c:pt idx="0">
                  <c:v>182</c:v>
                </c:pt>
                <c:pt idx="1">
                  <c:v>149</c:v>
                </c:pt>
                <c:pt idx="2">
                  <c:v>1769</c:v>
                </c:pt>
                <c:pt idx="3">
                  <c:v>2197</c:v>
                </c:pt>
                <c:pt idx="4">
                  <c:v>51</c:v>
                </c:pt>
                <c:pt idx="5">
                  <c:v>34</c:v>
                </c:pt>
              </c:numCache>
            </c:numRef>
          </c:val>
        </c:ser>
        <c:ser>
          <c:idx val="1"/>
          <c:order val="1"/>
          <c:tx>
            <c:strRef>
              <c:f>'3. ábra'!$D$3</c:f>
              <c:strCache>
                <c:ptCount val="1"/>
                <c:pt idx="0">
                  <c:v>2010</c:v>
                </c:pt>
              </c:strCache>
            </c:strRef>
          </c:tx>
          <c:dLbls>
            <c:showVal val="1"/>
          </c:dLbls>
          <c:cat>
            <c:multiLvlStrRef>
              <c:f>'3. ábra'!$A$4:$B$9</c:f>
              <c:multiLvlStrCache>
                <c:ptCount val="6"/>
                <c:lvl>
                  <c:pt idx="0">
                    <c:v>férfi</c:v>
                  </c:pt>
                  <c:pt idx="1">
                    <c:v>nő</c:v>
                  </c:pt>
                  <c:pt idx="2">
                    <c:v>férfi</c:v>
                  </c:pt>
                  <c:pt idx="3">
                    <c:v>nő</c:v>
                  </c:pt>
                  <c:pt idx="4">
                    <c:v>férfi</c:v>
                  </c:pt>
                  <c:pt idx="5">
                    <c:v>nő</c:v>
                  </c:pt>
                </c:lvl>
                <c:lvl>
                  <c:pt idx="0">
                    <c:v>alkalmazott közgazdaságtan</c:v>
                  </c:pt>
                  <c:pt idx="2">
                    <c:v>gazdálkodási és menedzsment</c:v>
                  </c:pt>
                  <c:pt idx="4">
                    <c:v>gazdaságelemzés</c:v>
                  </c:pt>
                </c:lvl>
              </c:multiLvlStrCache>
            </c:multiLvlStrRef>
          </c:cat>
          <c:val>
            <c:numRef>
              <c:f>'3. ábra'!$D$4:$D$9</c:f>
              <c:numCache>
                <c:formatCode>###0</c:formatCode>
                <c:ptCount val="6"/>
                <c:pt idx="0">
                  <c:v>183</c:v>
                </c:pt>
                <c:pt idx="1">
                  <c:v>175</c:v>
                </c:pt>
                <c:pt idx="2">
                  <c:v>1737</c:v>
                </c:pt>
                <c:pt idx="3">
                  <c:v>2033</c:v>
                </c:pt>
                <c:pt idx="4">
                  <c:v>40</c:v>
                </c:pt>
                <c:pt idx="5">
                  <c:v>21</c:v>
                </c:pt>
              </c:numCache>
            </c:numRef>
          </c:val>
        </c:ser>
        <c:ser>
          <c:idx val="2"/>
          <c:order val="2"/>
          <c:tx>
            <c:strRef>
              <c:f>'3. ábra'!$E$3</c:f>
              <c:strCache>
                <c:ptCount val="1"/>
                <c:pt idx="0">
                  <c:v>2011</c:v>
                </c:pt>
              </c:strCache>
            </c:strRef>
          </c:tx>
          <c:dLbls>
            <c:showVal val="1"/>
          </c:dLbls>
          <c:cat>
            <c:multiLvlStrRef>
              <c:f>'3. ábra'!$A$4:$B$9</c:f>
              <c:multiLvlStrCache>
                <c:ptCount val="6"/>
                <c:lvl>
                  <c:pt idx="0">
                    <c:v>férfi</c:v>
                  </c:pt>
                  <c:pt idx="1">
                    <c:v>nő</c:v>
                  </c:pt>
                  <c:pt idx="2">
                    <c:v>férfi</c:v>
                  </c:pt>
                  <c:pt idx="3">
                    <c:v>nő</c:v>
                  </c:pt>
                  <c:pt idx="4">
                    <c:v>férfi</c:v>
                  </c:pt>
                  <c:pt idx="5">
                    <c:v>nő</c:v>
                  </c:pt>
                </c:lvl>
                <c:lvl>
                  <c:pt idx="0">
                    <c:v>alkalmazott közgazdaságtan</c:v>
                  </c:pt>
                  <c:pt idx="2">
                    <c:v>gazdálkodási és menedzsment</c:v>
                  </c:pt>
                  <c:pt idx="4">
                    <c:v>gazdaságelemzés</c:v>
                  </c:pt>
                </c:lvl>
              </c:multiLvlStrCache>
            </c:multiLvlStrRef>
          </c:cat>
          <c:val>
            <c:numRef>
              <c:f>'3. ábra'!$E$4:$E$9</c:f>
              <c:numCache>
                <c:formatCode>###0</c:formatCode>
                <c:ptCount val="6"/>
                <c:pt idx="0">
                  <c:v>171</c:v>
                </c:pt>
                <c:pt idx="1">
                  <c:v>123</c:v>
                </c:pt>
                <c:pt idx="2">
                  <c:v>1643</c:v>
                </c:pt>
                <c:pt idx="3">
                  <c:v>1986</c:v>
                </c:pt>
                <c:pt idx="4">
                  <c:v>44</c:v>
                </c:pt>
                <c:pt idx="5">
                  <c:v>27</c:v>
                </c:pt>
              </c:numCache>
            </c:numRef>
          </c:val>
        </c:ser>
        <c:ser>
          <c:idx val="3"/>
          <c:order val="3"/>
          <c:tx>
            <c:strRef>
              <c:f>'3. ábra'!$F$3</c:f>
              <c:strCache>
                <c:ptCount val="1"/>
                <c:pt idx="0">
                  <c:v>2012</c:v>
                </c:pt>
              </c:strCache>
            </c:strRef>
          </c:tx>
          <c:dLbls>
            <c:showVal val="1"/>
          </c:dLbls>
          <c:cat>
            <c:multiLvlStrRef>
              <c:f>'3. ábra'!$A$4:$B$9</c:f>
              <c:multiLvlStrCache>
                <c:ptCount val="6"/>
                <c:lvl>
                  <c:pt idx="0">
                    <c:v>férfi</c:v>
                  </c:pt>
                  <c:pt idx="1">
                    <c:v>nő</c:v>
                  </c:pt>
                  <c:pt idx="2">
                    <c:v>férfi</c:v>
                  </c:pt>
                  <c:pt idx="3">
                    <c:v>nő</c:v>
                  </c:pt>
                  <c:pt idx="4">
                    <c:v>férfi</c:v>
                  </c:pt>
                  <c:pt idx="5">
                    <c:v>nő</c:v>
                  </c:pt>
                </c:lvl>
                <c:lvl>
                  <c:pt idx="0">
                    <c:v>alkalmazott közgazdaságtan</c:v>
                  </c:pt>
                  <c:pt idx="2">
                    <c:v>gazdálkodási és menedzsment</c:v>
                  </c:pt>
                  <c:pt idx="4">
                    <c:v>gazdaságelemzés</c:v>
                  </c:pt>
                </c:lvl>
              </c:multiLvlStrCache>
            </c:multiLvlStrRef>
          </c:cat>
          <c:val>
            <c:numRef>
              <c:f>'3. ábra'!$F$4:$F$9</c:f>
              <c:numCache>
                <c:formatCode>###0</c:formatCode>
                <c:ptCount val="6"/>
                <c:pt idx="0">
                  <c:v>226</c:v>
                </c:pt>
                <c:pt idx="1">
                  <c:v>226</c:v>
                </c:pt>
                <c:pt idx="4">
                  <c:v>57</c:v>
                </c:pt>
                <c:pt idx="5">
                  <c:v>35</c:v>
                </c:pt>
              </c:numCache>
            </c:numRef>
          </c:val>
        </c:ser>
        <c:axId val="64984960"/>
        <c:axId val="64986496"/>
      </c:barChart>
      <c:catAx>
        <c:axId val="64984960"/>
        <c:scaling>
          <c:orientation val="minMax"/>
        </c:scaling>
        <c:axPos val="b"/>
        <c:tickLblPos val="nextTo"/>
        <c:crossAx val="64986496"/>
        <c:crosses val="autoZero"/>
        <c:auto val="1"/>
        <c:lblAlgn val="ctr"/>
        <c:lblOffset val="100"/>
      </c:catAx>
      <c:valAx>
        <c:axId val="64986496"/>
        <c:scaling>
          <c:orientation val="minMax"/>
        </c:scaling>
        <c:axPos val="l"/>
        <c:majorGridlines/>
        <c:numFmt formatCode="###0" sourceLinked="1"/>
        <c:tickLblPos val="nextTo"/>
        <c:crossAx val="64984960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hu-HU"/>
  <c:chart>
    <c:plotArea>
      <c:layout/>
      <c:barChart>
        <c:barDir val="col"/>
        <c:grouping val="clustered"/>
        <c:ser>
          <c:idx val="0"/>
          <c:order val="0"/>
          <c:tx>
            <c:strRef>
              <c:f>'4. ábra'!$C$2</c:f>
              <c:strCache>
                <c:ptCount val="1"/>
                <c:pt idx="0">
                  <c:v>2009</c:v>
                </c:pt>
              </c:strCache>
            </c:strRef>
          </c:tx>
          <c:dLbls>
            <c:dLbl>
              <c:idx val="0"/>
              <c:layout>
                <c:manualLayout>
                  <c:x val="-7.4104744664224981E-3"/>
                  <c:y val="2.8337701504486511E-3"/>
                </c:manualLayout>
              </c:layout>
              <c:showVal val="1"/>
            </c:dLbl>
            <c:dLbl>
              <c:idx val="2"/>
              <c:layout>
                <c:manualLayout>
                  <c:x val="-1.6303043826129498E-2"/>
                  <c:y val="-5.6675403008973006E-3"/>
                </c:manualLayout>
              </c:layout>
              <c:showVal val="1"/>
            </c:dLbl>
            <c:dLbl>
              <c:idx val="4"/>
              <c:layout>
                <c:manualLayout>
                  <c:x val="-7.4104744664224981E-3"/>
                  <c:y val="2.8337701504486511E-3"/>
                </c:manualLayout>
              </c:layout>
              <c:showVal val="1"/>
            </c:dLbl>
            <c:dLbl>
              <c:idx val="10"/>
              <c:layout>
                <c:manualLayout>
                  <c:x val="-5.9283795731378914E-3"/>
                  <c:y val="3.9672782106281106E-2"/>
                </c:manualLayout>
              </c:layout>
              <c:showVal val="1"/>
            </c:dLbl>
            <c:showVal val="1"/>
          </c:dLbls>
          <c:cat>
            <c:multiLvlStrRef>
              <c:f>'4. ábra'!$A$3:$B$14</c:f>
              <c:multiLvlStrCache>
                <c:ptCount val="12"/>
                <c:lvl>
                  <c:pt idx="0">
                    <c:v>férfi</c:v>
                  </c:pt>
                  <c:pt idx="1">
                    <c:v>nő</c:v>
                  </c:pt>
                  <c:pt idx="2">
                    <c:v>férfi</c:v>
                  </c:pt>
                  <c:pt idx="3">
                    <c:v>nő</c:v>
                  </c:pt>
                  <c:pt idx="4">
                    <c:v>férfi</c:v>
                  </c:pt>
                  <c:pt idx="5">
                    <c:v>nő</c:v>
                  </c:pt>
                  <c:pt idx="6">
                    <c:v>férfi</c:v>
                  </c:pt>
                  <c:pt idx="7">
                    <c:v>nő</c:v>
                  </c:pt>
                  <c:pt idx="8">
                    <c:v>férfi</c:v>
                  </c:pt>
                  <c:pt idx="9">
                    <c:v>nő</c:v>
                  </c:pt>
                  <c:pt idx="10">
                    <c:v>férfi</c:v>
                  </c:pt>
                  <c:pt idx="11">
                    <c:v>nő</c:v>
                  </c:pt>
                </c:lvl>
                <c:lvl>
                  <c:pt idx="0">
                    <c:v>emberi erőforrások</c:v>
                  </c:pt>
                  <c:pt idx="2">
                    <c:v>kereskedelem és marketing</c:v>
                  </c:pt>
                  <c:pt idx="4">
                    <c:v>közszolgálati</c:v>
                  </c:pt>
                  <c:pt idx="6">
                    <c:v>pénzügy és számvitel</c:v>
                  </c:pt>
                  <c:pt idx="8">
                    <c:v>turizmus-vendéglátás</c:v>
                  </c:pt>
                  <c:pt idx="10">
                    <c:v>nemzetközi gazdálkodás</c:v>
                  </c:pt>
                </c:lvl>
              </c:multiLvlStrCache>
            </c:multiLvlStrRef>
          </c:cat>
          <c:val>
            <c:numRef>
              <c:f>'4. ábra'!$C$3:$C$14</c:f>
              <c:numCache>
                <c:formatCode>###0</c:formatCode>
                <c:ptCount val="12"/>
                <c:pt idx="0">
                  <c:v>96</c:v>
                </c:pt>
                <c:pt idx="1">
                  <c:v>368</c:v>
                </c:pt>
                <c:pt idx="2">
                  <c:v>805</c:v>
                </c:pt>
                <c:pt idx="3">
                  <c:v>1318</c:v>
                </c:pt>
                <c:pt idx="4">
                  <c:v>86</c:v>
                </c:pt>
                <c:pt idx="5">
                  <c:v>163</c:v>
                </c:pt>
                <c:pt idx="6">
                  <c:v>945</c:v>
                </c:pt>
                <c:pt idx="7">
                  <c:v>2073</c:v>
                </c:pt>
                <c:pt idx="8">
                  <c:v>1074</c:v>
                </c:pt>
                <c:pt idx="9">
                  <c:v>3841</c:v>
                </c:pt>
                <c:pt idx="10">
                  <c:v>509</c:v>
                </c:pt>
                <c:pt idx="11">
                  <c:v>858</c:v>
                </c:pt>
              </c:numCache>
            </c:numRef>
          </c:val>
        </c:ser>
        <c:ser>
          <c:idx val="1"/>
          <c:order val="1"/>
          <c:tx>
            <c:strRef>
              <c:f>'4. ábra'!$D$2</c:f>
              <c:strCache>
                <c:ptCount val="1"/>
                <c:pt idx="0">
                  <c:v>2010</c:v>
                </c:pt>
              </c:strCache>
            </c:strRef>
          </c:tx>
          <c:dLbls>
            <c:dLbl>
              <c:idx val="1"/>
              <c:layout>
                <c:manualLayout>
                  <c:x val="2.9641897865690043E-3"/>
                  <c:y val="2.2670161203589216E-2"/>
                </c:manualLayout>
              </c:layout>
              <c:showVal val="1"/>
            </c:dLbl>
            <c:dLbl>
              <c:idx val="5"/>
              <c:layout>
                <c:manualLayout>
                  <c:x val="4.4462846798535597E-3"/>
                  <c:y val="2.2670161203589129E-2"/>
                </c:manualLayout>
              </c:layout>
              <c:showVal val="1"/>
            </c:dLbl>
            <c:dLbl>
              <c:idx val="7"/>
              <c:layout>
                <c:manualLayout>
                  <c:x val="4.446284679853499E-3"/>
                  <c:y val="1.4168850752243304E-2"/>
                </c:manualLayout>
              </c:layout>
              <c:showVal val="1"/>
            </c:dLbl>
            <c:dLbl>
              <c:idx val="8"/>
              <c:layout>
                <c:manualLayout>
                  <c:x val="7.4104744664224981E-3"/>
                  <c:y val="3.6839011955832481E-2"/>
                </c:manualLayout>
              </c:layout>
              <c:showVal val="1"/>
            </c:dLbl>
            <c:showVal val="1"/>
          </c:dLbls>
          <c:cat>
            <c:multiLvlStrRef>
              <c:f>'4. ábra'!$A$3:$B$14</c:f>
              <c:multiLvlStrCache>
                <c:ptCount val="12"/>
                <c:lvl>
                  <c:pt idx="0">
                    <c:v>férfi</c:v>
                  </c:pt>
                  <c:pt idx="1">
                    <c:v>nő</c:v>
                  </c:pt>
                  <c:pt idx="2">
                    <c:v>férfi</c:v>
                  </c:pt>
                  <c:pt idx="3">
                    <c:v>nő</c:v>
                  </c:pt>
                  <c:pt idx="4">
                    <c:v>férfi</c:v>
                  </c:pt>
                  <c:pt idx="5">
                    <c:v>nő</c:v>
                  </c:pt>
                  <c:pt idx="6">
                    <c:v>férfi</c:v>
                  </c:pt>
                  <c:pt idx="7">
                    <c:v>nő</c:v>
                  </c:pt>
                  <c:pt idx="8">
                    <c:v>férfi</c:v>
                  </c:pt>
                  <c:pt idx="9">
                    <c:v>nő</c:v>
                  </c:pt>
                  <c:pt idx="10">
                    <c:v>férfi</c:v>
                  </c:pt>
                  <c:pt idx="11">
                    <c:v>nő</c:v>
                  </c:pt>
                </c:lvl>
                <c:lvl>
                  <c:pt idx="0">
                    <c:v>emberi erőforrások</c:v>
                  </c:pt>
                  <c:pt idx="2">
                    <c:v>kereskedelem és marketing</c:v>
                  </c:pt>
                  <c:pt idx="4">
                    <c:v>közszolgálati</c:v>
                  </c:pt>
                  <c:pt idx="6">
                    <c:v>pénzügy és számvitel</c:v>
                  </c:pt>
                  <c:pt idx="8">
                    <c:v>turizmus-vendéglátás</c:v>
                  </c:pt>
                  <c:pt idx="10">
                    <c:v>nemzetközi gazdálkodás</c:v>
                  </c:pt>
                </c:lvl>
              </c:multiLvlStrCache>
            </c:multiLvlStrRef>
          </c:cat>
          <c:val>
            <c:numRef>
              <c:f>'4. ábra'!$D$3:$D$14</c:f>
              <c:numCache>
                <c:formatCode>###0</c:formatCode>
                <c:ptCount val="12"/>
                <c:pt idx="0">
                  <c:v>81</c:v>
                </c:pt>
                <c:pt idx="1">
                  <c:v>308</c:v>
                </c:pt>
                <c:pt idx="2">
                  <c:v>726</c:v>
                </c:pt>
                <c:pt idx="3">
                  <c:v>1116</c:v>
                </c:pt>
                <c:pt idx="4">
                  <c:v>37</c:v>
                </c:pt>
                <c:pt idx="5">
                  <c:v>115</c:v>
                </c:pt>
                <c:pt idx="6">
                  <c:v>825</c:v>
                </c:pt>
                <c:pt idx="7">
                  <c:v>1815</c:v>
                </c:pt>
                <c:pt idx="8">
                  <c:v>987</c:v>
                </c:pt>
                <c:pt idx="9">
                  <c:v>3296</c:v>
                </c:pt>
                <c:pt idx="10">
                  <c:v>954</c:v>
                </c:pt>
                <c:pt idx="11">
                  <c:v>1462</c:v>
                </c:pt>
              </c:numCache>
            </c:numRef>
          </c:val>
        </c:ser>
        <c:ser>
          <c:idx val="2"/>
          <c:order val="2"/>
          <c:tx>
            <c:strRef>
              <c:f>'4. ábra'!$E$2</c:f>
              <c:strCache>
                <c:ptCount val="1"/>
                <c:pt idx="0">
                  <c:v>2011</c:v>
                </c:pt>
              </c:strCache>
            </c:strRef>
          </c:tx>
          <c:dLbls>
            <c:dLbl>
              <c:idx val="0"/>
              <c:layout>
                <c:manualLayout>
                  <c:x val="1.6303043826129484E-2"/>
                  <c:y val="2.8337701504486511E-3"/>
                </c:manualLayout>
              </c:layout>
              <c:showVal val="1"/>
            </c:dLbl>
            <c:dLbl>
              <c:idx val="1"/>
              <c:layout>
                <c:manualLayout>
                  <c:x val="2.3713518292551989E-2"/>
                  <c:y val="8.5013104513459517E-3"/>
                </c:manualLayout>
              </c:layout>
              <c:showVal val="1"/>
            </c:dLbl>
            <c:dLbl>
              <c:idx val="2"/>
              <c:layout>
                <c:manualLayout>
                  <c:x val="1.3338854039560514E-2"/>
                  <c:y val="2.2670161203589216E-2"/>
                </c:manualLayout>
              </c:layout>
              <c:showVal val="1"/>
            </c:dLbl>
            <c:dLbl>
              <c:idx val="3"/>
              <c:layout>
                <c:manualLayout>
                  <c:x val="2.3713518292551989E-2"/>
                  <c:y val="1.4168850752243257E-2"/>
                </c:manualLayout>
              </c:layout>
              <c:showVal val="1"/>
            </c:dLbl>
            <c:dLbl>
              <c:idx val="4"/>
              <c:layout>
                <c:manualLayout>
                  <c:x val="5.928379573137999E-3"/>
                  <c:y val="-2.8337701504486511E-3"/>
                </c:manualLayout>
              </c:layout>
              <c:showVal val="1"/>
            </c:dLbl>
            <c:dLbl>
              <c:idx val="5"/>
              <c:layout>
                <c:manualLayout>
                  <c:x val="1.1856759146276071E-2"/>
                  <c:y val="2.8337701504486511E-3"/>
                </c:manualLayout>
              </c:layout>
              <c:showVal val="1"/>
            </c:dLbl>
            <c:dLbl>
              <c:idx val="6"/>
              <c:layout>
                <c:manualLayout>
                  <c:x val="1.3338854039560503E-2"/>
                  <c:y val="0"/>
                </c:manualLayout>
              </c:layout>
              <c:showVal val="1"/>
            </c:dLbl>
            <c:dLbl>
              <c:idx val="7"/>
              <c:layout>
                <c:manualLayout>
                  <c:x val="7.4104744664224981E-3"/>
                  <c:y val="3.4005241805383848E-2"/>
                </c:manualLayout>
              </c:layout>
              <c:showVal val="1"/>
            </c:dLbl>
            <c:dLbl>
              <c:idx val="8"/>
              <c:layout>
                <c:manualLayout>
                  <c:x val="1.0374664252991498E-2"/>
                  <c:y val="1.9836391053140553E-2"/>
                </c:manualLayout>
              </c:layout>
              <c:showVal val="1"/>
            </c:dLbl>
            <c:dLbl>
              <c:idx val="10"/>
              <c:layout>
                <c:manualLayout>
                  <c:x val="5.928379573137999E-3"/>
                  <c:y val="1.9836391053140553E-2"/>
                </c:manualLayout>
              </c:layout>
              <c:showVal val="1"/>
            </c:dLbl>
            <c:showVal val="1"/>
          </c:dLbls>
          <c:cat>
            <c:multiLvlStrRef>
              <c:f>'4. ábra'!$A$3:$B$14</c:f>
              <c:multiLvlStrCache>
                <c:ptCount val="12"/>
                <c:lvl>
                  <c:pt idx="0">
                    <c:v>férfi</c:v>
                  </c:pt>
                  <c:pt idx="1">
                    <c:v>nő</c:v>
                  </c:pt>
                  <c:pt idx="2">
                    <c:v>férfi</c:v>
                  </c:pt>
                  <c:pt idx="3">
                    <c:v>nő</c:v>
                  </c:pt>
                  <c:pt idx="4">
                    <c:v>férfi</c:v>
                  </c:pt>
                  <c:pt idx="5">
                    <c:v>nő</c:v>
                  </c:pt>
                  <c:pt idx="6">
                    <c:v>férfi</c:v>
                  </c:pt>
                  <c:pt idx="7">
                    <c:v>nő</c:v>
                  </c:pt>
                  <c:pt idx="8">
                    <c:v>férfi</c:v>
                  </c:pt>
                  <c:pt idx="9">
                    <c:v>nő</c:v>
                  </c:pt>
                  <c:pt idx="10">
                    <c:v>férfi</c:v>
                  </c:pt>
                  <c:pt idx="11">
                    <c:v>nő</c:v>
                  </c:pt>
                </c:lvl>
                <c:lvl>
                  <c:pt idx="0">
                    <c:v>emberi erőforrások</c:v>
                  </c:pt>
                  <c:pt idx="2">
                    <c:v>kereskedelem és marketing</c:v>
                  </c:pt>
                  <c:pt idx="4">
                    <c:v>közszolgálati</c:v>
                  </c:pt>
                  <c:pt idx="6">
                    <c:v>pénzügy és számvitel</c:v>
                  </c:pt>
                  <c:pt idx="8">
                    <c:v>turizmus-vendéglátás</c:v>
                  </c:pt>
                  <c:pt idx="10">
                    <c:v>nemzetközi gazdálkodás</c:v>
                  </c:pt>
                </c:lvl>
              </c:multiLvlStrCache>
            </c:multiLvlStrRef>
          </c:cat>
          <c:val>
            <c:numRef>
              <c:f>'4. ábra'!$E$3:$E$14</c:f>
              <c:numCache>
                <c:formatCode>###0</c:formatCode>
                <c:ptCount val="12"/>
                <c:pt idx="0">
                  <c:v>101</c:v>
                </c:pt>
                <c:pt idx="1">
                  <c:v>329</c:v>
                </c:pt>
                <c:pt idx="2">
                  <c:v>697</c:v>
                </c:pt>
                <c:pt idx="3">
                  <c:v>1131</c:v>
                </c:pt>
                <c:pt idx="4">
                  <c:v>39</c:v>
                </c:pt>
                <c:pt idx="5">
                  <c:v>87</c:v>
                </c:pt>
                <c:pt idx="6">
                  <c:v>822</c:v>
                </c:pt>
                <c:pt idx="7">
                  <c:v>1655</c:v>
                </c:pt>
                <c:pt idx="8">
                  <c:v>778</c:v>
                </c:pt>
                <c:pt idx="9">
                  <c:v>2707</c:v>
                </c:pt>
                <c:pt idx="10">
                  <c:v>788</c:v>
                </c:pt>
                <c:pt idx="11">
                  <c:v>1028</c:v>
                </c:pt>
              </c:numCache>
            </c:numRef>
          </c:val>
        </c:ser>
        <c:ser>
          <c:idx val="3"/>
          <c:order val="3"/>
          <c:tx>
            <c:strRef>
              <c:f>'4. ábra'!$F$2</c:f>
              <c:strCache>
                <c:ptCount val="1"/>
                <c:pt idx="0">
                  <c:v>2012</c:v>
                </c:pt>
              </c:strCache>
            </c:strRef>
          </c:tx>
          <c:dLbls>
            <c:dLbl>
              <c:idx val="4"/>
              <c:layout>
                <c:manualLayout>
                  <c:x val="7.4104744664224981E-3"/>
                  <c:y val="8.5013104513459517E-3"/>
                </c:manualLayout>
              </c:layout>
              <c:showVal val="1"/>
            </c:dLbl>
            <c:dLbl>
              <c:idx val="5"/>
              <c:layout>
                <c:manualLayout>
                  <c:x val="1.4820948932844981E-2"/>
                  <c:y val="0"/>
                </c:manualLayout>
              </c:layout>
              <c:showVal val="1"/>
            </c:dLbl>
            <c:dLbl>
              <c:idx val="10"/>
              <c:layout>
                <c:manualLayout>
                  <c:x val="0"/>
                  <c:y val="4.2506552256729793E-2"/>
                </c:manualLayout>
              </c:layout>
              <c:showVal val="1"/>
            </c:dLbl>
            <c:dLbl>
              <c:idx val="11"/>
              <c:layout>
                <c:manualLayout>
                  <c:x val="1.0374664252991498E-2"/>
                  <c:y val="6.5176713460318961E-2"/>
                </c:manualLayout>
              </c:layout>
              <c:showVal val="1"/>
            </c:dLbl>
            <c:showVal val="1"/>
          </c:dLbls>
          <c:cat>
            <c:multiLvlStrRef>
              <c:f>'4. ábra'!$A$3:$B$14</c:f>
              <c:multiLvlStrCache>
                <c:ptCount val="12"/>
                <c:lvl>
                  <c:pt idx="0">
                    <c:v>férfi</c:v>
                  </c:pt>
                  <c:pt idx="1">
                    <c:v>nő</c:v>
                  </c:pt>
                  <c:pt idx="2">
                    <c:v>férfi</c:v>
                  </c:pt>
                  <c:pt idx="3">
                    <c:v>nő</c:v>
                  </c:pt>
                  <c:pt idx="4">
                    <c:v>férfi</c:v>
                  </c:pt>
                  <c:pt idx="5">
                    <c:v>nő</c:v>
                  </c:pt>
                  <c:pt idx="6">
                    <c:v>férfi</c:v>
                  </c:pt>
                  <c:pt idx="7">
                    <c:v>nő</c:v>
                  </c:pt>
                  <c:pt idx="8">
                    <c:v>férfi</c:v>
                  </c:pt>
                  <c:pt idx="9">
                    <c:v>nő</c:v>
                  </c:pt>
                  <c:pt idx="10">
                    <c:v>férfi</c:v>
                  </c:pt>
                  <c:pt idx="11">
                    <c:v>nő</c:v>
                  </c:pt>
                </c:lvl>
                <c:lvl>
                  <c:pt idx="0">
                    <c:v>emberi erőforrások</c:v>
                  </c:pt>
                  <c:pt idx="2">
                    <c:v>kereskedelem és marketing</c:v>
                  </c:pt>
                  <c:pt idx="4">
                    <c:v>közszolgálati</c:v>
                  </c:pt>
                  <c:pt idx="6">
                    <c:v>pénzügy és számvitel</c:v>
                  </c:pt>
                  <c:pt idx="8">
                    <c:v>turizmus-vendéglátás</c:v>
                  </c:pt>
                  <c:pt idx="10">
                    <c:v>nemzetközi gazdálkodás</c:v>
                  </c:pt>
                </c:lvl>
              </c:multiLvlStrCache>
            </c:multiLvlStrRef>
          </c:cat>
          <c:val>
            <c:numRef>
              <c:f>'4. ábra'!$F$3:$F$14</c:f>
              <c:numCache>
                <c:formatCode>General</c:formatCode>
                <c:ptCount val="12"/>
                <c:pt idx="4" formatCode="###0">
                  <c:v>31</c:v>
                </c:pt>
                <c:pt idx="5" formatCode="###0">
                  <c:v>75</c:v>
                </c:pt>
                <c:pt idx="10">
                  <c:v>722</c:v>
                </c:pt>
                <c:pt idx="11">
                  <c:v>1147</c:v>
                </c:pt>
              </c:numCache>
            </c:numRef>
          </c:val>
        </c:ser>
        <c:axId val="65158528"/>
        <c:axId val="65082496"/>
      </c:barChart>
      <c:catAx>
        <c:axId val="65158528"/>
        <c:scaling>
          <c:orientation val="minMax"/>
        </c:scaling>
        <c:axPos val="b"/>
        <c:tickLblPos val="nextTo"/>
        <c:crossAx val="65082496"/>
        <c:crosses val="autoZero"/>
        <c:auto val="1"/>
        <c:lblAlgn val="ctr"/>
        <c:lblOffset val="100"/>
      </c:catAx>
      <c:valAx>
        <c:axId val="65082496"/>
        <c:scaling>
          <c:orientation val="minMax"/>
        </c:scaling>
        <c:axPos val="l"/>
        <c:majorGridlines/>
        <c:numFmt formatCode="###0" sourceLinked="1"/>
        <c:tickLblPos val="nextTo"/>
        <c:crossAx val="65158528"/>
        <c:crosses val="autoZero"/>
        <c:crossBetween val="between"/>
      </c:valAx>
    </c:plotArea>
    <c:legend>
      <c:legendPos val="b"/>
      <c:layout/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'5. ábra'!$A$4</c:f>
              <c:strCache>
                <c:ptCount val="1"/>
                <c:pt idx="0">
                  <c:v>elemszám</c:v>
                </c:pt>
              </c:strCache>
            </c:strRef>
          </c:tx>
          <c:dPt>
            <c:idx val="2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8"/>
            <c:spPr>
              <a:solidFill>
                <a:srgbClr val="FF0000"/>
              </a:solidFill>
            </c:spPr>
          </c:dPt>
          <c:dPt>
            <c:idx val="11"/>
            <c:spPr>
              <a:solidFill>
                <a:srgbClr val="FF0000"/>
              </a:solidFill>
            </c:spPr>
          </c:dPt>
          <c:dLbls>
            <c:showVal val="1"/>
          </c:dLbls>
          <c:cat>
            <c:multiLvlStrRef>
              <c:f>'5. ábra'!$B$2:$M$3</c:f>
              <c:multiLvlStrCache>
                <c:ptCount val="12"/>
                <c:lvl>
                  <c:pt idx="0">
                    <c:v>jelentkező férfi</c:v>
                  </c:pt>
                  <c:pt idx="1">
                    <c:v>jelentkező nő</c:v>
                  </c:pt>
                  <c:pt idx="2">
                    <c:v>összes államilag támogatott felvehető</c:v>
                  </c:pt>
                  <c:pt idx="3">
                    <c:v>jelentkező férfi</c:v>
                  </c:pt>
                  <c:pt idx="4">
                    <c:v>jelentkező nő</c:v>
                  </c:pt>
                  <c:pt idx="5">
                    <c:v>összes államilag támogatott felvehető</c:v>
                  </c:pt>
                  <c:pt idx="6">
                    <c:v>jelentkező férfi</c:v>
                  </c:pt>
                  <c:pt idx="7">
                    <c:v>jelentkező nő</c:v>
                  </c:pt>
                  <c:pt idx="8">
                    <c:v>összes államilag támogatott felvehető</c:v>
                  </c:pt>
                  <c:pt idx="9">
                    <c:v>jelentkező férfi</c:v>
                  </c:pt>
                  <c:pt idx="10">
                    <c:v>jelentkező nő</c:v>
                  </c:pt>
                  <c:pt idx="11">
                    <c:v>összes államilag támogatott felvehető</c:v>
                  </c:pt>
                </c:lvl>
                <c:lvl>
                  <c:pt idx="0">
                    <c:v>2009</c:v>
                  </c:pt>
                  <c:pt idx="3">
                    <c:v>2010</c:v>
                  </c:pt>
                  <c:pt idx="6">
                    <c:v>2011</c:v>
                  </c:pt>
                  <c:pt idx="9">
                    <c:v>2012</c:v>
                  </c:pt>
                </c:lvl>
              </c:multiLvlStrCache>
            </c:multiLvlStrRef>
          </c:cat>
          <c:val>
            <c:numRef>
              <c:f>'5. ábra'!$B$4:$M$4</c:f>
              <c:numCache>
                <c:formatCode>###0</c:formatCode>
                <c:ptCount val="12"/>
                <c:pt idx="0">
                  <c:v>1062</c:v>
                </c:pt>
                <c:pt idx="1">
                  <c:v>1952</c:v>
                </c:pt>
                <c:pt idx="2" formatCode="General">
                  <c:v>1000</c:v>
                </c:pt>
                <c:pt idx="3">
                  <c:v>1160</c:v>
                </c:pt>
                <c:pt idx="4">
                  <c:v>2085</c:v>
                </c:pt>
                <c:pt idx="5">
                  <c:v>850</c:v>
                </c:pt>
                <c:pt idx="6">
                  <c:v>1089</c:v>
                </c:pt>
                <c:pt idx="7">
                  <c:v>1845</c:v>
                </c:pt>
                <c:pt idx="8">
                  <c:v>800</c:v>
                </c:pt>
                <c:pt idx="9">
                  <c:v>431</c:v>
                </c:pt>
                <c:pt idx="10">
                  <c:v>670</c:v>
                </c:pt>
                <c:pt idx="11">
                  <c:v>100</c:v>
                </c:pt>
              </c:numCache>
            </c:numRef>
          </c:val>
        </c:ser>
        <c:axId val="65104896"/>
        <c:axId val="65118976"/>
      </c:barChart>
      <c:catAx>
        <c:axId val="65104896"/>
        <c:scaling>
          <c:orientation val="minMax"/>
        </c:scaling>
        <c:axPos val="b"/>
        <c:tickLblPos val="nextTo"/>
        <c:crossAx val="65118976"/>
        <c:crosses val="autoZero"/>
        <c:auto val="1"/>
        <c:lblAlgn val="ctr"/>
        <c:lblOffset val="100"/>
      </c:catAx>
      <c:valAx>
        <c:axId val="65118976"/>
        <c:scaling>
          <c:orientation val="minMax"/>
        </c:scaling>
        <c:axPos val="l"/>
        <c:majorGridlines/>
        <c:numFmt formatCode="###0" sourceLinked="1"/>
        <c:tickLblPos val="nextTo"/>
        <c:crossAx val="65104896"/>
        <c:crosses val="autoZero"/>
        <c:crossBetween val="between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1FFA23-8201-4E21-A043-4843BF550E90}" type="datetimeFigureOut">
              <a:rPr lang="hu-HU" smtClean="0"/>
              <a:pPr/>
              <a:t>2012.11.29.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6FD44B-F6AB-48BB-A91C-C050E7C696EE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6FD44B-F6AB-48BB-A91C-C050E7C696EE}" type="slidenum">
              <a:rPr lang="hu-HU" smtClean="0"/>
              <a:pPr/>
              <a:t>15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2F245-6DFB-409C-ACF2-56F731BF07B0}" type="datetimeFigureOut">
              <a:rPr lang="hu-HU" smtClean="0"/>
              <a:pPr/>
              <a:t>2012.11.29.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9CFD1A-006C-47C8-A342-4A5FE5796B84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A NŐK FELVÉTELI JELENTKEZÉSEINEK SAJÁTOSSÁGAI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Esélylatolgatás a felvételi eljárás 2012-es változásai nyomán</a:t>
            </a:r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hu-HU" b="1" dirty="0" smtClean="0"/>
              <a:t>Nők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hu-HU" sz="2600" b="1" dirty="0" smtClean="0"/>
              <a:t>Demográfia, előképzettség</a:t>
            </a:r>
          </a:p>
          <a:p>
            <a:pPr>
              <a:buNone/>
            </a:pPr>
            <a:endParaRPr lang="hu-HU" sz="2600" dirty="0" smtClean="0"/>
          </a:p>
          <a:p>
            <a:pPr lvl="0">
              <a:lnSpc>
                <a:spcPct val="120000"/>
              </a:lnSpc>
              <a:buFont typeface="Wingdings" pitchFamily="2" charset="2"/>
              <a:buChar char="Ø"/>
            </a:pPr>
            <a:r>
              <a:rPr lang="hu-HU" sz="2600" dirty="0" smtClean="0"/>
              <a:t>Tömegesedés – nők magasabb arányban jelentkeznek, jutnak be a felsőoktatásba, mint a férfiak.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Ø"/>
            </a:pPr>
            <a:r>
              <a:rPr lang="hu-HU" sz="2600" dirty="0" smtClean="0"/>
              <a:t>Demográfiai háttér (átlagéletkor, állandó lakcím településtípusa) nincs jelentős különbség 2009-2012 között, nemek megoszlása sem változik jelentősen.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Ø"/>
            </a:pPr>
            <a:r>
              <a:rPr lang="hu-HU" sz="2600" dirty="0" smtClean="0"/>
              <a:t>Előképzettség – nők gimnáziumi, két tannyelvű gimnáziumi érettségivel, férfiak szakközépiskolai, technikumi végzetséggel felülreprezentáltak</a:t>
            </a:r>
          </a:p>
          <a:p>
            <a:pPr lvl="0">
              <a:lnSpc>
                <a:spcPct val="120000"/>
              </a:lnSpc>
              <a:buFont typeface="Wingdings" pitchFamily="2" charset="2"/>
              <a:buChar char="Ø"/>
            </a:pPr>
            <a:r>
              <a:rPr lang="hu-HU" sz="2600" dirty="0" smtClean="0"/>
              <a:t>Nyelvvizsga – nem rendelkezők között felülreprezentáltak a férfiak, felsőfokú nyelvvizsgával rendelkezőknél pedig a nők.</a:t>
            </a:r>
          </a:p>
          <a:p>
            <a:pPr lvl="0"/>
            <a:endParaRPr lang="hu-HU" sz="2600" dirty="0" smtClean="0"/>
          </a:p>
          <a:p>
            <a:pPr>
              <a:buNone/>
            </a:pPr>
            <a:r>
              <a:rPr lang="hu-HU" sz="2600" b="1" dirty="0" smtClean="0"/>
              <a:t>Jelentkezési tendenciák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2600" dirty="0" smtClean="0"/>
              <a:t>Csak a levelezőn felülreprezentáltak, a többi munkarenden alulreprezentáltak.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2600" dirty="0" smtClean="0"/>
              <a:t>Osztatlan, mester és FSZ képzéseken felülreprezentáltak.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2600" dirty="0" smtClean="0"/>
              <a:t>„Feminin” képzésterületek (alapszakos): bölcsészettudomány, gazdaságtudományok, orvos- és egészségtudomány, pedagógusképzés, társadalomtudomány.</a:t>
            </a:r>
          </a:p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2012 alapképzés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40000" lnSpcReduction="20000"/>
          </a:bodyPr>
          <a:lstStyle/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3500" dirty="0" smtClean="0">
                <a:solidFill>
                  <a:srgbClr val="FF0000"/>
                </a:solidFill>
              </a:rPr>
              <a:t>55 000</a:t>
            </a:r>
            <a:r>
              <a:rPr lang="hu-HU" sz="3500" dirty="0" smtClean="0"/>
              <a:t>-re csökkent az alapszakos jelentkezők száma – ez </a:t>
            </a:r>
            <a:r>
              <a:rPr lang="hu-HU" sz="3500" dirty="0" smtClean="0">
                <a:solidFill>
                  <a:srgbClr val="FF0000"/>
                </a:solidFill>
              </a:rPr>
              <a:t>27 000</a:t>
            </a:r>
            <a:r>
              <a:rPr lang="hu-HU" sz="3500" dirty="0" smtClean="0"/>
              <a:t>-rel kevesebb, mint 2011-ben.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3500" dirty="0" smtClean="0"/>
              <a:t>A tavalyi évhez képest</a:t>
            </a:r>
            <a:r>
              <a:rPr lang="hu-HU" sz="3500" dirty="0" smtClean="0">
                <a:solidFill>
                  <a:srgbClr val="FF0000"/>
                </a:solidFill>
              </a:rPr>
              <a:t>: - 11 000 férfi</a:t>
            </a:r>
            <a:r>
              <a:rPr lang="hu-HU" sz="3500" dirty="0" smtClean="0"/>
              <a:t>, </a:t>
            </a:r>
            <a:r>
              <a:rPr lang="hu-HU" sz="3500" dirty="0" smtClean="0">
                <a:solidFill>
                  <a:srgbClr val="FF0000"/>
                </a:solidFill>
              </a:rPr>
              <a:t>- 16 000 nő </a:t>
            </a:r>
            <a:r>
              <a:rPr lang="hu-HU" sz="3500" dirty="0" smtClean="0"/>
              <a:t>(a csökkenés a nők körében </a:t>
            </a:r>
            <a:r>
              <a:rPr lang="hu-HU" sz="3500" dirty="0" smtClean="0">
                <a:solidFill>
                  <a:srgbClr val="FF0000"/>
                </a:solidFill>
              </a:rPr>
              <a:t>3%</a:t>
            </a:r>
            <a:r>
              <a:rPr lang="hu-HU" sz="3500" dirty="0" smtClean="0"/>
              <a:t>-kal nagyobb, mint az átlagos csökkenés) – lehetséges ok képzésterület, illetve szakos szinten keresendő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3500" dirty="0" smtClean="0"/>
              <a:t>Felülreprezentált női képzésterületek közül átlagon felül érintett az ösztöndíjas keretszám-csökkentésben: bölcsészettudomány (arány </a:t>
            </a:r>
            <a:r>
              <a:rPr lang="hu-HU" sz="3500" dirty="0" smtClean="0">
                <a:solidFill>
                  <a:srgbClr val="FF0000"/>
                </a:solidFill>
              </a:rPr>
              <a:t>72-73%</a:t>
            </a:r>
            <a:r>
              <a:rPr lang="hu-HU" sz="3500" dirty="0" smtClean="0"/>
              <a:t>), gazdaságtudományok (</a:t>
            </a:r>
            <a:r>
              <a:rPr lang="hu-HU" sz="3500" dirty="0" smtClean="0">
                <a:solidFill>
                  <a:srgbClr val="FF0000"/>
                </a:solidFill>
              </a:rPr>
              <a:t>65-67%</a:t>
            </a:r>
            <a:r>
              <a:rPr lang="hu-HU" sz="3500" dirty="0" smtClean="0"/>
              <a:t>), társadalomtudomány (</a:t>
            </a:r>
            <a:r>
              <a:rPr lang="hu-HU" sz="3500" dirty="0" smtClean="0">
                <a:solidFill>
                  <a:srgbClr val="FF0000"/>
                </a:solidFill>
              </a:rPr>
              <a:t>70%</a:t>
            </a:r>
            <a:r>
              <a:rPr lang="hu-HU" sz="3500" dirty="0" smtClean="0"/>
              <a:t>) – ezzel szemben a férfiaknál egyedül az informatika csökkent átlagosnál nagyobb mértékben. 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3500" dirty="0" smtClean="0">
                <a:solidFill>
                  <a:srgbClr val="FF0000"/>
                </a:solidFill>
              </a:rPr>
              <a:t> + 5000 </a:t>
            </a:r>
            <a:r>
              <a:rPr lang="hu-HU" sz="3500" dirty="0" smtClean="0"/>
              <a:t>ösztöndíjas hely a részösztöndíjasok átalakításával az oktatáspolitika által preferált helyekre, melyek az orvos- és egészségtudomány kivételével „maszkulin” területek (műszaki, informatika, agrár, orvos- és egészségtudomány, sporttudomány). 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3500" dirty="0" smtClean="0"/>
              <a:t>Változás nem jár az önköltséges jelentkezők körében a nemi arányok átrendeződésével: bölcsészettudomány (</a:t>
            </a:r>
            <a:r>
              <a:rPr lang="hu-HU" sz="3500" dirty="0" smtClean="0">
                <a:solidFill>
                  <a:srgbClr val="FF0000"/>
                </a:solidFill>
              </a:rPr>
              <a:t>- 1600 </a:t>
            </a:r>
            <a:r>
              <a:rPr lang="hu-HU" sz="3500" dirty="0" smtClean="0"/>
              <a:t>első helyes AÁ jelentkező), társadalomtudomány (</a:t>
            </a:r>
            <a:r>
              <a:rPr lang="hu-HU" sz="3500" dirty="0" smtClean="0">
                <a:solidFill>
                  <a:srgbClr val="FF0000"/>
                </a:solidFill>
              </a:rPr>
              <a:t>- 2600 </a:t>
            </a:r>
            <a:r>
              <a:rPr lang="hu-HU" sz="3500" dirty="0" smtClean="0"/>
              <a:t>első helyes AÁ jelentkező)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3500" dirty="0" smtClean="0"/>
              <a:t>A változások egyértelmű „vesztese” a gazdaságtudományok képzésterület: ösztöndíjas helyekre </a:t>
            </a:r>
            <a:r>
              <a:rPr lang="hu-HU" sz="3500" dirty="0" smtClean="0">
                <a:solidFill>
                  <a:srgbClr val="FF0000"/>
                </a:solidFill>
              </a:rPr>
              <a:t>14 000</a:t>
            </a:r>
            <a:r>
              <a:rPr lang="hu-HU" sz="3500" dirty="0" smtClean="0"/>
              <a:t>-rel kevesebb jelentkező, ebből </a:t>
            </a:r>
            <a:r>
              <a:rPr lang="hu-HU" sz="3500" dirty="0" smtClean="0">
                <a:solidFill>
                  <a:srgbClr val="FF0000"/>
                </a:solidFill>
              </a:rPr>
              <a:t>9300</a:t>
            </a:r>
            <a:r>
              <a:rPr lang="hu-HU" sz="3500" dirty="0" smtClean="0"/>
              <a:t> nő – 65%-ról AÁ női arány visszaesett </a:t>
            </a:r>
            <a:r>
              <a:rPr lang="hu-HU" sz="3500" dirty="0" smtClean="0">
                <a:solidFill>
                  <a:srgbClr val="FF0000"/>
                </a:solidFill>
              </a:rPr>
              <a:t>60%.</a:t>
            </a:r>
          </a:p>
          <a:p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012974"/>
          </a:xfrm>
        </p:spPr>
        <p:txBody>
          <a:bodyPr>
            <a:normAutofit/>
          </a:bodyPr>
          <a:lstStyle/>
          <a:p>
            <a:r>
              <a:rPr lang="hu-HU" sz="1800" dirty="0" smtClean="0"/>
              <a:t>Keretszám-változásban leginkább érintett képzésterületek jelentkezői számának alakulása nemek szerint 2009-2012 (elsőhelyes, államilag támogatott képzésekre) </a:t>
            </a:r>
            <a:endParaRPr lang="hu-HU" sz="18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95536" y="1412777"/>
          <a:ext cx="8352928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88640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700" dirty="0" smtClean="0"/>
              <a:t>Gazdaságtudományok</a:t>
            </a:r>
            <a:r>
              <a:rPr lang="hu-HU" dirty="0" smtClean="0"/>
              <a:t> 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544616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5600" dirty="0" smtClean="0"/>
              <a:t>Felülreprezentáltak a nők, de nem a legnépszerűbb terület. 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5600" dirty="0" smtClean="0"/>
              <a:t>2009-2011 AÁ elsőhelyes jelentkezés legnagyobb volumenű képzésterület (16 500-19 000), AK is legvonzóbb.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5600" dirty="0" smtClean="0"/>
              <a:t>Női felülreprezentáltság szakos szinten differenciáltabb.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5600" dirty="0" smtClean="0"/>
              <a:t>„Férfi” szakok: a klasszikus közgazdaságtudomány képzései (</a:t>
            </a:r>
            <a:r>
              <a:rPr lang="hu-HU" sz="5600" dirty="0" smtClean="0">
                <a:solidFill>
                  <a:srgbClr val="FF0000"/>
                </a:solidFill>
              </a:rPr>
              <a:t>alkalmazott közgazdaságtan, gazdaságelmélet</a:t>
            </a:r>
            <a:r>
              <a:rPr lang="hu-HU" sz="5600" dirty="0" smtClean="0"/>
              <a:t>) kis szakok, gazdálkodás és menedzsment.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5600" dirty="0" smtClean="0"/>
              <a:t>„Női” szakok: </a:t>
            </a:r>
            <a:r>
              <a:rPr lang="hu-HU" sz="5600" dirty="0" smtClean="0"/>
              <a:t>gazdálkodási, többségében </a:t>
            </a:r>
            <a:r>
              <a:rPr lang="hu-HU" sz="5600" dirty="0" smtClean="0"/>
              <a:t>nagy szakok (</a:t>
            </a:r>
            <a:r>
              <a:rPr lang="hu-HU" sz="5600" b="1" dirty="0" smtClean="0"/>
              <a:t>turizmus-vendéglátás</a:t>
            </a:r>
            <a:r>
              <a:rPr lang="hu-HU" sz="5600" dirty="0" smtClean="0"/>
              <a:t>, pénzügy és számvitel, </a:t>
            </a:r>
            <a:r>
              <a:rPr lang="hu-HU" sz="5600" dirty="0" smtClean="0">
                <a:solidFill>
                  <a:srgbClr val="FF0000"/>
                </a:solidFill>
              </a:rPr>
              <a:t>közszolgálati</a:t>
            </a:r>
            <a:r>
              <a:rPr lang="hu-HU" sz="5600" dirty="0" smtClean="0"/>
              <a:t>, kereskedelmi és marketing, </a:t>
            </a:r>
            <a:r>
              <a:rPr lang="hu-HU" sz="5600" b="1" dirty="0" smtClean="0"/>
              <a:t>emberi erőforrások, </a:t>
            </a:r>
            <a:r>
              <a:rPr lang="hu-HU" sz="5600" dirty="0" smtClean="0">
                <a:solidFill>
                  <a:srgbClr val="FF0000"/>
                </a:solidFill>
              </a:rPr>
              <a:t>nemzetközi gazdálkodás</a:t>
            </a:r>
            <a:r>
              <a:rPr lang="hu-HU" sz="5600" dirty="0" smtClean="0"/>
              <a:t>).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5600" dirty="0" smtClean="0"/>
              <a:t>2012-ben a „ piacképesnek” vélt szakokon megszűnt a támogatás.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5600" dirty="0" smtClean="0"/>
              <a:t>„Női” szakok közül </a:t>
            </a:r>
            <a:r>
              <a:rPr lang="hu-HU" sz="5600" dirty="0" smtClean="0"/>
              <a:t> </a:t>
            </a:r>
            <a:r>
              <a:rPr lang="hu-HU" sz="5600" dirty="0" smtClean="0"/>
              <a:t>csak</a:t>
            </a:r>
            <a:r>
              <a:rPr lang="hu-HU" sz="5600" dirty="0" smtClean="0"/>
              <a:t> </a:t>
            </a:r>
            <a:r>
              <a:rPr lang="hu-HU" sz="5600" dirty="0" smtClean="0"/>
              <a:t>a legkisebb jelentkezői bázissal rendelkező </a:t>
            </a:r>
            <a:r>
              <a:rPr lang="hu-HU" sz="5600" dirty="0" smtClean="0">
                <a:solidFill>
                  <a:srgbClr val="FF0000"/>
                </a:solidFill>
              </a:rPr>
              <a:t>közszolgálati</a:t>
            </a:r>
            <a:r>
              <a:rPr lang="hu-HU" sz="5600" dirty="0" smtClean="0"/>
              <a:t> illetve  a </a:t>
            </a:r>
            <a:r>
              <a:rPr lang="hu-HU" sz="5600" dirty="0" smtClean="0">
                <a:solidFill>
                  <a:srgbClr val="FF0000"/>
                </a:solidFill>
              </a:rPr>
              <a:t>nemzetközi gazdálkodás </a:t>
            </a:r>
            <a:r>
              <a:rPr lang="hu-HU" sz="5600" dirty="0" smtClean="0"/>
              <a:t>képzések kaptak ösztöndíjas </a:t>
            </a:r>
            <a:r>
              <a:rPr lang="hu-HU" sz="5600" dirty="0" smtClean="0"/>
              <a:t>keretet.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5600" dirty="0" smtClean="0"/>
              <a:t>2012-ben a maradék 5% önköltséges helyre 14 000-rel kevesebb elsőhelyes AÁ jelentkezés érkezett be, mint az előző évben.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5600" dirty="0" smtClean="0"/>
              <a:t>AK képzést vállalt első helyen 2011-hez képest +3000 nő és +1700 </a:t>
            </a:r>
            <a:r>
              <a:rPr lang="hu-HU" sz="5600" dirty="0" smtClean="0"/>
              <a:t>férfi ( a nők körében 10% nagyobb a növekedés, mint a férfiaknál).</a:t>
            </a:r>
            <a:endParaRPr lang="hu-HU" sz="5600" dirty="0" smtClean="0"/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5600" dirty="0" smtClean="0"/>
              <a:t>A 2011-es évhez képest a női jelentkezők száma </a:t>
            </a:r>
            <a:r>
              <a:rPr lang="hu-HU" sz="5600" dirty="0" smtClean="0">
                <a:solidFill>
                  <a:srgbClr val="FF0000"/>
                </a:solidFill>
              </a:rPr>
              <a:t>6300</a:t>
            </a:r>
            <a:r>
              <a:rPr lang="hu-HU" sz="5600" dirty="0" smtClean="0"/>
              <a:t> fővel, a férfiaké </a:t>
            </a:r>
            <a:r>
              <a:rPr lang="hu-HU" sz="5600" dirty="0" smtClean="0">
                <a:solidFill>
                  <a:srgbClr val="FF0000"/>
                </a:solidFill>
              </a:rPr>
              <a:t>3000</a:t>
            </a:r>
            <a:r>
              <a:rPr lang="hu-HU" sz="5600" dirty="0" smtClean="0"/>
              <a:t> fővel csökkent.</a:t>
            </a:r>
          </a:p>
          <a:p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hu-HU" sz="2000" dirty="0" smtClean="0"/>
              <a:t>Első helyen gazdaságtudományi alapszakot támogatott képzésben megjelölők száma nemek szerint 2009-2012 /1.</a:t>
            </a:r>
            <a:endParaRPr lang="hu-HU" sz="2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23528" y="1995487"/>
          <a:ext cx="8208912" cy="44578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5536" y="188640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/>
          </a:bodyPr>
          <a:lstStyle/>
          <a:p>
            <a:r>
              <a:rPr lang="hu-HU" sz="2000" dirty="0" smtClean="0"/>
              <a:t>Első helyen gazdaságtudományi alapszakot támogatott képzésben megjelölők száma nemek szerint 2009-2012 /2.</a:t>
            </a:r>
            <a:endParaRPr lang="hu-HU" sz="2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251520" y="1052736"/>
          <a:ext cx="8568952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7504" y="116632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94096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Osztatlan képzések</a:t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hu-HU" dirty="0" smtClean="0"/>
              <a:t>Jogászképzést érintette leginkább az osztatlan képzések közül a keretszám csökkentés.</a:t>
            </a:r>
          </a:p>
          <a:p>
            <a:pPr lvl="0">
              <a:buFont typeface="Wingdings" pitchFamily="2" charset="2"/>
              <a:buChar char="Ø"/>
            </a:pPr>
            <a:r>
              <a:rPr lang="hu-HU" dirty="0" smtClean="0"/>
              <a:t> 2011. év </a:t>
            </a:r>
            <a:r>
              <a:rPr lang="hu-HU" dirty="0" smtClean="0">
                <a:solidFill>
                  <a:srgbClr val="FF0000"/>
                </a:solidFill>
              </a:rPr>
              <a:t>12,5%</a:t>
            </a:r>
            <a:r>
              <a:rPr lang="hu-HU" dirty="0" smtClean="0"/>
              <a:t>-ára, </a:t>
            </a:r>
            <a:r>
              <a:rPr lang="hu-HU" dirty="0" smtClean="0">
                <a:solidFill>
                  <a:srgbClr val="FF0000"/>
                </a:solidFill>
              </a:rPr>
              <a:t>100</a:t>
            </a:r>
            <a:r>
              <a:rPr lang="hu-HU" dirty="0" smtClean="0"/>
              <a:t> főre csökkent az ösztöndíjas helyek száma.</a:t>
            </a:r>
          </a:p>
          <a:p>
            <a:pPr lvl="0">
              <a:buFont typeface="Wingdings" pitchFamily="2" charset="2"/>
              <a:buChar char="Ø"/>
            </a:pPr>
            <a:r>
              <a:rPr lang="hu-HU" dirty="0" smtClean="0">
                <a:solidFill>
                  <a:srgbClr val="FF0000"/>
                </a:solidFill>
              </a:rPr>
              <a:t>50-50</a:t>
            </a:r>
            <a:r>
              <a:rPr lang="hu-HU" dirty="0" smtClean="0"/>
              <a:t> fő ELTE és </a:t>
            </a:r>
            <a:r>
              <a:rPr lang="hu-HU" dirty="0" smtClean="0"/>
              <a:t>PPKE.</a:t>
            </a:r>
            <a:endParaRPr lang="hu-HU" dirty="0" smtClean="0"/>
          </a:p>
          <a:p>
            <a:pPr lvl="0">
              <a:buFont typeface="Wingdings" pitchFamily="2" charset="2"/>
              <a:buChar char="Ø"/>
            </a:pPr>
            <a:r>
              <a:rPr lang="hu-HU" dirty="0" smtClean="0"/>
              <a:t>OÁ jelentkezők száma a tavalyi év </a:t>
            </a:r>
            <a:r>
              <a:rPr lang="hu-HU" dirty="0" smtClean="0">
                <a:solidFill>
                  <a:srgbClr val="FF0000"/>
                </a:solidFill>
              </a:rPr>
              <a:t>37,5 %</a:t>
            </a:r>
            <a:r>
              <a:rPr lang="hu-HU" dirty="0" smtClean="0"/>
              <a:t>-ára csökkent.</a:t>
            </a:r>
          </a:p>
          <a:p>
            <a:pPr>
              <a:buFont typeface="Wingdings" pitchFamily="2" charset="2"/>
              <a:buChar char="Ø"/>
            </a:pPr>
            <a:r>
              <a:rPr lang="hu-HU" dirty="0" smtClean="0"/>
              <a:t>Túljelentkezés 2011-ben </a:t>
            </a:r>
            <a:r>
              <a:rPr lang="hu-HU" dirty="0" smtClean="0">
                <a:solidFill>
                  <a:srgbClr val="FF0000"/>
                </a:solidFill>
              </a:rPr>
              <a:t>3,6</a:t>
            </a:r>
            <a:r>
              <a:rPr lang="hu-HU" dirty="0" smtClean="0"/>
              <a:t>-szoros, 2012-ben </a:t>
            </a:r>
            <a:r>
              <a:rPr lang="hu-HU" dirty="0" smtClean="0">
                <a:solidFill>
                  <a:srgbClr val="FF0000"/>
                </a:solidFill>
              </a:rPr>
              <a:t>10</a:t>
            </a:r>
            <a:r>
              <a:rPr lang="hu-HU" dirty="0" smtClean="0"/>
              <a:t>-szeres.</a:t>
            </a:r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260648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/>
          </a:bodyPr>
          <a:lstStyle/>
          <a:p>
            <a:r>
              <a:rPr lang="hu-HU" sz="2000" dirty="0" smtClean="0"/>
              <a:t>Az államilag támogatott keretszámok és a támogatott képzésekre jelentkezők számának alakulása a jogászképzésben nemek szerint</a:t>
            </a:r>
            <a:endParaRPr lang="hu-HU" sz="2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hu-HU" dirty="0" smtClean="0"/>
          </a:p>
          <a:p>
            <a:endParaRPr lang="hu-HU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83568" y="1633537"/>
          <a:ext cx="7776864" cy="47477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>
            <a:normAutofit/>
          </a:bodyPr>
          <a:lstStyle/>
          <a:p>
            <a:r>
              <a:rPr lang="hu-HU" sz="2400" dirty="0" smtClean="0"/>
              <a:t>Jogász képzés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>
              <a:buFont typeface="Wingdings" pitchFamily="2" charset="2"/>
              <a:buChar char="Ø"/>
            </a:pPr>
            <a:r>
              <a:rPr lang="hu-HU" dirty="0" smtClean="0"/>
              <a:t>2009-2011 államilag támogatott helyre jelentkezők körében a </a:t>
            </a:r>
            <a:r>
              <a:rPr lang="hu-HU" dirty="0" smtClean="0">
                <a:solidFill>
                  <a:srgbClr val="FF0000"/>
                </a:solidFill>
              </a:rPr>
              <a:t>nők 2/3</a:t>
            </a:r>
            <a:r>
              <a:rPr lang="hu-HU" dirty="0" smtClean="0"/>
              <a:t>-os többségben vannak, költségtérítésen a nemi arányok megegyeznek az </a:t>
            </a:r>
            <a:r>
              <a:rPr lang="hu-HU" dirty="0" err="1" smtClean="0"/>
              <a:t>összjelentkezői</a:t>
            </a:r>
            <a:r>
              <a:rPr lang="hu-HU" dirty="0" smtClean="0"/>
              <a:t> arányokkal.</a:t>
            </a:r>
          </a:p>
          <a:p>
            <a:pPr lvl="0">
              <a:buFont typeface="Wingdings" pitchFamily="2" charset="2"/>
              <a:buChar char="Ø"/>
            </a:pPr>
            <a:r>
              <a:rPr lang="hu-HU" dirty="0" smtClean="0"/>
              <a:t>Női elsőhelyes </a:t>
            </a:r>
            <a:r>
              <a:rPr lang="hu-HU" dirty="0" smtClean="0"/>
              <a:t>finanszírozott</a:t>
            </a:r>
            <a:r>
              <a:rPr lang="hu-HU" dirty="0" smtClean="0">
                <a:solidFill>
                  <a:srgbClr val="FF0000"/>
                </a:solidFill>
              </a:rPr>
              <a:t>(A) </a:t>
            </a:r>
            <a:r>
              <a:rPr lang="hu-HU" dirty="0" smtClean="0"/>
              <a:t>jelentkezések </a:t>
            </a:r>
            <a:r>
              <a:rPr lang="hu-HU" dirty="0" smtClean="0"/>
              <a:t>2011. évi női elsőhelyes jelentkezések </a:t>
            </a:r>
            <a:r>
              <a:rPr lang="hu-HU" dirty="0" smtClean="0">
                <a:solidFill>
                  <a:srgbClr val="FF0000"/>
                </a:solidFill>
              </a:rPr>
              <a:t>36 %</a:t>
            </a:r>
            <a:r>
              <a:rPr lang="hu-HU" dirty="0" smtClean="0"/>
              <a:t>-ára csökkentek, ez </a:t>
            </a:r>
            <a:r>
              <a:rPr lang="hu-HU" dirty="0" smtClean="0">
                <a:solidFill>
                  <a:srgbClr val="FF0000"/>
                </a:solidFill>
              </a:rPr>
              <a:t>– 1175 </a:t>
            </a:r>
            <a:r>
              <a:rPr lang="hu-HU" dirty="0" smtClean="0"/>
              <a:t>főt jelent, amit az </a:t>
            </a:r>
            <a:r>
              <a:rPr lang="hu-HU" dirty="0" smtClean="0"/>
              <a:t>önköltséges</a:t>
            </a:r>
            <a:r>
              <a:rPr lang="hu-HU" dirty="0" smtClean="0">
                <a:solidFill>
                  <a:srgbClr val="FF0000"/>
                </a:solidFill>
              </a:rPr>
              <a:t>(K) </a:t>
            </a:r>
            <a:r>
              <a:rPr lang="hu-HU" dirty="0" smtClean="0"/>
              <a:t>helyeken megjelenő </a:t>
            </a:r>
            <a:r>
              <a:rPr lang="hu-HU" dirty="0" smtClean="0">
                <a:solidFill>
                  <a:srgbClr val="FF0000"/>
                </a:solidFill>
              </a:rPr>
              <a:t>+14 </a:t>
            </a:r>
            <a:r>
              <a:rPr lang="hu-HU" dirty="0" smtClean="0">
                <a:solidFill>
                  <a:srgbClr val="FF0000"/>
                </a:solidFill>
              </a:rPr>
              <a:t>%</a:t>
            </a:r>
            <a:r>
              <a:rPr lang="hu-HU" dirty="0" smtClean="0">
                <a:solidFill>
                  <a:srgbClr val="FF0000"/>
                </a:solidFill>
              </a:rPr>
              <a:t>, </a:t>
            </a:r>
            <a:r>
              <a:rPr lang="hu-HU" dirty="0" smtClean="0">
                <a:solidFill>
                  <a:srgbClr val="FF0000"/>
                </a:solidFill>
              </a:rPr>
              <a:t>160</a:t>
            </a:r>
            <a:r>
              <a:rPr lang="hu-HU" dirty="0" smtClean="0"/>
              <a:t> fő nem kompenzál.</a:t>
            </a:r>
          </a:p>
          <a:p>
            <a:pPr lvl="0">
              <a:buFont typeface="Wingdings" pitchFamily="2" charset="2"/>
              <a:buChar char="Ø"/>
            </a:pPr>
            <a:r>
              <a:rPr lang="hu-HU" dirty="0" smtClean="0"/>
              <a:t>A kivonuló állami támogatás a nőket jóval nagyobb mértékben érinti.</a:t>
            </a:r>
          </a:p>
          <a:p>
            <a:pPr lvl="0">
              <a:buFont typeface="Wingdings" pitchFamily="2" charset="2"/>
              <a:buChar char="Ø"/>
            </a:pPr>
            <a:r>
              <a:rPr lang="hu-HU" dirty="0" smtClean="0"/>
              <a:t>2012-ben a keretszám-leépítés első sorban a azokat a </a:t>
            </a:r>
            <a:r>
              <a:rPr lang="hu-HU" dirty="0" smtClean="0">
                <a:solidFill>
                  <a:srgbClr val="FF0000"/>
                </a:solidFill>
              </a:rPr>
              <a:t>vidéki</a:t>
            </a:r>
            <a:r>
              <a:rPr lang="hu-HU" dirty="0" smtClean="0"/>
              <a:t> nőket érintette, akik vidéken ösztöndíjas támogatásban szerettek volna jogászképzésben részt </a:t>
            </a:r>
            <a:r>
              <a:rPr lang="hu-HU" dirty="0" smtClean="0"/>
              <a:t>venni</a:t>
            </a:r>
            <a:r>
              <a:rPr lang="hu-HU" dirty="0" smtClean="0"/>
              <a:t> </a:t>
            </a:r>
            <a:r>
              <a:rPr lang="hu-HU" dirty="0" smtClean="0"/>
              <a:t>és</a:t>
            </a:r>
            <a:r>
              <a:rPr lang="hu-HU" dirty="0" smtClean="0"/>
              <a:t> </a:t>
            </a:r>
            <a:r>
              <a:rPr lang="hu-HU" dirty="0" smtClean="0">
                <a:solidFill>
                  <a:srgbClr val="FF0000"/>
                </a:solidFill>
              </a:rPr>
              <a:t>nem </a:t>
            </a:r>
            <a:r>
              <a:rPr lang="hu-HU" dirty="0" smtClean="0"/>
              <a:t>terveztek nagyobb léptékű </a:t>
            </a:r>
            <a:r>
              <a:rPr lang="hu-HU" dirty="0" smtClean="0">
                <a:solidFill>
                  <a:srgbClr val="FF0000"/>
                </a:solidFill>
              </a:rPr>
              <a:t>mobilitás</a:t>
            </a:r>
            <a:r>
              <a:rPr lang="hu-HU" dirty="0" smtClean="0"/>
              <a:t>t. </a:t>
            </a:r>
          </a:p>
          <a:p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>
            <a:normAutofit fontScale="90000"/>
          </a:bodyPr>
          <a:lstStyle/>
          <a:p>
            <a:r>
              <a:rPr lang="hu-HU" sz="2000" dirty="0" smtClean="0"/>
              <a:t>Első helyen jogászképzésre jelentkező nők közül az államilag támogatott formát  megjelölők aránya karonként (%) </a:t>
            </a:r>
            <a:br>
              <a:rPr lang="hu-HU" sz="2000" dirty="0" smtClean="0"/>
            </a:br>
            <a:endParaRPr lang="hu-HU" sz="2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371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515235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2009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b"/>
                </a:tc>
              </a:tr>
              <a:tr h="51523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ELTE-ÁJK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64,7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65,5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65,3</a:t>
                      </a:r>
                    </a:p>
                  </a:txBody>
                  <a:tcPr marL="0" marR="0" marT="0" marB="0" anchor="b"/>
                </a:tc>
              </a:tr>
              <a:tr h="51523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PPKE- JÁK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77,8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80,8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0" marR="0" marT="0" marB="0" anchor="b"/>
                </a:tc>
              </a:tr>
              <a:tr h="51523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DE-ÁJK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79,9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80,2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69,2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51523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SZTE-ÁJK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54,7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51523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PTE-ÁJK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54,4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64,3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51523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ME-ÁJK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76,1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75,1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73,7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51523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SZE-ÁJK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78,6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73,4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  <a:tr h="51523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KRE-ÁJK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40,9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44,6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400" b="0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40,3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188640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TÉNYEK</a:t>
            </a:r>
            <a:br>
              <a:rPr lang="hu-HU" b="1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886003"/>
          </a:xfrm>
        </p:spPr>
        <p:txBody>
          <a:bodyPr>
            <a:normAutofit fontScale="25000" lnSpcReduction="20000"/>
          </a:bodyPr>
          <a:lstStyle/>
          <a:p>
            <a:endParaRPr lang="hu-HU" dirty="0" smtClean="0"/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7200" dirty="0" smtClean="0"/>
              <a:t>Alapképzésben 2011-ig minimális államilag támogatott keretszám </a:t>
            </a:r>
            <a:r>
              <a:rPr lang="hu-HU" sz="7200" dirty="0" smtClean="0">
                <a:solidFill>
                  <a:srgbClr val="FF0000"/>
                </a:solidFill>
              </a:rPr>
              <a:t>növekedés</a:t>
            </a:r>
            <a:r>
              <a:rPr lang="hu-HU" sz="7200" dirty="0" smtClean="0"/>
              <a:t>.</a:t>
            </a:r>
            <a:endParaRPr lang="hu-HU" sz="7200" dirty="0" smtClean="0"/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7200" dirty="0" smtClean="0"/>
              <a:t>2012. évi keretszám-változások – 2011-es év</a:t>
            </a:r>
            <a:r>
              <a:rPr lang="hu-HU" sz="7200" dirty="0" smtClean="0">
                <a:solidFill>
                  <a:srgbClr val="FF0000"/>
                </a:solidFill>
              </a:rPr>
              <a:t> </a:t>
            </a:r>
            <a:r>
              <a:rPr lang="hu-HU" sz="7200" b="1" dirty="0" smtClean="0">
                <a:solidFill>
                  <a:srgbClr val="FF0000"/>
                </a:solidFill>
              </a:rPr>
              <a:t>66,9 </a:t>
            </a:r>
            <a:r>
              <a:rPr lang="hu-HU" sz="7200" b="1" dirty="0" smtClean="0"/>
              <a:t>%-</a:t>
            </a:r>
            <a:r>
              <a:rPr lang="hu-HU" sz="7200" dirty="0" smtClean="0"/>
              <a:t>ra visszaesés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7200" dirty="0" smtClean="0"/>
              <a:t>Leginkább érintett területek: gazdaságtudományok, osztatlan jogászképzés 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7200" dirty="0" smtClean="0"/>
              <a:t> Szintén érintett: társadalomtudomány, bölcsészettudomány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7200" dirty="0" smtClean="0"/>
              <a:t>Önköltséges helyre jelentkezők száma nőtt: gazdaságtudományok, társadalomtudomány (első helyes)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7200" dirty="0" smtClean="0"/>
              <a:t>Önköltséges helyre jelentkezők száma csökkent: bölcsészettudomány (első helyes)</a:t>
            </a:r>
          </a:p>
          <a:p>
            <a:pPr lvl="0">
              <a:lnSpc>
                <a:spcPct val="170000"/>
              </a:lnSpc>
              <a:buFont typeface="Wingdings" pitchFamily="2" charset="2"/>
              <a:buChar char="Ø"/>
            </a:pPr>
            <a:r>
              <a:rPr lang="hu-HU" sz="7200" dirty="0" smtClean="0"/>
              <a:t>Osztatlan jogászképzés: finanszírozás szerint megváltozott a jelentkezői arány (első helyes) – minimális ösztöndíjas férőhely </a:t>
            </a:r>
          </a:p>
          <a:p>
            <a:endParaRPr lang="hu-HU" sz="4000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440160"/>
          </a:xfrm>
        </p:spPr>
        <p:txBody>
          <a:bodyPr>
            <a:normAutofit/>
          </a:bodyPr>
          <a:lstStyle/>
          <a:p>
            <a:r>
              <a:rPr lang="hu-HU" sz="2000" dirty="0" smtClean="0"/>
              <a:t/>
            </a:r>
            <a:br>
              <a:rPr lang="hu-HU" sz="2000" dirty="0" smtClean="0"/>
            </a:br>
            <a:r>
              <a:rPr lang="hu-HU" sz="2000" dirty="0" smtClean="0"/>
              <a:t>Az előadás során felhasznált adatok az </a:t>
            </a:r>
            <a:r>
              <a:rPr lang="hu-HU" sz="2000" dirty="0" err="1" smtClean="0"/>
              <a:t>Educatio</a:t>
            </a:r>
            <a:r>
              <a:rPr lang="hu-HU" sz="2000" dirty="0" smtClean="0"/>
              <a:t> Kft. felvételi adatbázisaiból illetve az Oktatási Hivataltól származnak.</a:t>
            </a:r>
            <a:endParaRPr lang="hu-HU" sz="20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hu-HU" dirty="0" smtClean="0"/>
          </a:p>
          <a:p>
            <a:pPr algn="ctr">
              <a:buNone/>
            </a:pPr>
            <a:endParaRPr lang="hu-HU" dirty="0" smtClean="0"/>
          </a:p>
          <a:p>
            <a:pPr algn="ctr">
              <a:buNone/>
            </a:pPr>
            <a:r>
              <a:rPr lang="hu-HU" dirty="0" smtClean="0"/>
              <a:t>Köszönöm a figyelmet!</a:t>
            </a:r>
          </a:p>
          <a:p>
            <a:pPr algn="ctr"/>
            <a:endParaRPr lang="hu-HU" dirty="0" smtClean="0"/>
          </a:p>
          <a:p>
            <a:pPr algn="ctr">
              <a:buNone/>
            </a:pPr>
            <a:r>
              <a:rPr lang="hu-HU" dirty="0" err="1" smtClean="0"/>
              <a:t>garai.orsolya</a:t>
            </a:r>
            <a:r>
              <a:rPr lang="hu-HU" dirty="0" smtClean="0"/>
              <a:t>@</a:t>
            </a:r>
            <a:r>
              <a:rPr lang="hu-HU" dirty="0" err="1" smtClean="0"/>
              <a:t>educatio.hu</a:t>
            </a:r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Alapképzés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395535" y="1600200"/>
          <a:ext cx="8291265" cy="47091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253"/>
                <a:gridCol w="1658253"/>
                <a:gridCol w="1658253"/>
                <a:gridCol w="1658253"/>
                <a:gridCol w="1658253"/>
              </a:tblGrid>
              <a:tr h="432291">
                <a:tc>
                  <a:txBody>
                    <a:bodyPr/>
                    <a:lstStyle/>
                    <a:p>
                      <a:pPr algn="just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Képzési terület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Felvehető 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Felvehető 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2011. évhez viszonyított aránya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2011. évhez viszonyított száma</a:t>
                      </a:r>
                    </a:p>
                  </a:txBody>
                  <a:tcPr marL="9525" marR="9525" marT="9525" marB="0" anchor="b"/>
                </a:tc>
              </a:tr>
              <a:tr h="427171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Agrár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70,30%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-550</a:t>
                      </a:r>
                    </a:p>
                  </a:txBody>
                  <a:tcPr marL="9525" marR="9525" marT="9525" marB="0" anchor="b"/>
                </a:tc>
              </a:tr>
              <a:tr h="427171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Bölcsészettudományi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4 100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65,90%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-1400</a:t>
                      </a:r>
                    </a:p>
                  </a:txBody>
                  <a:tcPr marL="9525" marR="9525" marT="9525" marB="0" anchor="b"/>
                </a:tc>
              </a:tr>
              <a:tr h="427171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Gazdaságtudományok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4 900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5,10%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-4650</a:t>
                      </a:r>
                    </a:p>
                  </a:txBody>
                  <a:tcPr marL="9525" marR="9525" marT="9525" marB="0" anchor="b"/>
                </a:tc>
              </a:tr>
              <a:tr h="427171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Informatika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6 400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3 600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56,20%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-2800</a:t>
                      </a:r>
                    </a:p>
                  </a:txBody>
                  <a:tcPr marL="9525" marR="9525" marT="9525" marB="0" anchor="b"/>
                </a:tc>
              </a:tr>
              <a:tr h="427171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Műszaki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9 850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8 160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82,80%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-1690</a:t>
                      </a:r>
                    </a:p>
                  </a:txBody>
                  <a:tcPr marL="9525" marR="9525" marT="9525" marB="0" anchor="b"/>
                </a:tc>
              </a:tr>
              <a:tr h="432291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Orvos- és egészségtudományok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3 100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90,30%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-300</a:t>
                      </a:r>
                    </a:p>
                  </a:txBody>
                  <a:tcPr marL="9525" marR="9525" marT="9525" marB="0" anchor="b"/>
                </a:tc>
              </a:tr>
              <a:tr h="427171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Pedagógusképzés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80,00%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-400</a:t>
                      </a:r>
                    </a:p>
                  </a:txBody>
                  <a:tcPr marL="9525" marR="9525" marT="9525" marB="0" anchor="b"/>
                </a:tc>
              </a:tr>
              <a:tr h="427171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Társadalomtudományi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2 100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1 000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47,60%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-1100</a:t>
                      </a:r>
                    </a:p>
                  </a:txBody>
                  <a:tcPr marL="9525" marR="9525" marT="9525" marB="0" anchor="b"/>
                </a:tc>
              </a:tr>
              <a:tr h="427171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Természettudomány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5 200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4 000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76,90%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-1200</a:t>
                      </a:r>
                    </a:p>
                  </a:txBody>
                  <a:tcPr marL="9525" marR="9525" marT="9525" marB="0" anchor="b"/>
                </a:tc>
              </a:tr>
              <a:tr h="427171">
                <a:tc>
                  <a:txBody>
                    <a:bodyPr/>
                    <a:lstStyle/>
                    <a:p>
                      <a:pPr algn="just" fontAlgn="b"/>
                      <a:r>
                        <a:rPr lang="hu-HU" sz="1200" b="1" i="0" u="none" strike="noStrike" dirty="0" smtClean="0">
                          <a:solidFill>
                            <a:srgbClr val="000000"/>
                          </a:solidFill>
                          <a:latin typeface="Arial"/>
                        </a:rPr>
                        <a:t>Összesen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40 610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27 150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hu-HU" sz="11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66,90%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1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-13 460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Osztatlan képzés</a:t>
            </a:r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395535" y="1600200"/>
          <a:ext cx="8291265" cy="4277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8253"/>
                <a:gridCol w="1658253"/>
                <a:gridCol w="1658253"/>
                <a:gridCol w="1658253"/>
                <a:gridCol w="1658253"/>
              </a:tblGrid>
              <a:tr h="684292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Képzési terület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Felvehető 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Felvehető 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2011. évhez viszonyított aránya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2011. évhez viszonyított száma</a:t>
                      </a:r>
                    </a:p>
                  </a:txBody>
                  <a:tcPr marL="9525" marR="9525" marT="9525" marB="0" anchor="b"/>
                </a:tc>
              </a:tr>
              <a:tr h="58169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Agrár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u. a.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8169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Jogi és igazgatási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B050"/>
                          </a:solidFill>
                          <a:latin typeface="+mn-lt"/>
                        </a:rPr>
                        <a:t>12,50%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B050"/>
                          </a:solidFill>
                          <a:latin typeface="+mn-lt"/>
                        </a:rPr>
                        <a:t>-700</a:t>
                      </a:r>
                    </a:p>
                  </a:txBody>
                  <a:tcPr marL="9525" marR="9525" marT="9525" marB="0" anchor="b"/>
                </a:tc>
              </a:tr>
              <a:tr h="58169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Műszaki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u. a.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684292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Orvos- és egészségtudományi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1 500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1 800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FF0000"/>
                          </a:solidFill>
                          <a:latin typeface="+mn-lt"/>
                        </a:rPr>
                        <a:t>120,00%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FF0000"/>
                          </a:solidFill>
                          <a:latin typeface="+mn-lt"/>
                        </a:rPr>
                        <a:t>+300</a:t>
                      </a:r>
                      <a:endParaRPr lang="hu-HU" sz="1400" b="0" i="0" u="none" strike="noStrike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58169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Művészet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88,90%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-20</a:t>
                      </a:r>
                    </a:p>
                  </a:txBody>
                  <a:tcPr marL="9525" marR="9525" marT="9525" marB="0" anchor="b"/>
                </a:tc>
              </a:tr>
              <a:tr h="581698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Összesen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2 840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2 420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85,20%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-420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400" dirty="0" smtClean="0"/>
              <a:t>Következmények</a:t>
            </a:r>
            <a:endParaRPr lang="hu-HU" sz="2400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hu-HU" sz="1800" dirty="0" smtClean="0"/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hu-HU" sz="1800" dirty="0" smtClean="0"/>
              <a:t>2012-ben jelentkezőszám változás 2011-hez képest:</a:t>
            </a:r>
            <a:r>
              <a:rPr lang="hu-HU" sz="1800" b="1" dirty="0" smtClean="0"/>
              <a:t> </a:t>
            </a:r>
            <a:r>
              <a:rPr lang="hu-HU" sz="1800" b="1" dirty="0" smtClean="0">
                <a:solidFill>
                  <a:srgbClr val="FF0000"/>
                </a:solidFill>
              </a:rPr>
              <a:t>- 31 000 fő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hu-HU" sz="1800" dirty="0" smtClean="0"/>
              <a:t>2012-ben elsőhelyes ösztöndíjas képzésre jelentkezők száma előző évhez képest: </a:t>
            </a:r>
            <a:r>
              <a:rPr lang="hu-HU" sz="1800" b="1" dirty="0" smtClean="0">
                <a:solidFill>
                  <a:srgbClr val="FF0000"/>
                </a:solidFill>
              </a:rPr>
              <a:t>- 35 000 fő</a:t>
            </a:r>
            <a:endParaRPr lang="hu-HU" sz="1800" dirty="0" smtClean="0">
              <a:solidFill>
                <a:srgbClr val="FF0000"/>
              </a:solidFill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hu-HU" sz="1800" dirty="0" smtClean="0"/>
              <a:t>2012-ben első  helyen önköltséges képzést választók száma 2011-hez képest: </a:t>
            </a:r>
            <a:r>
              <a:rPr lang="hu-HU" sz="1800" dirty="0" smtClean="0">
                <a:solidFill>
                  <a:srgbClr val="FF0000"/>
                </a:solidFill>
              </a:rPr>
              <a:t>+ </a:t>
            </a:r>
            <a:r>
              <a:rPr lang="hu-HU" sz="1800" b="1" dirty="0" smtClean="0">
                <a:solidFill>
                  <a:srgbClr val="FF0000"/>
                </a:solidFill>
              </a:rPr>
              <a:t>4 000 fő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hu-HU" sz="1800" b="1" smtClean="0">
                <a:solidFill>
                  <a:srgbClr val="FF0000"/>
                </a:solidFill>
              </a:rPr>
              <a:t>31</a:t>
            </a:r>
            <a:r>
              <a:rPr lang="hu-HU" sz="1800" b="1" dirty="0" smtClean="0">
                <a:solidFill>
                  <a:srgbClr val="FF0000"/>
                </a:solidFill>
              </a:rPr>
              <a:t> 000</a:t>
            </a:r>
            <a:r>
              <a:rPr lang="hu-HU" sz="1800" dirty="0" smtClean="0">
                <a:solidFill>
                  <a:srgbClr val="FF0000"/>
                </a:solidFill>
              </a:rPr>
              <a:t> </a:t>
            </a:r>
            <a:r>
              <a:rPr lang="hu-HU" sz="1800" dirty="0" smtClean="0"/>
              <a:t>fő meg nem jelenése a felsőoktatásban nem magyarázható demográfiai jelenségekkel, inkább az átalakított keretszám-struktúra eredményét vélelmezzük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hu-HU" sz="1800" dirty="0" smtClean="0"/>
              <a:t>Az ösztöndíjas keretszám-csökkenés az eddigiek alapján nem indukál feltétlenül növekvő keresletet az önköltséges képzések iránt.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hu-HU" sz="2000" b="1" dirty="0" smtClean="0"/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hu-HU" sz="2800" dirty="0" smtClean="0"/>
          </a:p>
          <a:p>
            <a:pPr>
              <a:buNone/>
            </a:pPr>
            <a:endParaRPr lang="hu-HU" dirty="0"/>
          </a:p>
        </p:txBody>
      </p:sp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643192" cy="724942"/>
          </a:xfrm>
        </p:spPr>
        <p:txBody>
          <a:bodyPr>
            <a:normAutofit fontScale="90000"/>
          </a:bodyPr>
          <a:lstStyle/>
          <a:p>
            <a:r>
              <a:rPr lang="hu-HU" sz="2400" dirty="0" smtClean="0"/>
              <a:t>Elsőhelyes jelentkezések száma finanszírozási forma szerint 2009-2012 (fő)</a:t>
            </a:r>
            <a:endParaRPr lang="hu-HU" sz="24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4857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Kép 5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260648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Alapszakos elsőhelyes jelentkezések száma</a:t>
            </a:r>
            <a:endParaRPr lang="hu-HU" sz="24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124744"/>
          <a:ext cx="8229600" cy="5001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116632"/>
            <a:ext cx="1806930" cy="43204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Alapképzés</a:t>
            </a:r>
            <a:endParaRPr lang="hu-HU" sz="2000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</p:nvPr>
        </p:nvGraphicFramePr>
        <p:xfrm>
          <a:off x="457201" y="1196749"/>
          <a:ext cx="8003232" cy="5510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111"/>
                <a:gridCol w="838480"/>
                <a:gridCol w="784160"/>
                <a:gridCol w="1279790"/>
                <a:gridCol w="934591"/>
                <a:gridCol w="809955"/>
                <a:gridCol w="1296145"/>
              </a:tblGrid>
              <a:tr h="417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731436">
                <a:tc>
                  <a:txBody>
                    <a:bodyPr/>
                    <a:lstStyle/>
                    <a:p>
                      <a:pPr algn="l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Első helyen Á</a:t>
                      </a:r>
                      <a:r>
                        <a:rPr lang="hu-HU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–</a:t>
                      </a:r>
                      <a:r>
                        <a:rPr lang="hu-HU" sz="1400" b="0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ra</a:t>
                      </a:r>
                      <a:r>
                        <a:rPr lang="hu-HU" sz="14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jelentkezők (fő)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Felvehető</a:t>
                      </a:r>
                    </a:p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(fő) 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</a:t>
                      </a:r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elentkező/</a:t>
                      </a:r>
                    </a:p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Felvehetők aránya</a:t>
                      </a:r>
                    </a:p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(%)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Első helyen Á</a:t>
                      </a:r>
                      <a:r>
                        <a:rPr lang="hu-HU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–</a:t>
                      </a:r>
                      <a:r>
                        <a:rPr lang="hu-HU" sz="14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ra</a:t>
                      </a:r>
                      <a:r>
                        <a:rPr lang="hu-HU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jelentkezők</a:t>
                      </a:r>
                    </a:p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4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(fő)</a:t>
                      </a:r>
                      <a:endParaRPr lang="hu-HU" sz="14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Felvehető</a:t>
                      </a:r>
                    </a:p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(fő) 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J</a:t>
                      </a:r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elentkező/</a:t>
                      </a:r>
                    </a:p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Felvehetők aránya</a:t>
                      </a:r>
                    </a:p>
                    <a:p>
                      <a:pPr algn="ctr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(%)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7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  <a:r>
                        <a:rPr lang="hu-HU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lapképzés</a:t>
                      </a:r>
                      <a:endParaRPr lang="hu-HU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81768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40610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54953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202,4</a:t>
                      </a:r>
                    </a:p>
                  </a:txBody>
                  <a:tcPr marL="9525" marR="9525" marT="9525" marB="0" anchor="b"/>
                </a:tc>
              </a:tr>
              <a:tr h="417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grár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204,7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253,3</a:t>
                      </a:r>
                    </a:p>
                  </a:txBody>
                  <a:tcPr marL="9525" marR="9525" marT="9525" marB="0" anchor="b"/>
                </a:tc>
              </a:tr>
              <a:tr h="417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Bölcsészettudomány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9231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225,1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7597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281,4</a:t>
                      </a:r>
                    </a:p>
                  </a:txBody>
                  <a:tcPr marL="9525" marR="9525" marT="9525" marB="0" anchor="b"/>
                </a:tc>
              </a:tr>
              <a:tr h="417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Gazdaságtudományok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16592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338,6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hu-HU" sz="1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1028,8</a:t>
                      </a:r>
                      <a:endParaRPr lang="hu-HU" sz="1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17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Informatika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94,1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5170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143,6</a:t>
                      </a:r>
                    </a:p>
                  </a:txBody>
                  <a:tcPr marL="9525" marR="9525" marT="9525" marB="0" anchor="b"/>
                </a:tc>
              </a:tr>
              <a:tr h="417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Műszaki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13913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141,2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8160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149,2</a:t>
                      </a:r>
                    </a:p>
                  </a:txBody>
                  <a:tcPr marL="9525" marR="9525" marT="9525" marB="0" anchor="b"/>
                </a:tc>
              </a:tr>
              <a:tr h="471621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Orvos- </a:t>
                      </a:r>
                      <a:r>
                        <a:rPr lang="hu-HU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és egészségtudományok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137,8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3755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2800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134,1</a:t>
                      </a:r>
                    </a:p>
                  </a:txBody>
                  <a:tcPr marL="9525" marR="9525" marT="9525" marB="0" anchor="b"/>
                </a:tc>
              </a:tr>
              <a:tr h="417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Pedagógusképzés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5075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253,8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4169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260,6</a:t>
                      </a:r>
                    </a:p>
                  </a:txBody>
                  <a:tcPr marL="9525" marR="9525" marT="9525" marB="0" anchor="b"/>
                </a:tc>
              </a:tr>
              <a:tr h="417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Társadalomtudomány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337,5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4418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441,8</a:t>
                      </a:r>
                    </a:p>
                  </a:txBody>
                  <a:tcPr marL="9525" marR="9525" marT="9525" marB="0" anchor="b"/>
                </a:tc>
              </a:tr>
              <a:tr h="417555">
                <a:tc>
                  <a:txBody>
                    <a:bodyPr/>
                    <a:lstStyle/>
                    <a:p>
                      <a:pPr algn="l" fontAlgn="b"/>
                      <a:r>
                        <a:rPr lang="hu-HU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Természettudomány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4227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1" i="0" u="none" strike="noStrike" dirty="0">
                          <a:solidFill>
                            <a:srgbClr val="00B0F0"/>
                          </a:solidFill>
                          <a:latin typeface="Calibri"/>
                        </a:rPr>
                        <a:t> 86,6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4" name="Kép 3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000" dirty="0" smtClean="0"/>
              <a:t>Osztatlan képzés</a:t>
            </a:r>
            <a:endParaRPr lang="hu-HU" sz="20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</p:nvPr>
        </p:nvGraphicFramePr>
        <p:xfrm>
          <a:off x="457200" y="1124743"/>
          <a:ext cx="8229599" cy="4968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6488"/>
                <a:gridCol w="1044826"/>
                <a:gridCol w="1175657"/>
                <a:gridCol w="1175657"/>
                <a:gridCol w="1068356"/>
                <a:gridCol w="1282958"/>
                <a:gridCol w="1175657"/>
              </a:tblGrid>
              <a:tr h="509595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2011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528785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Első helyen Á</a:t>
                      </a:r>
                      <a:r>
                        <a:rPr lang="hu-H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–</a:t>
                      </a:r>
                      <a:r>
                        <a:rPr lang="hu-HU" sz="16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ra</a:t>
                      </a:r>
                      <a:r>
                        <a:rPr lang="hu-H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jelentkezők</a:t>
                      </a:r>
                      <a:endParaRPr lang="hu-HU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b"/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(fő)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elvehető </a:t>
                      </a:r>
                    </a:p>
                    <a:p>
                      <a:pPr algn="l" fontAlgn="b"/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(fő)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</a:t>
                      </a: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elentkező/</a:t>
                      </a:r>
                    </a:p>
                    <a:p>
                      <a:pPr algn="ctr" fontAlgn="b"/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Felvehető (%)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Első helyen Á</a:t>
                      </a:r>
                      <a:r>
                        <a:rPr lang="hu-H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–</a:t>
                      </a:r>
                      <a:r>
                        <a:rPr lang="hu-HU" sz="1600" b="0" i="0" u="none" strike="noStrike" baseline="0" dirty="0" err="1" smtClean="0">
                          <a:solidFill>
                            <a:srgbClr val="000000"/>
                          </a:solidFill>
                          <a:latin typeface="+mn-lt"/>
                        </a:rPr>
                        <a:t>ra</a:t>
                      </a:r>
                      <a:r>
                        <a:rPr lang="hu-H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jelentkezők</a:t>
                      </a:r>
                      <a:endParaRPr lang="hu-HU" sz="1600" b="0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fontAlgn="b"/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(fő)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F</a:t>
                      </a: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elvehető </a:t>
                      </a:r>
                    </a:p>
                    <a:p>
                      <a:pPr algn="l" fontAlgn="b"/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(fő)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</a:t>
                      </a: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elentkező/</a:t>
                      </a:r>
                    </a:p>
                    <a:p>
                      <a:pPr algn="ctr" fontAlgn="b"/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Felvehető (%)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76701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J</a:t>
                      </a: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ogi </a:t>
                      </a: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és </a:t>
                      </a: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igazgatási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2934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366,8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FF0000"/>
                          </a:solidFill>
                          <a:latin typeface="+mn-lt"/>
                        </a:rPr>
                        <a:t> 997</a:t>
                      </a:r>
                    </a:p>
                  </a:txBody>
                  <a:tcPr marL="9525" marR="9525" marT="9525" marB="0" anchor="ctr"/>
                </a:tc>
              </a:tr>
              <a:tr h="509595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</a:t>
                      </a: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űszaki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493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246,5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372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186</a:t>
                      </a:r>
                    </a:p>
                  </a:txBody>
                  <a:tcPr marL="9525" marR="9525" marT="9525" marB="0" anchor="ctr"/>
                </a:tc>
              </a:tr>
              <a:tr h="1143971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O</a:t>
                      </a: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rvos- </a:t>
                      </a:r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és egészségtudományi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3238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215,9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3259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181,1</a:t>
                      </a:r>
                    </a:p>
                  </a:txBody>
                  <a:tcPr marL="9525" marR="9525" marT="9525" marB="0" anchor="ctr"/>
                </a:tc>
              </a:tr>
              <a:tr h="509595">
                <a:tc>
                  <a:txBody>
                    <a:bodyPr/>
                    <a:lstStyle/>
                    <a:p>
                      <a:pPr algn="l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M</a:t>
                      </a:r>
                      <a:r>
                        <a:rPr lang="hu-H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űvészet</a:t>
                      </a:r>
                      <a:endParaRPr lang="hu-H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752,8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u-H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687,5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5" name="Kép 4" descr="EducatioLogo_rgb_hu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404664"/>
            <a:ext cx="1806930" cy="3600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903</Words>
  <Application>Microsoft Office PowerPoint</Application>
  <PresentationFormat>Diavetítés a képernyőre (4:3 oldalarány)</PresentationFormat>
  <Paragraphs>372</Paragraphs>
  <Slides>20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Office-téma</vt:lpstr>
      <vt:lpstr>A NŐK FELVÉTELI JELENTKEZÉSEINEK SAJÁTOSSÁGAI</vt:lpstr>
      <vt:lpstr> TÉNYEK </vt:lpstr>
      <vt:lpstr>Alapképzés</vt:lpstr>
      <vt:lpstr>Osztatlan képzés</vt:lpstr>
      <vt:lpstr>Következmények</vt:lpstr>
      <vt:lpstr>Elsőhelyes jelentkezések száma finanszírozási forma szerint 2009-2012 (fő)</vt:lpstr>
      <vt:lpstr>Alapszakos elsőhelyes jelentkezések száma</vt:lpstr>
      <vt:lpstr>Alapképzés</vt:lpstr>
      <vt:lpstr>Osztatlan képzés</vt:lpstr>
      <vt:lpstr>Nők </vt:lpstr>
      <vt:lpstr>2012 alapképzés </vt:lpstr>
      <vt:lpstr>Keretszám-változásban leginkább érintett képzésterületek jelentkezői számának alakulása nemek szerint 2009-2012 (elsőhelyes, államilag támogatott képzésekre) </vt:lpstr>
      <vt:lpstr>Gazdaságtudományok  </vt:lpstr>
      <vt:lpstr>Első helyen gazdaságtudományi alapszakot támogatott képzésben megjelölők száma nemek szerint 2009-2012 /1.</vt:lpstr>
      <vt:lpstr>Első helyen gazdaságtudományi alapszakot támogatott képzésben megjelölők száma nemek szerint 2009-2012 /2.</vt:lpstr>
      <vt:lpstr>Osztatlan képzések </vt:lpstr>
      <vt:lpstr>Az államilag támogatott keretszámok és a támogatott képzésekre jelentkezők számának alakulása a jogászképzésben nemek szerint</vt:lpstr>
      <vt:lpstr>Jogász képzés</vt:lpstr>
      <vt:lpstr>Első helyen jogászképzésre jelentkező nők közül az államilag támogatott formát  megjelölők aránya karonként (%)  </vt:lpstr>
      <vt:lpstr> Az előadás során felhasznált adatok az Educatio Kft. felvételi adatbázisaiból illetve az Oktatási Hivataltól származnak.</vt:lpstr>
    </vt:vector>
  </TitlesOfParts>
  <Company>Educatio Társ. Szolg. Nonprofit kft.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orsi</dc:creator>
  <cp:lastModifiedBy>orsi</cp:lastModifiedBy>
  <cp:revision>101</cp:revision>
  <dcterms:created xsi:type="dcterms:W3CDTF">2012-10-29T13:37:00Z</dcterms:created>
  <dcterms:modified xsi:type="dcterms:W3CDTF">2012-11-29T13:07:58Z</dcterms:modified>
</cp:coreProperties>
</file>