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2" r:id="rId4"/>
    <p:sldId id="261" r:id="rId5"/>
    <p:sldId id="260" r:id="rId6"/>
    <p:sldId id="265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F16E93BA-98CF-47F6-B2BA-A43DB962C79C}">
          <p14:sldIdLst>
            <p14:sldId id="256"/>
          </p14:sldIdLst>
        </p14:section>
        <p14:section name="Első szakasz" id="{7764CC52-B2D4-49D7-A9DF-A26AC28AE9C0}">
          <p14:sldIdLst>
            <p14:sldId id="262"/>
            <p14:sldId id="261"/>
            <p14:sldId id="260"/>
            <p14:sldId id="265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1" autoAdjust="0"/>
  </p:normalViewPr>
  <p:slideViewPr>
    <p:cSldViewPr>
      <p:cViewPr>
        <p:scale>
          <a:sx n="70" d="100"/>
          <a:sy n="70" d="100"/>
        </p:scale>
        <p:origin x="-11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6633-CD4D-47DA-B743-9AC2459AC33B}" type="datetimeFigureOut">
              <a:rPr lang="hu-HU" smtClean="0"/>
              <a:pPr/>
              <a:t>2014.01.29.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690-2D71-469E-86F4-168E10033D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62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EEA-D6EF-4E02-A197-5AD8BBA1665A}" type="datetimeFigureOut">
              <a:rPr lang="hu-HU" smtClean="0"/>
              <a:pPr/>
              <a:t>2014.01.29.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08A2-3489-47B7-AAAE-7597749CBD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2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71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26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191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2014.01.29.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112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2014.01.29.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0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2014.01.29.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04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2014.01.29.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339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smtClean="0"/>
              <a:t>Dátum: 2014.01.29.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7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2014.01.29.</a:t>
            </a:r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78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smtClean="0"/>
              <a:t>Dátum: 2014.01.29.</a:t>
            </a:r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872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Prof. Dr. Földesi Péter</a:t>
            </a:r>
            <a:endParaRPr lang="hu-HU" dirty="0"/>
          </a:p>
        </p:txBody>
      </p:sp>
      <p:sp>
        <p:nvSpPr>
          <p:cNvPr id="10" name="Dátum helye 6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smtClean="0"/>
              <a:t>Dátum: 2014.01.29.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946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smtClean="0"/>
              <a:t>Dátum: 2014.01.29.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69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2014.01.29.</a:t>
            </a:r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159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2014.01.29.</a:t>
            </a:r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8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Dátum: 2014.01.29.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Prof. Dr. Földesi Péter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AEFF3C3-52B2-4720-8995-6D71325175CE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 descr="Szechenyi_Istvan_Egyetem_balos_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95536" y="260648"/>
            <a:ext cx="230706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95536" y="3573016"/>
            <a:ext cx="5400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400" cap="small" dirty="0" smtClean="0">
                <a:solidFill>
                  <a:schemeClr val="bg1"/>
                </a:solidFill>
                <a:latin typeface="Century Gothic" pitchFamily="34" charset="0"/>
              </a:rPr>
              <a:t>Budapesti </a:t>
            </a:r>
            <a:r>
              <a:rPr lang="hu-HU" sz="1400" cap="small" dirty="0" err="1" smtClean="0">
                <a:solidFill>
                  <a:schemeClr val="bg1"/>
                </a:solidFill>
                <a:latin typeface="Century Gothic" pitchFamily="34" charset="0"/>
              </a:rPr>
              <a:t>Corvinus</a:t>
            </a:r>
            <a:r>
              <a:rPr lang="hu-HU" sz="1400" cap="small" dirty="0" smtClean="0">
                <a:solidFill>
                  <a:schemeClr val="bg1"/>
                </a:solidFill>
                <a:latin typeface="Century Gothic" pitchFamily="34" charset="0"/>
              </a:rPr>
              <a:t> Egyetem</a:t>
            </a:r>
            <a:br>
              <a:rPr lang="hu-HU" sz="1400" cap="small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400" cap="small" dirty="0" smtClean="0">
                <a:solidFill>
                  <a:schemeClr val="bg1"/>
                </a:solidFill>
                <a:latin typeface="Century Gothic" pitchFamily="34" charset="0"/>
              </a:rPr>
              <a:t>2014. </a:t>
            </a:r>
            <a:r>
              <a:rPr lang="hu-HU" sz="1400" cap="small" dirty="0">
                <a:solidFill>
                  <a:schemeClr val="bg1"/>
                </a:solidFill>
                <a:latin typeface="Century Gothic" pitchFamily="34" charset="0"/>
              </a:rPr>
              <a:t>január 29.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28597" y="1628800"/>
            <a:ext cx="6303643" cy="864095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z="3200" dirty="0">
                <a:solidFill>
                  <a:schemeClr val="bg1"/>
                </a:solidFill>
              </a:rPr>
              <a:t>Nemzetközi lehetőségek és kihívások globális, vállalati együttműködéssel</a:t>
            </a: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428597" y="2348880"/>
            <a:ext cx="5367539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cap="small" dirty="0">
                <a:solidFill>
                  <a:schemeClr val="bg1"/>
                </a:solidFill>
              </a:rPr>
              <a:t>Prof. Dr. Földesi Péter</a:t>
            </a:r>
          </a:p>
        </p:txBody>
      </p:sp>
      <p:pic>
        <p:nvPicPr>
          <p:cNvPr id="9" name="Kép 8" descr="Szechenyi_Istvan_Egyetem_balos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60648"/>
            <a:ext cx="2249424" cy="6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spcAft>
                <a:spcPts val="1200"/>
              </a:spcAft>
            </a:pPr>
            <a:r>
              <a:rPr lang="hu-HU" dirty="0"/>
              <a:t>Az oktatás minőségi fejlesztése</a:t>
            </a:r>
          </a:p>
          <a:p>
            <a:pPr lvl="0">
              <a:spcAft>
                <a:spcPts val="1200"/>
              </a:spcAft>
            </a:pPr>
            <a:r>
              <a:rPr lang="hu-HU" dirty="0" smtClean="0"/>
              <a:t>Képzés </a:t>
            </a:r>
            <a:r>
              <a:rPr lang="hu-HU" dirty="0"/>
              <a:t>és a </a:t>
            </a:r>
            <a:r>
              <a:rPr lang="hu-HU" dirty="0" smtClean="0"/>
              <a:t>vállalati igények </a:t>
            </a:r>
            <a:r>
              <a:rPr lang="hu-HU" dirty="0"/>
              <a:t>közötti összhang </a:t>
            </a:r>
            <a:r>
              <a:rPr lang="hu-HU" dirty="0" smtClean="0"/>
              <a:t>biztosítása</a:t>
            </a:r>
            <a:endParaRPr lang="hu-HU" dirty="0"/>
          </a:p>
          <a:p>
            <a:pPr lvl="0">
              <a:spcAft>
                <a:spcPts val="1200"/>
              </a:spcAft>
            </a:pPr>
            <a:r>
              <a:rPr lang="hu-HU" dirty="0"/>
              <a:t>Kutatók, szakemberek bevonása az egyetemen folyó munkába</a:t>
            </a:r>
          </a:p>
          <a:p>
            <a:pPr lvl="0">
              <a:spcAft>
                <a:spcPts val="1200"/>
              </a:spcAft>
            </a:pPr>
            <a:r>
              <a:rPr lang="hu-HU" dirty="0"/>
              <a:t>A gyakorlati képzés új formáinak, módszereinek bevezetése a felsőoktatásba</a:t>
            </a:r>
          </a:p>
          <a:p>
            <a:pPr lvl="0">
              <a:spcAft>
                <a:spcPts val="1200"/>
              </a:spcAft>
            </a:pPr>
            <a:r>
              <a:rPr lang="hu-HU" dirty="0"/>
              <a:t>A felsőoktatási intézmény és a vállalat korszerű infrastruktúrájának </a:t>
            </a:r>
            <a:r>
              <a:rPr lang="hu-HU" dirty="0" smtClean="0"/>
              <a:t>hasznosítása </a:t>
            </a:r>
            <a:r>
              <a:rPr lang="hu-HU" dirty="0"/>
              <a:t>a képzésben és a közös </a:t>
            </a:r>
            <a:r>
              <a:rPr lang="hu-HU" dirty="0" smtClean="0"/>
              <a:t>kutatásokban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2014.01.29.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egyetemi-vállalati együttműködések célja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hu-HU" sz="2800" dirty="0"/>
              <a:t>A képzési és a kutatási laboratóriumi infrastruktúra üzleti igényeken alapuló </a:t>
            </a:r>
            <a:r>
              <a:rPr lang="hu-HU" sz="2800" dirty="0" smtClean="0"/>
              <a:t>fejlesztése</a:t>
            </a:r>
            <a:endParaRPr lang="hu-HU" sz="2800" dirty="0"/>
          </a:p>
          <a:p>
            <a:pPr lvl="0">
              <a:spcAft>
                <a:spcPts val="1200"/>
              </a:spcAft>
            </a:pPr>
            <a:r>
              <a:rPr lang="hu-HU" sz="2800" dirty="0"/>
              <a:t>Hosszú távú, </a:t>
            </a:r>
            <a:r>
              <a:rPr lang="hu-HU" sz="2800" dirty="0" smtClean="0"/>
              <a:t>K+F </a:t>
            </a:r>
            <a:r>
              <a:rPr lang="hu-HU" sz="2800" dirty="0"/>
              <a:t>együttműködések kialakítása, közös </a:t>
            </a:r>
            <a:r>
              <a:rPr lang="hu-HU" sz="2800" dirty="0" smtClean="0"/>
              <a:t>finanszírozás, forrásbevonás</a:t>
            </a:r>
            <a:endParaRPr lang="hu-HU" sz="2800" dirty="0"/>
          </a:p>
          <a:p>
            <a:pPr lvl="0">
              <a:spcAft>
                <a:spcPts val="1200"/>
              </a:spcAft>
            </a:pPr>
            <a:r>
              <a:rPr lang="hu-HU" sz="2800" dirty="0"/>
              <a:t>Gyakorlatorientált képzés megvalósítása</a:t>
            </a:r>
          </a:p>
          <a:p>
            <a:pPr lvl="0">
              <a:spcAft>
                <a:spcPts val="1200"/>
              </a:spcAft>
            </a:pPr>
            <a:r>
              <a:rPr lang="hu-HU" sz="2800" dirty="0"/>
              <a:t>Tapasztalatok beépítése az </a:t>
            </a:r>
            <a:r>
              <a:rPr lang="hu-HU" sz="2800" dirty="0" smtClean="0"/>
              <a:t>oktatásba</a:t>
            </a:r>
            <a:endParaRPr lang="hu-HU" sz="2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2014.01.29.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együttműködés előnyei</a:t>
            </a:r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88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spcAft>
                <a:spcPts val="1200"/>
              </a:spcAft>
            </a:pPr>
            <a:r>
              <a:rPr lang="hu-HU" sz="4400" dirty="0"/>
              <a:t>Közös egyetemi-vállalati K+F projektek indítása</a:t>
            </a:r>
          </a:p>
          <a:p>
            <a:pPr lvl="0">
              <a:spcAft>
                <a:spcPts val="1200"/>
              </a:spcAft>
            </a:pPr>
            <a:r>
              <a:rPr lang="hu-HU" sz="4400" dirty="0" smtClean="0"/>
              <a:t>Közös </a:t>
            </a:r>
            <a:r>
              <a:rPr lang="hu-HU" sz="4400" dirty="0"/>
              <a:t>K+F projektek </a:t>
            </a:r>
            <a:r>
              <a:rPr lang="hu-HU" sz="4400" dirty="0" smtClean="0"/>
              <a:t>kivitelezése (vállalati környezet,  </a:t>
            </a:r>
            <a:r>
              <a:rPr lang="hu-HU" sz="4400" dirty="0"/>
              <a:t>projektalapú </a:t>
            </a:r>
            <a:r>
              <a:rPr lang="hu-HU" sz="4400" dirty="0" smtClean="0"/>
              <a:t>működés, </a:t>
            </a:r>
            <a:r>
              <a:rPr lang="hu-HU" sz="4400" dirty="0"/>
              <a:t>vállalati </a:t>
            </a:r>
            <a:r>
              <a:rPr lang="hu-HU" sz="4400" dirty="0" smtClean="0"/>
              <a:t>munkakultúra)</a:t>
            </a:r>
            <a:endParaRPr lang="hu-HU" sz="4400" dirty="0"/>
          </a:p>
          <a:p>
            <a:pPr>
              <a:spcAft>
                <a:spcPts val="1200"/>
              </a:spcAft>
            </a:pPr>
            <a:r>
              <a:rPr lang="hu-HU" sz="4400" dirty="0"/>
              <a:t>Hallgatói szervezetek szakmai és infrastrukturális </a:t>
            </a:r>
            <a:r>
              <a:rPr lang="hu-HU" sz="4400" dirty="0" smtClean="0"/>
              <a:t>támogatása</a:t>
            </a:r>
            <a:endParaRPr lang="hu-HU" sz="4400" dirty="0">
              <a:solidFill>
                <a:srgbClr val="FF0000"/>
              </a:solidFill>
            </a:endParaRPr>
          </a:p>
          <a:p>
            <a:pPr lvl="0">
              <a:spcAft>
                <a:spcPts val="1200"/>
              </a:spcAft>
            </a:pPr>
            <a:r>
              <a:rPr lang="hu-HU" sz="4400" dirty="0" smtClean="0"/>
              <a:t>A vállalatok </a:t>
            </a:r>
            <a:r>
              <a:rPr lang="hu-HU" sz="4400" dirty="0"/>
              <a:t>közvetlen részvétele egyetemi szervezeti </a:t>
            </a:r>
            <a:r>
              <a:rPr lang="hu-HU" sz="4400" dirty="0" smtClean="0"/>
              <a:t>egységek </a:t>
            </a:r>
            <a:r>
              <a:rPr lang="hu-HU" sz="4400" dirty="0"/>
              <a:t>finanszírozásában</a:t>
            </a:r>
          </a:p>
          <a:p>
            <a:pPr lvl="0">
              <a:spcAft>
                <a:spcPts val="1200"/>
              </a:spcAft>
            </a:pPr>
            <a:r>
              <a:rPr lang="hu-HU" sz="4400" dirty="0"/>
              <a:t>Közös szervezeti egységek létrehozása</a:t>
            </a:r>
          </a:p>
          <a:p>
            <a:pPr lvl="0">
              <a:spcAft>
                <a:spcPts val="1200"/>
              </a:spcAft>
            </a:pPr>
            <a:r>
              <a:rPr lang="hu-HU" sz="4400" dirty="0"/>
              <a:t>A </a:t>
            </a:r>
            <a:r>
              <a:rPr lang="hu-HU" sz="4400" dirty="0" smtClean="0"/>
              <a:t>közösen </a:t>
            </a:r>
            <a:r>
              <a:rPr lang="hu-HU" sz="4400" dirty="0"/>
              <a:t>alapított szervezeti egységek </a:t>
            </a:r>
            <a:r>
              <a:rPr lang="hu-HU" sz="4400" dirty="0" smtClean="0"/>
              <a:t>közös </a:t>
            </a:r>
            <a:r>
              <a:rPr lang="hu-HU" sz="4400" dirty="0"/>
              <a:t>finanszírozása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2014.01.29.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együttműködés eszközei I.</a:t>
            </a:r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02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hu-HU" sz="2500" dirty="0"/>
              <a:t>Az oktatásban résztvevő </a:t>
            </a:r>
            <a:r>
              <a:rPr lang="hu-HU" sz="2500" dirty="0" smtClean="0"/>
              <a:t>vállalati </a:t>
            </a:r>
            <a:r>
              <a:rPr lang="hu-HU" sz="2500" dirty="0"/>
              <a:t>szakemberek bérének </a:t>
            </a:r>
            <a:r>
              <a:rPr lang="hu-HU" sz="2500" dirty="0" smtClean="0"/>
              <a:t>részleges/teljes átvállalása </a:t>
            </a:r>
          </a:p>
          <a:p>
            <a:pPr lvl="0">
              <a:spcAft>
                <a:spcPts val="600"/>
              </a:spcAft>
            </a:pPr>
            <a:r>
              <a:rPr lang="hu-HU" sz="2500" dirty="0" smtClean="0"/>
              <a:t>K+F </a:t>
            </a:r>
            <a:r>
              <a:rPr lang="hu-HU" sz="2500" dirty="0"/>
              <a:t>megrendelések </a:t>
            </a:r>
            <a:r>
              <a:rPr lang="hu-HU" sz="2500" dirty="0" smtClean="0"/>
              <a:t>az infrastruktúra </a:t>
            </a:r>
            <a:r>
              <a:rPr lang="hu-HU" sz="2500" dirty="0"/>
              <a:t>és humánerőforrás jobb </a:t>
            </a:r>
            <a:r>
              <a:rPr lang="hu-HU" sz="2500" dirty="0" smtClean="0"/>
              <a:t>kihasználtsága érdekében</a:t>
            </a:r>
            <a:endParaRPr lang="hu-HU" sz="2500" dirty="0"/>
          </a:p>
          <a:p>
            <a:pPr lvl="0">
              <a:spcAft>
                <a:spcPts val="600"/>
              </a:spcAft>
            </a:pPr>
            <a:r>
              <a:rPr lang="hu-HU" sz="2500" dirty="0"/>
              <a:t>Infrastruktúra fejlesztésében nyújtott segítség </a:t>
            </a:r>
            <a:r>
              <a:rPr lang="hu-HU" sz="2500" dirty="0" smtClean="0"/>
              <a:t>a…</a:t>
            </a:r>
          </a:p>
          <a:p>
            <a:pPr lvl="1"/>
            <a:r>
              <a:rPr lang="hu-HU" sz="2400" dirty="0" smtClean="0"/>
              <a:t>laboratóriumi </a:t>
            </a:r>
            <a:r>
              <a:rPr lang="hu-HU" sz="2400" dirty="0"/>
              <a:t>eszközök, </a:t>
            </a:r>
            <a:endParaRPr lang="hu-HU" sz="2400" dirty="0" smtClean="0"/>
          </a:p>
          <a:p>
            <a:pPr lvl="1"/>
            <a:r>
              <a:rPr lang="hu-HU" sz="2400" dirty="0" smtClean="0"/>
              <a:t>oktatási/demonstrációs </a:t>
            </a:r>
            <a:r>
              <a:rPr lang="hu-HU" sz="2400" dirty="0"/>
              <a:t>célt szolgáló eszközök, </a:t>
            </a:r>
            <a:endParaRPr lang="hu-HU" sz="2400" dirty="0" smtClean="0"/>
          </a:p>
          <a:p>
            <a:pPr lvl="1">
              <a:spcAft>
                <a:spcPts val="600"/>
              </a:spcAft>
            </a:pPr>
            <a:r>
              <a:rPr lang="hu-HU" sz="2400" dirty="0" smtClean="0"/>
              <a:t>korszerű </a:t>
            </a:r>
            <a:r>
              <a:rPr lang="hu-HU" sz="2400" dirty="0"/>
              <a:t>technológiák, </a:t>
            </a:r>
            <a:r>
              <a:rPr lang="hu-HU" sz="2400" dirty="0" smtClean="0"/>
              <a:t>szoftverek…</a:t>
            </a:r>
          </a:p>
          <a:p>
            <a:pPr marL="457200" lvl="1" indent="0">
              <a:buNone/>
            </a:pPr>
            <a:r>
              <a:rPr lang="hu-HU" sz="2500" dirty="0" smtClean="0"/>
              <a:t>…ajándékozása/átadása </a:t>
            </a:r>
            <a:r>
              <a:rPr lang="hu-HU" sz="2500" dirty="0"/>
              <a:t>vagy beszerzésében nyújtott anyagi és szakmai </a:t>
            </a:r>
            <a:r>
              <a:rPr lang="hu-HU" sz="2500" dirty="0" smtClean="0"/>
              <a:t>segítség</a:t>
            </a:r>
            <a:endParaRPr lang="hu-HU" sz="25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2014.01.29.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együttműködés eszközei II.</a:t>
            </a:r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93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19440" cy="501823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500" dirty="0"/>
              <a:t>Közös szervezeti egység, közös finanszírozással: </a:t>
            </a:r>
            <a:br>
              <a:rPr lang="hu-HU" sz="2500" dirty="0"/>
            </a:br>
            <a:r>
              <a:rPr lang="hu-HU" sz="2500" i="1" dirty="0"/>
              <a:t>Audi Hungária Járműmérnöki Tanszékcsoport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500" dirty="0"/>
              <a:t>Vállalati körülményeknek megfelelő K+F intézet: </a:t>
            </a:r>
            <a:br>
              <a:rPr lang="hu-HU" sz="2500" dirty="0"/>
            </a:br>
            <a:r>
              <a:rPr lang="hu-HU" sz="2500" i="1" dirty="0"/>
              <a:t>Audi Hungária Intézet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500" dirty="0"/>
              <a:t>Hallgatói projektek: </a:t>
            </a:r>
            <a:endParaRPr lang="hu-HU" sz="2500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300" i="1" dirty="0" err="1" smtClean="0"/>
              <a:t>SZEngine</a:t>
            </a:r>
            <a:r>
              <a:rPr lang="hu-HU" sz="2300" i="1" dirty="0" smtClean="0"/>
              <a:t> </a:t>
            </a:r>
            <a:r>
              <a:rPr lang="hu-HU" sz="2300" i="1" dirty="0"/>
              <a:t>- Formula </a:t>
            </a:r>
            <a:r>
              <a:rPr lang="hu-HU" sz="2300" i="1" dirty="0" err="1"/>
              <a:t>Student</a:t>
            </a:r>
            <a:r>
              <a:rPr lang="hu-HU" sz="2300" i="1" dirty="0"/>
              <a:t> motorfejlesztő csapat</a:t>
            </a:r>
            <a:r>
              <a:rPr lang="hu-HU" sz="2300" i="1" dirty="0" smtClean="0"/>
              <a:t>,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300" i="1" dirty="0" smtClean="0"/>
              <a:t>Formula </a:t>
            </a:r>
            <a:r>
              <a:rPr lang="hu-HU" sz="2300" i="1" dirty="0" err="1"/>
              <a:t>Student</a:t>
            </a:r>
            <a:r>
              <a:rPr lang="hu-HU" sz="2300" i="1" dirty="0"/>
              <a:t> versenycsapat, </a:t>
            </a:r>
            <a:endParaRPr lang="hu-HU" sz="2300" i="1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300" i="1" dirty="0" err="1" smtClean="0"/>
              <a:t>SZEnergy</a:t>
            </a:r>
            <a:r>
              <a:rPr lang="hu-HU" sz="2300" i="1" dirty="0" smtClean="0"/>
              <a:t> csapat,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300" i="1" dirty="0" err="1" smtClean="0"/>
              <a:t>Gépész-Mechatronikai</a:t>
            </a:r>
            <a:r>
              <a:rPr lang="hu-HU" sz="2300" i="1" dirty="0" smtClean="0"/>
              <a:t> </a:t>
            </a:r>
            <a:r>
              <a:rPr lang="hu-HU" sz="2300" i="1" dirty="0"/>
              <a:t>mérnök Hallgatók Országos </a:t>
            </a:r>
            <a:r>
              <a:rPr lang="hu-HU" sz="2300" i="1" dirty="0" smtClean="0"/>
              <a:t>Konferenciája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300" i="1" dirty="0" smtClean="0"/>
              <a:t>Informatika Szakos Hallgatók Országos Konferenciája</a:t>
            </a:r>
            <a:endParaRPr lang="hu-HU" sz="2300" i="1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300" i="1" dirty="0"/>
              <a:t>Országos Pénzügyi Esettanulmányi Verseny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300" i="1" dirty="0" err="1" smtClean="0"/>
              <a:t>Career</a:t>
            </a:r>
            <a:r>
              <a:rPr lang="hu-HU" sz="2300" i="1" dirty="0" smtClean="0"/>
              <a:t> </a:t>
            </a:r>
            <a:r>
              <a:rPr lang="hu-HU" sz="2300" i="1" dirty="0" err="1" smtClean="0"/>
              <a:t>Advantage</a:t>
            </a:r>
            <a:r>
              <a:rPr lang="hu-HU" sz="2300" i="1" dirty="0" smtClean="0"/>
              <a:t>, angol nyelvű vállalati problémamegoldást célzó kurzus </a:t>
            </a:r>
            <a:endParaRPr lang="hu-HU" sz="2300" i="1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2014.01.29.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Jelenlegi gyakorlat, és eredmények a Széchenyi István Egyetemen</a:t>
            </a:r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Prof. Dr. Földesi Péter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body" idx="1"/>
          </p:nvPr>
        </p:nvSpPr>
        <p:spPr>
          <a:xfrm>
            <a:off x="755576" y="3573016"/>
            <a:ext cx="7772400" cy="1500187"/>
          </a:xfrm>
        </p:spPr>
        <p:txBody>
          <a:bodyPr>
            <a:normAutofit/>
          </a:bodyPr>
          <a:lstStyle/>
          <a:p>
            <a:pPr algn="ctr"/>
            <a:endParaRPr lang="hu-HU" sz="2800" dirty="0" smtClean="0"/>
          </a:p>
          <a:p>
            <a:pPr algn="ctr"/>
            <a:r>
              <a:rPr lang="hu-HU" sz="2800" dirty="0" smtClean="0"/>
              <a:t>E-mail</a:t>
            </a:r>
            <a:r>
              <a:rPr lang="hu-HU" sz="2800" dirty="0" smtClean="0"/>
              <a:t>: </a:t>
            </a:r>
            <a:r>
              <a:rPr lang="hu-HU" sz="2800" dirty="0" err="1" smtClean="0"/>
              <a:t>foldesi</a:t>
            </a:r>
            <a:r>
              <a:rPr lang="hu-HU" sz="2800" dirty="0" smtClean="0"/>
              <a:t>@</a:t>
            </a:r>
            <a:r>
              <a:rPr lang="hu-HU" sz="2800" dirty="0" err="1" smtClean="0"/>
              <a:t>sze.hu</a:t>
            </a:r>
            <a:endParaRPr lang="hu-HU" sz="2800" dirty="0"/>
          </a:p>
        </p:txBody>
      </p:sp>
      <p:pic>
        <p:nvPicPr>
          <p:cNvPr id="1026" name="Picture 2" descr="C:\Users\user\AppData\Local\Temp\jobb_szoveg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601968" cy="26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814</TotalTime>
  <Words>284</Words>
  <Application>Microsoft Office PowerPoint</Application>
  <PresentationFormat>Diavetítés a képernyőre (4:3 oldalarány)</PresentationFormat>
  <Paragraphs>60</Paragraphs>
  <Slides>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Főcím</vt:lpstr>
      <vt:lpstr>Egyéni tervezés</vt:lpstr>
      <vt:lpstr>PowerPoint bemutató</vt:lpstr>
      <vt:lpstr>Az egyetemi-vállalati együttműködések célja</vt:lpstr>
      <vt:lpstr>Az együttműködés előnyei</vt:lpstr>
      <vt:lpstr>Az együttműködés eszközei I.</vt:lpstr>
      <vt:lpstr>Az együttműködés eszközei II.</vt:lpstr>
      <vt:lpstr>Jelenlegi gyakorlat, és eredmények a Széchenyi István Egyetemen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user</cp:lastModifiedBy>
  <cp:revision>56</cp:revision>
  <dcterms:created xsi:type="dcterms:W3CDTF">2012-03-05T15:57:55Z</dcterms:created>
  <dcterms:modified xsi:type="dcterms:W3CDTF">2014-01-29T07:51:25Z</dcterms:modified>
</cp:coreProperties>
</file>