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7"/>
  </p:notesMasterIdLst>
  <p:sldIdLst>
    <p:sldId id="284" r:id="rId2"/>
    <p:sldId id="322" r:id="rId3"/>
    <p:sldId id="323" r:id="rId4"/>
    <p:sldId id="311" r:id="rId5"/>
    <p:sldId id="312" r:id="rId6"/>
    <p:sldId id="313" r:id="rId7"/>
    <p:sldId id="306" r:id="rId8"/>
    <p:sldId id="324" r:id="rId9"/>
    <p:sldId id="325" r:id="rId10"/>
    <p:sldId id="326" r:id="rId11"/>
    <p:sldId id="327" r:id="rId12"/>
    <p:sldId id="328" r:id="rId13"/>
    <p:sldId id="319" r:id="rId14"/>
    <p:sldId id="329" r:id="rId15"/>
    <p:sldId id="330" r:id="rId16"/>
    <p:sldId id="331" r:id="rId17"/>
    <p:sldId id="332" r:id="rId18"/>
    <p:sldId id="333" r:id="rId19"/>
    <p:sldId id="334" r:id="rId20"/>
    <p:sldId id="336" r:id="rId21"/>
    <p:sldId id="338" r:id="rId22"/>
    <p:sldId id="335" r:id="rId23"/>
    <p:sldId id="318" r:id="rId24"/>
    <p:sldId id="339" r:id="rId25"/>
    <p:sldId id="30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zcte\Dropbox\PVC\Presentations\UNNC+UNMCGraph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/>
          <a:lstStyle/>
          <a:p>
            <a:pPr>
              <a:defRPr/>
            </a:pPr>
            <a:r>
              <a:rPr lang="en-US"/>
              <a:t>Student Numbers 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Sheet1!$B$4</c:f>
              <c:strCache>
                <c:ptCount val="1"/>
                <c:pt idx="0">
                  <c:v>Malaysia - all</c:v>
                </c:pt>
              </c:strCache>
            </c:strRef>
          </c:tx>
          <c:marker>
            <c:symbol val="none"/>
          </c:marker>
          <c:cat>
            <c:strRef>
              <c:f>Sheet1!$A$5:$A$17</c:f>
              <c:strCache>
                <c:ptCount val="13"/>
                <c:pt idx="0">
                  <c:v>2000-01</c:v>
                </c:pt>
                <c:pt idx="1">
                  <c:v>2001-02</c:v>
                </c:pt>
                <c:pt idx="2">
                  <c:v>2002-03</c:v>
                </c:pt>
                <c:pt idx="3">
                  <c:v>2003-04</c:v>
                </c:pt>
                <c:pt idx="4">
                  <c:v>2004-05</c:v>
                </c:pt>
                <c:pt idx="5">
                  <c:v>2005-06</c:v>
                </c:pt>
                <c:pt idx="6">
                  <c:v>2006-07</c:v>
                </c:pt>
                <c:pt idx="7">
                  <c:v>2007-08</c:v>
                </c:pt>
                <c:pt idx="8">
                  <c:v>2008-09</c:v>
                </c:pt>
                <c:pt idx="9">
                  <c:v>2009-10</c:v>
                </c:pt>
                <c:pt idx="10">
                  <c:v>2010-11</c:v>
                </c:pt>
                <c:pt idx="11">
                  <c:v>2011-12</c:v>
                </c:pt>
                <c:pt idx="12">
                  <c:v>2012-13</c:v>
                </c:pt>
              </c:strCache>
            </c:strRef>
          </c:cat>
          <c:val>
            <c:numRef>
              <c:f>Sheet1!$B$5:$B$17</c:f>
              <c:numCache>
                <c:formatCode>General</c:formatCode>
                <c:ptCount val="13"/>
                <c:pt idx="0">
                  <c:v>86</c:v>
                </c:pt>
                <c:pt idx="1">
                  <c:v>196</c:v>
                </c:pt>
                <c:pt idx="2">
                  <c:v>435</c:v>
                </c:pt>
                <c:pt idx="3">
                  <c:v>549</c:v>
                </c:pt>
                <c:pt idx="4">
                  <c:v>900</c:v>
                </c:pt>
                <c:pt idx="5">
                  <c:v>1346</c:v>
                </c:pt>
                <c:pt idx="6">
                  <c:v>2010</c:v>
                </c:pt>
                <c:pt idx="7">
                  <c:v>2924</c:v>
                </c:pt>
                <c:pt idx="8">
                  <c:v>3213</c:v>
                </c:pt>
                <c:pt idx="9">
                  <c:v>3545</c:v>
                </c:pt>
                <c:pt idx="10">
                  <c:v>3780</c:v>
                </c:pt>
                <c:pt idx="11">
                  <c:v>4100</c:v>
                </c:pt>
                <c:pt idx="12">
                  <c:v>4566</c:v>
                </c:pt>
              </c:numCache>
            </c:numRef>
          </c:val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Malaysia-Int</c:v>
                </c:pt>
              </c:strCache>
            </c:strRef>
          </c:tx>
          <c:marker>
            <c:symbol val="none"/>
          </c:marker>
          <c:val>
            <c:numRef>
              <c:f>Sheet1!$D$5:$D$17</c:f>
              <c:numCache>
                <c:formatCode>General</c:formatCode>
                <c:ptCount val="13"/>
                <c:pt idx="0">
                  <c:v>3</c:v>
                </c:pt>
                <c:pt idx="1">
                  <c:v>10</c:v>
                </c:pt>
                <c:pt idx="2">
                  <c:v>45</c:v>
                </c:pt>
                <c:pt idx="3">
                  <c:v>162</c:v>
                </c:pt>
                <c:pt idx="4">
                  <c:v>230</c:v>
                </c:pt>
                <c:pt idx="5">
                  <c:v>420</c:v>
                </c:pt>
                <c:pt idx="6">
                  <c:v>600</c:v>
                </c:pt>
                <c:pt idx="7">
                  <c:v>986</c:v>
                </c:pt>
                <c:pt idx="8">
                  <c:v>1213</c:v>
                </c:pt>
                <c:pt idx="9">
                  <c:v>1337</c:v>
                </c:pt>
                <c:pt idx="10">
                  <c:v>1436</c:v>
                </c:pt>
                <c:pt idx="11">
                  <c:v>1550</c:v>
                </c:pt>
                <c:pt idx="12">
                  <c:v>1750</c:v>
                </c:pt>
              </c:numCache>
            </c:numRef>
          </c:val>
        </c:ser>
        <c:dLbls/>
        <c:marker val="1"/>
        <c:axId val="60787712"/>
        <c:axId val="60867328"/>
      </c:lineChart>
      <c:catAx>
        <c:axId val="60787712"/>
        <c:scaling>
          <c:orientation val="minMax"/>
        </c:scaling>
        <c:axPos val="b"/>
        <c:numFmt formatCode="General" sourceLinked="1"/>
        <c:majorTickMark val="none"/>
        <c:tickLblPos val="nextTo"/>
        <c:crossAx val="60867328"/>
        <c:crosses val="autoZero"/>
        <c:auto val="1"/>
        <c:lblAlgn val="ctr"/>
        <c:lblOffset val="100"/>
      </c:catAx>
      <c:valAx>
        <c:axId val="6086732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0787712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05D83-A1D5-4D5A-9A84-4B8E2FC337EC}" type="datetimeFigureOut">
              <a:rPr lang="en-GB" smtClean="0"/>
              <a:pPr/>
              <a:t>28/01/2014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BC338-FC6C-459D-894B-3F98E9DBED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80982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074B3-CDB0-4126-A80A-6F71D32C6C1F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48B685-8B51-4C64-B323-0E4E1789ACD7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0900B-92B3-4CBA-BED1-82B3C9D840DB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57BA3-D8D4-4738-BA1B-A39F35449A46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7C1B2-7EAC-457A-B006-69C4F3ED7CB2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0A56B-B27A-4D13-B71A-E4BEE2323DBC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A3FFD-710E-4689-99CE-029FC83DE4FA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48B685-8B51-4C64-B323-0E4E1789ACD7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A3FFD-710E-4689-99CE-029FC83DE4FA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A3FFD-710E-4689-99CE-029FC83DE4FA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48B685-8B51-4C64-B323-0E4E1789ACD7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48B685-8B51-4C64-B323-0E4E1789ACD7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255588" y="1066800"/>
            <a:ext cx="8610600" cy="50292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aseline="0">
              <a:solidFill>
                <a:srgbClr val="E9E9E8"/>
              </a:solidFill>
            </a:endParaRP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67464" cy="2286000"/>
          </a:xfrm>
        </p:spPr>
        <p:txBody>
          <a:bodyPr/>
          <a:lstStyle>
            <a:lvl1pPr>
              <a:lnSpc>
                <a:spcPct val="85000"/>
              </a:lnSpc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334000"/>
            <a:ext cx="6400800" cy="609600"/>
          </a:xfrm>
          <a:ln>
            <a:solidFill>
              <a:srgbClr val="032553"/>
            </a:solidFill>
          </a:ln>
        </p:spPr>
        <p:txBody>
          <a:bodyPr/>
          <a:lstStyle>
            <a:lvl1pPr marL="0" indent="0">
              <a:buFontTx/>
              <a:buNone/>
              <a:defRPr sz="22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1200EA-B4A2-46E7-AA40-F3CBB9F1D4E8}" type="datetimeFigureOut">
              <a:rPr lang="en-GB" smtClean="0"/>
              <a:pPr/>
              <a:t>28/01/2014</a:t>
            </a:fld>
            <a:endParaRPr lang="en-GB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3EB9BE-0ED4-422F-894E-BA9349D33C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6632"/>
            <a:ext cx="871296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3024336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196753"/>
            <a:ext cx="5112568" cy="48965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1A6E4-42F2-4B58-83DB-1366BC29F898}" type="datetimeFigureOut">
              <a:rPr lang="en-GB" smtClean="0"/>
              <a:pPr/>
              <a:t>28/01/2014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4D0D6-A8E8-46FC-9F19-3B3BB413C4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3448" cy="1057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223448" cy="41631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6746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BD6D9-3C9F-443D-B87B-727D473EEDF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17B7C-CFA2-4D7C-B9EA-CE1B6D993B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5FA9D-AB41-44F8-AF27-B1ECF66F49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914732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aseline="0">
                <a:solidFill>
                  <a:srgbClr val="999999"/>
                </a:solidFill>
                <a:latin typeface="Arial" charset="0"/>
              </a:defRPr>
            </a:lvl1pPr>
          </a:lstStyle>
          <a:p>
            <a:fld id="{6D31A6E4-42F2-4B58-83DB-1366BC29F898}" type="datetimeFigureOut">
              <a:rPr lang="en-GB" smtClean="0"/>
              <a:pPr/>
              <a:t>28/01/2014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248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aseline="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248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aseline="0">
                <a:solidFill>
                  <a:schemeClr val="bg2"/>
                </a:solidFill>
                <a:latin typeface="Arial" charset="0"/>
              </a:defRPr>
            </a:lvl1pPr>
          </a:lstStyle>
          <a:p>
            <a:fld id="{C734D0D6-A8E8-46FC-9F19-3B3BB413C46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255588" y="1066800"/>
            <a:ext cx="8610600" cy="50292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aseline="0">
              <a:solidFill>
                <a:srgbClr val="E9E9E8"/>
              </a:solidFill>
            </a:endParaRPr>
          </a:p>
        </p:txBody>
      </p:sp>
      <p:sp>
        <p:nvSpPr>
          <p:cNvPr id="2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219200"/>
            <a:ext cx="8439472" cy="98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5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362200"/>
            <a:ext cx="8367464" cy="36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7" y="72008"/>
            <a:ext cx="870197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73" r:id="rId4"/>
    <p:sldLayoutId id="2147483675" r:id="rId5"/>
    <p:sldLayoutId id="2147483676" r:id="rId6"/>
  </p:sldLayoutIdLst>
  <p:transition spd="slow">
    <p:push dir="u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+mj-lt"/>
          <a:ea typeface="ＭＳ Ｐゴシック" pitchFamily="-8" charset="-128"/>
          <a:cs typeface="ＭＳ Ｐゴシック" pitchFamily="-8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  <a:ea typeface="ＭＳ Ｐゴシック" pitchFamily="-8" charset="-128"/>
          <a:cs typeface="ＭＳ Ｐゴシック" pitchFamily="-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pitchFamily="-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32553"/>
        </a:buClr>
        <a:buChar char="•"/>
        <a:defRPr sz="2600">
          <a:solidFill>
            <a:srgbClr val="4D3A31"/>
          </a:solidFill>
          <a:latin typeface="+mn-lt"/>
          <a:ea typeface="ＭＳ Ｐゴシック" pitchFamily="-8" charset="-128"/>
          <a:cs typeface="ＭＳ Ｐゴシック" pitchFamily="-8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4D3A31"/>
          </a:solidFill>
          <a:latin typeface="+mn-lt"/>
          <a:ea typeface="ＭＳ Ｐゴシック" pitchFamily="-8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4D3A31"/>
          </a:solidFill>
          <a:latin typeface="+mn-lt"/>
          <a:ea typeface="ＭＳ Ｐゴシック" pitchFamily="-8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3A31"/>
          </a:solidFill>
          <a:latin typeface="+mn-lt"/>
          <a:ea typeface="ＭＳ Ｐゴシック" pitchFamily="-8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3A31"/>
          </a:solidFill>
          <a:latin typeface="+mn-lt"/>
          <a:ea typeface="ＭＳ Ｐゴシック" pitchFamily="-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424936" cy="1584176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Establishing Campuses in Asia</a:t>
            </a:r>
            <a:br>
              <a:rPr lang="en-GB" sz="40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5517232"/>
            <a:ext cx="7992888" cy="104164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Christine Ennew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Provost and CEO, University of Nottingham Malaysia Campus</a:t>
            </a:r>
            <a:endParaRPr lang="en-GB" dirty="0" smtClean="0"/>
          </a:p>
        </p:txBody>
      </p:sp>
      <p:pic>
        <p:nvPicPr>
          <p:cNvPr id="4" name="Picture 15" descr="Front of Admin Bl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3192594"/>
            <a:ext cx="2582634" cy="210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982" y="3192594"/>
            <a:ext cx="2951490" cy="210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192594"/>
            <a:ext cx="2808312" cy="210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79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24744"/>
            <a:ext cx="8640960" cy="1296144"/>
          </a:xfrm>
        </p:spPr>
        <p:txBody>
          <a:bodyPr/>
          <a:lstStyle/>
          <a:p>
            <a:pPr eaLnBrk="1" hangingPunct="1"/>
            <a:r>
              <a:rPr lang="en-GB" sz="3200" dirty="0" smtClean="0"/>
              <a:t>Why invest in international campuses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9" y="1773238"/>
            <a:ext cx="5184575" cy="4608090"/>
          </a:xfrm>
        </p:spPr>
        <p:txBody>
          <a:bodyPr/>
          <a:lstStyle/>
          <a:p>
            <a:pPr eaLnBrk="1" hangingPunct="1"/>
            <a:r>
              <a:rPr lang="en-GB" sz="2000" dirty="0" smtClean="0"/>
              <a:t>Enabling factors</a:t>
            </a:r>
          </a:p>
          <a:p>
            <a:pPr lvl="1" eaLnBrk="1" hangingPunct="1"/>
            <a:r>
              <a:rPr lang="en-GB" sz="2000" dirty="0" smtClean="0"/>
              <a:t>Government regulations in host countries </a:t>
            </a:r>
          </a:p>
          <a:p>
            <a:pPr lvl="2"/>
            <a:r>
              <a:rPr lang="en-GB" sz="1800" dirty="0" smtClean="0"/>
              <a:t>Malaysia 2020 Vision, well developed private HE sector</a:t>
            </a:r>
          </a:p>
          <a:p>
            <a:pPr lvl="2"/>
            <a:r>
              <a:rPr lang="en-GB" sz="1800" dirty="0" smtClean="0"/>
              <a:t>2003 law in China, policies encouraging foreign providers</a:t>
            </a:r>
          </a:p>
          <a:p>
            <a:pPr lvl="1" eaLnBrk="1" hangingPunct="1"/>
            <a:r>
              <a:rPr lang="en-GB" sz="2000" dirty="0" smtClean="0"/>
              <a:t>Vision and leadership from the UK</a:t>
            </a:r>
          </a:p>
          <a:p>
            <a:pPr lvl="1" eaLnBrk="1" hangingPunct="1"/>
            <a:r>
              <a:rPr lang="en-GB" sz="2000" dirty="0" smtClean="0"/>
              <a:t>Culture – bias to action, internal locus of control, regulations support but do not constrain</a:t>
            </a:r>
          </a:p>
          <a:p>
            <a:pPr lvl="1" eaLnBrk="1" hangingPunct="1"/>
            <a:r>
              <a:rPr lang="en-GB" sz="2000" dirty="0" smtClean="0"/>
              <a:t>Governance – robust but supportive</a:t>
            </a:r>
          </a:p>
          <a:p>
            <a:pPr lvl="1" eaLnBrk="1" hangingPunct="1"/>
            <a:r>
              <a:rPr lang="en-GB" sz="2000" dirty="0" smtClean="0"/>
              <a:t>Financial strength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793859"/>
            <a:ext cx="2771800" cy="19231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005064"/>
            <a:ext cx="2772717" cy="18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0866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The Concept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57364"/>
            <a:ext cx="5040560" cy="4619636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GB" sz="2000" dirty="0" smtClean="0"/>
              <a:t>UK degree awarding powers</a:t>
            </a:r>
          </a:p>
          <a:p>
            <a:pPr eaLnBrk="1" hangingPunct="1">
              <a:spcBef>
                <a:spcPts val="600"/>
              </a:spcBef>
            </a:pPr>
            <a:r>
              <a:rPr lang="en-GB" sz="2000" dirty="0" smtClean="0"/>
              <a:t>A UK style education – curriculum, pedagogy, systems, language, resources</a:t>
            </a:r>
          </a:p>
          <a:p>
            <a:pPr eaLnBrk="1" hangingPunct="1">
              <a:spcBef>
                <a:spcPts val="600"/>
              </a:spcBef>
            </a:pPr>
            <a:r>
              <a:rPr lang="en-GB" sz="2000" dirty="0" smtClean="0"/>
              <a:t>The “Nottingham” experience – leadership from seconded staff</a:t>
            </a:r>
          </a:p>
          <a:p>
            <a:pPr eaLnBrk="1" hangingPunct="1">
              <a:spcBef>
                <a:spcPts val="600"/>
              </a:spcBef>
            </a:pPr>
            <a:r>
              <a:rPr lang="en-GB" sz="2000" dirty="0" smtClean="0"/>
              <a:t>Multi-campus schools – academic units at the campuses are part of the School at the UK campus</a:t>
            </a:r>
          </a:p>
          <a:p>
            <a:pPr eaLnBrk="1" hangingPunct="1">
              <a:spcBef>
                <a:spcPts val="600"/>
              </a:spcBef>
            </a:pPr>
            <a:r>
              <a:rPr lang="en-GB" sz="2000" dirty="0" smtClean="0"/>
              <a:t>Student exchange and mobility</a:t>
            </a:r>
          </a:p>
          <a:p>
            <a:pPr eaLnBrk="1" hangingPunct="1">
              <a:spcBef>
                <a:spcPts val="600"/>
              </a:spcBef>
            </a:pPr>
            <a:r>
              <a:rPr lang="en-GB" sz="2000" dirty="0" smtClean="0"/>
              <a:t>International staff and international students</a:t>
            </a:r>
          </a:p>
          <a:p>
            <a:pPr eaLnBrk="1" hangingPunct="1">
              <a:spcBef>
                <a:spcPts val="600"/>
              </a:spcBef>
            </a:pPr>
            <a:r>
              <a:rPr lang="en-GB" sz="2000" dirty="0" smtClean="0"/>
              <a:t>Research active</a:t>
            </a:r>
          </a:p>
          <a:p>
            <a:pPr eaLnBrk="1" hangingPunct="1">
              <a:buFontTx/>
              <a:buNone/>
            </a:pPr>
            <a:endParaRPr lang="en-GB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5439" y="1844824"/>
            <a:ext cx="2665606" cy="400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0767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implementation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2763"/>
            <a:ext cx="5438384" cy="445454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Legally, both campuses owned by joint venture companies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Academic CEO with representative boards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Mix of locally recruited, international and seconded staff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“Private” Universities within the local jurisdiction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Academic matters are wholly managed by the University of Nottingham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Quality assurance and standards determined by the University of Nottingham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Student experience and services – aligned to UK principles but adapted for local context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5583" y="3933056"/>
            <a:ext cx="2957491" cy="21298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3999" y="1772816"/>
            <a:ext cx="2989568" cy="19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7102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064896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 smtClean="0"/>
              <a:t>Operational Challenges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 smtClean="0"/>
          </a:p>
        </p:txBody>
      </p:sp>
      <p:pic>
        <p:nvPicPr>
          <p:cNvPr id="4" name="Picture 15" descr="Front of Admin Bl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3192594"/>
            <a:ext cx="2582634" cy="210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982" y="3192594"/>
            <a:ext cx="2951490" cy="210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192594"/>
            <a:ext cx="2808312" cy="210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5073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The Educational Challenge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16832"/>
            <a:ext cx="5184576" cy="4691644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GB" sz="2000" dirty="0" smtClean="0"/>
              <a:t>Education aligned to domestic QA systems and processes – comparability in quality and standards</a:t>
            </a:r>
          </a:p>
          <a:p>
            <a:pPr eaLnBrk="1" hangingPunct="1">
              <a:spcBef>
                <a:spcPts val="600"/>
              </a:spcBef>
            </a:pPr>
            <a:r>
              <a:rPr lang="en-GB" sz="2000" dirty="0" smtClean="0"/>
              <a:t>Overarching regulatory framework – autonomy v </a:t>
            </a:r>
            <a:r>
              <a:rPr lang="en-GB" sz="2000" dirty="0" err="1" smtClean="0"/>
              <a:t>govt</a:t>
            </a:r>
            <a:r>
              <a:rPr lang="en-GB" sz="2000" dirty="0" smtClean="0"/>
              <a:t> control</a:t>
            </a:r>
          </a:p>
          <a:p>
            <a:pPr eaLnBrk="1" hangingPunct="1">
              <a:spcBef>
                <a:spcPts val="600"/>
              </a:spcBef>
            </a:pPr>
            <a:r>
              <a:rPr lang="en-GB" sz="2000" dirty="0" smtClean="0"/>
              <a:t>UK – QAA, qualifications framework, audit and enhancement</a:t>
            </a:r>
          </a:p>
          <a:p>
            <a:pPr eaLnBrk="1" hangingPunct="1">
              <a:spcBef>
                <a:spcPts val="600"/>
              </a:spcBef>
            </a:pPr>
            <a:r>
              <a:rPr lang="en-GB" sz="2000" dirty="0" smtClean="0"/>
              <a:t>Malaysia – MQA, qualifications frameworks, course approval process, fee regulations</a:t>
            </a:r>
          </a:p>
          <a:p>
            <a:pPr eaLnBrk="1" hangingPunct="1">
              <a:spcBef>
                <a:spcPts val="600"/>
              </a:spcBef>
            </a:pPr>
            <a:r>
              <a:rPr lang="en-GB" sz="2000" dirty="0" smtClean="0"/>
              <a:t>Professional Accreditation – whose professional bodies</a:t>
            </a:r>
          </a:p>
          <a:p>
            <a:pPr eaLnBrk="1" hangingPunct="1">
              <a:spcBef>
                <a:spcPts val="600"/>
              </a:spcBef>
            </a:pPr>
            <a:r>
              <a:rPr lang="en-GB" sz="2000" dirty="0" smtClean="0"/>
              <a:t>Aligning domestic students and students returning from abroad</a:t>
            </a:r>
          </a:p>
          <a:p>
            <a:pPr eaLnBrk="1" hangingPunct="1">
              <a:buFontTx/>
              <a:buNone/>
            </a:pPr>
            <a:endParaRPr lang="en-GB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0139" y="1908212"/>
            <a:ext cx="2891813" cy="2168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0139" y="4251925"/>
            <a:ext cx="2902040" cy="191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2195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Educational Delivery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77716"/>
            <a:ext cx="5400600" cy="4619636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GB" sz="2000" dirty="0" smtClean="0"/>
              <a:t>Focus on “equivalence” – consistency at the core but scope for adaptation</a:t>
            </a:r>
          </a:p>
          <a:p>
            <a:pPr eaLnBrk="1" hangingPunct="1">
              <a:spcBef>
                <a:spcPts val="600"/>
              </a:spcBef>
            </a:pPr>
            <a:r>
              <a:rPr lang="en-GB" sz="2000" dirty="0" smtClean="0"/>
              <a:t>A British style education – curriculum, pedagogy, systems, language, resources</a:t>
            </a:r>
          </a:p>
          <a:p>
            <a:pPr eaLnBrk="1" hangingPunct="1">
              <a:spcBef>
                <a:spcPts val="600"/>
              </a:spcBef>
            </a:pPr>
            <a:r>
              <a:rPr lang="en-GB" sz="2000" dirty="0" smtClean="0"/>
              <a:t>A “one University” concept, multi campus schools, cross campus governance </a:t>
            </a:r>
          </a:p>
          <a:p>
            <a:pPr eaLnBrk="1" hangingPunct="1">
              <a:spcBef>
                <a:spcPts val="600"/>
              </a:spcBef>
            </a:pPr>
            <a:r>
              <a:rPr lang="en-GB" sz="2000" dirty="0" smtClean="0"/>
              <a:t>Student and staff mobility</a:t>
            </a:r>
          </a:p>
          <a:p>
            <a:pPr eaLnBrk="1" hangingPunct="1">
              <a:spcBef>
                <a:spcPts val="600"/>
              </a:spcBef>
            </a:pPr>
            <a:r>
              <a:rPr lang="en-GB" sz="2000" dirty="0" smtClean="0"/>
              <a:t>Accept multiple regulatory regimes</a:t>
            </a:r>
          </a:p>
          <a:p>
            <a:pPr eaLnBrk="1" hangingPunct="1">
              <a:spcBef>
                <a:spcPts val="600"/>
              </a:spcBef>
            </a:pPr>
            <a:r>
              <a:rPr lang="en-GB" sz="2000" dirty="0" smtClean="0"/>
              <a:t>British in origin and style but locally embedded</a:t>
            </a:r>
          </a:p>
          <a:p>
            <a:pPr eaLnBrk="1" hangingPunct="1">
              <a:buFontTx/>
              <a:buNone/>
            </a:pPr>
            <a:endParaRPr lang="en-GB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7043" y="2132856"/>
            <a:ext cx="26347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4871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Student Life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6779"/>
            <a:ext cx="4906888" cy="445454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University is more than just the core education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Delivering in relation to co-curricular activity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Student experience and services – aligned to British principles but adapted for local context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International campuses have greater control but also require greater investment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Working flexibly and sensitively with local norms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800" y="1556792"/>
            <a:ext cx="2969568" cy="2238474"/>
          </a:xfrm>
          <a:prstGeom prst="rect">
            <a:avLst/>
          </a:prstGeom>
        </p:spPr>
      </p:pic>
      <p:pic>
        <p:nvPicPr>
          <p:cNvPr id="2051" name="Picture 3" descr="4c4b7aeb-33d3-47bf-aa09-8d8a9fbc0433@exma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799" y="4149080"/>
            <a:ext cx="2969568" cy="19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0915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Staff Experience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6779"/>
            <a:ext cx="4690864" cy="39684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Promising the home campus experience but operating under local law and policy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Employment terms and conditions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Dealing with cultural differences (responsibilities, behaviours, policies – </a:t>
            </a:r>
            <a:r>
              <a:rPr lang="en-GB" sz="2000" dirty="0" err="1" smtClean="0"/>
              <a:t>eg</a:t>
            </a:r>
            <a:r>
              <a:rPr lang="en-GB" sz="2000" dirty="0" smtClean="0"/>
              <a:t> equal opportunities)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Student expectations inside and outside of the class room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Nature and scale of research opportunities</a:t>
            </a:r>
          </a:p>
          <a:p>
            <a:pPr eaLnBrk="1" hangingPunct="1">
              <a:lnSpc>
                <a:spcPct val="90000"/>
              </a:lnSpc>
            </a:pPr>
            <a:endParaRPr lang="en-GB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2139" y="1586269"/>
            <a:ext cx="2878207" cy="1914739"/>
          </a:xfrm>
          <a:prstGeom prst="rect">
            <a:avLst/>
          </a:prstGeom>
        </p:spPr>
      </p:pic>
      <p:pic>
        <p:nvPicPr>
          <p:cNvPr id="8" name="Picture 2" descr="Tracking endangered elephants with satellite technolo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138" y="4077072"/>
            <a:ext cx="2784803" cy="133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8673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Partner Relationships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0846"/>
            <a:ext cx="4690864" cy="39684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Educational or commercial – our partner is a commercial entity and unfamiliar with HE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Aligning interests of both partners – awareness of how we deliver value to them and how they deliver value to us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Text book example of the challenges of managing a JV</a:t>
            </a:r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No easy solution but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C</a:t>
            </a:r>
            <a:r>
              <a:rPr lang="en-GB" sz="1800" dirty="0" smtClean="0"/>
              <a:t>ommunication is key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Flexibility and adaptability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Compromise</a:t>
            </a:r>
          </a:p>
          <a:p>
            <a:pPr eaLnBrk="1" hangingPunct="1">
              <a:lnSpc>
                <a:spcPct val="90000"/>
              </a:lnSpc>
            </a:pPr>
            <a:endParaRPr lang="en-GB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700808"/>
            <a:ext cx="2804806" cy="18722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907189"/>
            <a:ext cx="3403877" cy="212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0696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064896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 smtClean="0"/>
              <a:t>Conclusions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 smtClean="0"/>
          </a:p>
        </p:txBody>
      </p:sp>
      <p:pic>
        <p:nvPicPr>
          <p:cNvPr id="4" name="Picture 15" descr="Front of Admin Bl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3192594"/>
            <a:ext cx="2582634" cy="210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982" y="3192594"/>
            <a:ext cx="2951490" cy="210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192594"/>
            <a:ext cx="2808312" cy="210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971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“Macro Context”</a:t>
            </a:r>
          </a:p>
          <a:p>
            <a:r>
              <a:rPr lang="en-GB" dirty="0" smtClean="0"/>
              <a:t>The University of Nottingham and its campus in </a:t>
            </a:r>
            <a:r>
              <a:rPr lang="en-GB" dirty="0"/>
              <a:t>M</a:t>
            </a:r>
            <a:r>
              <a:rPr lang="en-GB" dirty="0" smtClean="0"/>
              <a:t>alaysia</a:t>
            </a:r>
          </a:p>
          <a:p>
            <a:r>
              <a:rPr lang="en-GB" dirty="0" smtClean="0"/>
              <a:t>Issues and Challenges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6693891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052736"/>
            <a:ext cx="8496944" cy="1008112"/>
          </a:xfrm>
        </p:spPr>
        <p:txBody>
          <a:bodyPr/>
          <a:lstStyle/>
          <a:p>
            <a:pPr eaLnBrk="1" hangingPunct="1"/>
            <a:r>
              <a:rPr lang="en-GB" sz="3600" dirty="0" smtClean="0"/>
              <a:t>Malaysia Campus - Students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6524808"/>
              </p:ext>
            </p:extLst>
          </p:nvPr>
        </p:nvGraphicFramePr>
        <p:xfrm>
          <a:off x="683568" y="1916832"/>
          <a:ext cx="770485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78574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41" y="1212776"/>
            <a:ext cx="5915025" cy="1143000"/>
          </a:xfrm>
        </p:spPr>
        <p:txBody>
          <a:bodyPr/>
          <a:lstStyle/>
          <a:p>
            <a:r>
              <a:rPr lang="en-GB" dirty="0" smtClean="0"/>
              <a:t>Student Achievements</a:t>
            </a:r>
            <a:endParaRPr lang="en-GB" dirty="0"/>
          </a:p>
        </p:txBody>
      </p:sp>
      <p:pic>
        <p:nvPicPr>
          <p:cNvPr id="1026" name="Picture 2" descr="NCR Gro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1178"/>
            <a:ext cx="3810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bcdn-sphotos-e-a.akamaihd.net/hphotos-ak-ash3/7606_615415115153519_20836811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441" y="3861048"/>
            <a:ext cx="361451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rb Your Ego - Semenyih, Malays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60983"/>
            <a:ext cx="1956048" cy="195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Description: C:\Users\kpzsd\Documents\UNMC\VP T&amp;L\Projects\Impact Campaign UNMC\Orang Asli\Photos\August 2012 - Orang Asli\IMG_41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6925" y="1349126"/>
            <a:ext cx="3116213" cy="20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3476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Grant Income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8190121"/>
              </p:ext>
            </p:extLst>
          </p:nvPr>
        </p:nvGraphicFramePr>
        <p:xfrm>
          <a:off x="1259630" y="1988836"/>
          <a:ext cx="5976665" cy="4356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6877"/>
                <a:gridCol w="2079894"/>
                <a:gridCol w="2079894"/>
              </a:tblGrid>
              <a:tr h="792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Year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Government </a:t>
                      </a:r>
                      <a:r>
                        <a:rPr lang="en-US" sz="2000" dirty="0" smtClean="0">
                          <a:effectLst/>
                        </a:rPr>
                        <a:t>(‘000 RM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 </a:t>
                      </a:r>
                      <a:endParaRPr lang="en-US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(‘000 RM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2005</a:t>
                      </a:r>
                      <a:endParaRPr lang="en-GB" sz="2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n-GB" sz="2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n-GB" sz="2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2006</a:t>
                      </a:r>
                      <a:endParaRPr lang="en-GB" sz="2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553</a:t>
                      </a:r>
                      <a:endParaRPr lang="en-GB" sz="2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690</a:t>
                      </a:r>
                      <a:endParaRPr lang="en-GB" sz="2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2007</a:t>
                      </a:r>
                      <a:endParaRPr lang="en-GB" sz="2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1,492</a:t>
                      </a:r>
                      <a:endParaRPr lang="en-GB" sz="2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2,280</a:t>
                      </a:r>
                      <a:endParaRPr lang="en-GB" sz="2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2008</a:t>
                      </a:r>
                      <a:endParaRPr lang="en-GB" sz="2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2,468</a:t>
                      </a:r>
                      <a:endParaRPr lang="en-GB" sz="2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3,174</a:t>
                      </a:r>
                      <a:endParaRPr lang="en-GB" sz="2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2009</a:t>
                      </a:r>
                      <a:endParaRPr lang="en-GB" sz="28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1,640</a:t>
                      </a:r>
                      <a:endParaRPr lang="en-GB" sz="2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3,873</a:t>
                      </a:r>
                      <a:endParaRPr lang="en-GB" sz="2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2010</a:t>
                      </a:r>
                      <a:endParaRPr lang="en-GB" sz="28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1,944</a:t>
                      </a:r>
                      <a:endParaRPr lang="en-GB" sz="2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3,833</a:t>
                      </a:r>
                      <a:endParaRPr lang="en-GB" sz="2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2011</a:t>
                      </a:r>
                      <a:endParaRPr lang="en-GB" sz="280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4,598</a:t>
                      </a:r>
                      <a:endParaRPr lang="en-GB" sz="2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8,680</a:t>
                      </a:r>
                      <a:endParaRPr lang="en-GB" sz="2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2012</a:t>
                      </a:r>
                      <a:endParaRPr lang="en-GB" sz="2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1,870</a:t>
                      </a:r>
                      <a:endParaRPr lang="en-GB" sz="2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5,058</a:t>
                      </a:r>
                      <a:endParaRPr lang="en-GB" sz="28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39604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2013</a:t>
                      </a:r>
                      <a:endParaRPr lang="en-GB" sz="2800" dirty="0" smtClean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5,703</a:t>
                      </a:r>
                      <a:endParaRPr lang="en-GB" sz="20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9,882</a:t>
                      </a:r>
                      <a:endParaRPr lang="en-GB" sz="2000" dirty="0"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06457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challenges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2132856"/>
            <a:ext cx="8223448" cy="4392488"/>
          </a:xfrm>
        </p:spPr>
        <p:txBody>
          <a:bodyPr/>
          <a:lstStyle/>
          <a:p>
            <a:r>
              <a:rPr lang="en-GB" sz="2000" dirty="0" smtClean="0"/>
              <a:t>Adapting to context – getting the balance between being fundamentally British but locally embedded</a:t>
            </a:r>
          </a:p>
          <a:p>
            <a:pPr lvl="1"/>
            <a:r>
              <a:rPr lang="en-GB" sz="1800" dirty="0" smtClean="0"/>
              <a:t>Balance may differ for students and staff</a:t>
            </a:r>
          </a:p>
          <a:p>
            <a:r>
              <a:rPr lang="en-GB" sz="2000" dirty="0" smtClean="0"/>
              <a:t>Governance – the complications of different regulatory regimes</a:t>
            </a:r>
          </a:p>
          <a:p>
            <a:pPr lvl="1"/>
            <a:r>
              <a:rPr lang="en-GB" sz="1800" dirty="0" smtClean="0"/>
              <a:t>QAA and MQA )and professional bodies)</a:t>
            </a:r>
          </a:p>
          <a:p>
            <a:pPr lvl="1"/>
            <a:r>
              <a:rPr lang="en-GB" sz="1800" dirty="0" smtClean="0"/>
              <a:t>Aligning University governance with JV requirements</a:t>
            </a:r>
          </a:p>
          <a:p>
            <a:r>
              <a:rPr lang="en-GB" sz="2000" dirty="0" smtClean="0"/>
              <a:t>Management - ensuring the necessary local autonomy alongside the need for a coherent and consistent approach to delivering against the core values and expectations of the “home” campus.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2877363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Future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2132856"/>
            <a:ext cx="8223448" cy="4392488"/>
          </a:xfrm>
        </p:spPr>
        <p:txBody>
          <a:bodyPr/>
          <a:lstStyle/>
          <a:p>
            <a:r>
              <a:rPr lang="en-GB" sz="2000" dirty="0" smtClean="0"/>
              <a:t>A growing role for private provision – bringing diversity and resilience into HE systems</a:t>
            </a:r>
          </a:p>
          <a:p>
            <a:r>
              <a:rPr lang="en-GB" sz="2000" dirty="0" smtClean="0"/>
              <a:t>The role of private HE – transitioning to greater research engagement – and the associated funding issues</a:t>
            </a:r>
          </a:p>
          <a:p>
            <a:r>
              <a:rPr lang="en-GB" sz="2000" dirty="0"/>
              <a:t>I</a:t>
            </a:r>
            <a:r>
              <a:rPr lang="en-GB" sz="2000" dirty="0" smtClean="0"/>
              <a:t>nternational activity expanding – fuelled by the growth in demand – </a:t>
            </a:r>
            <a:r>
              <a:rPr lang="en-GB" sz="2000" dirty="0" err="1" smtClean="0"/>
              <a:t>esp</a:t>
            </a:r>
            <a:r>
              <a:rPr lang="en-GB" sz="2000" dirty="0" smtClean="0"/>
              <a:t> in Asia and Africa</a:t>
            </a:r>
          </a:p>
          <a:p>
            <a:r>
              <a:rPr lang="en-GB" sz="2000" dirty="0" smtClean="0"/>
              <a:t>More international campus-type activity</a:t>
            </a:r>
          </a:p>
          <a:p>
            <a:r>
              <a:rPr lang="en-GB" sz="2000" dirty="0" smtClean="0"/>
              <a:t>Challenges for institutions to implement sustainably</a:t>
            </a:r>
          </a:p>
          <a:p>
            <a:r>
              <a:rPr lang="en-GB" sz="2000" dirty="0" smtClean="0"/>
              <a:t>Challenges for governments in balancing domestic public and international private provision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3916860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340768"/>
            <a:ext cx="3816424" cy="49034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2651428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Thank You!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Questions and Comments please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3505332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424936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 smtClean="0"/>
              <a:t>The Macro Context</a:t>
            </a:r>
            <a:br>
              <a:rPr lang="en-GB" sz="4000" dirty="0" smtClean="0"/>
            </a:br>
            <a:r>
              <a:rPr lang="en-GB" sz="4000" dirty="0" smtClean="0"/>
              <a:t>(HE is still nationally bound)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 smtClean="0"/>
          </a:p>
        </p:txBody>
      </p:sp>
      <p:pic>
        <p:nvPicPr>
          <p:cNvPr id="4" name="Picture 15" descr="Front of Admin Bl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3192594"/>
            <a:ext cx="2582634" cy="210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982" y="3192594"/>
            <a:ext cx="2951490" cy="210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192594"/>
            <a:ext cx="2808312" cy="210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206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Campus developments are welcomed by hosts because……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2348880"/>
            <a:ext cx="8223448" cy="4320480"/>
          </a:xfrm>
        </p:spPr>
        <p:txBody>
          <a:bodyPr/>
          <a:lstStyle/>
          <a:p>
            <a:pPr>
              <a:defRPr/>
            </a:pPr>
            <a:r>
              <a:rPr lang="en-GB" sz="2000" dirty="0" smtClean="0"/>
              <a:t>Immediate instrumental needs</a:t>
            </a:r>
          </a:p>
          <a:p>
            <a:pPr lvl="1">
              <a:defRPr/>
            </a:pPr>
            <a:r>
              <a:rPr lang="en-GB" sz="2000" dirty="0" smtClean="0"/>
              <a:t>Campus developments can support the rapid development of a skilled domestic workforce</a:t>
            </a:r>
          </a:p>
          <a:p>
            <a:pPr lvl="1">
              <a:defRPr/>
            </a:pPr>
            <a:r>
              <a:rPr lang="en-GB" sz="2000" dirty="0" smtClean="0"/>
              <a:t>Campus initiatives can help to deliver student numbers supporting the vision for an International HE hub </a:t>
            </a:r>
          </a:p>
          <a:p>
            <a:pPr>
              <a:defRPr/>
            </a:pPr>
            <a:r>
              <a:rPr lang="en-GB" sz="2000" dirty="0" smtClean="0"/>
              <a:t>Longer term, developmental needs</a:t>
            </a:r>
          </a:p>
          <a:p>
            <a:pPr lvl="1">
              <a:defRPr/>
            </a:pPr>
            <a:r>
              <a:rPr lang="en-GB" sz="2000" dirty="0" smtClean="0"/>
              <a:t>Campus developments can support the development of research capacity and capacity for innovation</a:t>
            </a:r>
          </a:p>
          <a:p>
            <a:pPr lvl="1">
              <a:defRPr/>
            </a:pPr>
            <a:r>
              <a:rPr lang="en-GB" sz="2000" dirty="0" smtClean="0"/>
              <a:t>Broader learning and knowledge exchange in all areas for HE</a:t>
            </a:r>
          </a:p>
          <a:p>
            <a:pPr marL="0" indent="0">
              <a:buFontTx/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76409789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Campus developments are regulated by hosts because……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2348880"/>
            <a:ext cx="8223448" cy="4320480"/>
          </a:xfrm>
        </p:spPr>
        <p:txBody>
          <a:bodyPr/>
          <a:lstStyle/>
          <a:p>
            <a:pPr>
              <a:defRPr/>
            </a:pPr>
            <a:r>
              <a:rPr lang="en-GB" sz="2000" dirty="0" smtClean="0"/>
              <a:t>Need to realise the benefits that international campuses offer</a:t>
            </a:r>
          </a:p>
          <a:p>
            <a:pPr>
              <a:defRPr/>
            </a:pPr>
            <a:r>
              <a:rPr lang="en-GB" sz="2000" dirty="0" smtClean="0"/>
              <a:t>Ensure quality of educational and broader student experience</a:t>
            </a:r>
          </a:p>
          <a:p>
            <a:pPr>
              <a:defRPr/>
            </a:pPr>
            <a:r>
              <a:rPr lang="en-GB" sz="2000" dirty="0" smtClean="0"/>
              <a:t>Ensure appropriate levels of consistency with domestic systems, principles, values</a:t>
            </a:r>
          </a:p>
          <a:p>
            <a:pPr>
              <a:defRPr/>
            </a:pPr>
            <a:r>
              <a:rPr lang="en-GB" sz="2000" dirty="0" smtClean="0"/>
              <a:t>Prevent opportunism by institutions (revenue considerations must not dominate)</a:t>
            </a:r>
          </a:p>
          <a:p>
            <a:pPr>
              <a:defRPr/>
            </a:pPr>
            <a:r>
              <a:rPr lang="en-GB" sz="2000" dirty="0" smtClean="0"/>
              <a:t>Protect students given the difficulties of assessing HE opportunities</a:t>
            </a:r>
          </a:p>
          <a:p>
            <a:pPr marL="0" indent="0">
              <a:buFontTx/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89090499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Campus developments attract interest from source country regulators and policy makers because……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2924944"/>
            <a:ext cx="8223448" cy="3384376"/>
          </a:xfrm>
        </p:spPr>
        <p:txBody>
          <a:bodyPr/>
          <a:lstStyle/>
          <a:p>
            <a:pPr>
              <a:defRPr/>
            </a:pPr>
            <a:r>
              <a:rPr lang="en-GB" sz="2000" dirty="0" smtClean="0"/>
              <a:t>Need to protect reputation and quality of national systems</a:t>
            </a:r>
          </a:p>
          <a:p>
            <a:pPr>
              <a:defRPr/>
            </a:pPr>
            <a:r>
              <a:rPr lang="en-GB" sz="2000" dirty="0" smtClean="0"/>
              <a:t>Need accountability domestically in relation to the use of public money</a:t>
            </a:r>
          </a:p>
          <a:p>
            <a:pPr>
              <a:defRPr/>
            </a:pPr>
            <a:r>
              <a:rPr lang="en-GB" sz="2000" dirty="0" smtClean="0"/>
              <a:t>TNE providers are the face of the source system</a:t>
            </a:r>
          </a:p>
          <a:p>
            <a:pPr>
              <a:defRPr/>
            </a:pPr>
            <a:r>
              <a:rPr lang="en-GB" sz="2000" dirty="0" smtClean="0"/>
              <a:t>Broader impacts on international relations</a:t>
            </a:r>
          </a:p>
          <a:p>
            <a:pPr marL="0" indent="0">
              <a:buFontTx/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6436401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064896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 smtClean="0"/>
              <a:t>The UNMC Case Study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4000" dirty="0" smtClean="0"/>
          </a:p>
        </p:txBody>
      </p:sp>
      <p:pic>
        <p:nvPicPr>
          <p:cNvPr id="4" name="Picture 15" descr="Front of Admin Bl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3192594"/>
            <a:ext cx="2582634" cy="210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982" y="3192594"/>
            <a:ext cx="2951490" cy="210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192594"/>
            <a:ext cx="2808312" cy="210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9690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96752"/>
            <a:ext cx="7992888" cy="1224136"/>
          </a:xfrm>
        </p:spPr>
        <p:txBody>
          <a:bodyPr/>
          <a:lstStyle/>
          <a:p>
            <a:pPr eaLnBrk="1" hangingPunct="1"/>
            <a:r>
              <a:rPr lang="en-GB" sz="3200" dirty="0" smtClean="0"/>
              <a:t>Why invest in international campuses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73238"/>
            <a:ext cx="5112568" cy="4536082"/>
          </a:xfrm>
        </p:spPr>
        <p:txBody>
          <a:bodyPr/>
          <a:lstStyle/>
          <a:p>
            <a:pPr eaLnBrk="1" hangingPunct="1"/>
            <a:r>
              <a:rPr lang="en-GB" sz="2000" dirty="0" smtClean="0"/>
              <a:t>Pull factors</a:t>
            </a:r>
          </a:p>
          <a:p>
            <a:pPr lvl="1" eaLnBrk="1" hangingPunct="1"/>
            <a:r>
              <a:rPr lang="en-GB" sz="2000" dirty="0" smtClean="0"/>
              <a:t>Reaching new markets and new talent - recognition of market opportunities – population growth, excess demand, significance attached to education</a:t>
            </a:r>
          </a:p>
          <a:p>
            <a:pPr lvl="1" eaLnBrk="1" hangingPunct="1"/>
            <a:r>
              <a:rPr lang="en-GB" sz="2000" dirty="0" smtClean="0"/>
              <a:t>A UK education but not with a UK price tag (attractive cost conditions)</a:t>
            </a:r>
            <a:endParaRPr lang="en-GB" sz="2000" b="1" dirty="0" smtClean="0"/>
          </a:p>
          <a:p>
            <a:pPr lvl="1" eaLnBrk="1" hangingPunct="1"/>
            <a:r>
              <a:rPr lang="en-GB" sz="2000" dirty="0" smtClean="0"/>
              <a:t>Providing our students with an international experience – contributing to employability</a:t>
            </a:r>
          </a:p>
          <a:p>
            <a:pPr lvl="1" eaLnBrk="1" hangingPunct="1"/>
            <a:r>
              <a:rPr lang="en-GB" sz="2000" dirty="0" smtClean="0"/>
              <a:t>Brand – a global presence will have significant impact on reputation and research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65104"/>
            <a:ext cx="2267744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988840"/>
            <a:ext cx="3203848" cy="213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8691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24744"/>
            <a:ext cx="8568952" cy="864096"/>
          </a:xfrm>
        </p:spPr>
        <p:txBody>
          <a:bodyPr/>
          <a:lstStyle/>
          <a:p>
            <a:pPr eaLnBrk="1" hangingPunct="1"/>
            <a:r>
              <a:rPr lang="en-GB" sz="3200" dirty="0" smtClean="0"/>
              <a:t>Why invest in international campuses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4823767" cy="4535487"/>
          </a:xfrm>
        </p:spPr>
        <p:txBody>
          <a:bodyPr/>
          <a:lstStyle/>
          <a:p>
            <a:pPr eaLnBrk="1" hangingPunct="1"/>
            <a:r>
              <a:rPr lang="en-GB" sz="2000" dirty="0" smtClean="0"/>
              <a:t>Push factors</a:t>
            </a:r>
          </a:p>
          <a:p>
            <a:pPr lvl="1" eaLnBrk="1" hangingPunct="1"/>
            <a:r>
              <a:rPr lang="en-GB" sz="2000" dirty="0" smtClean="0"/>
              <a:t>Changed domestic funding regime increases the importance of the international dimension</a:t>
            </a:r>
          </a:p>
          <a:p>
            <a:pPr lvl="1" eaLnBrk="1" hangingPunct="1"/>
            <a:r>
              <a:rPr lang="en-GB" sz="2000" dirty="0" smtClean="0"/>
              <a:t>Changing patterns of demand – unfavourable demographics</a:t>
            </a:r>
          </a:p>
          <a:p>
            <a:pPr lvl="1" eaLnBrk="1" hangingPunct="1"/>
            <a:r>
              <a:rPr lang="en-GB" sz="2000" dirty="0" smtClean="0"/>
              <a:t>Changing patterns of competition – other countries increasingly important as destinations for international students</a:t>
            </a:r>
          </a:p>
          <a:p>
            <a:pPr lvl="1" eaLnBrk="1" hangingPunct="1"/>
            <a:r>
              <a:rPr lang="en-GB" sz="2000" dirty="0" smtClean="0"/>
              <a:t>Domestic market constraints on further growth</a:t>
            </a:r>
          </a:p>
          <a:p>
            <a:pPr eaLnBrk="1" hangingPunct="1"/>
            <a:endParaRPr lang="en-GB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3258" y="4221088"/>
            <a:ext cx="2926685" cy="1728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3258" y="1916832"/>
            <a:ext cx="2905843" cy="210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9379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pitchFamily="-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" pitchFamily="-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520</TotalTime>
  <Words>1002</Words>
  <Application>Microsoft Office PowerPoint</Application>
  <PresentationFormat>Diavetítés a képernyőre (4:3 oldalarány)</PresentationFormat>
  <Paragraphs>164</Paragraphs>
  <Slides>25</Slides>
  <Notes>12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Default Theme</vt:lpstr>
      <vt:lpstr>Establishing Campuses in Asia     </vt:lpstr>
      <vt:lpstr>Overview</vt:lpstr>
      <vt:lpstr>The Macro Context (HE is still nationally bound)   </vt:lpstr>
      <vt:lpstr>Campus developments are welcomed by hosts because……</vt:lpstr>
      <vt:lpstr>Campus developments are regulated by hosts because……</vt:lpstr>
      <vt:lpstr>Campus developments attract interest from source country regulators and policy makers because……</vt:lpstr>
      <vt:lpstr>The UNMC Case Study    </vt:lpstr>
      <vt:lpstr>Why invest in international campuses</vt:lpstr>
      <vt:lpstr>Why invest in international campuses</vt:lpstr>
      <vt:lpstr>Why invest in international campuses</vt:lpstr>
      <vt:lpstr>The Concept</vt:lpstr>
      <vt:lpstr>The implementation</vt:lpstr>
      <vt:lpstr>Operational Challenges    </vt:lpstr>
      <vt:lpstr>The Educational Challenge</vt:lpstr>
      <vt:lpstr>Educational Delivery</vt:lpstr>
      <vt:lpstr>Student Life</vt:lpstr>
      <vt:lpstr>The Staff Experience</vt:lpstr>
      <vt:lpstr>Partner Relationships</vt:lpstr>
      <vt:lpstr>Conclusions    </vt:lpstr>
      <vt:lpstr>Malaysia Campus - Students</vt:lpstr>
      <vt:lpstr>Student Achievements</vt:lpstr>
      <vt:lpstr>Research Grant Income</vt:lpstr>
      <vt:lpstr>Main challenges</vt:lpstr>
      <vt:lpstr>The Future</vt:lpstr>
      <vt:lpstr>25. dia</vt:lpstr>
    </vt:vector>
  </TitlesOfParts>
  <Company>The University of Nottingham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Christine Ennew</dc:creator>
  <cp:lastModifiedBy>dzsuska</cp:lastModifiedBy>
  <cp:revision>49</cp:revision>
  <dcterms:created xsi:type="dcterms:W3CDTF">2011-09-27T20:34:47Z</dcterms:created>
  <dcterms:modified xsi:type="dcterms:W3CDTF">2014-01-28T17:34:54Z</dcterms:modified>
</cp:coreProperties>
</file>