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99" r:id="rId2"/>
    <p:sldId id="300" r:id="rId3"/>
    <p:sldId id="280" r:id="rId4"/>
    <p:sldId id="282" r:id="rId5"/>
    <p:sldId id="283" r:id="rId6"/>
    <p:sldId id="284" r:id="rId7"/>
    <p:sldId id="285" r:id="rId8"/>
    <p:sldId id="301" r:id="rId9"/>
    <p:sldId id="302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61" r:id="rId22"/>
    <p:sldId id="297" r:id="rId23"/>
    <p:sldId id="298" r:id="rId24"/>
    <p:sldId id="260" r:id="rId25"/>
    <p:sldId id="264" r:id="rId26"/>
    <p:sldId id="265" r:id="rId27"/>
    <p:sldId id="266" r:id="rId28"/>
    <p:sldId id="268" r:id="rId29"/>
    <p:sldId id="272" r:id="rId30"/>
    <p:sldId id="274" r:id="rId31"/>
    <p:sldId id="304" r:id="rId32"/>
    <p:sldId id="263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3A539-401A-49A5-84A5-43B60A22E68B}" type="datetimeFigureOut">
              <a:rPr lang="hu-HU" smtClean="0"/>
              <a:pPr/>
              <a:t>2013.01.23.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2A3C-F127-4E58-BCBF-570C1EF0B5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771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5C7F987-54BF-4E9E-9FC5-F316CC600CE8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151704C-5400-42D2-9156-DEB0F306FDF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5FC21-AB02-44B9-B131-AFFC9250F43A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BC05D-A332-4BBF-8909-A1B5FE35860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8D807-7AF2-4B66-962D-BB51B4350FD8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6C1D-AEF5-4099-95E4-EDAE1046359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1D0B569-6024-415C-8ADF-D28BC0F3ECEA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15C24ED-5D37-42F8-A16D-BBDDEFCC8D3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588346B2-4830-4B79-9EE1-09154E678821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4F0E717-D7ED-40AB-9166-0301DE985AC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DDECF-4C75-4F08-BD74-BE6E286317F0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0BEE1-58D3-41C6-B6BA-1E55C31741E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CCD26-E5D5-472B-8E65-41B78EA36C37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AB16-6D37-49E5-BFCC-7DD09CA4B46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7F3BAD4-4E60-43AD-AC1E-9CBE77632168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E6EDCE3-2BDD-453F-A580-8CAE9FC62FB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552F0-D0C3-4438-81FE-AE3A770AC274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E3C2B-B3B3-4B30-B775-9FCE5F13AA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4E2C415-6A16-4A28-8B5C-23A20B6174B7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BF89E16-5A16-4EB5-93BD-60840B4AB9D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99263EA-E262-4A39-A9AE-A9B5162EF383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3FED095-4721-4BD7-A5FE-E1D39E876B1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D10721-C2DE-479A-9BBA-D6E03D4193EA}" type="datetimeFigureOut">
              <a:rPr lang="hu-HU" smtClean="0"/>
              <a:pPr>
                <a:defRPr/>
              </a:pPr>
              <a:t>2013.01.23.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BB29B1-5A02-4C6A-962C-C7C046FD097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Magyar </a:t>
            </a:r>
            <a:r>
              <a:rPr lang="hu-HU" dirty="0" smtClean="0"/>
              <a:t>felsőoktatás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2012.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kibontakozás </a:t>
            </a:r>
            <a:r>
              <a:rPr lang="hu-HU" dirty="0" smtClean="0"/>
              <a:t>lehetőségei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3314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Sándorné Dr. Kriszt Éva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Társelnök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Magyar Rektori Konferencia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88640"/>
            <a:ext cx="28654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/>
              <a:t>Munkanélküli arányok a különböző végzettségek szerint Európában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29095" y="2460822"/>
            <a:ext cx="5723810" cy="3152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dirty="0" smtClean="0"/>
              <a:t>A </a:t>
            </a:r>
            <a:r>
              <a:rPr lang="hu-HU" sz="3600" b="1" dirty="0"/>
              <a:t>végzett munka illeszkedése a tanulmányok szakterületéhez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24578" name="Tartalom helye 3" descr="C:\Documents and Settings\Anita\Local Settings\Temporary Internet Files\Content.Word\Új kép (12).bmp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16113"/>
            <a:ext cx="7561263" cy="3816350"/>
          </a:xfrm>
        </p:spPr>
      </p:pic>
      <p:sp>
        <p:nvSpPr>
          <p:cNvPr id="3" name="Szövegdoboz 2"/>
          <p:cNvSpPr txBox="1"/>
          <p:nvPr/>
        </p:nvSpPr>
        <p:spPr>
          <a:xfrm>
            <a:off x="179512" y="59422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Forrás: Frissdiplomások 2011</a:t>
            </a:r>
          </a:p>
          <a:p>
            <a:pPr algn="r"/>
            <a:r>
              <a:rPr lang="hu-HU" sz="14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</a:t>
            </a:r>
            <a:r>
              <a:rPr lang="hu-HU" sz="1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Társadalmi Szolgáltató Nonprofit Kft., </a:t>
            </a:r>
            <a:r>
              <a:rPr lang="hu-HU" sz="14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www.felvi.hu</a:t>
            </a:r>
            <a:endParaRPr lang="hu-HU" sz="1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940152" y="5157192"/>
            <a:ext cx="108000" cy="180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070600" y="5077915"/>
            <a:ext cx="219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+mn-lt"/>
                <a:cs typeface="Times New Roman" pitchFamily="18" charset="0"/>
              </a:rPr>
              <a:t>Bármilyen </a:t>
            </a:r>
            <a:r>
              <a:rPr lang="hu-HU" sz="1600" dirty="0" smtClean="0">
                <a:latin typeface="+mn-lt"/>
                <a:cs typeface="Times New Roman" pitchFamily="18" charset="0"/>
              </a:rPr>
              <a:t>szakterület</a:t>
            </a:r>
            <a:endParaRPr lang="hu-HU" sz="16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05346" y="404664"/>
            <a:ext cx="85333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100" b="1" dirty="0" smtClean="0"/>
              <a:t>A végzettek </a:t>
            </a:r>
            <a:br>
              <a:rPr lang="hu-HU" sz="3100" b="1" dirty="0" smtClean="0"/>
            </a:br>
            <a:r>
              <a:rPr lang="hu-HU" sz="3100" b="1" dirty="0" smtClean="0"/>
              <a:t>aktuális munkaerő-piaci státusza, 2011 ősz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 smtClean="0"/>
          </a:p>
        </p:txBody>
      </p:sp>
      <p:pic>
        <p:nvPicPr>
          <p:cNvPr id="25602" name="Tartalom helye 3" descr="C:\Documents and Settings\Anita\Local Settings\Temporary Internet Files\Content.Word\Új kép (10).bmp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7772474" cy="4032820"/>
          </a:xfrm>
        </p:spPr>
      </p:pic>
      <p:sp>
        <p:nvSpPr>
          <p:cNvPr id="5" name="Szövegdoboz 4"/>
          <p:cNvSpPr txBox="1"/>
          <p:nvPr/>
        </p:nvSpPr>
        <p:spPr>
          <a:xfrm>
            <a:off x="184324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Forrás: Frissdiplomások 2011</a:t>
            </a:r>
          </a:p>
          <a:p>
            <a:pPr algn="r"/>
            <a:r>
              <a:rPr lang="hu-HU" sz="14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</a:t>
            </a:r>
            <a:r>
              <a:rPr lang="hu-HU" sz="1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Társadalmi Szolgáltató Nonprofit Kft., </a:t>
            </a:r>
            <a:r>
              <a:rPr lang="hu-HU" sz="14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www.felvi.hu</a:t>
            </a:r>
            <a:endParaRPr lang="hu-HU" sz="1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Alapvetések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Európa hagyományosan közjószágnak tekinti a felsőoktatást.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Az </a:t>
            </a:r>
            <a:r>
              <a:rPr lang="hu-HU" dirty="0"/>
              <a:t>elmúlt 20 évben a felsőoktatásban való részvétel jelentősen </a:t>
            </a:r>
            <a:r>
              <a:rPr lang="hu-HU" dirty="0" smtClean="0"/>
              <a:t>nőtt Európa szerte, </a:t>
            </a:r>
            <a:r>
              <a:rPr lang="hu-HU" dirty="0"/>
              <a:t>ez alól Magyarország sem </a:t>
            </a:r>
            <a:r>
              <a:rPr lang="hu-HU" dirty="0" smtClean="0"/>
              <a:t>kivétel.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felsőoktatás belső struktúrája azonban változó, azok az országok oldották meg jól a tömegképzésre való áttérést, ahol a rövidebb idejű felsőfokú szakképzések és az alapképzés aránya magasabb és a végzettek belépnek a munkaerőpiacra.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Alapvetések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tudásalapú gazdaság egyre magasabb kvalifikáltságot követel meg szinte minden </a:t>
            </a:r>
            <a:r>
              <a:rPr lang="hu-HU" dirty="0" smtClean="0"/>
              <a:t>munkakörben.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felsőfokú végzettség olyan társadalmi hasznokat hoz magával, amelyek miatt érdemes a közösségi erőforrásokból erre </a:t>
            </a:r>
            <a:r>
              <a:rPr lang="hu-HU" dirty="0" smtClean="0"/>
              <a:t>áldozni.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felsőfokú végzettség egyéni haszna is jelentős: az általános és középfokú végzettségűekhez képest a felsőfokú végzettségűek bérelőnye </a:t>
            </a:r>
            <a:r>
              <a:rPr lang="hu-HU" dirty="0" smtClean="0"/>
              <a:t>tetemes.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nemzetközi versenyben azok az országok tudnak előnybe kerülni, ahol a kutatás és az innováció magas fokú, ez pedig lehetetlen eredményesen működő felsőoktatás </a:t>
            </a:r>
            <a:r>
              <a:rPr lang="hu-HU" dirty="0" smtClean="0"/>
              <a:t>nélkül.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Negatív tendenciák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Demográfiai lejtmenet ( Európa és Magyarország is)</a:t>
            </a:r>
            <a:r>
              <a:rPr lang="hu-HU" dirty="0"/>
              <a:t> </a:t>
            </a:r>
            <a:r>
              <a:rPr lang="hu-HU" dirty="0" smtClean="0"/>
              <a:t>            a </a:t>
            </a:r>
            <a:r>
              <a:rPr lang="hu-HU" dirty="0"/>
              <a:t>beiskolázható fiatalok abszolút száma </a:t>
            </a:r>
            <a:r>
              <a:rPr lang="hu-HU" dirty="0" smtClean="0"/>
              <a:t>csökken.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tömegképzésben </a:t>
            </a:r>
            <a:r>
              <a:rPr lang="hu-HU" dirty="0"/>
              <a:t>az elitet </a:t>
            </a:r>
            <a:r>
              <a:rPr lang="hu-HU" dirty="0" smtClean="0"/>
              <a:t>nehéz különválasztani</a:t>
            </a:r>
            <a:r>
              <a:rPr lang="hu-HU" dirty="0"/>
              <a:t>, kiemelni, teljesítményre </a:t>
            </a:r>
            <a:r>
              <a:rPr lang="hu-HU" dirty="0" smtClean="0"/>
              <a:t>sarkallni.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tömegképzés </a:t>
            </a:r>
            <a:r>
              <a:rPr lang="hu-HU" dirty="0"/>
              <a:t>finanszírozása egyre nagyobb terheket ró az állami költségvetésekre – ha fenntartani kívánják a felsőoktatás közjószág </a:t>
            </a:r>
            <a:r>
              <a:rPr lang="hu-HU" dirty="0" smtClean="0"/>
              <a:t>jellegét.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</p:txBody>
      </p:sp>
      <p:sp>
        <p:nvSpPr>
          <p:cNvPr id="4" name="Jobbra nyíl 3"/>
          <p:cNvSpPr/>
          <p:nvPr/>
        </p:nvSpPr>
        <p:spPr>
          <a:xfrm>
            <a:off x="1331913" y="19891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Alapvetések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18- 22 éves korosztály 20% </a:t>
            </a:r>
            <a:r>
              <a:rPr lang="hu-HU" dirty="0" err="1" smtClean="0"/>
              <a:t>-os</a:t>
            </a:r>
            <a:r>
              <a:rPr lang="hu-HU" dirty="0" smtClean="0"/>
              <a:t> csökkenése várható, viszont elmaradás áll fent a </a:t>
            </a:r>
            <a:r>
              <a:rPr lang="hu-HU" dirty="0"/>
              <a:t>25-34 éves korosztályok beiskolázásában, ezért az élethosszig tartó tanulást támogató programok felé kell tolni az intézményi kínálatot.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felsőoktatás hozzájárulása a társadalmi jóléthez, a növekvő gazdasághoz, az innovatív szemlélethez, a virágzó kultúrához és a politikai racionalitáshoz Európában evidencia.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Az </a:t>
            </a:r>
            <a:r>
              <a:rPr lang="hu-HU" dirty="0"/>
              <a:t>európai országok bruttó hazai terméküknek általában egy - másfél százalékát fordítják a felsőoktatásra. Magyarország a 2013-as évre bejelentett kevesebb, mint 0,5 %-kal sereghajtó az európai mezőnyben.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>Közös érdekek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0722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hu-HU" smtClean="0"/>
              <a:t>Hatékony és fenntartható felsőoktatás.</a:t>
            </a:r>
          </a:p>
          <a:p>
            <a:pPr algn="just"/>
            <a:r>
              <a:rPr lang="hu-HU" smtClean="0"/>
              <a:t>A fenntarthatóság lényege, hogy a rövid távú intézkedések nem veszélyeztethetik a hosszú távú működőképességet. </a:t>
            </a:r>
          </a:p>
          <a:p>
            <a:pPr algn="just"/>
            <a:r>
              <a:rPr lang="hu-HU" smtClean="0"/>
              <a:t>Ez még akkor is így van, ha szerkezeti átalakításokra van szükség, ám ez esetben léteznie kell egy stratégiai tervnek, amely mentén az átalakítások történnek. 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>
          <a:xfrm>
            <a:off x="838200" y="-387424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Fenntarthatóság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53292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8600" dirty="0"/>
              <a:t>A fenntarthatóságot az állam oldaláról és az intézmények oldaláról is értelmezhetjük.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5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5300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8000" dirty="0" smtClean="0"/>
              <a:t>Azok </a:t>
            </a:r>
            <a:r>
              <a:rPr lang="hu-HU" sz="8000" dirty="0"/>
              <a:t>a lépések és intézkedések, amelyek az elmúlt időszakban történtek nem értelmezhetők másként, mint a rövid távú fiskális szemlélet érvényre juttatását egy olyan rendszerben, amelynek minimális ciklusideje 3-5 év. Az egyes részterületeken elindított változtatások olyan nem kívánt hatásokkal járhatnak, amelyek visszafordítása nehéz vagy szinte lehetetlen</a:t>
            </a:r>
            <a:r>
              <a:rPr lang="hu-HU" sz="6400" dirty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5629357" y="1988840"/>
            <a:ext cx="958867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2699544" y="1988840"/>
            <a:ext cx="863600" cy="720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Szövegdoboz 8"/>
          <p:cNvSpPr txBox="1">
            <a:spLocks noChangeArrowheads="1"/>
          </p:cNvSpPr>
          <p:nvPr/>
        </p:nvSpPr>
        <p:spPr bwMode="auto">
          <a:xfrm>
            <a:off x="971550" y="3068638"/>
            <a:ext cx="3455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latin typeface="Calibri" pitchFamily="34" charset="0"/>
              </a:rPr>
              <a:t>Az állam oldaláról azt jelenti, hogy kiadásait mindenkori forrásaihoz igazíthatja. </a:t>
            </a:r>
          </a:p>
        </p:txBody>
      </p:sp>
      <p:sp>
        <p:nvSpPr>
          <p:cNvPr id="31750" name="Szövegdoboz 9"/>
          <p:cNvSpPr txBox="1">
            <a:spLocks noChangeArrowheads="1"/>
          </p:cNvSpPr>
          <p:nvPr/>
        </p:nvSpPr>
        <p:spPr bwMode="auto">
          <a:xfrm>
            <a:off x="5292725" y="3055829"/>
            <a:ext cx="3095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latin typeface="Calibri" pitchFamily="34" charset="0"/>
              </a:rPr>
              <a:t>Az intézmények oldaláról a fenntarthatóság egy stabil, kiszámítható jogi és pénzügyi környezetet jelent, amelyben racionális gazdálkodást folytatnak.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 KIBONTAKOZÁS LEHETŐSÉGE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32770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Legfontosabb intézkedések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600" smtClean="0">
                <a:solidFill>
                  <a:srgbClr val="CC0000"/>
                </a:solidFill>
              </a:rPr>
              <a:t>2012- Nehéz Év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Finanszírozás - Források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400" b="1" dirty="0" smtClean="0"/>
              <a:t>1.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dirty="0" smtClean="0"/>
              <a:t>A </a:t>
            </a:r>
            <a:r>
              <a:rPr lang="hu-HU" sz="3500" dirty="0"/>
              <a:t>fenntartható felsőoktatási finanszírozás </a:t>
            </a:r>
            <a:r>
              <a:rPr lang="hu-HU" sz="3500" dirty="0" smtClean="0"/>
              <a:t>alapja az, hogy az </a:t>
            </a:r>
            <a:r>
              <a:rPr lang="hu-HU" sz="3500" dirty="0"/>
              <a:t>állami források összessége (intézményfinanszírozás, kapacitásbővítés, felsőoktatási kutatás, állami ösztöndíjak, kamattámogatás, egyéb természetbeni hallgatói juttatások) </a:t>
            </a:r>
            <a:r>
              <a:rPr lang="hu-HU" sz="3500" b="1" dirty="0"/>
              <a:t>nem megy a GDP 1%-a </a:t>
            </a:r>
            <a:r>
              <a:rPr lang="hu-HU" sz="3500" b="1" dirty="0" smtClean="0"/>
              <a:t>alá </a:t>
            </a:r>
            <a:r>
              <a:rPr lang="hu-HU" sz="3500" dirty="0" smtClean="0"/>
              <a:t>(kb. európai szinten marad).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hu-HU" sz="34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400" b="1" dirty="0" smtClean="0"/>
              <a:t>2.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dirty="0" smtClean="0"/>
              <a:t>Pótlólagos források: </a:t>
            </a:r>
            <a:r>
              <a:rPr lang="hu-HU" sz="3500" dirty="0"/>
              <a:t>a felsőoktatást igénybe vevők befizetései és a versenyszféra </a:t>
            </a:r>
            <a:r>
              <a:rPr lang="hu-HU" sz="3500" dirty="0" smtClean="0"/>
              <a:t>hozzájárulása, </a:t>
            </a:r>
            <a:r>
              <a:rPr lang="hu-HU" sz="3500" b="1" dirty="0" smtClean="0"/>
              <a:t>összesen a </a:t>
            </a:r>
            <a:r>
              <a:rPr lang="hu-HU" sz="3500" b="1" dirty="0"/>
              <a:t>GDP 0,5</a:t>
            </a:r>
            <a:r>
              <a:rPr lang="hu-HU" sz="3500" b="1" dirty="0" smtClean="0"/>
              <a:t>%-</a:t>
            </a:r>
            <a:r>
              <a:rPr lang="hu-HU" sz="3500" b="1" dirty="0"/>
              <a:t>a</a:t>
            </a:r>
            <a:r>
              <a:rPr lang="hu-HU" sz="3500" b="1" dirty="0" smtClean="0"/>
              <a:t>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500" dirty="0" smtClean="0"/>
              <a:t>A </a:t>
            </a:r>
            <a:r>
              <a:rPr lang="hu-HU" sz="3500" dirty="0"/>
              <a:t>versenyszféra hozzájárulását adókedvezményekkel, megfelelő szabályozókkal ösztönözni </a:t>
            </a:r>
            <a:r>
              <a:rPr lang="hu-HU" sz="3500" dirty="0" smtClean="0"/>
              <a:t>kell (ösztöndíjak alapítása, vállalati </a:t>
            </a:r>
            <a:r>
              <a:rPr lang="hu-HU" sz="3500" dirty="0"/>
              <a:t>hozzájárulások </a:t>
            </a:r>
            <a:r>
              <a:rPr lang="hu-HU" sz="3500" dirty="0" smtClean="0"/>
              <a:t>jó adózási feltételeinek megteremtése).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500" dirty="0"/>
              <a:t>A</a:t>
            </a:r>
            <a:r>
              <a:rPr lang="hu-HU" sz="3500" dirty="0" smtClean="0"/>
              <a:t> versenyszféra anyagi </a:t>
            </a:r>
            <a:r>
              <a:rPr lang="hu-HU" sz="3500" dirty="0"/>
              <a:t>hozzájárulása </a:t>
            </a:r>
            <a:r>
              <a:rPr lang="hu-HU" sz="3500" dirty="0" smtClean="0"/>
              <a:t>arányában szóljon bele </a:t>
            </a:r>
            <a:r>
              <a:rPr lang="hu-HU" sz="3500" dirty="0"/>
              <a:t>érdemben a felsőoktatás folyamataiba, </a:t>
            </a:r>
            <a:r>
              <a:rPr lang="hu-HU" sz="3500" dirty="0" smtClean="0"/>
              <a:t>tervezésébe.</a:t>
            </a:r>
            <a:endParaRPr lang="hu-HU" sz="35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half" idx="4294967295"/>
          </p:nvPr>
        </p:nvSpPr>
        <p:spPr>
          <a:xfrm>
            <a:off x="0" y="765175"/>
            <a:ext cx="3851920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b="1" dirty="0" smtClean="0"/>
              <a:t>Az európai felsőoktatás tendenciái a közfinanszírozás tekintetében a  2008-2012 közötti időszakban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8025" y="260350"/>
            <a:ext cx="4625975" cy="6300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sz="3200" b="1" dirty="0" smtClean="0"/>
              <a:t>FINANSZÍROZÁS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400" b="1" dirty="0" smtClean="0"/>
              <a:t>3.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400" dirty="0" smtClean="0"/>
              <a:t>Hallgatói hozzájárulás: A </a:t>
            </a:r>
            <a:r>
              <a:rPr lang="hu-HU" sz="3400" dirty="0"/>
              <a:t>tandíjas rendszer részlegesen </a:t>
            </a:r>
            <a:r>
              <a:rPr lang="hu-HU" sz="3400" dirty="0" smtClean="0"/>
              <a:t>régóta </a:t>
            </a:r>
            <a:r>
              <a:rPr lang="hu-HU" sz="3400" dirty="0"/>
              <a:t>jelen van a </a:t>
            </a:r>
            <a:r>
              <a:rPr lang="hu-HU" sz="3400" dirty="0" smtClean="0"/>
              <a:t>felsőoktatásban</a:t>
            </a:r>
            <a:r>
              <a:rPr lang="hu-HU" sz="3400" dirty="0"/>
              <a:t>. </a:t>
            </a:r>
            <a:endParaRPr lang="hu-HU" sz="3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dirty="0" smtClean="0"/>
              <a:t>Igazságos</a:t>
            </a:r>
            <a:r>
              <a:rPr lang="hu-HU" sz="3400" dirty="0"/>
              <a:t>, teljesítményre ösztönző, kiszámítható, előre </a:t>
            </a:r>
            <a:r>
              <a:rPr lang="hu-HU" sz="3400" dirty="0" smtClean="0"/>
              <a:t>kalkulálható rendszer kialakítása szükséges, hogy senki se maradhasson </a:t>
            </a:r>
            <a:r>
              <a:rPr lang="hu-HU" sz="3400" dirty="0"/>
              <a:t>ki a felsőoktatásból, akit a képességei és a szorgalma arra alkalmassá </a:t>
            </a:r>
            <a:r>
              <a:rPr lang="hu-HU" sz="3400" dirty="0" smtClean="0"/>
              <a:t>tesz.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dirty="0" smtClean="0"/>
              <a:t>Elvárható </a:t>
            </a:r>
            <a:r>
              <a:rPr lang="hu-HU" sz="3400" dirty="0"/>
              <a:t>a hozzájárulás azoktól, akik gyengébb teljesítményt nyújtanak, vagy </a:t>
            </a:r>
            <a:r>
              <a:rPr lang="hu-HU" sz="3400" dirty="0" smtClean="0"/>
              <a:t>közepes </a:t>
            </a:r>
            <a:r>
              <a:rPr lang="hu-HU" sz="3400" dirty="0"/>
              <a:t>teljesítmény esetén képesek magánforrást is mozgósítani. </a:t>
            </a:r>
            <a:endParaRPr lang="hu-HU" sz="3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dirty="0" smtClean="0"/>
              <a:t>Véget </a:t>
            </a:r>
            <a:r>
              <a:rPr lang="hu-HU" sz="3400" dirty="0"/>
              <a:t>kell </a:t>
            </a:r>
            <a:r>
              <a:rPr lang="hu-HU" sz="3400" dirty="0" smtClean="0"/>
              <a:t>vetni </a:t>
            </a:r>
            <a:r>
              <a:rPr lang="hu-HU" sz="3400" dirty="0"/>
              <a:t>a tandíj körüli politikai vitáknak, a tandíjlegendának és szakmai alapon, közösen új rendszert kell létrehoznunk! </a:t>
            </a:r>
            <a:endParaRPr lang="hu-HU" sz="3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dirty="0" smtClean="0"/>
              <a:t>Nagyobb </a:t>
            </a:r>
            <a:r>
              <a:rPr lang="hu-HU" sz="3400" dirty="0"/>
              <a:t>teret kell engedni az intézményi autonómiának a képzés költségei meghatározásában.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hu-HU" b="1" dirty="0" smtClean="0"/>
              <a:t>Finanszírozás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5113041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b="1" dirty="0" smtClean="0"/>
              <a:t>4.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err="1" smtClean="0"/>
              <a:t>Nemzetköziesítés</a:t>
            </a:r>
            <a:r>
              <a:rPr lang="hu-HU" sz="2400" dirty="0" smtClean="0"/>
              <a:t>: Az idegen </a:t>
            </a:r>
            <a:r>
              <a:rPr lang="hu-HU" sz="2400" dirty="0"/>
              <a:t>nyelvű képzések </a:t>
            </a:r>
            <a:r>
              <a:rPr lang="hu-HU" sz="2400" dirty="0" smtClean="0"/>
              <a:t>jelentősége: ellensúlyozhatja </a:t>
            </a:r>
            <a:r>
              <a:rPr lang="hu-HU" sz="2400" dirty="0"/>
              <a:t>a hazai hallgatói létszám csökkenését</a:t>
            </a:r>
            <a:r>
              <a:rPr lang="hu-HU" sz="2400" b="1" dirty="0"/>
              <a:t>, </a:t>
            </a:r>
            <a:r>
              <a:rPr lang="hu-HU" sz="2400" b="1" dirty="0" smtClean="0"/>
              <a:t>bevételt </a:t>
            </a:r>
            <a:r>
              <a:rPr lang="hu-HU" sz="2400" b="1" dirty="0"/>
              <a:t>hoz </a:t>
            </a:r>
            <a:r>
              <a:rPr lang="hu-HU" sz="2400" b="1" dirty="0" smtClean="0"/>
              <a:t>a felsőoktatási intézményeknek és az országnak.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Szükség </a:t>
            </a:r>
            <a:r>
              <a:rPr lang="hu-HU" sz="2400" dirty="0"/>
              <a:t>van az angol nyelvű szakok számának a növelésére, a tananyagfejlesztésre és az infrastruktúra </a:t>
            </a:r>
            <a:r>
              <a:rPr lang="hu-HU" sz="2400" dirty="0" smtClean="0"/>
              <a:t>fejlesztésére.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A </a:t>
            </a:r>
            <a:r>
              <a:rPr lang="hu-HU" sz="2400" dirty="0"/>
              <a:t>felsőoktatásban a piac nemzetközi, elvárhatjuk, hogy a hazai hallgatók és a Magyarországon tanuló idegen nyelvű hallgatók az európai munkaerőpiacon is elismert diplomát kapjanak, amennyiben ennek a feltételeit is megteremtjük. </a:t>
            </a:r>
            <a:endParaRPr lang="hu-H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hu-H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14437"/>
          </a:xfrm>
        </p:spPr>
        <p:txBody>
          <a:bodyPr/>
          <a:lstStyle/>
          <a:p>
            <a:pPr algn="ctr"/>
            <a:r>
              <a:rPr lang="hu-HU" sz="3200" b="1" dirty="0" smtClean="0"/>
              <a:t>Intézményi autonómia, intézményirányítás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dirty="0" smtClean="0"/>
              <a:t>5.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A </a:t>
            </a:r>
            <a:r>
              <a:rPr lang="hu-HU" sz="2000" dirty="0"/>
              <a:t>felsőoktatási intézmények fenntartóinak jogai és </a:t>
            </a:r>
            <a:r>
              <a:rPr lang="hu-HU" sz="2000" dirty="0" smtClean="0"/>
              <a:t>kötelezettségei is vannak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 fenntartó </a:t>
            </a:r>
            <a:r>
              <a:rPr lang="hu-HU" sz="2000" dirty="0"/>
              <a:t>él a törvényekben meghatározott ellenőrzési és irányítási </a:t>
            </a:r>
            <a:r>
              <a:rPr lang="hu-HU" sz="2000" dirty="0" smtClean="0"/>
              <a:t>jogosítványaival.</a:t>
            </a:r>
            <a:endParaRPr lang="hu-HU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Minimális követelmények rögzítése az </a:t>
            </a:r>
            <a:r>
              <a:rPr lang="hu-HU" sz="2000" dirty="0"/>
              <a:t>állami infrastruktúra </a:t>
            </a:r>
            <a:r>
              <a:rPr lang="hu-HU" sz="2000" dirty="0" smtClean="0"/>
              <a:t>védelmében (minimális </a:t>
            </a:r>
            <a:r>
              <a:rPr lang="hu-HU" sz="2000" dirty="0"/>
              <a:t>fenntartási és felújítási munkák </a:t>
            </a:r>
            <a:r>
              <a:rPr lang="hu-HU" sz="2000" dirty="0" smtClean="0"/>
              <a:t>megtörténhessenek).</a:t>
            </a:r>
            <a:endParaRPr lang="hu-HU" sz="2000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dirty="0"/>
              <a:t>6. </a:t>
            </a:r>
            <a:endParaRPr lang="hu-HU" sz="2000" b="1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Az </a:t>
            </a:r>
            <a:r>
              <a:rPr lang="hu-HU" sz="2000" dirty="0"/>
              <a:t>állami fenntartó évről évre kevesebb forrást nyújt a felsőoktatási intézményeknek.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/>
              <a:t>Ezzel fordítottan arányosan nő az állami beavatkozás, élve a jogi szabályozás lehetőségével és minden eszköztárával, valamint az egyedi, az állami intézményrendszerre kiadott kormányhatározatok heti gyakoriságú kiadásával.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/>
              <a:t>Noha egyes intézményeink bevételeinek már kevesebb, mint a felét biztosítja az állam, de a saját bevételek aránya a többinél is 30-50 %-os, mégis indokoltnak tartja, hogy adminisztratív eszközökkel meghatározza a vezetők arányát.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/>
          <a:lstStyle/>
          <a:p>
            <a:pPr algn="ctr"/>
            <a:r>
              <a:rPr lang="hu-HU" sz="3400" b="1" dirty="0" smtClean="0"/>
              <a:t>Intézményi autonómia, intézményirányítás</a:t>
            </a:r>
            <a:endParaRPr lang="hu-HU" sz="34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467600" cy="487375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/>
              <a:t>Növelni </a:t>
            </a:r>
            <a:r>
              <a:rPr lang="hu-HU" b="1" i="1" dirty="0"/>
              <a:t>kell az egyetemi autonómiát, el </a:t>
            </a:r>
            <a:r>
              <a:rPr lang="hu-HU" b="1" i="1" dirty="0" smtClean="0"/>
              <a:t>kell rugaszkodni a </a:t>
            </a:r>
            <a:r>
              <a:rPr lang="hu-HU" b="1" i="1" dirty="0"/>
              <a:t>költségvetési szervi jogállástól, </a:t>
            </a:r>
            <a:r>
              <a:rPr lang="hu-HU" b="1" i="1" dirty="0" smtClean="0"/>
              <a:t>mert egy </a:t>
            </a:r>
            <a:r>
              <a:rPr lang="hu-HU" b="1" i="1" dirty="0"/>
              <a:t>lényegesen összetettebb funkcióval és </a:t>
            </a:r>
            <a:r>
              <a:rPr lang="hu-HU" b="1" i="1" dirty="0" smtClean="0"/>
              <a:t>feladatkörrel rendelkező valami vagyunk.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/>
              <a:t>Teljes </a:t>
            </a:r>
            <a:r>
              <a:rPr lang="hu-HU" b="1" i="1" dirty="0"/>
              <a:t>deregulációra van szükség e téren, az intézményekre bízva a legjobb szabályozási feltételek megteremtését.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/>
          <a:lstStyle/>
          <a:p>
            <a:pPr algn="ctr"/>
            <a:r>
              <a:rPr lang="hu-HU" sz="3200" b="1" dirty="0" smtClean="0"/>
              <a:t>Intézményi autonómia, intézményirányítás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92918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/>
              <a:t>7.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</a:t>
            </a:r>
            <a:r>
              <a:rPr lang="hu-HU" dirty="0"/>
              <a:t>intézményen belül az intézményi menedzsment  gazdálkodási szabadságát és egyben felelősségét úgy </a:t>
            </a:r>
            <a:r>
              <a:rPr lang="hu-HU" dirty="0" smtClean="0"/>
              <a:t>kialakítani</a:t>
            </a:r>
            <a:r>
              <a:rPr lang="hu-HU" dirty="0"/>
              <a:t>, hogy az a non-profit vállalkozási formákra vonatkozó szabályozással legyen összhangban.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költségvetési-kincstári szemléletet </a:t>
            </a:r>
            <a:r>
              <a:rPr lang="hu-HU" dirty="0" smtClean="0"/>
              <a:t>fel </a:t>
            </a:r>
            <a:r>
              <a:rPr lang="hu-HU" dirty="0"/>
              <a:t>kell váltani az új közintézményi gazdaságtan (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management) eszköztárával, akár egy sajátos új intézményforma létrehozása révén.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/>
          <a:lstStyle/>
          <a:p>
            <a:pPr algn="ctr"/>
            <a:r>
              <a:rPr lang="hu-HU" sz="3200" b="1" dirty="0" smtClean="0"/>
              <a:t>Intézményi autonómia, intézményirányítás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b="1" dirty="0" smtClean="0"/>
              <a:t>8.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</a:t>
            </a:r>
            <a:r>
              <a:rPr lang="hu-HU" dirty="0"/>
              <a:t>legjobb ellenőrzési forma az lehet, ha a felsőoktatási intézmények gazdálkodási rendszere </a:t>
            </a:r>
            <a:r>
              <a:rPr lang="hu-HU" dirty="0" err="1"/>
              <a:t>auditálhatóvá</a:t>
            </a:r>
            <a:r>
              <a:rPr lang="hu-HU" dirty="0"/>
              <a:t> válik és nem az irányító hatóság, hanem – különösen a 10 milliárd fölötti mérleg főösszegű intézmények esetében – az üzleti világban szokásos audit mond véleményt egy adott év gazdálkodási eredményéről.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Nemzetközi </a:t>
            </a:r>
            <a:r>
              <a:rPr lang="hu-HU" dirty="0"/>
              <a:t>példák vannak arra, hogyan lehet a felsőoktatás sajátos világában auditot végrehajtani.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858962"/>
          </a:xfrm>
        </p:spPr>
        <p:txBody>
          <a:bodyPr/>
          <a:lstStyle/>
          <a:p>
            <a:pPr algn="ctr"/>
            <a:r>
              <a:rPr lang="hu-HU" b="1" dirty="0" smtClean="0"/>
              <a:t>A hatékonyság javítása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0056" y="1772816"/>
            <a:ext cx="8243887" cy="4248150"/>
          </a:xfrm>
        </p:spPr>
        <p:txBody>
          <a:bodyPr rtlCol="0">
            <a:normAutofit fontScale="62500" lnSpcReduction="20000"/>
          </a:bodyPr>
          <a:lstStyle/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4600" b="1" dirty="0" smtClean="0"/>
              <a:t>9. </a:t>
            </a: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900" dirty="0"/>
              <a:t>Az állam meghatározza, hogy melyik képzési területen mekkora kapacitásokat épít ki, illetve támogat. A képzési területek arányait ezeknek a finanszírozott kapacitásoknak a meghatározásával tudja irányítani</a:t>
            </a:r>
            <a:r>
              <a:rPr lang="hu-HU" sz="3500" dirty="0"/>
              <a:t>. </a:t>
            </a: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500" dirty="0" smtClean="0"/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500" dirty="0" smtClean="0"/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dirty="0" smtClean="0"/>
              <a:t>- Lehetséges </a:t>
            </a:r>
            <a:r>
              <a:rPr lang="hu-HU" sz="3500" dirty="0"/>
              <a:t>modell:</a:t>
            </a:r>
          </a:p>
          <a:p>
            <a:pPr marL="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500" dirty="0" smtClean="0"/>
              <a:t>3-5 éves kapacitás egyezmények a felsőoktatási intézményekkel </a:t>
            </a:r>
            <a:endParaRPr lang="hu-HU" sz="35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5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>
          <a:xfrm>
            <a:off x="88265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A hatékonyság javítása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/>
              <a:t>10.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Az alapszakok kínálatának áttekintése  és csökkentése a felsőoktatás szereplői által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4252913" y="3038475"/>
            <a:ext cx="48418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69925" y="2924175"/>
            <a:ext cx="768032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>
                <a:latin typeface="+mn-lt"/>
              </a:rPr>
              <a:t>áttekinthetőbb, racionálisabb szakstruktúra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>
                <a:latin typeface="+mn-lt"/>
              </a:rPr>
              <a:t>magasabb színvonal az erőforrások koncentráltabb felhasználásával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>
                <a:latin typeface="+mn-lt"/>
              </a:rPr>
              <a:t>széles szakmai ismeretekkel rendelkező szakemberek képzése - nem a pillanatnyi, ötletszerű szakemberigények kielégítése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Szabályozás 2012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Új nemzeti felsőoktatásról szóló törvény:  keretjellegű szabályozás- sok nyitott kérdés.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végrehajtási rendeletek csak egy része készült el, a legfontosabbak megalkotására nem került sor.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jogszabályok megalkotása során az egyeztetés néha elmaradt, de jellemzően néhány napos határidőkre szűkült.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korábbi évekhez hasonlóan </a:t>
            </a:r>
            <a:r>
              <a:rPr lang="hu-HU" dirty="0" smtClean="0"/>
              <a:t>2012-ben </a:t>
            </a:r>
            <a:r>
              <a:rPr lang="hu-HU" dirty="0"/>
              <a:t>sem valósult meg a nyugodt, kiegyensúlyozott, egyeztetéseken, szakmai műhelymunkákon alapuló szabályozási munka.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15363" name="Téglalap 3"/>
          <p:cNvSpPr>
            <a:spLocks noChangeArrowheads="1"/>
          </p:cNvSpPr>
          <p:nvPr/>
        </p:nvSpPr>
        <p:spPr bwMode="auto">
          <a:xfrm>
            <a:off x="2286000" y="1997075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5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A hatékonyság javítása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87375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/>
              <a:t>11.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Az állami fenntartású intézményi kapacitások révén befolyásolt felsőoktatási kínálatot nem-állami intézményi kínálat is bővíti.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Rögzíteni kell a belépő hallgatókért folyó tiszta verseny szabályait.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7467600" cy="1143000"/>
          </a:xfrm>
        </p:spPr>
        <p:txBody>
          <a:bodyPr/>
          <a:lstStyle/>
          <a:p>
            <a:pPr algn="ctr"/>
            <a:r>
              <a:rPr lang="hu-HU" b="1" dirty="0" smtClean="0"/>
              <a:t>Változtatás alapelvei</a:t>
            </a:r>
          </a:p>
        </p:txBody>
      </p:sp>
      <p:sp>
        <p:nvSpPr>
          <p:cNvPr id="45058" name="Tartalom helye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4873752"/>
          </a:xfrm>
        </p:spPr>
        <p:txBody>
          <a:bodyPr/>
          <a:lstStyle/>
          <a:p>
            <a:pPr algn="just"/>
            <a:r>
              <a:rPr lang="hu-HU" dirty="0" smtClean="0"/>
              <a:t>Az oktatás egy konzervatív terület ahol a forradalmi változtatás csak ártani tud</a:t>
            </a:r>
          </a:p>
          <a:p>
            <a:pPr algn="just"/>
            <a:r>
              <a:rPr lang="hu-HU" dirty="0" smtClean="0"/>
              <a:t>Szükséges :</a:t>
            </a:r>
          </a:p>
          <a:p>
            <a:pPr algn="just"/>
            <a:r>
              <a:rPr lang="hu-HU" dirty="0" smtClean="0"/>
              <a:t>A változtatások előzetes hatáselemzése</a:t>
            </a:r>
          </a:p>
          <a:p>
            <a:pPr algn="just"/>
            <a:r>
              <a:rPr lang="hu-HU" dirty="0" smtClean="0"/>
              <a:t>Kiszámítható rendszer kialakítása</a:t>
            </a:r>
          </a:p>
          <a:p>
            <a:pPr algn="just"/>
            <a:r>
              <a:rPr lang="hu-HU" dirty="0" smtClean="0"/>
              <a:t>Konszenzuson alapuló garanciális szabályok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063" y="2708275"/>
            <a:ext cx="30210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sp>
        <p:nvSpPr>
          <p:cNvPr id="46083" name="Tartalom helye 3"/>
          <p:cNvSpPr>
            <a:spLocks noGrp="1"/>
          </p:cNvSpPr>
          <p:nvPr>
            <p:ph sz="quarter" idx="1"/>
          </p:nvPr>
        </p:nvSpPr>
        <p:spPr>
          <a:xfrm>
            <a:off x="838200" y="1628800"/>
            <a:ext cx="7467600" cy="487375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hu-HU" sz="4800" b="1" dirty="0" smtClean="0"/>
              <a:t>Köszönöm a figyelmet</a:t>
            </a:r>
            <a:r>
              <a:rPr lang="en-US" sz="4800" b="1" dirty="0" smtClean="0"/>
              <a:t>!</a:t>
            </a:r>
          </a:p>
          <a:p>
            <a:pPr marL="0" indent="0">
              <a:buFont typeface="Arial" charset="0"/>
              <a:buNone/>
            </a:pPr>
            <a:endParaRPr lang="hu-H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/>
              <a:t>A felsőoktatás költségvetése 2012</a:t>
            </a:r>
            <a:endParaRPr lang="hu-HU" sz="40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Az </a:t>
            </a:r>
            <a:r>
              <a:rPr lang="hu-HU" dirty="0"/>
              <a:t>állami támogatás </a:t>
            </a:r>
            <a:r>
              <a:rPr lang="hu-HU" dirty="0" smtClean="0"/>
              <a:t>az előző évekhez hasonlóan </a:t>
            </a:r>
            <a:r>
              <a:rPr lang="hu-HU" dirty="0"/>
              <a:t>jelentősen csökkent.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Az </a:t>
            </a:r>
            <a:r>
              <a:rPr lang="hu-HU" dirty="0"/>
              <a:t>előre tervezetthez képest további elvonást jelentett a novemberben bejelentett 7 Mrd forintos zárolás.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más jogcímeken (szakképzési hozzájárulás, innovációs járulék) a felsőoktatásba bevonható források is megszűntek, az állam helyett 2012-től a felsőoktatási intézmények finanszírozzák a tisztaszoftver programot.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Egyetemeink </a:t>
            </a:r>
            <a:r>
              <a:rPr lang="hu-HU" dirty="0"/>
              <a:t>és főiskoláink anyagi, gazdálkodási szempontból a működőképességük határáig érkeztek, további megtakarítások csak jelentős létszámleépítésekkel, szakok megszüntetésével, intézetek, karok bezárásával érhetők el.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7118127"/>
              </p:ext>
            </p:extLst>
          </p:nvPr>
        </p:nvGraphicFramePr>
        <p:xfrm>
          <a:off x="1497013" y="879301"/>
          <a:ext cx="6510337" cy="5934075"/>
        </p:xfrm>
        <a:graphic>
          <a:graphicData uri="http://schemas.openxmlformats.org/presentationml/2006/ole">
            <p:oleObj spid="_x0000_s17416" r:id="rId3" imgW="6511092" imgH="5938019" progId="Excel.Chart.8">
              <p:embed/>
            </p:oleObj>
          </a:graphicData>
        </a:graphic>
      </p:graphicFrame>
      <p:sp>
        <p:nvSpPr>
          <p:cNvPr id="17410" name="Cím 2"/>
          <p:cNvSpPr>
            <a:spLocks noGrp="1"/>
          </p:cNvSpPr>
          <p:nvPr>
            <p:ph type="title"/>
          </p:nvPr>
        </p:nvSpPr>
        <p:spPr>
          <a:xfrm>
            <a:off x="570384" y="260648"/>
            <a:ext cx="8003232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/>
              <a:t>Egyetemek, főiskolák költségvetési támogatása 2009- 2013 </a:t>
            </a:r>
            <a:br>
              <a:rPr lang="hu-HU" sz="3200" b="1" dirty="0" smtClean="0"/>
            </a:br>
            <a:r>
              <a:rPr lang="hu-HU" sz="3200" b="1" dirty="0" smtClean="0"/>
              <a:t>( várható adat) </a:t>
            </a:r>
            <a:r>
              <a:rPr lang="hu-HU" sz="3200" b="1" dirty="0" err="1" smtClean="0"/>
              <a:t>MFt</a:t>
            </a:r>
            <a:endParaRPr lang="hu-H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>Fenntartói irányítás, autonómia 2012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szabályozás és a fenntartói irányítás eszközeivel élve szűkült az egyetemi autonómia.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Törvény </a:t>
            </a:r>
            <a:r>
              <a:rPr lang="hu-HU" dirty="0"/>
              <a:t>rögzíti, hogy az egyetem nem dönthet legfontosabb vezetői személyéről, a gazdálkodás irányítása a munkáltatói jogok telepítésével kicsúszni látszik az egyetemi közösség kezéből. </a:t>
            </a:r>
            <a:endParaRPr lang="hu-H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/>
              <a:t>kancellári rendszer kialakítása is napirendre került decemberben, mégpedig oly módon, hogy a kizárólag politikai döntéshozó általi kinevezés esetleges bevezetésével az egyetem és a főiskola egy minisztériumhoz, vagy egy kormányhivatalhoz hasonló irányítási, felügyeleti struktúrákba idomulna.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>Hamis legendák, negatív mítoszok a felsőoktatásról</a:t>
            </a:r>
            <a:endParaRPr lang="hu-HU" b="1" dirty="0"/>
          </a:p>
        </p:txBody>
      </p:sp>
      <p:sp>
        <p:nvSpPr>
          <p:cNvPr id="19458" name="Tartalom helye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873752"/>
          </a:xfrm>
        </p:spPr>
        <p:txBody>
          <a:bodyPr/>
          <a:lstStyle/>
          <a:p>
            <a:r>
              <a:rPr lang="hu-HU" dirty="0" smtClean="0"/>
              <a:t>Tömegével kibocsátott használhatatlan diplomák</a:t>
            </a:r>
          </a:p>
          <a:p>
            <a:r>
              <a:rPr lang="hu-HU" dirty="0" smtClean="0"/>
              <a:t>Fölöslegesen fenntartott és finanszírozott kapacitások</a:t>
            </a:r>
          </a:p>
          <a:p>
            <a:r>
              <a:rPr lang="hu-HU" dirty="0" smtClean="0"/>
              <a:t>Nagy lemorzsolódás</a:t>
            </a:r>
          </a:p>
          <a:p>
            <a:r>
              <a:rPr lang="hu-HU" dirty="0" smtClean="0"/>
              <a:t>Nem a végzettségnek megfelelő munkahelyen történő elhelyezkedés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rgbClr val="CC0000"/>
                </a:solidFill>
              </a:rPr>
              <a:t>A legendákat minden erővel </a:t>
            </a:r>
            <a:br>
              <a:rPr lang="hu-HU" dirty="0" smtClean="0">
                <a:solidFill>
                  <a:srgbClr val="CC0000"/>
                </a:solidFill>
              </a:rPr>
            </a:br>
            <a:r>
              <a:rPr lang="hu-HU" dirty="0" smtClean="0">
                <a:solidFill>
                  <a:srgbClr val="CC0000"/>
                </a:solidFill>
              </a:rPr>
              <a:t>el kell oszlatnunk</a:t>
            </a:r>
            <a:endParaRPr lang="hu-HU" dirty="0">
              <a:solidFill>
                <a:srgbClr val="CC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600" dirty="0" smtClean="0"/>
              <a:t>Mert ha a döntéseink ezen alapulnak, akkor: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3200" dirty="0" smtClean="0"/>
              <a:t>Csökkentik a felsőoktatás költségvetését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3200" dirty="0" smtClean="0"/>
              <a:t>Csökkentik az egyetemi autonómiát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3200" dirty="0" smtClean="0"/>
              <a:t>Egyre több hallgató marad távol a felsőoktatástól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A legendákat eloszlató tények: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1506</Words>
  <Application>Microsoft Office PowerPoint</Application>
  <PresentationFormat>Diavetítés a képernyőre (4:3 oldalarány)</PresentationFormat>
  <Paragraphs>155</Paragraphs>
  <Slides>32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4" baseType="lpstr">
      <vt:lpstr>Loggia</vt:lpstr>
      <vt:lpstr>Microsoft Office Excel diagram</vt:lpstr>
      <vt:lpstr>Magyar felsőoktatás 2012.  A kibontakozás lehetőségei </vt:lpstr>
      <vt:lpstr>2012- Nehéz Év</vt:lpstr>
      <vt:lpstr>Szabályozás 2012</vt:lpstr>
      <vt:lpstr>A felsőoktatás költségvetése 2012</vt:lpstr>
      <vt:lpstr>Egyetemek, főiskolák költségvetési támogatása 2009- 2013  ( várható adat) MFt</vt:lpstr>
      <vt:lpstr>Fenntartói irányítás, autonómia 2012</vt:lpstr>
      <vt:lpstr>Hamis legendák, negatív mítoszok a felsőoktatásról</vt:lpstr>
      <vt:lpstr>A legendákat minden erővel  el kell oszlatnunk</vt:lpstr>
      <vt:lpstr>A legendákat eloszlató tények:</vt:lpstr>
      <vt:lpstr>Munkanélküli arányok a különböző végzettségek szerint Európában</vt:lpstr>
      <vt:lpstr> A végzett munka illeszkedése a tanulmányok szakterületéhez  </vt:lpstr>
      <vt:lpstr> A végzettek  aktuális munkaerő-piaci státusza, 2011 ősz </vt:lpstr>
      <vt:lpstr>Alapvetések</vt:lpstr>
      <vt:lpstr>Alapvetések</vt:lpstr>
      <vt:lpstr>Negatív tendenciák </vt:lpstr>
      <vt:lpstr>Alapvetések</vt:lpstr>
      <vt:lpstr>Közös érdekek </vt:lpstr>
      <vt:lpstr>Fenntarthatóság</vt:lpstr>
      <vt:lpstr>A KIBONTAKOZÁS LEHETŐSÉGE</vt:lpstr>
      <vt:lpstr> Finanszírozás - Források</vt:lpstr>
      <vt:lpstr>21. dia</vt:lpstr>
      <vt:lpstr>FINANSZÍROZÁS</vt:lpstr>
      <vt:lpstr>Finanszírozás</vt:lpstr>
      <vt:lpstr>Intézményi autonómia, intézményirányítás</vt:lpstr>
      <vt:lpstr>Intézményi autonómia, intézményirányítás</vt:lpstr>
      <vt:lpstr>Intézményi autonómia, intézményirányítás</vt:lpstr>
      <vt:lpstr>Intézményi autonómia, intézményirányítás</vt:lpstr>
      <vt:lpstr>A hatékonyság javítása</vt:lpstr>
      <vt:lpstr>A hatékonyság javítása</vt:lpstr>
      <vt:lpstr>A hatékonyság javítása</vt:lpstr>
      <vt:lpstr>Változtatás alapelvei</vt:lpstr>
      <vt:lpstr> </vt:lpstr>
    </vt:vector>
  </TitlesOfParts>
  <Company>MRK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Magyar Rektori Konferencia</dc:creator>
  <cp:lastModifiedBy>Corvinus</cp:lastModifiedBy>
  <cp:revision>44</cp:revision>
  <cp:lastPrinted>2013-01-23T07:39:54Z</cp:lastPrinted>
  <dcterms:created xsi:type="dcterms:W3CDTF">2013-01-22T10:28:33Z</dcterms:created>
  <dcterms:modified xsi:type="dcterms:W3CDTF">2013-01-23T08:44:42Z</dcterms:modified>
</cp:coreProperties>
</file>