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62" r:id="rId5"/>
    <p:sldId id="260" r:id="rId6"/>
    <p:sldId id="261" r:id="rId7"/>
    <p:sldId id="263" r:id="rId8"/>
    <p:sldId id="264" r:id="rId9"/>
    <p:sldId id="265" r:id="rId10"/>
    <p:sldId id="258" r:id="rId1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FFFE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368" autoAdjust="0"/>
  </p:normalViewPr>
  <p:slideViewPr>
    <p:cSldViewPr>
      <p:cViewPr varScale="1">
        <p:scale>
          <a:sx n="45" d="100"/>
          <a:sy n="45" d="100"/>
        </p:scale>
        <p:origin x="1207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927DBF-F939-4BE9-8CC8-AD3AE9BFC0FC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4E7834-3DE8-4EF4-AC1F-18EADC1C7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751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https://www.youtube.com/watch?v=VIVdKw2Nhck</a:t>
            </a:r>
            <a:endParaRPr lang="hu-HU" dirty="0" smtClean="0"/>
          </a:p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E7834-3DE8-4EF4-AC1F-18EADC1C7B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623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https://www.youtube.com/watch?v=yr8fjLsr8lo</a:t>
            </a:r>
            <a:endParaRPr lang="hu-HU" dirty="0" smtClean="0"/>
          </a:p>
          <a:p>
            <a:r>
              <a:rPr lang="hu-HU" dirty="0" smtClean="0"/>
              <a:t>Partner még az Óbudai Egyetem is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E7834-3DE8-4EF4-AC1F-18EADC1C7B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589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AC012-E380-48B1-9485-EC2219BE74DA}" type="datetimeFigureOut">
              <a:rPr lang="hu-HU" smtClean="0"/>
              <a:t>2017.05.22.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E9EE-5ACC-4925-AFC2-30CB67241EF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AC012-E380-48B1-9485-EC2219BE74DA}" type="datetimeFigureOut">
              <a:rPr lang="hu-HU" smtClean="0"/>
              <a:t>2017.05.22.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E9EE-5ACC-4925-AFC2-30CB67241EF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AC012-E380-48B1-9485-EC2219BE74DA}" type="datetimeFigureOut">
              <a:rPr lang="hu-HU" smtClean="0"/>
              <a:t>2017.05.22.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E9EE-5ACC-4925-AFC2-30CB67241EF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AC012-E380-48B1-9485-EC2219BE74DA}" type="datetimeFigureOut">
              <a:rPr lang="hu-HU" smtClean="0"/>
              <a:t>2017.05.22.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E9EE-5ACC-4925-AFC2-30CB67241EF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AC012-E380-48B1-9485-EC2219BE74DA}" type="datetimeFigureOut">
              <a:rPr lang="hu-HU" smtClean="0"/>
              <a:t>2017.05.22.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E9EE-5ACC-4925-AFC2-30CB67241EF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AC012-E380-48B1-9485-EC2219BE74DA}" type="datetimeFigureOut">
              <a:rPr lang="hu-HU" smtClean="0"/>
              <a:t>2017.05.22.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E9EE-5ACC-4925-AFC2-30CB67241EF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AC012-E380-48B1-9485-EC2219BE74DA}" type="datetimeFigureOut">
              <a:rPr lang="hu-HU" smtClean="0"/>
              <a:t>2017.05.22.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E9EE-5ACC-4925-AFC2-30CB67241EF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AC012-E380-48B1-9485-EC2219BE74DA}" type="datetimeFigureOut">
              <a:rPr lang="hu-HU" smtClean="0"/>
              <a:t>2017.05.22.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E9EE-5ACC-4925-AFC2-30CB67241EF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AC012-E380-48B1-9485-EC2219BE74DA}" type="datetimeFigureOut">
              <a:rPr lang="hu-HU" smtClean="0"/>
              <a:t>2017.05.22.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E9EE-5ACC-4925-AFC2-30CB67241EF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AC012-E380-48B1-9485-EC2219BE74DA}" type="datetimeFigureOut">
              <a:rPr lang="hu-HU" smtClean="0"/>
              <a:t>2017.05.22.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E9EE-5ACC-4925-AFC2-30CB67241EF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AC012-E380-48B1-9485-EC2219BE74DA}" type="datetimeFigureOut">
              <a:rPr lang="hu-HU" smtClean="0"/>
              <a:t>2017.05.22.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E9EE-5ACC-4925-AFC2-30CB67241EF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AC012-E380-48B1-9485-EC2219BE74DA}" type="datetimeFigureOut">
              <a:rPr lang="hu-HU" smtClean="0"/>
              <a:t>2017.05.22.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DE9EE-5ACC-4925-AFC2-30CB67241EF2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rgbClr val="1F497D"/>
          </a:solidFill>
        </p:spPr>
        <p:txBody>
          <a:bodyPr/>
          <a:lstStyle/>
          <a:p>
            <a:r>
              <a:rPr lang="hu-H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Intelligens </a:t>
            </a:r>
            <a:r>
              <a:rPr lang="hu-HU" dirty="0">
                <a:solidFill>
                  <a:schemeClr val="bg1"/>
                </a:solidFill>
                <a:latin typeface="Arial Narrow" panose="020B0606020202030204" pitchFamily="34" charset="0"/>
              </a:rPr>
              <a:t>szakosodást szolgáló intézményi fejlesztések a Budapesti </a:t>
            </a:r>
            <a:r>
              <a:rPr lang="hu-HU" dirty="0" err="1">
                <a:solidFill>
                  <a:schemeClr val="bg1"/>
                </a:solidFill>
                <a:latin typeface="Arial Narrow" panose="020B0606020202030204" pitchFamily="34" charset="0"/>
              </a:rPr>
              <a:t>Corvinus</a:t>
            </a:r>
            <a:r>
              <a:rPr lang="hu-HU" dirty="0">
                <a:solidFill>
                  <a:schemeClr val="bg1"/>
                </a:solidFill>
                <a:latin typeface="Arial Narrow" panose="020B0606020202030204" pitchFamily="34" charset="0"/>
              </a:rPr>
              <a:t> Egyetem székesfehérvári </a:t>
            </a:r>
            <a:r>
              <a:rPr lang="hu-H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Campusán</a:t>
            </a:r>
            <a:r>
              <a:rPr lang="hu-HU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hu-H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című projekt rövid bemutatása</a:t>
            </a:r>
            <a:endParaRPr lang="hu-HU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710020" y="328062"/>
            <a:ext cx="6400800" cy="550912"/>
          </a:xfrm>
        </p:spPr>
        <p:txBody>
          <a:bodyPr>
            <a:normAutofit fontScale="92500" lnSpcReduction="10000"/>
          </a:bodyPr>
          <a:lstStyle/>
          <a:p>
            <a:r>
              <a:rPr lang="hu-HU" sz="1700" dirty="0">
                <a:solidFill>
                  <a:schemeClr val="bg1"/>
                </a:solidFill>
              </a:rPr>
              <a:t>EFOP-3.6.1-16-2016-00013 </a:t>
            </a:r>
            <a:r>
              <a:rPr lang="hu-HU" sz="1700" dirty="0" smtClean="0">
                <a:solidFill>
                  <a:schemeClr val="bg1"/>
                </a:solidFill>
              </a:rPr>
              <a:t>(</a:t>
            </a:r>
            <a:r>
              <a:rPr lang="hu-HU" sz="1700" dirty="0">
                <a:solidFill>
                  <a:schemeClr val="bg1"/>
                </a:solidFill>
              </a:rPr>
              <a:t>Intelligens szakosodást szolgáló intézményi fejlesztések a Budapesti Corvinus Egyetem Székesfehérvári Campusán)</a:t>
            </a:r>
          </a:p>
        </p:txBody>
      </p:sp>
      <p:pic>
        <p:nvPicPr>
          <p:cNvPr id="4" name="Kép 3" descr="infoblokk_kedv_final_CMYK_ ESZ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61518" y="4797152"/>
            <a:ext cx="2982482" cy="2060848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827584" y="5227411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Rosta Miklós, tanszékvezető egyetemi docens, az EFOP 3.6.1-es projekt szakmai vezetője</a:t>
            </a:r>
            <a:endParaRPr lang="en-US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chemeClr val="tx2"/>
          </a:solidFill>
        </p:spPr>
        <p:txBody>
          <a:bodyPr/>
          <a:lstStyle/>
          <a:p>
            <a:r>
              <a:rPr lang="hu-HU" b="1" dirty="0" smtClean="0">
                <a:solidFill>
                  <a:schemeClr val="bg1"/>
                </a:solidFill>
              </a:rPr>
              <a:t>KÖSZÖNÖM </a:t>
            </a:r>
            <a:br>
              <a:rPr lang="hu-HU" b="1" dirty="0" smtClean="0">
                <a:solidFill>
                  <a:schemeClr val="bg1"/>
                </a:solidFill>
              </a:rPr>
            </a:br>
            <a:r>
              <a:rPr lang="hu-HU" b="1" dirty="0" smtClean="0">
                <a:solidFill>
                  <a:schemeClr val="bg1"/>
                </a:solidFill>
              </a:rPr>
              <a:t>A FIGYELMET!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07504" y="4653136"/>
            <a:ext cx="6400800" cy="1752600"/>
          </a:xfrm>
        </p:spPr>
        <p:txBody>
          <a:bodyPr/>
          <a:lstStyle/>
          <a:p>
            <a:endParaRPr lang="hu-HU" dirty="0" smtClean="0">
              <a:solidFill>
                <a:schemeClr val="bg1"/>
              </a:solidFill>
            </a:endParaRPr>
          </a:p>
          <a:p>
            <a:pPr algn="l"/>
            <a:r>
              <a:rPr lang="hu-HU" dirty="0" smtClean="0">
                <a:solidFill>
                  <a:schemeClr val="bg1"/>
                </a:solidFill>
              </a:rPr>
              <a:t>Rosta Miklós</a:t>
            </a:r>
          </a:p>
          <a:p>
            <a:pPr algn="l"/>
            <a:r>
              <a:rPr lang="hu-HU" dirty="0" err="1" smtClean="0">
                <a:solidFill>
                  <a:schemeClr val="bg1"/>
                </a:solidFill>
              </a:rPr>
              <a:t>miklos.rosta</a:t>
            </a:r>
            <a:r>
              <a:rPr lang="hu-HU" dirty="0" smtClean="0">
                <a:solidFill>
                  <a:schemeClr val="bg1"/>
                </a:solidFill>
              </a:rPr>
              <a:t>@</a:t>
            </a:r>
            <a:r>
              <a:rPr lang="hu-HU" dirty="0" err="1" smtClean="0">
                <a:solidFill>
                  <a:schemeClr val="bg1"/>
                </a:solidFill>
              </a:rPr>
              <a:t>uni-corvinus.hu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4" name="Kép 3" descr="infoblokk_kedv_final_CMYK_ ESZ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0464" y="4437112"/>
            <a:ext cx="3503536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82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Egyetem magyar03vé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7" y="-809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31640" y="1700808"/>
            <a:ext cx="7920880" cy="3567970"/>
          </a:xfrm>
        </p:spPr>
        <p:txBody>
          <a:bodyPr>
            <a:normAutofit/>
          </a:bodyPr>
          <a:lstStyle/>
          <a:p>
            <a:pPr algn="l"/>
            <a:r>
              <a:rPr lang="hu-HU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Projekt célja</a:t>
            </a:r>
          </a:p>
          <a:p>
            <a:pPr algn="l"/>
            <a:r>
              <a:rPr lang="hu-HU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Erőforrások</a:t>
            </a:r>
            <a:endParaRPr lang="hu-HU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l"/>
            <a:r>
              <a:rPr lang="hu-HU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Fókuszban a hálózatok</a:t>
            </a:r>
          </a:p>
          <a:p>
            <a:pPr algn="l"/>
            <a:r>
              <a:rPr lang="hu-HU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Kutatási területek</a:t>
            </a:r>
            <a:endParaRPr lang="hu-HU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l"/>
            <a:r>
              <a:rPr lang="hu-HU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Corvinus</a:t>
            </a:r>
            <a:r>
              <a:rPr lang="hu-HU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LAB</a:t>
            </a:r>
          </a:p>
          <a:p>
            <a:pPr algn="l"/>
            <a:r>
              <a:rPr lang="hu-HU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Eredmények</a:t>
            </a:r>
            <a:endParaRPr lang="hu-HU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Kép 3" descr="infoblokk_kedv_final_CMYK_ ESZ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0464" y="4437112"/>
            <a:ext cx="3503536" cy="242088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95736" cy="1366525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2771800" y="476672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>
                <a:latin typeface="Arial Narrow" panose="020B0606020202030204" pitchFamily="34" charset="0"/>
              </a:rPr>
              <a:t>Előadás felépítése</a:t>
            </a:r>
            <a:endParaRPr lang="en-US" sz="4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31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Egyetem magyar03vé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7" y="-809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ép 3" descr="infoblokk_kedv_final_CMYK_ ESZ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0464" y="4437112"/>
            <a:ext cx="3503536" cy="2420888"/>
          </a:xfrm>
          <a:prstGeom prst="rect">
            <a:avLst/>
          </a:prstGeom>
        </p:spPr>
      </p:pic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67544" y="1412776"/>
            <a:ext cx="8280920" cy="5184576"/>
          </a:xfrm>
        </p:spPr>
        <p:txBody>
          <a:bodyPr>
            <a:normAutofit/>
          </a:bodyPr>
          <a:lstStyle/>
          <a:p>
            <a:pPr marL="457200" indent="-457200" algn="l">
              <a:buFontTx/>
              <a:buChar char="-"/>
            </a:pPr>
            <a:r>
              <a:rPr lang="hu-HU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 Gazdaságelemzési </a:t>
            </a:r>
            <a:r>
              <a:rPr lang="hu-HU" sz="2400" dirty="0">
                <a:solidFill>
                  <a:schemeClr val="tx1"/>
                </a:solidFill>
                <a:latin typeface="Arial Narrow" panose="020B0606020202030204" pitchFamily="34" charset="0"/>
              </a:rPr>
              <a:t>és Közpolitikai </a:t>
            </a:r>
            <a:r>
              <a:rPr lang="hu-HU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Kutatóközpont megalapítása a </a:t>
            </a:r>
            <a:r>
              <a:rPr lang="hu-HU" sz="24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Corvinus</a:t>
            </a:r>
            <a:r>
              <a:rPr lang="hu-HU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Egyetem székesfehérvári campusán</a:t>
            </a:r>
          </a:p>
          <a:p>
            <a:pPr marL="457200" indent="-457200" algn="l">
              <a:buFontTx/>
              <a:buChar char="-"/>
            </a:pPr>
            <a:r>
              <a:rPr lang="hu-HU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 térség igényeihez igazított kutatási, oktatási tevékenység végzése, illetve ezekhez kapcsolódó szolgáltatások biztosítása.</a:t>
            </a:r>
          </a:p>
          <a:p>
            <a:pPr marL="457200" indent="-457200" algn="l">
              <a:buFontTx/>
              <a:buChar char="-"/>
            </a:pPr>
            <a:r>
              <a:rPr lang="hu-HU" sz="24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Corvinus</a:t>
            </a:r>
            <a:r>
              <a:rPr lang="hu-HU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Egyetem kutatási potenciáljának erősítése Székesfehérváron kifejezetten a helyi vállalatok igényeihez igazítva</a:t>
            </a:r>
          </a:p>
          <a:p>
            <a:pPr marL="457200" indent="-457200" algn="l">
              <a:buFontTx/>
              <a:buChar char="-"/>
            </a:pPr>
            <a:r>
              <a:rPr lang="hu-HU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Alkalmazott társadalomtudományi kutatások végzése</a:t>
            </a:r>
          </a:p>
          <a:p>
            <a:pPr marL="457200" indent="-457200" algn="l">
              <a:buFontTx/>
              <a:buChar char="-"/>
            </a:pPr>
            <a:r>
              <a:rPr lang="hu-HU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 térség üzleti-, civil- és közszférájában működő szervezetek közötti hálózatos kapcsolatok feltérképezése és erősítése.</a:t>
            </a:r>
          </a:p>
          <a:p>
            <a:pPr marL="457200" indent="-457200" algn="l">
              <a:buFontTx/>
              <a:buChar char="-"/>
            </a:pPr>
            <a:r>
              <a:rPr lang="hu-HU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Közép-Dunántúl Régió versenyképességének </a:t>
            </a:r>
            <a:br>
              <a:rPr lang="hu-HU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hu-HU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erősítése azáltal, hogy erősítjük innovációs</a:t>
            </a:r>
            <a:br>
              <a:rPr lang="hu-HU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hu-HU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képességeit a régió szervezeteinek.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95736" cy="1366525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2771800" y="476672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>
                <a:latin typeface="Arial Narrow" panose="020B0606020202030204" pitchFamily="34" charset="0"/>
              </a:rPr>
              <a:t>Projekt célja</a:t>
            </a:r>
            <a:endParaRPr lang="en-US" sz="4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86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chemeClr val="bg1"/>
          </a:solidFill>
        </p:spPr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Prezentáció címsor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771800" y="476672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>
                <a:latin typeface="Arial Narrow" panose="020B0606020202030204" pitchFamily="34" charset="0"/>
              </a:rPr>
              <a:t>Projekt felépítése</a:t>
            </a:r>
            <a:endParaRPr lang="en-US" sz="4000" dirty="0">
              <a:latin typeface="Arial Narrow" panose="020B0606020202030204" pitchFamily="34" charset="0"/>
            </a:endParaRPr>
          </a:p>
        </p:txBody>
      </p:sp>
      <p:sp>
        <p:nvSpPr>
          <p:cNvPr id="7" name="Alcím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20051"/>
            <a:ext cx="9108504" cy="686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21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Egyetem magyar03vé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7" y="-809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ép 3" descr="infoblokk_kedv_final_CMYK_ ESZ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0464" y="4437112"/>
            <a:ext cx="3503536" cy="2420888"/>
          </a:xfrm>
          <a:prstGeom prst="rect">
            <a:avLst/>
          </a:prstGeom>
        </p:spPr>
      </p:pic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60102" y="1412776"/>
            <a:ext cx="8532377" cy="5080138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327 millió forint elnyert</a:t>
            </a:r>
            <a:br>
              <a:rPr lang="hu-HU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hu-HU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támogatás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Felhasználási hely: Budapesti </a:t>
            </a:r>
            <a:r>
              <a:rPr lang="hu-HU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Corvinus</a:t>
            </a:r>
            <a:r>
              <a:rPr lang="hu-HU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Egyetem székesfehérvári campusa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Projekt hossza: 38 hónap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Kezdet: 2017. február 1.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Közel 100 kutató csatlakozik a projekthez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Partnereink: Székesfehérvár Megyei </a:t>
            </a:r>
            <a:br>
              <a:rPr lang="hu-HU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hu-HU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Jogú Város Önkormányzata, </a:t>
            </a:r>
            <a:br>
              <a:rPr lang="hu-HU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hu-HU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illetve a régió vállalkozásai, </a:t>
            </a:r>
            <a:br>
              <a:rPr lang="hu-HU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hu-HU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civil szervezetei, közszolgáltató </a:t>
            </a:r>
            <a:br>
              <a:rPr lang="hu-HU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hu-HU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szervezetei</a:t>
            </a:r>
          </a:p>
          <a:p>
            <a:pPr algn="l"/>
            <a:endParaRPr lang="hu-HU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95736" cy="1366525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2771800" y="476672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>
                <a:latin typeface="Arial Narrow" panose="020B0606020202030204" pitchFamily="34" charset="0"/>
              </a:rPr>
              <a:t>Erőforrások</a:t>
            </a:r>
            <a:endParaRPr lang="en-US" sz="4000" dirty="0">
              <a:latin typeface="Arial Narrow" panose="020B0606020202030204" pitchFamily="34" charset="0"/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914"/>
            <a:ext cx="2843808" cy="189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00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Egyetem magyar03vé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7" y="-809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ép 3" descr="infoblokk_kedv_final_CMYK_ ESZ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0464" y="4437112"/>
            <a:ext cx="3503536" cy="242088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95736" cy="1366525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76" y="1534784"/>
            <a:ext cx="5220072" cy="4575719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76672"/>
            <a:ext cx="3403950" cy="3049939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2771800" y="188640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>
                <a:latin typeface="Arial Narrow" panose="020B0606020202030204" pitchFamily="34" charset="0"/>
              </a:rPr>
              <a:t>Fókuszban </a:t>
            </a:r>
            <a:r>
              <a:rPr lang="hu-HU" sz="4000" dirty="0" smtClean="0">
                <a:latin typeface="Arial Narrow" panose="020B0606020202030204" pitchFamily="34" charset="0"/>
              </a:rPr>
              <a:t>hálózatok</a:t>
            </a:r>
            <a:endParaRPr lang="en-US" sz="4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88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Egyetem magyar03vé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7" y="-809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ép 3" descr="infoblokk_kedv_final_CMYK_ ESZ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0464" y="4437112"/>
            <a:ext cx="3503536" cy="2420888"/>
          </a:xfrm>
          <a:prstGeom prst="rect">
            <a:avLst/>
          </a:prstGeom>
        </p:spPr>
      </p:pic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51520" y="1555978"/>
            <a:ext cx="8280920" cy="5112568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u-HU" sz="2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Üzleti termékeket és szolgáltatásokat előállító hálózatokat kutató </a:t>
            </a:r>
            <a:r>
              <a:rPr lang="hu-HU" sz="26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alprojekt</a:t>
            </a:r>
            <a:endParaRPr lang="hu-HU" sz="26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449263" indent="-449263" algn="l"/>
            <a:r>
              <a:rPr lang="hu-HU" sz="2600" dirty="0">
                <a:solidFill>
                  <a:schemeClr val="tx1"/>
                </a:solidFill>
                <a:latin typeface="Arial Narrow" panose="020B0606020202030204" pitchFamily="34" charset="0"/>
              </a:rPr>
              <a:t>	</a:t>
            </a:r>
            <a:r>
              <a:rPr lang="hu-HU" sz="2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V</a:t>
            </a:r>
            <a:r>
              <a:rPr lang="hu-HU" sz="2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ezető</a:t>
            </a:r>
            <a:r>
              <a:rPr lang="hu-HU" sz="2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: Prof. Dr. </a:t>
            </a:r>
            <a:r>
              <a:rPr lang="hu-HU" sz="26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Gelei</a:t>
            </a:r>
            <a:r>
              <a:rPr lang="hu-HU" sz="2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Andrea, Gazdálkodástudományi Kar, </a:t>
            </a:r>
            <a:r>
              <a:rPr lang="hu-HU" sz="26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Vállalatgazdaságtan</a:t>
            </a:r>
            <a:r>
              <a:rPr lang="hu-HU" sz="2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hu-HU" sz="2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Intézet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u-HU" sz="2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Közszolgáltatásokat előállító hálózatokat kutató </a:t>
            </a:r>
            <a:r>
              <a:rPr lang="hu-HU" sz="26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alprojekt</a:t>
            </a:r>
            <a:endParaRPr lang="hu-HU" sz="26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449263" indent="-449263" algn="l"/>
            <a:r>
              <a:rPr lang="hu-HU" sz="2600" dirty="0">
                <a:solidFill>
                  <a:schemeClr val="tx1"/>
                </a:solidFill>
                <a:latin typeface="Arial Narrow" panose="020B0606020202030204" pitchFamily="34" charset="0"/>
              </a:rPr>
              <a:t>	</a:t>
            </a:r>
            <a:r>
              <a:rPr lang="hu-HU" sz="2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Vezető: Dr. Péti Márton, intézetvezető egyetemi docens</a:t>
            </a:r>
          </a:p>
          <a:p>
            <a:pPr marL="449263" indent="-449263" algn="l"/>
            <a:r>
              <a:rPr lang="hu-HU" sz="2600" dirty="0">
                <a:solidFill>
                  <a:schemeClr val="tx1"/>
                </a:solidFill>
                <a:latin typeface="Arial Narrow" panose="020B0606020202030204" pitchFamily="34" charset="0"/>
              </a:rPr>
              <a:t>	</a:t>
            </a:r>
            <a:r>
              <a:rPr lang="hu-HU" sz="2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Társadalomtudományi és Nemzetközi Kapcsolatok Kar</a:t>
            </a:r>
            <a:r>
              <a:rPr lang="hu-HU" sz="2600" dirty="0">
                <a:solidFill>
                  <a:schemeClr val="tx1"/>
                </a:solidFill>
                <a:latin typeface="Arial Narrow" panose="020B0606020202030204" pitchFamily="34" charset="0"/>
              </a:rPr>
              <a:t>, Gazdaságföldrajz, </a:t>
            </a:r>
            <a:r>
              <a:rPr lang="hu-HU" sz="2600" dirty="0" err="1">
                <a:solidFill>
                  <a:schemeClr val="tx1"/>
                </a:solidFill>
                <a:latin typeface="Arial Narrow" panose="020B0606020202030204" pitchFamily="34" charset="0"/>
              </a:rPr>
              <a:t>Geoökonómia</a:t>
            </a:r>
            <a:r>
              <a:rPr lang="hu-HU" sz="2600" dirty="0">
                <a:solidFill>
                  <a:schemeClr val="tx1"/>
                </a:solidFill>
                <a:latin typeface="Arial Narrow" panose="020B0606020202030204" pitchFamily="34" charset="0"/>
              </a:rPr>
              <a:t> és Fenntartható Fejlődés </a:t>
            </a:r>
            <a:r>
              <a:rPr lang="hu-HU" sz="2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Intézet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u-HU" sz="2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Társadalmi innovációs hálózatokat kutató </a:t>
            </a:r>
            <a:br>
              <a:rPr lang="hu-HU" sz="26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hu-HU" sz="26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alprojekt</a:t>
            </a:r>
            <a:endParaRPr lang="hu-HU" sz="26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449263" indent="-449263" algn="l"/>
            <a:r>
              <a:rPr lang="hu-HU" sz="2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	Vezető: Prof. Dr. Hámori Balázs, </a:t>
            </a:r>
            <a:br>
              <a:rPr lang="hu-HU" sz="26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hu-HU" sz="2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Közgazdaságtudományi Kar, Összehasonlító </a:t>
            </a:r>
            <a:br>
              <a:rPr lang="hu-HU" sz="26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hu-HU" sz="2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és Intézményi Gazdaságtan Tanszék </a:t>
            </a:r>
          </a:p>
          <a:p>
            <a:pPr algn="l"/>
            <a:endParaRPr lang="hu-HU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l"/>
            <a:endParaRPr lang="hu-HU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95736" cy="1366525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2771800" y="476672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>
                <a:latin typeface="Arial Narrow" panose="020B0606020202030204" pitchFamily="34" charset="0"/>
              </a:rPr>
              <a:t>Kutatási területek</a:t>
            </a:r>
            <a:endParaRPr lang="en-US" sz="4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19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Egyetem magyar03vé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7" y="-809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11560" y="2211840"/>
            <a:ext cx="7920880" cy="3567970"/>
          </a:xfrm>
        </p:spPr>
        <p:txBody>
          <a:bodyPr>
            <a:normAutofit/>
          </a:bodyPr>
          <a:lstStyle/>
          <a:p>
            <a:pPr algn="l"/>
            <a:r>
              <a:rPr lang="hu-HU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Innovációs  LAB</a:t>
            </a:r>
          </a:p>
          <a:p>
            <a:pPr algn="l"/>
            <a:r>
              <a:rPr lang="hu-HU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Médiadesign LAB</a:t>
            </a:r>
          </a:p>
          <a:p>
            <a:pPr algn="l"/>
            <a:r>
              <a:rPr lang="hu-HU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Viselkedés-közgazdságtan</a:t>
            </a:r>
            <a:r>
              <a:rPr lang="hu-HU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LAB</a:t>
            </a:r>
          </a:p>
          <a:p>
            <a:pPr algn="l"/>
            <a:r>
              <a:rPr lang="hu-HU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Socio</a:t>
            </a:r>
            <a:r>
              <a:rPr lang="hu-HU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LAB</a:t>
            </a:r>
          </a:p>
          <a:p>
            <a:pPr algn="l"/>
            <a:r>
              <a:rPr lang="hu-HU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ITC és </a:t>
            </a:r>
            <a:r>
              <a:rPr lang="hu-HU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Living</a:t>
            </a:r>
            <a:r>
              <a:rPr lang="hu-HU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LAB</a:t>
            </a:r>
          </a:p>
          <a:p>
            <a:pPr algn="l"/>
            <a:endParaRPr lang="hu-HU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Kép 3" descr="infoblokk_kedv_final_CMYK_ ESZ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0464" y="4437112"/>
            <a:ext cx="3503536" cy="242088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95736" cy="1366525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2483768" y="260648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err="1" smtClean="0">
                <a:latin typeface="Arial Narrow" panose="020B0606020202030204" pitchFamily="34" charset="0"/>
              </a:rPr>
              <a:t>Corvinus</a:t>
            </a:r>
            <a:r>
              <a:rPr lang="hu-HU" sz="4000" dirty="0" smtClean="0">
                <a:latin typeface="Arial Narrow" panose="020B0606020202030204" pitchFamily="34" charset="0"/>
              </a:rPr>
              <a:t> LAB</a:t>
            </a:r>
            <a:endParaRPr lang="en-US" sz="4000" dirty="0">
              <a:latin typeface="Arial Narrow" panose="020B060602020203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925" y="32430"/>
            <a:ext cx="4107757" cy="404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1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chemeClr val="bg1"/>
          </a:solidFill>
        </p:spPr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Prezentáció címsor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4" name="Kép 3" descr="infoblokk_kedv_final_CMYK_ ESZ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0464" y="4437112"/>
            <a:ext cx="3503536" cy="2420888"/>
          </a:xfrm>
          <a:prstGeom prst="rect">
            <a:avLst/>
          </a:prstGeom>
        </p:spPr>
      </p:pic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0" y="1340768"/>
            <a:ext cx="9144000" cy="5584194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Régióhoz és Székesfehérvárhoz kötődő fiatal kutatók képzése.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Duális képzés erősítése az egyetem kapcsolati hálójának szélesítésével.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 térség szervezetinek problémáira fókuszáló doktori disszertációk és szakdolgozatok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 térség vállalkozásait / civil szervezeteit és közszolgáltató szervezeteit segítő kommunikációs és menedzsment képzések / tréningek.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 térség szervezeteit támogató és őket szolgáló többfunkciós laboratórium létrehozása.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Konferenciák és </a:t>
            </a:r>
            <a:r>
              <a:rPr lang="hu-HU" sz="20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workshopok</a:t>
            </a:r>
            <a:r>
              <a:rPr lang="hu-HU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szervezése a térség problémáira fókuszálva.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Tudományos publikációk készítése, amelyek a térség gazdasági problémáit elemzik.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Nemzetközi kapcsolatok kialakítása, a székesfehérvári campusra </a:t>
            </a:r>
            <a:br>
              <a:rPr lang="hu-HU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hu-HU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fókuszálva. Külföldi vendégprofesszorok meghívása.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 helyi innovációs folyamatok menedzsment oldali </a:t>
            </a:r>
            <a:br>
              <a:rPr lang="hu-HU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hu-HU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támogatása a helyi vállalatok és közszféra számára igény </a:t>
            </a:r>
            <a:br>
              <a:rPr lang="hu-HU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hu-HU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jelentkezése vagy probléma észlelése esetén tanácsadás</a:t>
            </a:r>
            <a:r>
              <a:rPr lang="hu-HU" sz="2000" dirty="0">
                <a:solidFill>
                  <a:schemeClr val="tx1"/>
                </a:solidFill>
                <a:latin typeface="Arial Narrow" panose="020B0606020202030204" pitchFamily="34" charset="0"/>
              </a:rPr>
              <a:t>, </a:t>
            </a:r>
            <a:r>
              <a:rPr lang="hu-HU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hu-HU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hu-HU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mediátor </a:t>
            </a:r>
            <a:r>
              <a:rPr lang="hu-HU" sz="2000" dirty="0">
                <a:solidFill>
                  <a:schemeClr val="tx1"/>
                </a:solidFill>
                <a:latin typeface="Arial Narrow" panose="020B0606020202030204" pitchFamily="34" charset="0"/>
              </a:rPr>
              <a:t>szerep, elemzések készítése, stb.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Vállalkozói </a:t>
            </a:r>
            <a:r>
              <a:rPr lang="hu-HU" sz="2000" dirty="0">
                <a:solidFill>
                  <a:schemeClr val="tx1"/>
                </a:solidFill>
                <a:latin typeface="Arial Narrow" panose="020B0606020202030204" pitchFamily="34" charset="0"/>
              </a:rPr>
              <a:t>készségek és szemléletmód fejlesztése </a:t>
            </a:r>
            <a:r>
              <a:rPr lang="hu-HU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hu-HU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hu-HU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oktatás-képzés</a:t>
            </a:r>
            <a:r>
              <a:rPr lang="hu-HU" sz="2000" dirty="0">
                <a:solidFill>
                  <a:schemeClr val="tx1"/>
                </a:solidFill>
                <a:latin typeface="Arial Narrow" panose="020B0606020202030204" pitchFamily="34" charset="0"/>
              </a:rPr>
              <a:t>, </a:t>
            </a:r>
            <a:r>
              <a:rPr lang="hu-HU" sz="2000" dirty="0" err="1">
                <a:solidFill>
                  <a:schemeClr val="tx1"/>
                </a:solidFill>
                <a:latin typeface="Arial Narrow" panose="020B0606020202030204" pitchFamily="34" charset="0"/>
              </a:rPr>
              <a:t>mentorálás</a:t>
            </a:r>
            <a:r>
              <a:rPr lang="hu-HU" sz="2000" dirty="0">
                <a:solidFill>
                  <a:schemeClr val="tx1"/>
                </a:solidFill>
                <a:latin typeface="Arial Narrow" panose="020B0606020202030204" pitchFamily="34" charset="0"/>
              </a:rPr>
              <a:t> stb. révén.</a:t>
            </a:r>
            <a:endParaRPr lang="hu-HU" sz="20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95736" cy="1366525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2771800" y="476672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>
                <a:latin typeface="Arial Narrow" panose="020B0606020202030204" pitchFamily="34" charset="0"/>
              </a:rPr>
              <a:t>Eredmények</a:t>
            </a:r>
            <a:endParaRPr lang="en-US" sz="4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08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256</Words>
  <Application>Microsoft Office PowerPoint</Application>
  <PresentationFormat>Diavetítés a képernyőre (4:3 oldalarány)</PresentationFormat>
  <Paragraphs>62</Paragraphs>
  <Slides>10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4" baseType="lpstr">
      <vt:lpstr>Arial</vt:lpstr>
      <vt:lpstr>Arial Narrow</vt:lpstr>
      <vt:lpstr>Calibri</vt:lpstr>
      <vt:lpstr>Office-téma</vt:lpstr>
      <vt:lpstr>Intelligens szakosodást szolgáló intézményi fejlesztések a Budapesti Corvinus Egyetem székesfehérvári Campusán című projekt rövid bemutatása</vt:lpstr>
      <vt:lpstr>PowerPoint bemutató</vt:lpstr>
      <vt:lpstr>PowerPoint bemutató</vt:lpstr>
      <vt:lpstr>Prezentáció címsor</vt:lpstr>
      <vt:lpstr>PowerPoint bemutató</vt:lpstr>
      <vt:lpstr>PowerPoint bemutató</vt:lpstr>
      <vt:lpstr>PowerPoint bemutató</vt:lpstr>
      <vt:lpstr>PowerPoint bemutató</vt:lpstr>
      <vt:lpstr>Prezentáció címsor</vt:lpstr>
      <vt:lpstr>KÖSZÖNÖM  A FIGYELMET!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Prezentáció címsor</dc:title>
  <dc:creator>laci</dc:creator>
  <cp:lastModifiedBy>Rosta Miklós</cp:lastModifiedBy>
  <cp:revision>20</cp:revision>
  <dcterms:created xsi:type="dcterms:W3CDTF">2017-05-07T14:37:42Z</dcterms:created>
  <dcterms:modified xsi:type="dcterms:W3CDTF">2017-05-22T16:15:12Z</dcterms:modified>
</cp:coreProperties>
</file>