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5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6666"/>
    <a:srgbClr val="1F497D"/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368" autoAdjust="0"/>
  </p:normalViewPr>
  <p:slideViewPr>
    <p:cSldViewPr>
      <p:cViewPr varScale="1">
        <p:scale>
          <a:sx n="83" d="100"/>
          <a:sy n="83" d="100"/>
        </p:scale>
        <p:origin x="24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27DBF-F939-4BE9-8CC8-AD3AE9BFC0F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E7834-3DE8-4EF4-AC1F-18EADC1C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5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E7834-3DE8-4EF4-AC1F-18EADC1C7B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91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E7834-3DE8-4EF4-AC1F-18EADC1C7B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78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E7834-3DE8-4EF4-AC1F-18EADC1C7B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65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E7834-3DE8-4EF4-AC1F-18EADC1C7B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49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E7834-3DE8-4EF4-AC1F-18EADC1C7B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24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E7834-3DE8-4EF4-AC1F-18EADC1C7B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98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E7834-3DE8-4EF4-AC1F-18EADC1C7B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3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E7834-3DE8-4EF4-AC1F-18EADC1C7B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7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Online kép helye 2"/>
          <p:cNvSpPr>
            <a:spLocks noGrp="1"/>
          </p:cNvSpPr>
          <p:nvPr>
            <p:ph type="clipArt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8B5CBDC-EF29-4A54-A827-3818E22D467B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095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u/imgres?imgurl=http://www.slashphone.com/media/data/766/skype-logo-connect-web.jpg&amp;imgrefurl=http://www.slashphone.com/skype-to-offer-995month-plan-with-unlimited-international-calls-20256&amp;h=350&amp;w=350&amp;sz=46&amp;tbnid=xgk8XRu25yEHwM:&amp;tbnh=120&amp;tbnw=120&amp;prev=/images?q%3Dskype%2Blogo&amp;hl=hu&amp;usg=__GT7otHshuoOBxGUzRxdYWD2KHQc=&amp;ei=uiXwSqGMKoTK_gb754yVBw&amp;sa=X&amp;oi=image_result&amp;resnum=2&amp;ct=image&amp;ved=0CA4Q9QEwAQ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google.hu/imgres?imgurl=http://www.slashgear.com/gallery/data_files/2/7/8/LEGO_logo-710596.png&amp;imgrefurl=http://www.slashgear.com/lego-star-wars-clock-allows-you-to-build-star-wars-scenes-and-tell-time-127346/&amp;h=380&amp;w=380&amp;sz=62&amp;tbnid=dXHKqLnGALIHrM:&amp;tbnh=123&amp;tbnw=123&amp;prev=/images?q%3DLego%2Blogo&amp;hl=hu&amp;usg=__HHwbHmBDpZp6FKhujZWpisxrAts=&amp;ei=-STwSuClBcfK_ga_6fWMBw&amp;sa=X&amp;oi=image_result&amp;resnum=5&amp;ct=image&amp;ved=0CBIQ9QEw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u/imgres?imgurl=http://www.collectorsquest.com/blog/wp-content/uploads/ebay-logo.jpg&amp;imgrefurl=http://www.collectorsquest.com/blog/tag/ebay/&amp;h=302&amp;w=302&amp;sz=24&amp;tbnid=eKaukjc5aS6JIM:&amp;tbnh=116&amp;tbnw=116&amp;prev=/images?q%3De-bay%2Blogo&amp;hl=hu&amp;usg=__BmqmvM4Ur-yhI8hgEDqtFYCpKNw=&amp;ei=jiXwSqHVGZCC_AaXxt2IBw&amp;sa=X&amp;oi=image_result&amp;resnum=1&amp;ct=image&amp;ved=0CAoQ9QEwAA" TargetMode="External"/><Relationship Id="rId11" Type="http://schemas.openxmlformats.org/officeDocument/2006/relationships/image" Target="../media/image3.jpeg"/><Relationship Id="rId5" Type="http://schemas.openxmlformats.org/officeDocument/2006/relationships/image" Target="../media/image16.jpeg"/><Relationship Id="rId10" Type="http://schemas.openxmlformats.org/officeDocument/2006/relationships/image" Target="../media/image1.jpeg"/><Relationship Id="rId4" Type="http://schemas.openxmlformats.org/officeDocument/2006/relationships/hyperlink" Target="http://www.cs.earlham.edu/~jeremiah/linux-pix/remlinux.jpg" TargetMode="External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brandautopsy.typepad.com/.shared/image.html?/photos/uncategorized/sbux_logo_today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u/imgres?imgurl=http://managingthedragon.com/wp-content/uploads/2008/03/dell-logo.jpg&amp;imgrefurl=http://managingthedragon.com/?p%3D306&amp;h=609&amp;w=1598&amp;sz=98&amp;tbnid=W4dV_vm24R0X0M:&amp;tbnh=57&amp;tbnw=150&amp;prev=/images?q%3DDell%2Blogo&amp;hl=hu&amp;usg=__eY4c5_Xbvm7PaDFsoGTINeIVWkg=&amp;ei=dJLuStbFAdiI_AbN2J17&amp;sa=X&amp;oi=image_result&amp;resnum=3&amp;ct=image&amp;ved=0CA4Q9QEwAg" TargetMode="External"/><Relationship Id="rId11" Type="http://schemas.openxmlformats.org/officeDocument/2006/relationships/image" Target="../media/image1.jpeg"/><Relationship Id="rId5" Type="http://schemas.openxmlformats.org/officeDocument/2006/relationships/image" Target="../media/image8.jpeg"/><Relationship Id="rId10" Type="http://schemas.openxmlformats.org/officeDocument/2006/relationships/image" Target="../media/image3.jpeg"/><Relationship Id="rId4" Type="http://schemas.openxmlformats.org/officeDocument/2006/relationships/hyperlink" Target="http://www.google.hu/imgres?imgurl=http://www.nsci-va.org/images/cisco_logo.jpg&amp;imgrefurl=http://www.asktheciscokid.com/?p%3D155&amp;h=627&amp;w=1187&amp;sz=112&amp;tbnid=l5mfptylCjvfoM:&amp;tbnh=79&amp;tbnw=150&amp;prev=/images?q%3DCisco%2Blogo&amp;hl=hu&amp;usg=__4uQM7WWED02QE9eXmtzglu7wWR4=&amp;ei=QpHuSrC1GJP0_Aa82_mZDw&amp;sa=X&amp;oi=image_result&amp;resnum=1&amp;ct=image&amp;ved=0CAcQ9QEwAA" TargetMode="Externa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1F497D"/>
          </a:solidFill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Innovációs hálózatok: az innováció innovációja</a:t>
            </a:r>
            <a:endParaRPr lang="hu-H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10020" y="328062"/>
            <a:ext cx="6400800" cy="550912"/>
          </a:xfrm>
        </p:spPr>
        <p:txBody>
          <a:bodyPr>
            <a:normAutofit fontScale="92500" lnSpcReduction="10000"/>
          </a:bodyPr>
          <a:lstStyle/>
          <a:p>
            <a:r>
              <a:rPr lang="hu-HU" sz="1700" dirty="0">
                <a:solidFill>
                  <a:schemeClr val="bg1"/>
                </a:solidFill>
              </a:rPr>
              <a:t>EFOP-3.6.1-16-2016-00013 (Intelligens szakosodást szolgáló intézményi fejlesztések a Budapesti Corvinus Egyetem Székesfehérvári Campusán)</a:t>
            </a:r>
          </a:p>
        </p:txBody>
      </p:sp>
      <p:pic>
        <p:nvPicPr>
          <p:cNvPr id="4" name="Kép 3" descr="infoblokk_kedv_final_CMYK_ ES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0990" y="4941167"/>
            <a:ext cx="2396849" cy="165618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27584" y="5227411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Hámori Balázs</a:t>
            </a:r>
          </a:p>
          <a:p>
            <a:r>
              <a:rPr lang="hu-H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egyetemi tanár, alprojektvezető</a:t>
            </a:r>
          </a:p>
          <a:p>
            <a:r>
              <a:rPr lang="hu-H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bhamori@uni-corvinus.hu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509" y="330516"/>
            <a:ext cx="5470611" cy="1154268"/>
          </a:xfrm>
        </p:spPr>
        <p:txBody>
          <a:bodyPr>
            <a:normAutofit fontScale="90000"/>
          </a:bodyPr>
          <a:lstStyle/>
          <a:p>
            <a:pPr algn="l"/>
            <a:r>
              <a:rPr lang="hu-HU" altLang="hu-H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Decentralizált </a:t>
            </a:r>
            <a:r>
              <a:rPr lang="hu-HU" altLang="hu-HU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együttalkotás</a:t>
            </a:r>
            <a:r>
              <a:rPr lang="hu-HU" altLang="hu-H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hálózatokban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64093"/>
            <a:ext cx="6696744" cy="4931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altLang="hu-HU" sz="2400" dirty="0"/>
              <a:t>„…</a:t>
            </a:r>
            <a:r>
              <a:rPr lang="hu-HU" altLang="hu-HU" sz="2400" dirty="0">
                <a:solidFill>
                  <a:srgbClr val="002060"/>
                </a:solidFill>
              </a:rPr>
              <a:t>a piac nem egyedüli  forrása az értékalkotásnak, a szétszórt online közösségek ma szintén az érték forrásai, és az üzleti világnak is kooperálnia kell, hogy értéket alkothasson... Ahelyett, hogy az érték a centralizált játékosoktól, például a  nagy társaságoktól jönne,  egyre inkább az internet „</a:t>
            </a:r>
            <a:r>
              <a:rPr lang="hu-HU" altLang="hu-HU" sz="2400" dirty="0" err="1">
                <a:solidFill>
                  <a:srgbClr val="002060"/>
                </a:solidFill>
              </a:rPr>
              <a:t>széleiről</a:t>
            </a:r>
            <a:r>
              <a:rPr lang="hu-HU" altLang="hu-HU" sz="2400" dirty="0">
                <a:solidFill>
                  <a:srgbClr val="002060"/>
                </a:solidFill>
              </a:rPr>
              <a:t>” áramlik befelé, ahol az új gondolatok és innovációk először öltenek testet. Az érték az egyénektől és az egyének csoportjaitól származik, akik a szabad közösségi tereken tevékenykednek, ahol a működési költségek </a:t>
            </a:r>
            <a:r>
              <a:rPr lang="hu-HU" altLang="hu-HU" sz="2400" dirty="0" err="1">
                <a:solidFill>
                  <a:srgbClr val="002060"/>
                </a:solidFill>
              </a:rPr>
              <a:t>alacsonyak</a:t>
            </a:r>
            <a:r>
              <a:rPr lang="hu-HU" altLang="hu-HU" sz="2400" dirty="0">
                <a:solidFill>
                  <a:srgbClr val="002060"/>
                </a:solidFill>
              </a:rPr>
              <a:t> vagy nem léteznek. ”	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400" b="1" dirty="0">
                <a:solidFill>
                  <a:srgbClr val="002060"/>
                </a:solidFill>
              </a:rPr>
              <a:t>					</a:t>
            </a:r>
            <a:r>
              <a:rPr lang="hu-HU" altLang="hu-HU" sz="2400" dirty="0">
                <a:solidFill>
                  <a:srgbClr val="002060"/>
                </a:solidFill>
              </a:rPr>
              <a:t>David </a:t>
            </a:r>
            <a:r>
              <a:rPr lang="hu-HU" altLang="hu-HU" sz="2400" dirty="0" err="1">
                <a:solidFill>
                  <a:srgbClr val="002060"/>
                </a:solidFill>
              </a:rPr>
              <a:t>Bollier</a:t>
            </a:r>
            <a:r>
              <a:rPr lang="hu-HU" altLang="hu-HU" sz="2400" dirty="0">
                <a:solidFill>
                  <a:srgbClr val="002060"/>
                </a:solidFill>
              </a:rPr>
              <a:t>, 2007</a:t>
            </a:r>
          </a:p>
        </p:txBody>
      </p:sp>
      <p:pic>
        <p:nvPicPr>
          <p:cNvPr id="4" name="Kép 3" descr="infoblokk_kedv_final_CMYK_ ES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8160" y="5373216"/>
            <a:ext cx="1980005" cy="1368152"/>
          </a:xfrm>
          <a:prstGeom prst="rect">
            <a:avLst/>
          </a:prstGeom>
        </p:spPr>
      </p:pic>
      <p:pic>
        <p:nvPicPr>
          <p:cNvPr id="6" name="Picture 5" descr="egyelogo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200" y="151206"/>
            <a:ext cx="13700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688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5544616" cy="746720"/>
          </a:xfrm>
        </p:spPr>
        <p:txBody>
          <a:bodyPr>
            <a:normAutofit fontScale="90000"/>
          </a:bodyPr>
          <a:lstStyle/>
          <a:p>
            <a:pPr algn="l"/>
            <a:r>
              <a:rPr lang="hu-HU" altLang="hu-HU" dirty="0">
                <a:solidFill>
                  <a:srgbClr val="002060"/>
                </a:solidFill>
              </a:rPr>
              <a:t>Példák az </a:t>
            </a:r>
            <a:r>
              <a:rPr lang="hu-HU" altLang="hu-HU" dirty="0" err="1">
                <a:solidFill>
                  <a:srgbClr val="002060"/>
                </a:solidFill>
              </a:rPr>
              <a:t>együttalkotásra</a:t>
            </a:r>
            <a:endParaRPr lang="hu-HU" altLang="hu-HU" dirty="0">
              <a:solidFill>
                <a:srgbClr val="00206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54" y="863353"/>
            <a:ext cx="9036496" cy="58780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hu-HU" altLang="ja-JP" sz="1800" dirty="0"/>
              <a:t> </a:t>
            </a:r>
            <a:r>
              <a:rPr lang="hu-HU" altLang="ja-JP" sz="2400" dirty="0" err="1">
                <a:solidFill>
                  <a:srgbClr val="002060"/>
                </a:solidFill>
              </a:rPr>
              <a:t>Lego</a:t>
            </a:r>
            <a:r>
              <a:rPr lang="hu-HU" altLang="ja-JP" sz="2400" dirty="0">
                <a:solidFill>
                  <a:srgbClr val="002060"/>
                </a:solidFill>
              </a:rPr>
              <a:t> azonosítja és begyűjti a leglelkesebb vevőit, és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altLang="ja-JP" sz="2400" dirty="0">
                <a:solidFill>
                  <a:srgbClr val="002060"/>
                </a:solidFill>
              </a:rPr>
              <a:t>      bevonja  őket a játékok dizájnjába - Saját alkotásom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altLang="ja-JP" sz="2400" dirty="0">
                <a:solidFill>
                  <a:srgbClr val="002060"/>
                </a:solidFill>
              </a:rPr>
              <a:t>      projekt. </a:t>
            </a:r>
            <a:r>
              <a:rPr lang="hu-HU" altLang="ja-JP" sz="2400" dirty="0" err="1">
                <a:solidFill>
                  <a:srgbClr val="002060"/>
                </a:solidFill>
              </a:rPr>
              <a:t>Lego</a:t>
            </a:r>
            <a:r>
              <a:rPr lang="hu-HU" altLang="ja-JP" sz="2400" dirty="0">
                <a:solidFill>
                  <a:srgbClr val="002060"/>
                </a:solidFill>
              </a:rPr>
              <a:t>-gyár: letölthető szoftver saját modellek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altLang="ja-JP" sz="2400" dirty="0">
                <a:solidFill>
                  <a:srgbClr val="002060"/>
                </a:solidFill>
              </a:rPr>
              <a:t>      tervezésére, tervek feltöltése a </a:t>
            </a:r>
            <a:r>
              <a:rPr lang="hu-HU" altLang="ja-JP" sz="2400" dirty="0" err="1">
                <a:solidFill>
                  <a:srgbClr val="002060"/>
                </a:solidFill>
              </a:rPr>
              <a:t>Lego</a:t>
            </a:r>
            <a:r>
              <a:rPr lang="hu-HU" altLang="ja-JP" sz="2400" dirty="0">
                <a:solidFill>
                  <a:srgbClr val="002060"/>
                </a:solidFill>
              </a:rPr>
              <a:t> honlapjára,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altLang="ja-JP" sz="2400" dirty="0">
                <a:solidFill>
                  <a:srgbClr val="002060"/>
                </a:solidFill>
              </a:rPr>
              <a:t>      1 hét múlva készlet 100 ezerből néhány piacra</a:t>
            </a:r>
          </a:p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hu-HU" altLang="ja-JP" sz="2400" dirty="0">
                <a:solidFill>
                  <a:srgbClr val="002060"/>
                </a:solidFill>
              </a:rPr>
              <a:t>Linux Open-</a:t>
            </a:r>
            <a:r>
              <a:rPr lang="hu-HU" altLang="ja-JP" sz="2400" dirty="0" err="1">
                <a:solidFill>
                  <a:srgbClr val="002060"/>
                </a:solidFill>
              </a:rPr>
              <a:t>source</a:t>
            </a:r>
            <a:r>
              <a:rPr lang="hu-HU" altLang="ja-JP" sz="2400" dirty="0">
                <a:solidFill>
                  <a:srgbClr val="002060"/>
                </a:solidFill>
              </a:rPr>
              <a:t> megoldások felhasználók ezreit vonják be a tökéletesítésbe</a:t>
            </a:r>
          </a:p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hu-HU" altLang="ja-JP" sz="2400" dirty="0">
                <a:solidFill>
                  <a:srgbClr val="002060"/>
                </a:solidFill>
              </a:rPr>
              <a:t>Ha egy felhasználó csatlakozik a Skype-hoz, az ingyenes telefonálás </a:t>
            </a:r>
            <a:r>
              <a:rPr lang="hu-HU" altLang="ja-JP" sz="2400" dirty="0" err="1">
                <a:solidFill>
                  <a:srgbClr val="002060"/>
                </a:solidFill>
              </a:rPr>
              <a:t>ellentételezéseképpen</a:t>
            </a:r>
            <a:r>
              <a:rPr lang="hu-HU" altLang="ja-JP" sz="2400" dirty="0">
                <a:solidFill>
                  <a:srgbClr val="002060"/>
                </a:solidFill>
              </a:rPr>
              <a:t> automatikusan kölcsönadja a fel nem használt számítási kapacitását a Skype-</a:t>
            </a:r>
            <a:r>
              <a:rPr lang="hu-HU" altLang="ja-JP" sz="2400" dirty="0" err="1">
                <a:solidFill>
                  <a:srgbClr val="002060"/>
                </a:solidFill>
              </a:rPr>
              <a:t>nak</a:t>
            </a:r>
            <a:r>
              <a:rPr lang="hu-HU" altLang="ja-JP" sz="2400" dirty="0">
                <a:solidFill>
                  <a:srgbClr val="002060"/>
                </a:solidFill>
              </a:rPr>
              <a:t>, „kollektív tulajdonná” válik</a:t>
            </a:r>
          </a:p>
          <a:p>
            <a:pPr marL="0" indent="0">
              <a:lnSpc>
                <a:spcPct val="80000"/>
              </a:lnSpc>
              <a:buNone/>
            </a:pPr>
            <a:endParaRPr lang="hu-HU" altLang="ja-JP" sz="24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hu-HU" altLang="ja-JP" sz="2400" dirty="0" err="1">
                <a:solidFill>
                  <a:srgbClr val="002060"/>
                </a:solidFill>
              </a:rPr>
              <a:t>Wikipedia</a:t>
            </a:r>
            <a:endParaRPr lang="hu-HU" altLang="ja-JP" sz="24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hu-HU" altLang="ja-JP" sz="24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hu-HU" altLang="ja-JP" sz="2400" dirty="0">
                <a:solidFill>
                  <a:srgbClr val="002060"/>
                </a:solidFill>
              </a:rPr>
              <a:t>E-</a:t>
            </a:r>
            <a:r>
              <a:rPr lang="hu-HU" altLang="ja-JP" sz="2400" dirty="0" err="1">
                <a:solidFill>
                  <a:srgbClr val="002060"/>
                </a:solidFill>
              </a:rPr>
              <a:t>bay</a:t>
            </a:r>
            <a:r>
              <a:rPr lang="hu-HU" altLang="ja-JP" sz="2400" dirty="0">
                <a:solidFill>
                  <a:srgbClr val="002060"/>
                </a:solidFill>
              </a:rPr>
              <a:t>  Saját szájízük szerint kereskednek, és teljesítik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altLang="ja-JP" sz="2400" dirty="0">
                <a:solidFill>
                  <a:srgbClr val="002060"/>
                </a:solidFill>
              </a:rPr>
              <a:t>     ki a tranzakciókat, cserepartnereiket a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altLang="ja-JP" sz="2400" dirty="0">
                <a:solidFill>
                  <a:srgbClr val="002060"/>
                </a:solidFill>
              </a:rPr>
              <a:t>     megbízhatóságuk alapján </a:t>
            </a:r>
            <a:r>
              <a:rPr lang="hu-HU" altLang="ja-JP" sz="2400" dirty="0" err="1">
                <a:solidFill>
                  <a:srgbClr val="002060"/>
                </a:solidFill>
              </a:rPr>
              <a:t>listázzák</a:t>
            </a:r>
            <a:endParaRPr lang="hu-HU" altLang="hu-HU" sz="24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5845" name="Picture 5" descr="LEGO_logo-71059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10" y="4397679"/>
            <a:ext cx="107950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Teljes méretű kép megtekinté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82" y="4402912"/>
            <a:ext cx="1161834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ebay-log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20" y="4299154"/>
            <a:ext cx="1131525" cy="10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 descr="skype-logo-connect-web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02" y="4397679"/>
            <a:ext cx="1123741" cy="99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 descr="infoblokk_kedv_final_CMYK_ ESZ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265" y="5229200"/>
            <a:ext cx="2050586" cy="1416922"/>
          </a:xfrm>
          <a:prstGeom prst="rect">
            <a:avLst/>
          </a:prstGeom>
        </p:spPr>
      </p:pic>
      <p:pic>
        <p:nvPicPr>
          <p:cNvPr id="10" name="Picture 5" descr="egyelogo0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53" y="121743"/>
            <a:ext cx="13700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6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086" y="332656"/>
            <a:ext cx="6421146" cy="1872208"/>
          </a:xfrm>
        </p:spPr>
        <p:txBody>
          <a:bodyPr>
            <a:noAutofit/>
          </a:bodyPr>
          <a:lstStyle/>
          <a:p>
            <a:pPr algn="l"/>
            <a:r>
              <a:rPr lang="hu-HU" altLang="hu-H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Sajátos </a:t>
            </a:r>
            <a:r>
              <a:rPr lang="hu-HU" altLang="hu-H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hálózatos</a:t>
            </a:r>
            <a:r>
              <a:rPr lang="hu-HU" altLang="hu-H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megoldás: a vállalaton belüli  közmű, komplex thesaurus - Az innováció támogatása a </a:t>
            </a:r>
            <a:r>
              <a:rPr lang="hu-HU" altLang="hu-H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fragmentált</a:t>
            </a:r>
            <a:r>
              <a:rPr lang="hu-HU" altLang="hu-H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tudás egyesítésével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4864"/>
            <a:ext cx="8532440" cy="4293396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hu-HU" altLang="hu-HU" sz="1800" dirty="0"/>
          </a:p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hu-HU" altLang="hu-HU" sz="2400" dirty="0">
                <a:solidFill>
                  <a:srgbClr val="002060"/>
                </a:solidFill>
              </a:rPr>
              <a:t>Vállalati tudás összegyűjtése egy minden alkalmazott számára elérhető tudástárban, amelyhez    az alkalmazottak bárhol és bármikor hozzáférhetnek, és tetszés szerint megcsapolhatják azt</a:t>
            </a:r>
          </a:p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hu-HU" altLang="hu-HU" sz="2400" dirty="0">
                <a:solidFill>
                  <a:srgbClr val="002060"/>
                </a:solidFill>
              </a:rPr>
              <a:t>Best </a:t>
            </a:r>
            <a:r>
              <a:rPr lang="hu-HU" altLang="hu-HU" sz="2400" dirty="0" err="1">
                <a:solidFill>
                  <a:srgbClr val="002060"/>
                </a:solidFill>
              </a:rPr>
              <a:t>practice</a:t>
            </a:r>
            <a:r>
              <a:rPr lang="hu-HU" altLang="hu-HU" sz="240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hu-HU" altLang="hu-HU" sz="2400" dirty="0" err="1">
                <a:solidFill>
                  <a:srgbClr val="002060"/>
                </a:solidFill>
              </a:rPr>
              <a:t>SmithKline</a:t>
            </a:r>
            <a:r>
              <a:rPr lang="hu-HU" altLang="hu-HU" sz="2400" dirty="0">
                <a:solidFill>
                  <a:srgbClr val="002060"/>
                </a:solidFill>
              </a:rPr>
              <a:t> </a:t>
            </a:r>
            <a:r>
              <a:rPr lang="hu-HU" altLang="hu-HU" sz="2400" dirty="0" err="1">
                <a:solidFill>
                  <a:srgbClr val="002060"/>
                </a:solidFill>
              </a:rPr>
              <a:t>Beecham</a:t>
            </a:r>
            <a:r>
              <a:rPr lang="hu-HU" altLang="hu-HU" sz="2400" dirty="0">
                <a:solidFill>
                  <a:srgbClr val="002060"/>
                </a:solidFill>
              </a:rPr>
              <a:t>,  </a:t>
            </a:r>
          </a:p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hu-HU" altLang="hu-HU" sz="2400" dirty="0" err="1">
                <a:solidFill>
                  <a:srgbClr val="002060"/>
                </a:solidFill>
              </a:rPr>
              <a:t>Glaxo-Wellcome</a:t>
            </a:r>
            <a:r>
              <a:rPr lang="hu-HU" altLang="hu-HU" sz="2400" dirty="0">
                <a:solidFill>
                  <a:srgbClr val="002060"/>
                </a:solidFill>
              </a:rPr>
              <a:t> kutatói tudástár,</a:t>
            </a:r>
          </a:p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hu-HU" altLang="hu-HU" sz="2400" dirty="0">
                <a:solidFill>
                  <a:srgbClr val="002060"/>
                </a:solidFill>
              </a:rPr>
              <a:t>Price </a:t>
            </a:r>
            <a:r>
              <a:rPr lang="hu-HU" altLang="hu-HU" sz="2400" dirty="0" err="1">
                <a:solidFill>
                  <a:srgbClr val="002060"/>
                </a:solidFill>
              </a:rPr>
              <a:t>Waterhouse's</a:t>
            </a:r>
            <a:r>
              <a:rPr lang="hu-HU" altLang="hu-HU" sz="2400" dirty="0">
                <a:solidFill>
                  <a:srgbClr val="002060"/>
                </a:solidFill>
              </a:rPr>
              <a:t>,</a:t>
            </a:r>
          </a:p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hu-HU" altLang="hu-HU" sz="2400" dirty="0" err="1">
                <a:solidFill>
                  <a:srgbClr val="002060"/>
                </a:solidFill>
              </a:rPr>
              <a:t>KnowledgeViewSM</a:t>
            </a:r>
            <a:r>
              <a:rPr lang="hu-HU" altLang="hu-HU" sz="2400" dirty="0">
                <a:solidFill>
                  <a:srgbClr val="002060"/>
                </a:solidFill>
              </a:rPr>
              <a:t> a tanácsadók számára </a:t>
            </a:r>
          </a:p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hu-HU" altLang="hu-HU" sz="2400" dirty="0" err="1">
                <a:solidFill>
                  <a:srgbClr val="002060"/>
                </a:solidFill>
              </a:rPr>
              <a:t>Buckman</a:t>
            </a:r>
            <a:r>
              <a:rPr lang="hu-HU" altLang="hu-HU" sz="2400" dirty="0">
                <a:solidFill>
                  <a:srgbClr val="002060"/>
                </a:solidFill>
              </a:rPr>
              <a:t> </a:t>
            </a:r>
            <a:r>
              <a:rPr lang="hu-HU" altLang="hu-HU" sz="2400" dirty="0" err="1">
                <a:solidFill>
                  <a:srgbClr val="002060"/>
                </a:solidFill>
              </a:rPr>
              <a:t>Laboratories</a:t>
            </a:r>
            <a:r>
              <a:rPr lang="hu-HU" altLang="hu-HU" sz="240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hu-HU" altLang="hu-HU" sz="2400" dirty="0">
                <a:solidFill>
                  <a:srgbClr val="002060"/>
                </a:solidFill>
              </a:rPr>
              <a:t>Biztosítótársaságok kliensekről gyűjtött adatai,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altLang="hu-HU" sz="2400" dirty="0">
                <a:solidFill>
                  <a:srgbClr val="002060"/>
                </a:solidFill>
              </a:rPr>
              <a:t>     kockázatfelmérés, termékfejlesztés (Thomas Miller)</a:t>
            </a:r>
          </a:p>
          <a:p>
            <a:pPr>
              <a:lnSpc>
                <a:spcPct val="80000"/>
              </a:lnSpc>
            </a:pPr>
            <a:endParaRPr lang="hu-HU" altLang="hu-HU" sz="2400" dirty="0"/>
          </a:p>
          <a:p>
            <a:pPr>
              <a:lnSpc>
                <a:spcPct val="80000"/>
              </a:lnSpc>
            </a:pPr>
            <a:endParaRPr lang="hu-HU" altLang="hu-HU" sz="2400" dirty="0"/>
          </a:p>
        </p:txBody>
      </p:sp>
      <p:pic>
        <p:nvPicPr>
          <p:cNvPr id="5" name="Kép 4" descr="infoblokk_kedv_final_CMYK_ ES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7874" y="5301208"/>
            <a:ext cx="1960190" cy="1354460"/>
          </a:xfrm>
          <a:prstGeom prst="rect">
            <a:avLst/>
          </a:prstGeom>
        </p:spPr>
      </p:pic>
      <p:pic>
        <p:nvPicPr>
          <p:cNvPr id="6" name="Picture 5" descr="egyelogo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51" y="116632"/>
            <a:ext cx="13700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7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KÖSZÖNÖM 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A FIGYELMET!</a:t>
            </a:r>
          </a:p>
        </p:txBody>
      </p:sp>
      <p:pic>
        <p:nvPicPr>
          <p:cNvPr id="4" name="Kép 3" descr="infoblokk_kedv_final_CMYK_ ES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040680"/>
            <a:ext cx="2421623" cy="167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2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21599" y="448754"/>
            <a:ext cx="6635080" cy="796950"/>
          </a:xfrm>
        </p:spPr>
        <p:txBody>
          <a:bodyPr/>
          <a:lstStyle/>
          <a:p>
            <a:pPr algn="r"/>
            <a:r>
              <a:rPr lang="hu-H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Három történelmi lépcsőfok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4828" y="1655962"/>
            <a:ext cx="6341388" cy="4939911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rgbClr val="002060"/>
                </a:solidFill>
              </a:rPr>
              <a:t>A 19. század végéig: az innováció „</a:t>
            </a:r>
            <a:r>
              <a:rPr lang="hu-HU" sz="2200" dirty="0">
                <a:solidFill>
                  <a:srgbClr val="FF0000"/>
                </a:solidFill>
              </a:rPr>
              <a:t>isteni szikrából” születik, magányos feltalálók révén</a:t>
            </a:r>
            <a:r>
              <a:rPr lang="hu-HU" sz="2200" dirty="0">
                <a:solidFill>
                  <a:srgbClr val="002060"/>
                </a:solidFill>
              </a:rPr>
              <a:t>,  akiket -- mint  Peter </a:t>
            </a:r>
            <a:r>
              <a:rPr lang="hu-HU" sz="2200" dirty="0" err="1">
                <a:solidFill>
                  <a:srgbClr val="002060"/>
                </a:solidFill>
              </a:rPr>
              <a:t>Drucker</a:t>
            </a:r>
            <a:r>
              <a:rPr lang="hu-HU" sz="2200" dirty="0">
                <a:solidFill>
                  <a:srgbClr val="002060"/>
                </a:solidFill>
              </a:rPr>
              <a:t> írta  -- félig romantikus, félig nevetséges figurának tekintettek.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rgbClr val="002060"/>
                </a:solidFill>
              </a:rPr>
              <a:t> A 20 század elején a </a:t>
            </a:r>
            <a:r>
              <a:rPr lang="hu-HU" sz="2200" dirty="0">
                <a:solidFill>
                  <a:srgbClr val="FF0000"/>
                </a:solidFill>
              </a:rPr>
              <a:t>feltalálás kutatássá változott</a:t>
            </a:r>
            <a:r>
              <a:rPr lang="hu-HU" sz="2200" dirty="0">
                <a:solidFill>
                  <a:srgbClr val="002060"/>
                </a:solidFill>
              </a:rPr>
              <a:t>. A nagyvállalati kutatólaboratóriumokból kikerülő innovációkat a vállalatok legféltettebb </a:t>
            </a:r>
            <a:r>
              <a:rPr lang="hu-HU" sz="2200" dirty="0" err="1">
                <a:solidFill>
                  <a:srgbClr val="002060"/>
                </a:solidFill>
              </a:rPr>
              <a:t>titkaikként</a:t>
            </a:r>
            <a:r>
              <a:rPr lang="hu-HU" sz="2200" dirty="0">
                <a:solidFill>
                  <a:srgbClr val="002060"/>
                </a:solidFill>
              </a:rPr>
              <a:t> őrizték, és szabadalmi joggal védték.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rgbClr val="002060"/>
                </a:solidFill>
              </a:rPr>
              <a:t>A   20. század utolsó harmadától azonban ismét gyökeres változásnak vagyunk tanúi. </a:t>
            </a:r>
            <a:r>
              <a:rPr lang="hu-HU" sz="2200" dirty="0">
                <a:solidFill>
                  <a:srgbClr val="FF0000"/>
                </a:solidFill>
              </a:rPr>
              <a:t>Az innovációk egyre inkább</a:t>
            </a:r>
            <a:r>
              <a:rPr lang="hu-HU" sz="2200" dirty="0">
                <a:solidFill>
                  <a:srgbClr val="002060"/>
                </a:solidFill>
              </a:rPr>
              <a:t> az olyan új tudásnak és információknak köszönhetők, amelyek </a:t>
            </a:r>
            <a:r>
              <a:rPr lang="hu-HU" sz="2200" dirty="0">
                <a:solidFill>
                  <a:srgbClr val="FF0000"/>
                </a:solidFill>
              </a:rPr>
              <a:t>hálózati együttműködésben keletkeznek</a:t>
            </a:r>
            <a:r>
              <a:rPr lang="hu-HU" sz="2200" dirty="0">
                <a:solidFill>
                  <a:srgbClr val="002060"/>
                </a:solidFill>
              </a:rPr>
              <a:t>, és integrálódnak.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655962"/>
            <a:ext cx="2340463" cy="2968745"/>
          </a:xfrm>
          <a:prstGeom prst="rect">
            <a:avLst/>
          </a:prstGeom>
        </p:spPr>
      </p:pic>
      <p:pic>
        <p:nvPicPr>
          <p:cNvPr id="6" name="Tartalom helye 5" descr="infoblokk_kedv_final_CMYK_ ESZ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flipH="1">
            <a:off x="7164288" y="5445224"/>
            <a:ext cx="1841913" cy="1272732"/>
          </a:xfrm>
          <a:prstGeom prst="rect">
            <a:avLst/>
          </a:prstGeom>
        </p:spPr>
      </p:pic>
      <p:pic>
        <p:nvPicPr>
          <p:cNvPr id="7" name="Picture 5" descr="egyelogo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5" y="143075"/>
            <a:ext cx="13700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 descr="infoblokk_kedv_final_CMYK_ ES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4687" y="5445224"/>
            <a:ext cx="1860411" cy="128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5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6336704" cy="724942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innovációk </a:t>
            </a:r>
            <a:r>
              <a:rPr lang="hu-H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hálózatosodása</a:t>
            </a:r>
            <a:endParaRPr lang="hu-H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1423092"/>
            <a:ext cx="4608512" cy="5246268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u-HU" altLang="hu-HU" dirty="0">
                <a:solidFill>
                  <a:srgbClr val="002060"/>
                </a:solidFill>
              </a:rPr>
              <a:t>Komplex, társadalmilag beágyazott folyamatról van szó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altLang="hu-HU" dirty="0">
                <a:solidFill>
                  <a:srgbClr val="002060"/>
                </a:solidFill>
              </a:rPr>
              <a:t>Gyorsan változik, és korábban ismeretlen formákat ölt (fordított innováció,  nyílt innováció, </a:t>
            </a:r>
            <a:r>
              <a:rPr lang="hu-HU" altLang="hu-HU" dirty="0" err="1">
                <a:solidFill>
                  <a:srgbClr val="002060"/>
                </a:solidFill>
              </a:rPr>
              <a:t>crowdsourcing</a:t>
            </a:r>
            <a:r>
              <a:rPr lang="hu-HU" altLang="hu-HU" dirty="0">
                <a:solidFill>
                  <a:srgbClr val="002060"/>
                </a:solidFill>
              </a:rPr>
              <a:t>). </a:t>
            </a:r>
            <a:r>
              <a:rPr lang="hu-HU" altLang="hu-HU" dirty="0" err="1">
                <a:solidFill>
                  <a:srgbClr val="002060"/>
                </a:solidFill>
              </a:rPr>
              <a:t>Medtronik</a:t>
            </a:r>
            <a:r>
              <a:rPr lang="hu-HU" altLang="hu-HU" dirty="0">
                <a:solidFill>
                  <a:srgbClr val="002060"/>
                </a:solidFill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altLang="hu-HU" dirty="0">
                <a:solidFill>
                  <a:srgbClr val="002060"/>
                </a:solidFill>
              </a:rPr>
              <a:t>Innováció új klasszifikációi: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altLang="hu-HU" sz="2600" dirty="0">
                <a:solidFill>
                  <a:srgbClr val="002060"/>
                </a:solidFill>
              </a:rPr>
              <a:t>tőkeigényes és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altLang="hu-HU" sz="2600" dirty="0">
                <a:solidFill>
                  <a:srgbClr val="002060"/>
                </a:solidFill>
              </a:rPr>
              <a:t>finanszírozást nem igénylő,  „mezítlábas  innováció”  (</a:t>
            </a:r>
            <a:r>
              <a:rPr lang="hu-HU" altLang="hu-HU" sz="2600" dirty="0" err="1">
                <a:solidFill>
                  <a:srgbClr val="002060"/>
                </a:solidFill>
              </a:rPr>
              <a:t>jugaad</a:t>
            </a:r>
            <a:r>
              <a:rPr lang="hu-HU" altLang="hu-HU" sz="2600" dirty="0">
                <a:solidFill>
                  <a:srgbClr val="002060"/>
                </a:solidFill>
              </a:rPr>
              <a:t> </a:t>
            </a:r>
            <a:r>
              <a:rPr lang="hu-HU" altLang="hu-HU" sz="2600" dirty="0" err="1">
                <a:solidFill>
                  <a:srgbClr val="002060"/>
                </a:solidFill>
              </a:rPr>
              <a:t>innovation</a:t>
            </a:r>
            <a:r>
              <a:rPr lang="hu-HU" altLang="hu-HU" sz="2600" dirty="0">
                <a:solidFill>
                  <a:srgbClr val="002060"/>
                </a:solidFill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altLang="hu-HU" dirty="0">
                <a:solidFill>
                  <a:srgbClr val="002060"/>
                </a:solidFill>
              </a:rPr>
              <a:t>a vállalat határain belül megvalósuló és külső hálózati innováció</a:t>
            </a:r>
            <a:endParaRPr lang="en-US" altLang="hu-HU" dirty="0">
              <a:solidFill>
                <a:srgbClr val="002060"/>
              </a:solidFill>
            </a:endParaRP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01" y="2276872"/>
            <a:ext cx="3847582" cy="2332856"/>
          </a:xfrm>
          <a:prstGeom prst="rect">
            <a:avLst/>
          </a:prstGeom>
        </p:spPr>
      </p:pic>
      <p:pic>
        <p:nvPicPr>
          <p:cNvPr id="7" name="Tartalom helye 5" descr="infoblokk_kedv_final_CMYK_ ESZA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236296" y="5568228"/>
            <a:ext cx="1742352" cy="1203938"/>
          </a:xfrm>
          <a:prstGeom prst="rect">
            <a:avLst/>
          </a:prstGeom>
        </p:spPr>
      </p:pic>
      <p:pic>
        <p:nvPicPr>
          <p:cNvPr id="8" name="Kép 7" descr="infoblokk_kedv_final_CMYK_ ES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1888" y="5287383"/>
            <a:ext cx="2148795" cy="1484783"/>
          </a:xfrm>
          <a:prstGeom prst="rect">
            <a:avLst/>
          </a:prstGeom>
        </p:spPr>
      </p:pic>
      <p:pic>
        <p:nvPicPr>
          <p:cNvPr id="9" name="Picture 5" descr="egyelogo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817" y="154348"/>
            <a:ext cx="1530831" cy="16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60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9857"/>
            <a:ext cx="8856984" cy="1501794"/>
          </a:xfrm>
        </p:spPr>
        <p:txBody>
          <a:bodyPr>
            <a:normAutofit fontScale="90000"/>
          </a:bodyPr>
          <a:lstStyle/>
          <a:p>
            <a:pPr algn="l"/>
            <a:r>
              <a:rPr lang="hu-HU" altLang="hu-HU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ICT mint hálózatépítési feltétel: </a:t>
            </a:r>
            <a:br>
              <a:rPr lang="hu-HU" altLang="hu-HU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információ hálózatokban terjed, az </a:t>
            </a:r>
            <a:br>
              <a:rPr lang="hu-HU" altLang="hu-HU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innovációkat megalapozó tudás hálózati jelenség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915817" y="1981200"/>
            <a:ext cx="6228184" cy="45441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hu-HU" altLang="hu-HU" dirty="0">
                <a:solidFill>
                  <a:srgbClr val="002060"/>
                </a:solidFill>
                <a:latin typeface="+mj-lt"/>
              </a:rPr>
              <a:t>Ami digitalizálható, az átterelhető a világhálóra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hu-HU" altLang="hu-HU" dirty="0">
                <a:solidFill>
                  <a:srgbClr val="002060"/>
                </a:solidFill>
                <a:latin typeface="+mj-lt"/>
              </a:rPr>
              <a:t>Az innovációs folyamatok tetemes része már ma is a világhálón zajlik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hu-HU" altLang="hu-HU" dirty="0">
                <a:solidFill>
                  <a:srgbClr val="002060"/>
                </a:solidFill>
                <a:latin typeface="+mj-lt"/>
              </a:rPr>
              <a:t>A hatékonyság egyre inkább a bekapcsoltság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dirty="0">
                <a:solidFill>
                  <a:srgbClr val="002060"/>
                </a:solidFill>
                <a:latin typeface="+mj-lt"/>
              </a:rPr>
              <a:t>    függvénye</a:t>
            </a:r>
          </a:p>
        </p:txBody>
      </p:sp>
      <p:pic>
        <p:nvPicPr>
          <p:cNvPr id="25606" name="Picture 6" descr="11neur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06" y="2284413"/>
            <a:ext cx="245216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isp-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07" y="4520210"/>
            <a:ext cx="2470868" cy="1833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2286000" y="2284413"/>
            <a:ext cx="457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 altLang="hu-HU"/>
          </a:p>
        </p:txBody>
      </p:sp>
      <p:pic>
        <p:nvPicPr>
          <p:cNvPr id="7" name="Kép 6" descr="infoblokk_kedv_final_CMYK_ ES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7" y="5445224"/>
            <a:ext cx="1866423" cy="1289669"/>
          </a:xfrm>
          <a:prstGeom prst="rect">
            <a:avLst/>
          </a:prstGeom>
        </p:spPr>
      </p:pic>
      <p:pic>
        <p:nvPicPr>
          <p:cNvPr id="8" name="Picture 5" descr="egyelogo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48" y="99031"/>
            <a:ext cx="1059262" cy="116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40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87475"/>
            <a:ext cx="6193383" cy="680119"/>
          </a:xfrm>
        </p:spPr>
        <p:txBody>
          <a:bodyPr>
            <a:normAutofit fontScale="90000"/>
          </a:bodyPr>
          <a:lstStyle/>
          <a:p>
            <a:pPr algn="l"/>
            <a:r>
              <a:rPr lang="hu-HU" altLang="hu-HU" dirty="0"/>
              <a:t> </a:t>
            </a:r>
            <a:r>
              <a:rPr lang="hu-HU" altLang="hu-HU" dirty="0" err="1">
                <a:solidFill>
                  <a:srgbClr val="002060"/>
                </a:solidFill>
              </a:rPr>
              <a:t>K+F„Connect</a:t>
            </a:r>
            <a:r>
              <a:rPr lang="hu-HU" altLang="hu-HU" dirty="0">
                <a:solidFill>
                  <a:srgbClr val="002060"/>
                </a:solidFill>
              </a:rPr>
              <a:t> and </a:t>
            </a:r>
            <a:r>
              <a:rPr lang="hu-HU" altLang="hu-HU" dirty="0" err="1">
                <a:solidFill>
                  <a:srgbClr val="002060"/>
                </a:solidFill>
              </a:rPr>
              <a:t>Develop</a:t>
            </a:r>
            <a:r>
              <a:rPr lang="hu-HU" altLang="hu-HU" dirty="0">
                <a:solidFill>
                  <a:srgbClr val="002060"/>
                </a:solidFill>
              </a:rPr>
              <a:t>!”</a:t>
            </a:r>
          </a:p>
        </p:txBody>
      </p:sp>
      <p:pic>
        <p:nvPicPr>
          <p:cNvPr id="41988" name="Picture 4" descr="abra_071118 cop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773238"/>
            <a:ext cx="6623050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0" name="Picture 6" descr="cisco_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16859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395288" y="2924175"/>
            <a:ext cx="1584325" cy="6413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b="1" dirty="0" err="1">
                <a:solidFill>
                  <a:schemeClr val="bg1"/>
                </a:solidFill>
              </a:rPr>
              <a:t>Goldcorp</a:t>
            </a:r>
            <a:r>
              <a:rPr lang="hu-HU" altLang="hu-HU" b="1" dirty="0">
                <a:solidFill>
                  <a:schemeClr val="bg1"/>
                </a:solidFill>
              </a:rPr>
              <a:t> </a:t>
            </a:r>
            <a:r>
              <a:rPr lang="hu-HU" altLang="hu-HU" b="1" dirty="0" err="1">
                <a:solidFill>
                  <a:schemeClr val="bg1"/>
                </a:solidFill>
              </a:rPr>
              <a:t>inc</a:t>
            </a:r>
            <a:endParaRPr lang="hu-HU" altLang="hu-HU" b="1" dirty="0">
              <a:solidFill>
                <a:schemeClr val="bg1"/>
              </a:solidFill>
            </a:endParaRPr>
          </a:p>
        </p:txBody>
      </p:sp>
      <p:pic>
        <p:nvPicPr>
          <p:cNvPr id="42002" name="Picture 18" descr="dell-log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1727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4" name="Picture 20" descr="Sbux_logo_today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egyelogo0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85" y="187326"/>
            <a:ext cx="13700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 descr="infoblokk_kedv_final_CMYK_ ESZ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88853" y="5553394"/>
            <a:ext cx="1614645" cy="11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8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500" y="293615"/>
            <a:ext cx="7886700" cy="868568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az innovációs hálózat?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1162183"/>
            <a:ext cx="4536790" cy="5563082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rgbClr val="002060"/>
                </a:solidFill>
              </a:rPr>
              <a:t>Definíció: A hálózatok olyan egymással összekapcsolódó, különféle típusú szervezetek (vállalatok, egyetemek, akadémiai intézetek, kormányzati ügynökségek, stb.), amelyek, lokális, nemzeti, regionális vagy globális szinten hozzák létre, </a:t>
            </a:r>
            <a:r>
              <a:rPr lang="hu-HU" dirty="0" err="1">
                <a:solidFill>
                  <a:srgbClr val="002060"/>
                </a:solidFill>
              </a:rPr>
              <a:t>szerzik</a:t>
            </a:r>
            <a:r>
              <a:rPr lang="hu-HU" dirty="0">
                <a:solidFill>
                  <a:srgbClr val="002060"/>
                </a:solidFill>
              </a:rPr>
              <a:t> be és integrálják a legkülönbözőbb  fajtájú tudást és készségeket.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rgbClr val="002060"/>
                </a:solidFill>
              </a:rPr>
              <a:t>Újabban a hálózati innovációk részproblémáinak a megoldásába önkéntes, egyéni problémamegoldókat is bekapcsolnak, amely jelenség </a:t>
            </a:r>
            <a:r>
              <a:rPr lang="hu-HU" dirty="0" err="1">
                <a:solidFill>
                  <a:srgbClr val="002060"/>
                </a:solidFill>
              </a:rPr>
              <a:t>crowdsourcing</a:t>
            </a:r>
            <a:r>
              <a:rPr lang="hu-HU" dirty="0">
                <a:solidFill>
                  <a:srgbClr val="002060"/>
                </a:solidFill>
              </a:rPr>
              <a:t> néven ismert a szakirodalomban</a:t>
            </a:r>
          </a:p>
          <a:p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42169" y="1392580"/>
            <a:ext cx="2996111" cy="1998834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844096" y="3483964"/>
            <a:ext cx="337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solidFill>
                  <a:srgbClr val="002060"/>
                </a:solidFill>
              </a:rPr>
              <a:t>Helix</a:t>
            </a:r>
            <a:r>
              <a:rPr lang="hu-HU" sz="2400" dirty="0">
                <a:solidFill>
                  <a:srgbClr val="002060"/>
                </a:solidFill>
              </a:rPr>
              <a:t> innovációs hálózat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169" y="4149080"/>
            <a:ext cx="1699967" cy="2413929"/>
          </a:xfrm>
          <a:prstGeom prst="rect">
            <a:avLst/>
          </a:prstGeom>
        </p:spPr>
      </p:pic>
      <p:pic>
        <p:nvPicPr>
          <p:cNvPr id="7" name="Kép 6" descr="infoblokk_kedv_final_CMYK_ ES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20843" y="5543945"/>
            <a:ext cx="1709620" cy="1181320"/>
          </a:xfrm>
          <a:prstGeom prst="rect">
            <a:avLst/>
          </a:prstGeom>
        </p:spPr>
      </p:pic>
      <p:pic>
        <p:nvPicPr>
          <p:cNvPr id="11" name="Picture 5" descr="egyelogo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80" y="116633"/>
            <a:ext cx="1100077" cy="12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29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188470"/>
            <a:ext cx="493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 </a:t>
            </a:r>
            <a:r>
              <a:rPr lang="hu-HU" sz="3200" dirty="0">
                <a:solidFill>
                  <a:srgbClr val="002060"/>
                </a:solidFill>
              </a:rPr>
              <a:t>A hálózatépítés motivációi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649" y="342528"/>
            <a:ext cx="4361757" cy="539615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292081" y="5768620"/>
            <a:ext cx="348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6699"/>
                </a:solidFill>
              </a:rPr>
              <a:t>1970-	1980-	1990-    2000</a:t>
            </a:r>
          </a:p>
          <a:p>
            <a:r>
              <a:rPr lang="hu-HU" dirty="0">
                <a:solidFill>
                  <a:srgbClr val="006699"/>
                </a:solidFill>
              </a:rPr>
              <a:t>kora 80	kora 90	kora        </a:t>
            </a:r>
            <a:r>
              <a:rPr lang="hu-HU" dirty="0" err="1">
                <a:solidFill>
                  <a:srgbClr val="006699"/>
                </a:solidFill>
              </a:rPr>
              <a:t>kora</a:t>
            </a:r>
            <a:endParaRPr lang="hu-HU" dirty="0">
              <a:solidFill>
                <a:srgbClr val="006699"/>
              </a:solidFill>
            </a:endParaRPr>
          </a:p>
          <a:p>
            <a:r>
              <a:rPr lang="hu-HU" dirty="0">
                <a:solidFill>
                  <a:srgbClr val="006699"/>
                </a:solidFill>
              </a:rPr>
              <a:t>	                 2000      2010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73946" y="914400"/>
            <a:ext cx="45109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>
                <a:solidFill>
                  <a:srgbClr val="002060"/>
                </a:solidFill>
              </a:rPr>
              <a:t>Termékek és technológiák növekvő összetettsége (Bonyolult, sokféle specializált tudást igénylő technológiák és termékek)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>
                <a:solidFill>
                  <a:srgbClr val="002060"/>
                </a:solidFill>
              </a:rPr>
              <a:t>Növekvő kutatási költségek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>
                <a:solidFill>
                  <a:srgbClr val="002060"/>
                </a:solidFill>
              </a:rPr>
              <a:t>Kutatási költségszintek </a:t>
            </a:r>
            <a:r>
              <a:rPr lang="hu-HU" sz="2400" dirty="0" err="1">
                <a:solidFill>
                  <a:srgbClr val="002060"/>
                </a:solidFill>
              </a:rPr>
              <a:t>országonkénti</a:t>
            </a:r>
            <a:r>
              <a:rPr lang="hu-HU" sz="2400" dirty="0">
                <a:solidFill>
                  <a:srgbClr val="002060"/>
                </a:solidFill>
              </a:rPr>
              <a:t> eltérései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>
                <a:solidFill>
                  <a:srgbClr val="002060"/>
                </a:solidFill>
              </a:rPr>
              <a:t>Rövidülő életciklus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>
                <a:solidFill>
                  <a:srgbClr val="002060"/>
                </a:solidFill>
              </a:rPr>
              <a:t>A győztes mindent visz (elsőként piacra lépés)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>
                <a:solidFill>
                  <a:srgbClr val="002060"/>
                </a:solidFill>
              </a:rPr>
              <a:t>Globális piac bizonytalansága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>
                <a:solidFill>
                  <a:srgbClr val="002060"/>
                </a:solidFill>
              </a:rPr>
              <a:t>Tehetséghiány a munkaerőpiacokon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148064" y="914400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006699"/>
                </a:solidFill>
              </a:rPr>
              <a:t>Egy új gyógyszer  molekula becsült K+F költsége (2013, M $) 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09890" y="4661135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6699"/>
                </a:solidFill>
              </a:rPr>
              <a:t>179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174067" y="4149080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6699"/>
                </a:solidFill>
              </a:rPr>
              <a:t>413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020663" y="3037064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6699"/>
                </a:solidFill>
              </a:rPr>
              <a:t>1044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812360" y="156634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6699"/>
                </a:solidFill>
              </a:rPr>
              <a:t>2558</a:t>
            </a:r>
          </a:p>
        </p:txBody>
      </p:sp>
      <p:pic>
        <p:nvPicPr>
          <p:cNvPr id="11" name="Kép 10" descr="infoblokk_kedv_final_CMYK_ ES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3413" y="5576256"/>
            <a:ext cx="1614645" cy="11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6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3367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 keletkezik  </a:t>
            </a:r>
            <a:br>
              <a:rPr lang="hu-H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innováció a hálózatokban?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1573489"/>
            <a:ext cx="4608512" cy="51678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…az innováció az olyan új tudásnak és információknak köszönhető, amelyek hálózati együttműködésben keletkeznek, és integrálódnak. A hálózatban dolgozó emberek közti intenzív együttműködés az információk folyamatos áramlását hozza létre. Új információ keletkezik, amely innovációhoz vezet, és ahogyan a hálózati interakciók folytatódnak, állandósulnak az innovációk is.” (Kocsis- Szabó, 2000. p.155-156)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88024" y="1600201"/>
            <a:ext cx="4248472" cy="42050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i="1" dirty="0"/>
              <a:t> </a:t>
            </a:r>
            <a:r>
              <a:rPr lang="hu-HU" dirty="0">
                <a:solidFill>
                  <a:srgbClr val="002060"/>
                </a:solidFill>
              </a:rPr>
              <a:t>Az innováció  az interakciók  folyamatos áramában keletkezik, ahol az információt nemcsak  felhalmozzák és raktározzák, hanem létrehozzák. A tudás újra meg újra olyan kapcsolatokban </a:t>
            </a:r>
            <a:r>
              <a:rPr lang="hu-HU" dirty="0" err="1">
                <a:solidFill>
                  <a:srgbClr val="002060"/>
                </a:solidFill>
              </a:rPr>
              <a:t>generálódik</a:t>
            </a:r>
            <a:r>
              <a:rPr lang="hu-HU" dirty="0">
                <a:solidFill>
                  <a:srgbClr val="002060"/>
                </a:solidFill>
              </a:rPr>
              <a:t>, amelyek korábban nem léteztek.</a:t>
            </a:r>
          </a:p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(</a:t>
            </a:r>
            <a:r>
              <a:rPr lang="en-US" dirty="0">
                <a:solidFill>
                  <a:srgbClr val="002060"/>
                </a:solidFill>
              </a:rPr>
              <a:t>Margaret J.</a:t>
            </a:r>
            <a:r>
              <a:rPr lang="hu-HU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Wheatley</a:t>
            </a:r>
            <a:r>
              <a:rPr lang="hu-HU" dirty="0">
                <a:solidFill>
                  <a:srgbClr val="002060"/>
                </a:solidFill>
              </a:rPr>
              <a:t>)</a:t>
            </a:r>
          </a:p>
          <a:p>
            <a:endParaRPr lang="hu-HU" dirty="0"/>
          </a:p>
        </p:txBody>
      </p:sp>
      <p:pic>
        <p:nvPicPr>
          <p:cNvPr id="5" name="Picture 5" descr="egyelogo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73" y="109571"/>
            <a:ext cx="13700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infoblokk_kedv_final_CMYK_ ES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260" y="5301208"/>
            <a:ext cx="198000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4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364098"/>
            <a:ext cx="6059016" cy="987896"/>
          </a:xfrm>
        </p:spPr>
        <p:txBody>
          <a:bodyPr/>
          <a:lstStyle/>
          <a:p>
            <a:pPr algn="r"/>
            <a:r>
              <a:rPr lang="hu-HU" altLang="hu-H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hálózatok tulajdonságai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31110" y="2245615"/>
            <a:ext cx="4855690" cy="3103984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u-HU" altLang="hu-HU" sz="2400" dirty="0">
                <a:solidFill>
                  <a:srgbClr val="002060"/>
                </a:solidFill>
              </a:rPr>
              <a:t>Heterogén szereplők szétszórt interakciói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altLang="hu-HU" sz="2400" dirty="0">
                <a:solidFill>
                  <a:srgbClr val="002060"/>
                </a:solidFill>
              </a:rPr>
              <a:t>Az átfogó ellenőrzés hiánya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altLang="hu-HU" sz="2400" dirty="0">
                <a:solidFill>
                  <a:srgbClr val="002060"/>
                </a:solidFill>
              </a:rPr>
              <a:t>Szabálytalan hierarchikus rend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altLang="hu-HU" sz="2400" dirty="0">
                <a:solidFill>
                  <a:srgbClr val="002060"/>
                </a:solidFill>
              </a:rPr>
              <a:t>Folytonos idomulás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altLang="hu-HU" sz="2400" dirty="0">
                <a:solidFill>
                  <a:srgbClr val="002060"/>
                </a:solidFill>
              </a:rPr>
              <a:t>Állandó újdonságok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altLang="hu-HU" sz="2400" dirty="0">
                <a:solidFill>
                  <a:srgbClr val="002060"/>
                </a:solidFill>
              </a:rPr>
              <a:t>Az egyensúlyon kívüli dinamika</a:t>
            </a:r>
          </a:p>
          <a:p>
            <a:pPr>
              <a:buFont typeface="Wingdings" panose="05000000000000000000" pitchFamily="2" charset="2"/>
              <a:buChar char="q"/>
            </a:pPr>
            <a:endParaRPr lang="hu-HU" altLang="hu-HU" sz="2400" dirty="0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051050" y="621665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/>
              <a:t> </a:t>
            </a:r>
            <a:endParaRPr lang="hu-HU" altLang="hu-HU"/>
          </a:p>
        </p:txBody>
      </p:sp>
      <p:pic>
        <p:nvPicPr>
          <p:cNvPr id="59401" name="Picture 9" descr="wba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48" y="1813180"/>
            <a:ext cx="2736850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516513" y="5411924"/>
            <a:ext cx="2880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u-HU" altLang="hu-HU" sz="2400" dirty="0" err="1">
                <a:solidFill>
                  <a:srgbClr val="002060"/>
                </a:solidFill>
              </a:rPr>
              <a:t>Brian</a:t>
            </a:r>
            <a:r>
              <a:rPr lang="hu-HU" altLang="hu-HU" sz="2400" dirty="0">
                <a:solidFill>
                  <a:srgbClr val="002060"/>
                </a:solidFill>
              </a:rPr>
              <a:t> Arthur, 1997</a:t>
            </a:r>
          </a:p>
          <a:p>
            <a:pPr algn="ctr"/>
            <a:r>
              <a:rPr lang="hu-HU" altLang="hu-HU" sz="2400" dirty="0">
                <a:solidFill>
                  <a:srgbClr val="002060"/>
                </a:solidFill>
              </a:rPr>
              <a:t>Santa </a:t>
            </a:r>
            <a:r>
              <a:rPr lang="hu-HU" altLang="hu-HU" sz="2400" dirty="0" err="1">
                <a:solidFill>
                  <a:srgbClr val="002060"/>
                </a:solidFill>
              </a:rPr>
              <a:t>Fe</a:t>
            </a:r>
            <a:r>
              <a:rPr lang="hu-HU" altLang="hu-HU" sz="2400" dirty="0">
                <a:solidFill>
                  <a:srgbClr val="002060"/>
                </a:solidFill>
              </a:rPr>
              <a:t> Intézet </a:t>
            </a:r>
          </a:p>
          <a:p>
            <a:pPr algn="ctr"/>
            <a:r>
              <a:rPr lang="hu-HU" altLang="hu-HU" sz="2400" dirty="0">
                <a:solidFill>
                  <a:srgbClr val="002060"/>
                </a:solidFill>
              </a:rPr>
              <a:t>Komplexitás kutató</a:t>
            </a:r>
          </a:p>
        </p:txBody>
      </p:sp>
      <p:pic>
        <p:nvPicPr>
          <p:cNvPr id="8" name="Kép 7" descr="infoblokk_kedv_final_CMYK_ ES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411924"/>
            <a:ext cx="1980005" cy="1368152"/>
          </a:xfrm>
          <a:prstGeom prst="rect">
            <a:avLst/>
          </a:prstGeom>
        </p:spPr>
      </p:pic>
      <p:pic>
        <p:nvPicPr>
          <p:cNvPr id="9" name="Picture 5" descr="egyelogo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5695"/>
            <a:ext cx="13700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674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785</Words>
  <Application>Microsoft Office PowerPoint</Application>
  <PresentationFormat>Diavetítés a képernyőre (4:3 oldalarány)</PresentationFormat>
  <Paragraphs>98</Paragraphs>
  <Slides>13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Arial Narrow</vt:lpstr>
      <vt:lpstr>Calibri</vt:lpstr>
      <vt:lpstr>Courier New</vt:lpstr>
      <vt:lpstr>Wingdings</vt:lpstr>
      <vt:lpstr>Office-téma</vt:lpstr>
      <vt:lpstr>Innovációs hálózatok: az innováció innovációja</vt:lpstr>
      <vt:lpstr>Három történelmi lépcsőfok</vt:lpstr>
      <vt:lpstr>Az innovációk hálózatosodása</vt:lpstr>
      <vt:lpstr>ICT mint hálózatépítési feltétel:  Az információ hálózatokban terjed, az  innovációkat megalapozó tudás hálózati jelenség</vt:lpstr>
      <vt:lpstr> K+F„Connect and Develop!”</vt:lpstr>
      <vt:lpstr>Mi az innovációs hálózat?</vt:lpstr>
      <vt:lpstr>PowerPoint-bemutató</vt:lpstr>
      <vt:lpstr>Hogyan keletkezik   az innováció a hálózatokban?</vt:lpstr>
      <vt:lpstr>A hálózatok tulajdonságai</vt:lpstr>
      <vt:lpstr>Decentralizált együttalkotás a hálózatokban</vt:lpstr>
      <vt:lpstr>Példák az együttalkotásra</vt:lpstr>
      <vt:lpstr>Sajátos hálózatos megoldás: a vállalaton belüli  közmű, komplex thesaurus - Az innováció támogatása a fragmentált tudás egyesítésével </vt:lpstr>
      <vt:lpstr>KÖSZÖNÖM 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címsor</dc:title>
  <dc:creator>Hámori Balázs</dc:creator>
  <cp:lastModifiedBy>Hámori Balázs</cp:lastModifiedBy>
  <cp:revision>36</cp:revision>
  <dcterms:created xsi:type="dcterms:W3CDTF">2017-05-07T14:37:42Z</dcterms:created>
  <dcterms:modified xsi:type="dcterms:W3CDTF">2017-05-22T21:18:53Z</dcterms:modified>
</cp:coreProperties>
</file>