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F1280-47E6-402F-B55E-324562817C57}" type="datetimeFigureOut">
              <a:rPr lang="hu-HU" smtClean="0"/>
              <a:t>2010.01.26.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7206A-B6F7-4C7C-8520-EB67BE53899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enn.edu/about/facts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le.edu/about/2007-2008_financial_report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vost.harvard.edu/institutional_research/factbook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611188" y="1484313"/>
            <a:ext cx="7772400" cy="147002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 typeface="Georg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6" charset="0"/>
                <a:ea typeface="+mj-ea"/>
                <a:cs typeface="+mj-cs"/>
              </a:rPr>
              <a:t>Minta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700338" y="257175"/>
            <a:ext cx="3817937" cy="650875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 algn="ctr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Georg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Georgia" pitchFamily="16" charset="0"/>
              </a:rPr>
              <a:t>Az előadás címe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03575" y="836613"/>
            <a:ext cx="3097213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Georg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FFFFF"/>
                </a:solidFill>
                <a:latin typeface="Georgia" pitchFamily="16" charset="0"/>
              </a:rPr>
              <a:t>Szerző, előadó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76375" y="4795838"/>
            <a:ext cx="56165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Georg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Georgia" pitchFamily="16" charset="0"/>
              </a:rPr>
              <a:t>Konferencia neve és dátuma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9063" y="4418013"/>
            <a:ext cx="8712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CC66"/>
              </a:buClr>
              <a:buFont typeface="Georg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>
                <a:solidFill>
                  <a:srgbClr val="FFCC66"/>
                </a:solidFill>
                <a:latin typeface="Georgia" pitchFamily="16" charset="0"/>
              </a:rPr>
              <a:t>Dezső</a:t>
            </a:r>
            <a:r>
              <a:rPr lang="en-GB" sz="2400" dirty="0">
                <a:solidFill>
                  <a:srgbClr val="FFCC66"/>
                </a:solidFill>
                <a:latin typeface="Georgia" pitchFamily="16" charset="0"/>
              </a:rPr>
              <a:t> </a:t>
            </a:r>
            <a:r>
              <a:rPr lang="en-GB" sz="2400" dirty="0" err="1">
                <a:solidFill>
                  <a:srgbClr val="FFCC66"/>
                </a:solidFill>
                <a:latin typeface="Georgia" pitchFamily="16" charset="0"/>
              </a:rPr>
              <a:t>Tamás</a:t>
            </a:r>
            <a:r>
              <a:rPr lang="en-GB" sz="2400" dirty="0">
                <a:solidFill>
                  <a:srgbClr val="FFCC66"/>
                </a:solidFill>
                <a:latin typeface="Georgia" pitchFamily="16" charset="0"/>
              </a:rPr>
              <a:t>:</a:t>
            </a:r>
          </a:p>
          <a:p>
            <a:pPr>
              <a:lnSpc>
                <a:spcPct val="100000"/>
              </a:lnSpc>
              <a:buClr>
                <a:srgbClr val="FFCC66"/>
              </a:buClr>
              <a:buFont typeface="Georg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CC66"/>
                </a:solidFill>
                <a:latin typeface="Georgia" pitchFamily="16" charset="0"/>
              </a:rPr>
              <a:t>A "</a:t>
            </a:r>
            <a:r>
              <a:rPr lang="en-GB" sz="2400" dirty="0" err="1">
                <a:solidFill>
                  <a:srgbClr val="FFCC66"/>
                </a:solidFill>
                <a:latin typeface="Georgia" pitchFamily="16" charset="0"/>
              </a:rPr>
              <a:t>kutatóegyetem</a:t>
            </a:r>
            <a:r>
              <a:rPr lang="en-GB" sz="2400" dirty="0">
                <a:solidFill>
                  <a:srgbClr val="FFCC66"/>
                </a:solidFill>
                <a:latin typeface="Georgia" pitchFamily="16" charset="0"/>
              </a:rPr>
              <a:t>" </a:t>
            </a:r>
            <a:r>
              <a:rPr lang="en-GB" sz="2400" dirty="0" err="1">
                <a:solidFill>
                  <a:srgbClr val="FFCC66"/>
                </a:solidFill>
                <a:latin typeface="Georgia" pitchFamily="16" charset="0"/>
              </a:rPr>
              <a:t>koncepció</a:t>
            </a:r>
            <a:r>
              <a:rPr lang="en-GB" sz="2400" dirty="0">
                <a:solidFill>
                  <a:srgbClr val="FFCC66"/>
                </a:solidFill>
                <a:latin typeface="Georgia" pitchFamily="16" charset="0"/>
              </a:rPr>
              <a:t> </a:t>
            </a:r>
            <a:r>
              <a:rPr lang="en-GB" sz="2400" dirty="0" err="1">
                <a:solidFill>
                  <a:srgbClr val="FFCC66"/>
                </a:solidFill>
                <a:latin typeface="Georgia" pitchFamily="16" charset="0"/>
              </a:rPr>
              <a:t>Európában</a:t>
            </a:r>
            <a:r>
              <a:rPr lang="en-GB" sz="2400" dirty="0">
                <a:solidFill>
                  <a:srgbClr val="FFCC66"/>
                </a:solidFill>
                <a:latin typeface="Georgia" pitchFamily="16" charset="0"/>
              </a:rPr>
              <a:t> </a:t>
            </a:r>
            <a:r>
              <a:rPr lang="en-GB" sz="2400" dirty="0" err="1">
                <a:solidFill>
                  <a:srgbClr val="FFCC66"/>
                </a:solidFill>
                <a:latin typeface="Georgia" pitchFamily="16" charset="0"/>
              </a:rPr>
              <a:t>és</a:t>
            </a:r>
            <a:r>
              <a:rPr lang="en-GB" sz="2400" dirty="0">
                <a:solidFill>
                  <a:srgbClr val="FFCC66"/>
                </a:solidFill>
                <a:latin typeface="Georgia" pitchFamily="16" charset="0"/>
              </a:rPr>
              <a:t> </a:t>
            </a:r>
            <a:r>
              <a:rPr lang="en-GB" sz="2400" dirty="0" err="1">
                <a:solidFill>
                  <a:srgbClr val="FFCC66"/>
                </a:solidFill>
                <a:latin typeface="Georgia" pitchFamily="16" charset="0"/>
              </a:rPr>
              <a:t>Magyarországon</a:t>
            </a:r>
            <a:r>
              <a:rPr lang="en-GB" sz="2400" dirty="0">
                <a:solidFill>
                  <a:srgbClr val="FFCC66"/>
                </a:solidFill>
                <a:latin typeface="Georgia" pitchFamily="16" charset="0"/>
              </a:rPr>
              <a:t>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06925" y="333375"/>
            <a:ext cx="446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750"/>
              </a:spcBef>
              <a:buClr>
                <a:srgbClr val="FFCC66"/>
              </a:buClr>
              <a:buFont typeface="Georg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FFCC66"/>
                </a:solidFill>
                <a:latin typeface="Georgia" pitchFamily="16" charset="0"/>
              </a:rPr>
              <a:t>Magyar </a:t>
            </a:r>
            <a:r>
              <a:rPr lang="en-GB" sz="2800" dirty="0" err="1">
                <a:solidFill>
                  <a:srgbClr val="FFCC66"/>
                </a:solidFill>
                <a:latin typeface="Georgia" pitchFamily="16" charset="0"/>
              </a:rPr>
              <a:t>Felsőoktatás</a:t>
            </a:r>
            <a:r>
              <a:rPr lang="en-GB" sz="2800" dirty="0">
                <a:solidFill>
                  <a:srgbClr val="FFCC66"/>
                </a:solidFill>
                <a:latin typeface="Georgia" pitchFamily="16" charset="0"/>
              </a:rPr>
              <a:t> 2009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0650" y="6343650"/>
            <a:ext cx="25209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FFCC66"/>
              </a:buClr>
              <a:buFont typeface="Georg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CC66"/>
                </a:solidFill>
                <a:latin typeface="Georgia" pitchFamily="16" charset="0"/>
              </a:rPr>
              <a:t>2010. január 27.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1188" y="1484313"/>
            <a:ext cx="7772400" cy="147002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Minta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403350" y="1484313"/>
            <a:ext cx="6400800" cy="793750"/>
          </a:xfrm>
          <a:prstGeom prst="rect">
            <a:avLst/>
          </a:prstGeom>
          <a:noFill/>
          <a:ln/>
        </p:spPr>
        <p:txBody>
          <a:bodyPr vert="horz" lIns="90000" tIns="46800" rIns="90000" bIns="4680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428728" y="1428736"/>
            <a:ext cx="6400800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000" b="1" dirty="0" smtClean="0">
                <a:solidFill>
                  <a:srgbClr val="FFCC66"/>
                </a:solidFill>
                <a:latin typeface="Georgia" pitchFamily="18" charset="0"/>
              </a:rPr>
              <a:t>EGYETEMEK KÖLTSÉGVETÉSE</a:t>
            </a:r>
            <a:endParaRPr lang="en-GB" sz="2000" b="1" dirty="0">
              <a:solidFill>
                <a:srgbClr val="FF9933"/>
              </a:solidFill>
              <a:latin typeface="Georgia" pitchFamily="18" charset="0"/>
            </a:endParaRPr>
          </a:p>
        </p:txBody>
      </p:sp>
      <p:graphicFrame>
        <p:nvGraphicFramePr>
          <p:cNvPr id="21" name="Táblázat 20"/>
          <p:cNvGraphicFramePr>
            <a:graphicFrameLocks noGrp="1"/>
          </p:cNvGraphicFramePr>
          <p:nvPr/>
        </p:nvGraphicFramePr>
        <p:xfrm>
          <a:off x="714348" y="1928807"/>
          <a:ext cx="7786744" cy="43049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71902"/>
                <a:gridCol w="1143008"/>
                <a:gridCol w="1214446"/>
                <a:gridCol w="1857388"/>
              </a:tblGrid>
              <a:tr h="383570">
                <a:tc>
                  <a:txBody>
                    <a:bodyPr/>
                    <a:lstStyle/>
                    <a:p>
                      <a:endParaRPr lang="hu-HU" sz="1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/>
                        <a:t>millió €</a:t>
                      </a:r>
                      <a:endParaRPr lang="hu-HU" sz="1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/>
                        <a:t>milliárd Ft</a:t>
                      </a:r>
                      <a:endParaRPr lang="hu-HU" sz="1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/>
                        <a:t>Hallgató létszám</a:t>
                      </a:r>
                      <a:endParaRPr lang="hu-HU" sz="1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46789">
                <a:tc>
                  <a:txBody>
                    <a:bodyPr/>
                    <a:lstStyle/>
                    <a:p>
                      <a:r>
                        <a:rPr lang="hu-HU" sz="1600" kern="1200" dirty="0" err="1" smtClean="0">
                          <a:latin typeface="Garamond" pitchFamily="18" charset="0"/>
                        </a:rPr>
                        <a:t>Humboldt-Universität</a:t>
                      </a:r>
                      <a:r>
                        <a:rPr lang="hu-HU" sz="1600" kern="1200" dirty="0" smtClean="0">
                          <a:latin typeface="Garamond" pitchFamily="18" charset="0"/>
                        </a:rPr>
                        <a:t> Berlin</a:t>
                      </a:r>
                      <a:endParaRPr lang="hu-HU" sz="16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</a:rPr>
                        <a:t>259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</a:rPr>
                        <a:t>68.9</a:t>
                      </a:r>
                      <a:endParaRPr lang="hu-HU" sz="1600" b="1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</a:rPr>
                        <a:t>34.072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latin typeface="Garamond" pitchFamily="18" charset="0"/>
                        </a:rPr>
                        <a:t>Freie</a:t>
                      </a:r>
                      <a:r>
                        <a:rPr lang="hu-HU" sz="1600" dirty="0">
                          <a:latin typeface="Garamond" pitchFamily="18" charset="0"/>
                        </a:rPr>
                        <a:t> </a:t>
                      </a:r>
                      <a:r>
                        <a:rPr lang="hu-HU" sz="1600" dirty="0" err="1">
                          <a:latin typeface="Garamond" pitchFamily="18" charset="0"/>
                        </a:rPr>
                        <a:t>Universität</a:t>
                      </a:r>
                      <a:r>
                        <a:rPr lang="hu-HU" sz="1600" dirty="0">
                          <a:latin typeface="Garamond" pitchFamily="18" charset="0"/>
                        </a:rPr>
                        <a:t> Berlin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</a:rPr>
                        <a:t>380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</a:rPr>
                        <a:t>100.7</a:t>
                      </a:r>
                      <a:endParaRPr lang="hu-HU" sz="1600" b="1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</a:rPr>
                        <a:t>31.000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latin typeface="Garamond" pitchFamily="18" charset="0"/>
                        </a:rPr>
                        <a:t>Albert-Ludwigs-Universität</a:t>
                      </a:r>
                      <a:r>
                        <a:rPr lang="hu-HU" sz="1600" dirty="0">
                          <a:latin typeface="Garamond" pitchFamily="18" charset="0"/>
                        </a:rPr>
                        <a:t> </a:t>
                      </a:r>
                      <a:r>
                        <a:rPr lang="hu-HU" sz="1600" dirty="0" err="1">
                          <a:latin typeface="Garamond" pitchFamily="18" charset="0"/>
                        </a:rPr>
                        <a:t>Freiburg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</a:rPr>
                        <a:t>243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</a:rPr>
                        <a:t>64.4</a:t>
                      </a:r>
                      <a:endParaRPr lang="hu-HU" sz="1600" b="1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</a:rPr>
                        <a:t>21.022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latin typeface="Garamond" pitchFamily="18" charset="0"/>
                        </a:rPr>
                        <a:t>Ruprecht-Karls-Universität</a:t>
                      </a:r>
                      <a:r>
                        <a:rPr lang="hu-HU" sz="1600" dirty="0">
                          <a:latin typeface="Garamond" pitchFamily="18" charset="0"/>
                        </a:rPr>
                        <a:t> Heidelberg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</a:rPr>
                        <a:t>283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</a:rPr>
                        <a:t>74.9</a:t>
                      </a:r>
                      <a:endParaRPr lang="hu-HU" sz="1600" b="1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</a:rPr>
                        <a:t>27.602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latin typeface="Garamond" pitchFamily="18" charset="0"/>
                        </a:rPr>
                        <a:t>Eberhard</a:t>
                      </a:r>
                      <a:r>
                        <a:rPr lang="hu-HU" sz="1600" dirty="0">
                          <a:latin typeface="Garamond" pitchFamily="18" charset="0"/>
                        </a:rPr>
                        <a:t> </a:t>
                      </a:r>
                      <a:r>
                        <a:rPr lang="hu-HU" sz="1600" dirty="0" err="1">
                          <a:latin typeface="Garamond" pitchFamily="18" charset="0"/>
                        </a:rPr>
                        <a:t>Karls</a:t>
                      </a:r>
                      <a:r>
                        <a:rPr lang="hu-HU" sz="1600" dirty="0">
                          <a:latin typeface="Garamond" pitchFamily="18" charset="0"/>
                        </a:rPr>
                        <a:t> </a:t>
                      </a:r>
                      <a:r>
                        <a:rPr lang="hu-HU" sz="1600" dirty="0" err="1">
                          <a:latin typeface="Garamond" pitchFamily="18" charset="0"/>
                        </a:rPr>
                        <a:t>Universität</a:t>
                      </a:r>
                      <a:r>
                        <a:rPr lang="hu-HU" sz="1600" dirty="0">
                          <a:latin typeface="Garamond" pitchFamily="18" charset="0"/>
                        </a:rPr>
                        <a:t> Tübingen</a:t>
                      </a:r>
                      <a:endParaRPr lang="hu-HU" sz="160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</a:rPr>
                        <a:t>385</a:t>
                      </a:r>
                      <a:endParaRPr lang="hu-HU" sz="160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</a:rPr>
                        <a:t>102</a:t>
                      </a:r>
                      <a:endParaRPr lang="hu-HU" sz="1600" b="1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</a:rPr>
                        <a:t>23.000</a:t>
                      </a:r>
                      <a:endParaRPr lang="hu-HU" sz="160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latin typeface="Garamond" pitchFamily="18" charset="0"/>
                          <a:ea typeface="Times New Roman"/>
                          <a:cs typeface="Times New Roman"/>
                        </a:rPr>
                        <a:t>Ludwig-Maximilians-Universität</a:t>
                      </a:r>
                      <a:r>
                        <a:rPr lang="hu-HU" sz="1600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 München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  <a:cs typeface="Times New Roman"/>
                        </a:rPr>
                        <a:t>380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100.7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  <a:ea typeface="Times New Roman"/>
                          <a:cs typeface="Times New Roman"/>
                        </a:rPr>
                        <a:t>44.405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latin typeface="Garamond" pitchFamily="18" charset="0"/>
                          <a:ea typeface="Times New Roman"/>
                          <a:cs typeface="Times New Roman"/>
                        </a:rPr>
                        <a:t>Technische</a:t>
                      </a:r>
                      <a:r>
                        <a:rPr lang="hu-HU" sz="1600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600" dirty="0" err="1">
                          <a:latin typeface="Garamond" pitchFamily="18" charset="0"/>
                          <a:ea typeface="Times New Roman"/>
                          <a:cs typeface="Times New Roman"/>
                        </a:rPr>
                        <a:t>Universität</a:t>
                      </a:r>
                      <a:r>
                        <a:rPr lang="hu-HU" sz="1600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 München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  <a:cs typeface="Times New Roman"/>
                        </a:rPr>
                        <a:t>503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133.3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  <a:ea typeface="Times New Roman"/>
                          <a:cs typeface="Times New Roman"/>
                        </a:rPr>
                        <a:t>23.338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latin typeface="Garamond" pitchFamily="18" charset="0"/>
                          <a:ea typeface="Times New Roman"/>
                          <a:cs typeface="Times New Roman"/>
                        </a:rPr>
                        <a:t>Justus-Maximilians-Universität</a:t>
                      </a:r>
                      <a:r>
                        <a:rPr lang="hu-HU" sz="1600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 Würzburg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  <a:cs typeface="Times New Roman"/>
                        </a:rPr>
                        <a:t>190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50.3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  <a:ea typeface="Times New Roman"/>
                          <a:cs typeface="Times New Roman"/>
                        </a:rPr>
                        <a:t>20.534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  <a:ea typeface="Times New Roman"/>
                          <a:cs typeface="Times New Roman"/>
                        </a:rPr>
                        <a:t>J. W. </a:t>
                      </a:r>
                      <a:r>
                        <a:rPr lang="hu-HU" sz="1600" dirty="0" err="1">
                          <a:latin typeface="Garamond" pitchFamily="18" charset="0"/>
                          <a:ea typeface="Times New Roman"/>
                          <a:cs typeface="Times New Roman"/>
                        </a:rPr>
                        <a:t>Goethe-Universität</a:t>
                      </a:r>
                      <a:r>
                        <a:rPr lang="hu-HU" sz="1600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 Frankfurt/Main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476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126.1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  <a:ea typeface="Times New Roman"/>
                          <a:cs typeface="Times New Roman"/>
                        </a:rPr>
                        <a:t>34.000</a:t>
                      </a:r>
                      <a:endParaRPr lang="hu-HU" sz="16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err="1" smtClean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Universität</a:t>
                      </a:r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 Wien</a:t>
                      </a:r>
                      <a:endParaRPr lang="hu-HU" sz="1600" dirty="0">
                        <a:solidFill>
                          <a:srgbClr val="FF0000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451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119.5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74.214</a:t>
                      </a:r>
                      <a:endParaRPr lang="hu-HU" sz="1600" dirty="0">
                        <a:solidFill>
                          <a:srgbClr val="FF0000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Károly Egyetem, Prága</a:t>
                      </a:r>
                      <a:endParaRPr lang="hu-HU" sz="1600" dirty="0">
                        <a:solidFill>
                          <a:srgbClr val="FF0000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hu-HU" sz="1600" dirty="0" err="1" smtClean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mrd</a:t>
                      </a:r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600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CZK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42.400</a:t>
                      </a:r>
                      <a:endParaRPr lang="hu-HU" sz="1600" dirty="0">
                        <a:solidFill>
                          <a:srgbClr val="FF0000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Varsói Egyetem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132 millió 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56.858</a:t>
                      </a:r>
                      <a:endParaRPr lang="hu-HU" sz="1600" dirty="0">
                        <a:solidFill>
                          <a:srgbClr val="FF0000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Eötvös Loránd Tudományegyetem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rgbClr val="FF0000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31369</a:t>
                      </a:r>
                      <a:endParaRPr lang="hu-HU" sz="1600" dirty="0">
                        <a:solidFill>
                          <a:srgbClr val="FF0000"/>
                        </a:solidFill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ím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357290" y="1285860"/>
            <a:ext cx="6400800" cy="793750"/>
          </a:xfrm>
          <a:prstGeom prst="rect">
            <a:avLst/>
          </a:prstGeom>
          <a:noFill/>
          <a:ln/>
        </p:spPr>
        <p:txBody>
          <a:bodyPr vert="horz" lIns="90000" tIns="46800" rIns="90000" bIns="4680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1357290" y="1357298"/>
            <a:ext cx="6400800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000" b="1" dirty="0" smtClean="0">
                <a:solidFill>
                  <a:srgbClr val="FFCC66"/>
                </a:solidFill>
                <a:latin typeface="Georgia" pitchFamily="18" charset="0"/>
              </a:rPr>
              <a:t>EGYETEMEK LÉTSZÁMADATAI</a:t>
            </a:r>
            <a:endParaRPr lang="en-GB" sz="2000" b="1" dirty="0">
              <a:solidFill>
                <a:srgbClr val="FF9933"/>
              </a:solidFill>
              <a:latin typeface="Georgia" pitchFamily="18" charset="0"/>
            </a:endParaRPr>
          </a:p>
        </p:txBody>
      </p:sp>
      <p:graphicFrame>
        <p:nvGraphicFramePr>
          <p:cNvPr id="40" name="Táblázat 39"/>
          <p:cNvGraphicFramePr>
            <a:graphicFrameLocks noGrp="1"/>
          </p:cNvGraphicFramePr>
          <p:nvPr/>
        </p:nvGraphicFramePr>
        <p:xfrm>
          <a:off x="714348" y="1928807"/>
          <a:ext cx="7786744" cy="44091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43272"/>
                <a:gridCol w="1500198"/>
                <a:gridCol w="1285886"/>
                <a:gridCol w="1857388"/>
              </a:tblGrid>
              <a:tr h="383570">
                <a:tc>
                  <a:txBody>
                    <a:bodyPr/>
                    <a:lstStyle/>
                    <a:p>
                      <a:endParaRPr lang="hu-HU" sz="1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PhD hallgatók létszáma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Hallgatók összlétszáma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Oktatók létszáma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Eötvös Loránd Tudományegyetem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1.576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31.369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2.038</a:t>
                      </a: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Debreceni Egyetem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794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29.121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1.733</a:t>
                      </a: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Szegedi Tudományegyetem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608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29.721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2.219</a:t>
                      </a: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Pécsi Tudományegyetem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921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33.248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2.190</a:t>
                      </a: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 pitchFamily="18" charset="0"/>
                          <a:ea typeface="Times New Roman"/>
                        </a:rPr>
                        <a:t>BMGE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628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22.936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1.237</a:t>
                      </a: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Semmelweis Egyetem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339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10.689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1.171</a:t>
                      </a: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Budapesti </a:t>
                      </a:r>
                      <a:r>
                        <a:rPr lang="hu-HU" sz="1600" dirty="0" err="1">
                          <a:latin typeface="Garamond" pitchFamily="18" charset="0"/>
                          <a:ea typeface="Times New Roman"/>
                        </a:rPr>
                        <a:t>Corvinus</a:t>
                      </a: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 Egyetem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287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17.708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842</a:t>
                      </a: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Miskolci Egyetem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242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 pitchFamily="18" charset="0"/>
                          <a:ea typeface="Times New Roman"/>
                        </a:rPr>
                        <a:t>13.796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849</a:t>
                      </a: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Pázmány Péter Katolikus Egyetem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225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8.537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 pitchFamily="18" charset="0"/>
                          <a:ea typeface="Times New Roman"/>
                        </a:rPr>
                        <a:t>585</a:t>
                      </a: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</a:rPr>
                        <a:t>Összesen: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Garamond" pitchFamily="18" charset="0"/>
                          <a:ea typeface="Times New Roman"/>
                        </a:rPr>
                        <a:t>5.620</a:t>
                      </a:r>
                      <a:endParaRPr lang="hu-HU" sz="160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</a:rPr>
                        <a:t>197.125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</a:rPr>
                        <a:t>12.864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</a:rPr>
                        <a:t>Országos összesen: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Garamond" pitchFamily="18" charset="0"/>
                          <a:ea typeface="Times New Roman"/>
                        </a:rPr>
                        <a:t>7.153</a:t>
                      </a:r>
                      <a:endParaRPr lang="hu-HU" sz="160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</a:rPr>
                        <a:t>397.704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</a:rPr>
                        <a:t>22.376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</a:rPr>
                        <a:t>Arány az országoshoz viszonyítva: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</a:rPr>
                        <a:t>78.5 %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</a:rPr>
                        <a:t>49.6 %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 pitchFamily="18" charset="0"/>
                          <a:ea typeface="Times New Roman"/>
                        </a:rPr>
                        <a:t>57.5 %</a:t>
                      </a:r>
                      <a:endParaRPr lang="hu-HU" sz="16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hu-H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357290" y="1285860"/>
            <a:ext cx="6400800" cy="793750"/>
          </a:xfrm>
          <a:prstGeom prst="rect">
            <a:avLst/>
          </a:prstGeom>
          <a:noFill/>
          <a:ln/>
        </p:spPr>
        <p:txBody>
          <a:bodyPr vert="horz" lIns="90000" tIns="46800" rIns="90000" bIns="4680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357290" y="1357298"/>
            <a:ext cx="6400800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000" b="1" dirty="0" smtClean="0">
                <a:solidFill>
                  <a:srgbClr val="FFCC66"/>
                </a:solidFill>
                <a:latin typeface="Georgia" pitchFamily="18" charset="0"/>
              </a:rPr>
              <a:t>KUTATÁSTÁMOGATÁS</a:t>
            </a:r>
            <a:endParaRPr lang="en-GB" sz="2000" b="1" dirty="0">
              <a:solidFill>
                <a:srgbClr val="FF9933"/>
              </a:solidFill>
              <a:latin typeface="Georgia" pitchFamily="18" charset="0"/>
            </a:endParaRPr>
          </a:p>
        </p:txBody>
      </p:sp>
      <p:graphicFrame>
        <p:nvGraphicFramePr>
          <p:cNvPr id="20" name="Táblázat 19"/>
          <p:cNvGraphicFramePr>
            <a:graphicFrameLocks noGrp="1"/>
          </p:cNvGraphicFramePr>
          <p:nvPr/>
        </p:nvGraphicFramePr>
        <p:xfrm>
          <a:off x="714348" y="1928807"/>
          <a:ext cx="7715303" cy="43049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29090"/>
                <a:gridCol w="1928826"/>
                <a:gridCol w="1857387"/>
              </a:tblGrid>
              <a:tr h="383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/>
                          <a:ea typeface="Times New Roman"/>
                        </a:rPr>
                        <a:t>OTKA 2008—2011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OTKA 2009—2012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Eötvös Loránd Tudományegyetem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672.699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393.570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Szegedi Tudományegyetem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/>
                          <a:ea typeface="Times New Roman"/>
                        </a:rPr>
                        <a:t>537.824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482.008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Debreceni Egyetem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/>
                          <a:ea typeface="Times New Roman"/>
                        </a:rPr>
                        <a:t>512.021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449.224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Semmelweis Egyetem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/>
                          <a:ea typeface="Times New Roman"/>
                        </a:rPr>
                        <a:t>420.279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140.288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latin typeface="Garamond"/>
                          <a:ea typeface="Times New Roman"/>
                        </a:rPr>
                        <a:t>BMGE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/>
                          <a:ea typeface="Times New Roman"/>
                        </a:rPr>
                        <a:t>363.970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270.123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Pécsi Tudományegyetem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187.705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299.851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/>
                          <a:ea typeface="Times New Roman"/>
                        </a:rPr>
                        <a:t>Budapesti Corvinus Egyetem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84.349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77.721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/>
                          <a:ea typeface="Times New Roman"/>
                        </a:rPr>
                        <a:t>Pázmány Péter Katolikus Egyetem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/>
                          <a:ea typeface="Times New Roman"/>
                        </a:rPr>
                        <a:t>39.051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33.245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/>
                          <a:ea typeface="Times New Roman"/>
                        </a:rPr>
                        <a:t>Miskolci Egyetem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4.554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70.638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latin typeface="Garamond"/>
                          <a:ea typeface="Times New Roman"/>
                        </a:rPr>
                        <a:t>Összesen: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2.822.452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Garamond"/>
                          <a:ea typeface="Times New Roman"/>
                        </a:rPr>
                        <a:t>2.216.668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</a:rPr>
                        <a:t>Akadémiai Intézetek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</a:rPr>
                        <a:t>2.064.362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</a:rPr>
                        <a:t>1.582.451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</a:rPr>
                        <a:t>Országos összesen: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</a:rPr>
                        <a:t>5.493.003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</a:rPr>
                        <a:t>4.359.743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Garamond"/>
                          <a:ea typeface="Times New Roman"/>
                        </a:rPr>
                        <a:t>Arány az országoshoz viszonyítva: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Garamond"/>
                          <a:ea typeface="Times New Roman"/>
                        </a:rPr>
                        <a:t>51.4 %</a:t>
                      </a:r>
                      <a:endParaRPr lang="hu-H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</a:rPr>
                        <a:t>50.8 %</a:t>
                      </a:r>
                      <a:endParaRPr lang="hu-H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1484313"/>
            <a:ext cx="7772400" cy="1470025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Georgia" pitchFamily="18" charset="0"/>
              </a:rPr>
              <a:t>Minta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8775" y="1857365"/>
            <a:ext cx="8461375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spcBef>
                <a:spcPts val="8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u-HU" sz="20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just">
              <a:spcBef>
                <a:spcPts val="8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400" b="1" dirty="0" smtClean="0">
                <a:solidFill>
                  <a:schemeClr val="bg1"/>
                </a:solidFill>
                <a:latin typeface="Garamond" pitchFamily="18" charset="0"/>
              </a:rPr>
              <a:t>University </a:t>
            </a:r>
            <a:r>
              <a:rPr lang="hu-HU" sz="2400" b="1" dirty="0">
                <a:solidFill>
                  <a:schemeClr val="bg1"/>
                </a:solidFill>
                <a:latin typeface="Garamond" pitchFamily="18" charset="0"/>
              </a:rPr>
              <a:t>of Pennsylvania </a:t>
            </a:r>
            <a:r>
              <a:rPr lang="hu-HU" sz="2000" b="1" dirty="0">
                <a:solidFill>
                  <a:schemeClr val="bg1"/>
                </a:solidFill>
                <a:latin typeface="Garamond" pitchFamily="18" charset="0"/>
              </a:rPr>
              <a:t>(</a:t>
            </a:r>
            <a:r>
              <a:rPr lang="hu-HU" sz="2000" b="1" u="sng" dirty="0">
                <a:solidFill>
                  <a:schemeClr val="bg1"/>
                </a:solidFill>
                <a:latin typeface="Garamond" pitchFamily="18" charset="0"/>
                <a:hlinkClick r:id="rId3"/>
              </a:rPr>
              <a:t>http://www.upenn.edu/about/facts.php</a:t>
            </a:r>
            <a:r>
              <a:rPr lang="hu-HU" sz="2000" b="1" dirty="0" smtClean="0">
                <a:solidFill>
                  <a:schemeClr val="bg1"/>
                </a:solidFill>
                <a:latin typeface="Garamond" pitchFamily="18" charset="0"/>
              </a:rPr>
              <a:t>)</a:t>
            </a:r>
          </a:p>
          <a:p>
            <a:endParaRPr lang="hu-HU" sz="20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hu-HU" sz="2000" b="1" dirty="0" err="1" smtClean="0">
                <a:solidFill>
                  <a:schemeClr val="bg1"/>
                </a:solidFill>
                <a:latin typeface="Garamond" pitchFamily="18" charset="0"/>
              </a:rPr>
              <a:t>Fundraising</a:t>
            </a:r>
            <a:endParaRPr lang="hu-HU" sz="2000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	</a:t>
            </a:r>
            <a:r>
              <a:rPr lang="hu-HU" sz="2000" dirty="0" err="1" smtClean="0">
                <a:solidFill>
                  <a:schemeClr val="bg1"/>
                </a:solidFill>
                <a:latin typeface="Garamond" pitchFamily="18" charset="0"/>
              </a:rPr>
              <a:t>Endowment</a:t>
            </a:r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$5.17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billion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(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Fiscal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Year 2009) </a:t>
            </a:r>
            <a:br>
              <a:rPr lang="hu-HU" sz="2000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	</a:t>
            </a:r>
            <a:r>
              <a:rPr lang="hu-HU" sz="2000" dirty="0" err="1" smtClean="0">
                <a:solidFill>
                  <a:schemeClr val="bg1"/>
                </a:solidFill>
                <a:latin typeface="Garamond" pitchFamily="18" charset="0"/>
              </a:rPr>
              <a:t>Voluntary</a:t>
            </a:r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support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: $439.8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million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(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as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of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Nov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24, 2009) </a:t>
            </a:r>
            <a:br>
              <a:rPr lang="hu-HU" sz="2000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	114,286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individuals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gave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$190.7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million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in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contributions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br>
              <a:rPr lang="hu-HU" sz="2000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	$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197.1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million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in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gifts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from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foundations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and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associations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hu-HU" sz="2000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	$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51.9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million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in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gifts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from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corporations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r>
              <a:rPr lang="hu-HU" sz="2000" b="1" dirty="0">
                <a:solidFill>
                  <a:schemeClr val="bg1"/>
                </a:solidFill>
                <a:latin typeface="Garamond" pitchFamily="18" charset="0"/>
              </a:rPr>
              <a:t>Total University </a:t>
            </a:r>
            <a:r>
              <a:rPr lang="hu-HU" sz="2000" b="1" dirty="0" err="1">
                <a:solidFill>
                  <a:schemeClr val="bg1"/>
                </a:solidFill>
                <a:latin typeface="Garamond" pitchFamily="18" charset="0"/>
              </a:rPr>
              <a:t>Budget</a:t>
            </a:r>
            <a:endParaRPr lang="hu-HU" sz="2000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	</a:t>
            </a:r>
            <a:r>
              <a:rPr lang="hu-HU" sz="2000" b="1" dirty="0" smtClean="0">
                <a:solidFill>
                  <a:srgbClr val="FF0000"/>
                </a:solidFill>
                <a:latin typeface="Garamond" pitchFamily="18" charset="0"/>
              </a:rPr>
              <a:t>$5.667 </a:t>
            </a:r>
            <a:r>
              <a:rPr lang="hu-HU" sz="2000" b="1" dirty="0" err="1" smtClean="0">
                <a:solidFill>
                  <a:srgbClr val="FF0000"/>
                </a:solidFill>
                <a:latin typeface="Garamond" pitchFamily="18" charset="0"/>
              </a:rPr>
              <a:t>billion</a:t>
            </a:r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(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Fiscal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Year 2010)</a:t>
            </a:r>
          </a:p>
          <a:p>
            <a:pPr algn="just">
              <a:spcBef>
                <a:spcPts val="8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u-HU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357290" y="1357298"/>
            <a:ext cx="640080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000" b="1" dirty="0" smtClean="0">
                <a:solidFill>
                  <a:srgbClr val="FFCC66"/>
                </a:solidFill>
                <a:latin typeface="Georgia" pitchFamily="18" charset="0"/>
              </a:rPr>
              <a:t>A VILÁG ÉLVONALA</a:t>
            </a:r>
            <a:endParaRPr lang="en-GB" sz="2000" b="1" dirty="0">
              <a:solidFill>
                <a:srgbClr val="FF99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1484313"/>
            <a:ext cx="7772400" cy="1470025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Georgia" pitchFamily="18" charset="0"/>
              </a:rPr>
              <a:t>Minta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8775" y="1857365"/>
            <a:ext cx="8461375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hu-HU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hu-HU" sz="2400" b="1" dirty="0" smtClean="0">
                <a:solidFill>
                  <a:schemeClr val="bg1"/>
                </a:solidFill>
                <a:latin typeface="Garamond" pitchFamily="18" charset="0"/>
              </a:rPr>
              <a:t>Yale University</a:t>
            </a:r>
          </a:p>
          <a:p>
            <a:r>
              <a:rPr lang="hu-HU" sz="2000" b="1" dirty="0" smtClean="0">
                <a:solidFill>
                  <a:schemeClr val="bg1"/>
                </a:solidFill>
                <a:latin typeface="Garamond" pitchFamily="18" charset="0"/>
              </a:rPr>
              <a:t>(</a:t>
            </a:r>
            <a:r>
              <a:rPr lang="hu-HU" sz="2000" b="1" u="sng" dirty="0" smtClean="0">
                <a:solidFill>
                  <a:schemeClr val="bg1"/>
                </a:solidFill>
                <a:latin typeface="Garamond" pitchFamily="18" charset="0"/>
                <a:hlinkClick r:id="rId3"/>
              </a:rPr>
              <a:t>http://www.yale.edu/about/2007-2008_financial_report.pdf</a:t>
            </a:r>
            <a:r>
              <a:rPr lang="hu-HU" sz="2000" b="1" dirty="0" smtClean="0">
                <a:solidFill>
                  <a:schemeClr val="bg1"/>
                </a:solidFill>
                <a:latin typeface="Garamond" pitchFamily="18" charset="0"/>
              </a:rPr>
              <a:t>)</a:t>
            </a:r>
            <a:endParaRPr lang="hu-HU" sz="2000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hu-HU" sz="2000" dirty="0" err="1" smtClean="0">
                <a:solidFill>
                  <a:schemeClr val="bg1"/>
                </a:solidFill>
                <a:latin typeface="Garamond" pitchFamily="18" charset="0"/>
              </a:rPr>
              <a:t>Operating</a:t>
            </a:r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revenue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: </a:t>
            </a:r>
            <a:r>
              <a:rPr lang="hu-HU" sz="2000" b="1" dirty="0">
                <a:solidFill>
                  <a:srgbClr val="FF0000"/>
                </a:solidFill>
                <a:latin typeface="Garamond" pitchFamily="18" charset="0"/>
              </a:rPr>
              <a:t>$2.3 </a:t>
            </a:r>
            <a:r>
              <a:rPr lang="hu-HU" sz="2000" b="1" dirty="0" err="1">
                <a:solidFill>
                  <a:srgbClr val="FF0000"/>
                </a:solidFill>
                <a:latin typeface="Garamond" pitchFamily="18" charset="0"/>
              </a:rPr>
              <a:t>billion</a:t>
            </a:r>
            <a:endParaRPr lang="hu-HU" sz="20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Net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assets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: </a:t>
            </a:r>
            <a:r>
              <a:rPr lang="hu-HU" sz="2000" b="1" dirty="0">
                <a:solidFill>
                  <a:srgbClr val="FF0000"/>
                </a:solidFill>
                <a:latin typeface="Garamond" pitchFamily="18" charset="0"/>
              </a:rPr>
              <a:t>$24.3 </a:t>
            </a:r>
            <a:r>
              <a:rPr lang="hu-HU" sz="2000" b="1" dirty="0" err="1" smtClean="0">
                <a:solidFill>
                  <a:srgbClr val="FF0000"/>
                </a:solidFill>
                <a:latin typeface="Garamond" pitchFamily="18" charset="0"/>
              </a:rPr>
              <a:t>billion</a:t>
            </a:r>
            <a:endParaRPr lang="hu-HU" sz="20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endParaRPr lang="hu-HU" sz="20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endParaRPr lang="hu-HU" sz="2000" b="1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hu-HU" sz="2400" b="1" dirty="0">
                <a:solidFill>
                  <a:schemeClr val="bg1"/>
                </a:solidFill>
                <a:latin typeface="Garamond" pitchFamily="18" charset="0"/>
              </a:rPr>
              <a:t>Harvard </a:t>
            </a:r>
            <a:r>
              <a:rPr lang="hu-HU" sz="2400" b="1" dirty="0" smtClean="0">
                <a:solidFill>
                  <a:schemeClr val="bg1"/>
                </a:solidFill>
                <a:latin typeface="Garamond" pitchFamily="18" charset="0"/>
              </a:rPr>
              <a:t>University</a:t>
            </a:r>
          </a:p>
          <a:p>
            <a:r>
              <a:rPr lang="hu-HU" sz="2000" b="1" dirty="0" smtClean="0">
                <a:solidFill>
                  <a:schemeClr val="bg1"/>
                </a:solidFill>
                <a:latin typeface="Garamond" pitchFamily="18" charset="0"/>
              </a:rPr>
              <a:t>(</a:t>
            </a:r>
            <a:r>
              <a:rPr lang="hu-HU" sz="2000" b="1" u="sng" dirty="0" smtClean="0">
                <a:solidFill>
                  <a:schemeClr val="bg1"/>
                </a:solidFill>
                <a:latin typeface="Garamond" pitchFamily="18" charset="0"/>
                <a:hlinkClick r:id="rId4"/>
              </a:rPr>
              <a:t>http://www.provost.harvard.edu/institutional_research/factbook.php</a:t>
            </a:r>
            <a:r>
              <a:rPr lang="hu-HU" sz="2000" b="1" dirty="0" smtClean="0">
                <a:solidFill>
                  <a:schemeClr val="bg1"/>
                </a:solidFill>
                <a:latin typeface="Garamond" pitchFamily="18" charset="0"/>
              </a:rPr>
              <a:t>)</a:t>
            </a:r>
            <a:endParaRPr lang="hu-HU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hu-HU" sz="2000" dirty="0" smtClean="0">
                <a:solidFill>
                  <a:schemeClr val="bg1"/>
                </a:solidFill>
                <a:latin typeface="Garamond" pitchFamily="18" charset="0"/>
              </a:rPr>
              <a:t>Total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Income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: </a:t>
            </a:r>
            <a:r>
              <a:rPr lang="hu-HU" sz="2000" b="1" dirty="0">
                <a:solidFill>
                  <a:srgbClr val="FF0000"/>
                </a:solidFill>
                <a:latin typeface="Garamond" pitchFamily="18" charset="0"/>
              </a:rPr>
              <a:t>$3.48 </a:t>
            </a:r>
            <a:r>
              <a:rPr lang="hu-HU" sz="2000" b="1" dirty="0" err="1">
                <a:solidFill>
                  <a:srgbClr val="FF0000"/>
                </a:solidFill>
                <a:latin typeface="Garamond" pitchFamily="18" charset="0"/>
              </a:rPr>
              <a:t>billion</a:t>
            </a:r>
            <a:endParaRPr lang="hu-HU" sz="20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Endowment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 Market </a:t>
            </a:r>
            <a:r>
              <a:rPr lang="hu-HU" sz="2000" dirty="0" err="1">
                <a:solidFill>
                  <a:schemeClr val="bg1"/>
                </a:solidFill>
                <a:latin typeface="Garamond" pitchFamily="18" charset="0"/>
              </a:rPr>
              <a:t>Value</a:t>
            </a:r>
            <a:r>
              <a:rPr lang="hu-HU" sz="2000" dirty="0">
                <a:solidFill>
                  <a:schemeClr val="bg1"/>
                </a:solidFill>
                <a:latin typeface="Garamond" pitchFamily="18" charset="0"/>
              </a:rPr>
              <a:t>: </a:t>
            </a:r>
            <a:r>
              <a:rPr lang="hu-HU" sz="2000" b="1" dirty="0">
                <a:solidFill>
                  <a:srgbClr val="FF0000"/>
                </a:solidFill>
                <a:latin typeface="Garamond" pitchFamily="18" charset="0"/>
              </a:rPr>
              <a:t>$36.9 </a:t>
            </a:r>
            <a:r>
              <a:rPr lang="hu-HU" sz="2000" b="1" dirty="0" err="1">
                <a:solidFill>
                  <a:srgbClr val="FF0000"/>
                </a:solidFill>
                <a:latin typeface="Garamond" pitchFamily="18" charset="0"/>
              </a:rPr>
              <a:t>billion</a:t>
            </a:r>
            <a:endParaRPr lang="hu-HU" sz="2000" b="1" dirty="0">
              <a:solidFill>
                <a:srgbClr val="FF0000"/>
              </a:solidFill>
              <a:latin typeface="Garamond" pitchFamily="18" charset="0"/>
            </a:endParaRPr>
          </a:p>
          <a:p>
            <a:pPr algn="just">
              <a:spcBef>
                <a:spcPts val="8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u-HU" sz="20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just">
              <a:spcBef>
                <a:spcPts val="8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u-HU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57290" y="1357298"/>
            <a:ext cx="640080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000" b="1" dirty="0" smtClean="0">
                <a:solidFill>
                  <a:srgbClr val="FFCC66"/>
                </a:solidFill>
                <a:latin typeface="Georgia" pitchFamily="18" charset="0"/>
              </a:rPr>
              <a:t>A VILÁG ÉLVONALA</a:t>
            </a:r>
            <a:endParaRPr lang="en-GB" sz="2000" b="1" dirty="0">
              <a:solidFill>
                <a:srgbClr val="FF99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319</Words>
  <Application>Microsoft Office PowerPoint</Application>
  <PresentationFormat>Diavetítés a képernyőre (4:3 oldalarány)</PresentationFormat>
  <Paragraphs>181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1. dia</vt:lpstr>
      <vt:lpstr>2. dia</vt:lpstr>
      <vt:lpstr>3. dia</vt:lpstr>
      <vt:lpstr>4. dia</vt:lpstr>
      <vt:lpstr>Minta</vt:lpstr>
      <vt:lpstr>Minta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Dezső Tamás</dc:creator>
  <cp:lastModifiedBy>Dezső Tamás</cp:lastModifiedBy>
  <cp:revision>17</cp:revision>
  <dcterms:created xsi:type="dcterms:W3CDTF">2010-01-26T18:35:30Z</dcterms:created>
  <dcterms:modified xsi:type="dcterms:W3CDTF">2010-01-26T22:12:23Z</dcterms:modified>
</cp:coreProperties>
</file>