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68" r:id="rId4"/>
    <p:sldId id="275" r:id="rId5"/>
    <p:sldId id="270" r:id="rId6"/>
    <p:sldId id="272" r:id="rId7"/>
    <p:sldId id="273" r:id="rId8"/>
    <p:sldId id="269" r:id="rId9"/>
    <p:sldId id="258" r:id="rId10"/>
    <p:sldId id="274" r:id="rId11"/>
    <p:sldId id="262" r:id="rId12"/>
    <p:sldId id="266" r:id="rId13"/>
    <p:sldId id="267" r:id="rId14"/>
    <p:sldId id="259" r:id="rId1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-10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73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CA0C66-40C2-4492-B1FB-2B86EA5BB22A}" type="datetimeFigureOut">
              <a:rPr lang="hu-HU" smtClean="0"/>
              <a:pPr/>
              <a:t>2014.01.28.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74CF27-B6AA-496E-9E6B-C96F89F4B3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3895587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8E22-53D1-4A11-B224-4CB5D3CF906C}" type="datetimeFigureOut">
              <a:rPr lang="hu-HU" smtClean="0"/>
              <a:pPr/>
              <a:t>2014.01.28.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71B2D-CCB6-4DBF-B7B1-C355B270D7E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425733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8E22-53D1-4A11-B224-4CB5D3CF906C}" type="datetimeFigureOut">
              <a:rPr lang="hu-HU" smtClean="0"/>
              <a:pPr/>
              <a:t>2014.01.28.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71B2D-CCB6-4DBF-B7B1-C355B270D7E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60076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8E22-53D1-4A11-B224-4CB5D3CF906C}" type="datetimeFigureOut">
              <a:rPr lang="hu-HU" smtClean="0"/>
              <a:pPr/>
              <a:t>2014.01.28.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71B2D-CCB6-4DBF-B7B1-C355B270D7E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426603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0262A051-1E4F-4CFB-A243-BDB2CC2482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33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8E22-53D1-4A11-B224-4CB5D3CF906C}" type="datetimeFigureOut">
              <a:rPr lang="hu-HU" smtClean="0"/>
              <a:pPr/>
              <a:t>2014.01.28.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71B2D-CCB6-4DBF-B7B1-C355B270D7E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521460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8E22-53D1-4A11-B224-4CB5D3CF906C}" type="datetimeFigureOut">
              <a:rPr lang="hu-HU" smtClean="0"/>
              <a:pPr/>
              <a:t>2014.01.28.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71B2D-CCB6-4DBF-B7B1-C355B270D7E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863320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8E22-53D1-4A11-B224-4CB5D3CF906C}" type="datetimeFigureOut">
              <a:rPr lang="hu-HU" smtClean="0"/>
              <a:pPr/>
              <a:t>2014.01.28.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71B2D-CCB6-4DBF-B7B1-C355B270D7E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033463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8E22-53D1-4A11-B224-4CB5D3CF906C}" type="datetimeFigureOut">
              <a:rPr lang="hu-HU" smtClean="0"/>
              <a:pPr/>
              <a:t>2014.01.28.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71B2D-CCB6-4DBF-B7B1-C355B270D7E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659877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8E22-53D1-4A11-B224-4CB5D3CF906C}" type="datetimeFigureOut">
              <a:rPr lang="hu-HU" smtClean="0"/>
              <a:pPr/>
              <a:t>2014.01.28.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71B2D-CCB6-4DBF-B7B1-C355B270D7E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90130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8E22-53D1-4A11-B224-4CB5D3CF906C}" type="datetimeFigureOut">
              <a:rPr lang="hu-HU" smtClean="0"/>
              <a:pPr/>
              <a:t>2014.01.28.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71B2D-CCB6-4DBF-B7B1-C355B270D7E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988294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8E22-53D1-4A11-B224-4CB5D3CF906C}" type="datetimeFigureOut">
              <a:rPr lang="hu-HU" smtClean="0"/>
              <a:pPr/>
              <a:t>2014.01.28.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71B2D-CCB6-4DBF-B7B1-C355B270D7E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139324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38E22-53D1-4A11-B224-4CB5D3CF906C}" type="datetimeFigureOut">
              <a:rPr lang="hu-HU" smtClean="0"/>
              <a:pPr/>
              <a:t>2014.01.28.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71B2D-CCB6-4DBF-B7B1-C355B270D7E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78247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38E22-53D1-4A11-B224-4CB5D3CF906C}" type="datetimeFigureOut">
              <a:rPr lang="hu-HU" smtClean="0"/>
              <a:pPr/>
              <a:t>2014.01.28.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71B2D-CCB6-4DBF-B7B1-C355B270D7E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044444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Starting off at a run or stagnation in the internationalization of Hungarian universities</a:t>
            </a:r>
            <a:b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József Berács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Corvinus University of Budapest</a:t>
            </a:r>
            <a:b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Center for International Higher Education Studies (CIHES)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hu-HU" dirty="0" smtClean="0"/>
          </a:p>
          <a:p>
            <a:r>
              <a:rPr lang="en-US" b="1" dirty="0" smtClean="0"/>
              <a:t>„Hungarian Higher Education 2013”</a:t>
            </a:r>
          </a:p>
          <a:p>
            <a:r>
              <a:rPr lang="en-US" dirty="0" smtClean="0"/>
              <a:t>On the Road of Internationalization – Starting off at a run or stagnation: 2014-2020</a:t>
            </a:r>
          </a:p>
          <a:p>
            <a:r>
              <a:rPr lang="en-US" dirty="0" smtClean="0"/>
              <a:t>Budapest, 19 January, 2014</a:t>
            </a:r>
          </a:p>
          <a:p>
            <a:r>
              <a:rPr lang="en-US" dirty="0" smtClean="0"/>
              <a:t>Corvinus University of Budapest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40184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Seven steps of improving language capability and internationalization level of students (ladder)</a:t>
            </a:r>
            <a:endParaRPr lang="en-US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First</a:t>
            </a:r>
            <a:r>
              <a:rPr lang="en-US" dirty="0" smtClean="0"/>
              <a:t> level</a:t>
            </a:r>
            <a:r>
              <a:rPr lang="en-US" dirty="0" smtClean="0">
                <a:solidFill>
                  <a:schemeClr val="accent1"/>
                </a:solidFill>
              </a:rPr>
              <a:t>: monitoring </a:t>
            </a:r>
            <a:r>
              <a:rPr lang="en-US" dirty="0" smtClean="0"/>
              <a:t>the language capability of enrolled students</a:t>
            </a:r>
          </a:p>
          <a:p>
            <a:r>
              <a:rPr lang="en-US" b="1" dirty="0" smtClean="0"/>
              <a:t>Second</a:t>
            </a:r>
            <a:r>
              <a:rPr lang="en-US" dirty="0" smtClean="0"/>
              <a:t> level: taking </a:t>
            </a:r>
            <a:r>
              <a:rPr lang="en-US" dirty="0" smtClean="0">
                <a:solidFill>
                  <a:srgbClr val="FF0000"/>
                </a:solidFill>
              </a:rPr>
              <a:t>courses </a:t>
            </a:r>
            <a:r>
              <a:rPr lang="en-US" dirty="0" smtClean="0"/>
              <a:t>in foreign languages with foreign students</a:t>
            </a:r>
          </a:p>
          <a:p>
            <a:r>
              <a:rPr lang="en-US" b="1" dirty="0" smtClean="0"/>
              <a:t>Third</a:t>
            </a:r>
            <a:r>
              <a:rPr lang="en-US" dirty="0" smtClean="0"/>
              <a:t> level: </a:t>
            </a:r>
            <a:r>
              <a:rPr lang="en-US" dirty="0" smtClean="0">
                <a:solidFill>
                  <a:schemeClr val="accent1"/>
                </a:solidFill>
              </a:rPr>
              <a:t>short </a:t>
            </a:r>
            <a:r>
              <a:rPr lang="en-US" dirty="0" smtClean="0"/>
              <a:t>courses, periods, study tours </a:t>
            </a:r>
            <a:r>
              <a:rPr lang="en-US" dirty="0" smtClean="0">
                <a:solidFill>
                  <a:schemeClr val="accent1"/>
                </a:solidFill>
              </a:rPr>
              <a:t>abroad</a:t>
            </a:r>
          </a:p>
          <a:p>
            <a:r>
              <a:rPr lang="en-US" b="1" dirty="0" smtClean="0"/>
              <a:t>Fourth</a:t>
            </a:r>
            <a:r>
              <a:rPr lang="en-US" dirty="0" smtClean="0"/>
              <a:t> level: </a:t>
            </a:r>
            <a:r>
              <a:rPr lang="en-US" dirty="0" smtClean="0">
                <a:solidFill>
                  <a:srgbClr val="FF0000"/>
                </a:solidFill>
              </a:rPr>
              <a:t>semester </a:t>
            </a:r>
            <a:r>
              <a:rPr lang="en-US" dirty="0" smtClean="0"/>
              <a:t>(30 credits), internship </a:t>
            </a:r>
            <a:r>
              <a:rPr lang="en-US" dirty="0" smtClean="0">
                <a:solidFill>
                  <a:srgbClr val="FF0000"/>
                </a:solidFill>
              </a:rPr>
              <a:t>abroad</a:t>
            </a:r>
          </a:p>
          <a:p>
            <a:r>
              <a:rPr lang="en-US" b="1" dirty="0" smtClean="0"/>
              <a:t>Fifth</a:t>
            </a:r>
            <a:r>
              <a:rPr lang="en-US" dirty="0" smtClean="0"/>
              <a:t> level: </a:t>
            </a:r>
            <a:r>
              <a:rPr lang="en-US" dirty="0" smtClean="0">
                <a:solidFill>
                  <a:schemeClr val="accent1"/>
                </a:solidFill>
              </a:rPr>
              <a:t>sandwich program</a:t>
            </a:r>
            <a:r>
              <a:rPr lang="en-US" dirty="0" smtClean="0"/>
              <a:t>, certificate or degree of partners</a:t>
            </a:r>
          </a:p>
          <a:p>
            <a:r>
              <a:rPr lang="en-US" b="1" dirty="0" smtClean="0"/>
              <a:t>Sixth</a:t>
            </a:r>
            <a:r>
              <a:rPr lang="en-US" dirty="0" smtClean="0"/>
              <a:t> level: </a:t>
            </a:r>
            <a:r>
              <a:rPr lang="en-US" dirty="0" smtClean="0">
                <a:solidFill>
                  <a:srgbClr val="FF0000"/>
                </a:solidFill>
              </a:rPr>
              <a:t>joint degree</a:t>
            </a:r>
            <a:r>
              <a:rPr lang="en-US" dirty="0" smtClean="0"/>
              <a:t>, degree of international consortium</a:t>
            </a:r>
          </a:p>
          <a:p>
            <a:r>
              <a:rPr lang="en-US" b="1" dirty="0" smtClean="0"/>
              <a:t>Seventh</a:t>
            </a:r>
            <a:r>
              <a:rPr lang="en-US" dirty="0" smtClean="0"/>
              <a:t> level: earning degree only in </a:t>
            </a:r>
            <a:r>
              <a:rPr lang="en-US" dirty="0" smtClean="0">
                <a:solidFill>
                  <a:schemeClr val="accent1"/>
                </a:solidFill>
              </a:rPr>
              <a:t>foreign university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0362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Potential Government Target</a:t>
            </a:r>
            <a:r>
              <a:rPr lang="hu-HU" sz="3200" dirty="0"/>
              <a:t>s</a:t>
            </a:r>
            <a:r>
              <a:rPr lang="en-US" sz="3200" dirty="0"/>
              <a:t> (1)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Hungary as destination in 2020 for       		</a:t>
            </a:r>
            <a:endParaRPr lang="hu-HU" dirty="0"/>
          </a:p>
          <a:p>
            <a:pPr>
              <a:lnSpc>
                <a:spcPct val="90000"/>
              </a:lnSpc>
              <a:buFontTx/>
              <a:buNone/>
            </a:pPr>
            <a:r>
              <a:rPr lang="hu-HU" dirty="0"/>
              <a:t>	</a:t>
            </a:r>
            <a:r>
              <a:rPr lang="en-US" b="1" dirty="0">
                <a:solidFill>
                  <a:srgbClr val="0000CC"/>
                </a:solidFill>
              </a:rPr>
              <a:t>60 000 foreign students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Creation of </a:t>
            </a:r>
            <a:r>
              <a:rPr lang="hu-HU" b="1" dirty="0" smtClean="0">
                <a:solidFill>
                  <a:srgbClr val="FF0066"/>
                </a:solidFill>
              </a:rPr>
              <a:t>4</a:t>
            </a:r>
            <a:r>
              <a:rPr lang="en-US" b="1" dirty="0" smtClean="0">
                <a:solidFill>
                  <a:srgbClr val="FF0066"/>
                </a:solidFill>
              </a:rPr>
              <a:t>000 </a:t>
            </a:r>
            <a:r>
              <a:rPr lang="en-US" b="1" dirty="0">
                <a:solidFill>
                  <a:srgbClr val="FF0066"/>
                </a:solidFill>
              </a:rPr>
              <a:t>new jobs</a:t>
            </a:r>
            <a:r>
              <a:rPr lang="en-US" dirty="0"/>
              <a:t>  (or preserving these jobs against demographic recession)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National communication, </a:t>
            </a:r>
            <a:r>
              <a:rPr lang="en-US" b="1" dirty="0"/>
              <a:t>country image</a:t>
            </a:r>
            <a:r>
              <a:rPr lang="en-US" dirty="0"/>
              <a:t> 	role of foreign affairs ministry, 	diplomacy</a:t>
            </a:r>
          </a:p>
        </p:txBody>
      </p:sp>
    </p:spTree>
    <p:extLst>
      <p:ext uri="{BB962C8B-B14F-4D97-AF65-F5344CB8AC3E}">
        <p14:creationId xmlns:p14="http://schemas.microsoft.com/office/powerpoint/2010/main" xmlns="" val="4003756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Government targets (2)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hu-HU" dirty="0"/>
          </a:p>
          <a:p>
            <a:r>
              <a:rPr lang="en-US" dirty="0">
                <a:solidFill>
                  <a:srgbClr val="0066FF"/>
                </a:solidFill>
              </a:rPr>
              <a:t>Asia: </a:t>
            </a:r>
            <a:r>
              <a:rPr lang="en-US" dirty="0"/>
              <a:t>first priority</a:t>
            </a:r>
          </a:p>
          <a:p>
            <a:r>
              <a:rPr lang="en-US" dirty="0">
                <a:solidFill>
                  <a:srgbClr val="0066FF"/>
                </a:solidFill>
              </a:rPr>
              <a:t>Africa:</a:t>
            </a:r>
            <a:r>
              <a:rPr lang="en-US" dirty="0"/>
              <a:t> the future, EU member „donor” role</a:t>
            </a:r>
          </a:p>
          <a:p>
            <a:r>
              <a:rPr lang="en-US" dirty="0">
                <a:solidFill>
                  <a:srgbClr val="0066FF"/>
                </a:solidFill>
              </a:rPr>
              <a:t>North-America:</a:t>
            </a:r>
            <a:r>
              <a:rPr lang="en-US" dirty="0"/>
              <a:t> brand and reference building</a:t>
            </a:r>
          </a:p>
          <a:p>
            <a:r>
              <a:rPr lang="en-US" dirty="0">
                <a:solidFill>
                  <a:srgbClr val="0000CC"/>
                </a:solidFill>
              </a:rPr>
              <a:t>Neighboring countries</a:t>
            </a:r>
            <a:r>
              <a:rPr lang="en-US" dirty="0"/>
              <a:t>: higher exchange</a:t>
            </a:r>
          </a:p>
        </p:txBody>
      </p:sp>
    </p:spTree>
    <p:extLst>
      <p:ext uri="{BB962C8B-B14F-4D97-AF65-F5344CB8AC3E}">
        <p14:creationId xmlns:p14="http://schemas.microsoft.com/office/powerpoint/2010/main" xmlns="" val="1819695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3200" dirty="0"/>
              <a:t>Motives for higher mobility from </a:t>
            </a:r>
            <a:r>
              <a:rPr lang="en-US" sz="3200" dirty="0" smtClean="0"/>
              <a:t>abroad to Hungary</a:t>
            </a:r>
            <a:br>
              <a:rPr lang="en-US" sz="3200" dirty="0" smtClean="0"/>
            </a:br>
            <a:r>
              <a:rPr lang="en-US" sz="3200" dirty="0" smtClean="0"/>
              <a:t> (Demand side)</a:t>
            </a:r>
            <a:endParaRPr lang="en-US" sz="3200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ts val="600"/>
              </a:spcBef>
              <a:buSzPct val="120000"/>
            </a:pPr>
            <a:r>
              <a:rPr lang="en-US" dirty="0" smtClean="0"/>
              <a:t>Country image, tourist attraction</a:t>
            </a:r>
          </a:p>
          <a:p>
            <a:pPr>
              <a:spcBef>
                <a:spcPts val="600"/>
              </a:spcBef>
              <a:buSzPct val="120000"/>
            </a:pPr>
            <a:r>
              <a:rPr lang="en-US" dirty="0" smtClean="0"/>
              <a:t>Adventure</a:t>
            </a:r>
          </a:p>
          <a:p>
            <a:pPr>
              <a:spcBef>
                <a:spcPts val="600"/>
              </a:spcBef>
              <a:buSzPct val="120000"/>
            </a:pPr>
            <a:r>
              <a:rPr lang="en-US" dirty="0" smtClean="0">
                <a:solidFill>
                  <a:srgbClr val="FF0066"/>
                </a:solidFill>
              </a:rPr>
              <a:t>Good education</a:t>
            </a:r>
          </a:p>
          <a:p>
            <a:pPr>
              <a:spcBef>
                <a:spcPts val="600"/>
              </a:spcBef>
              <a:buSzPct val="120000"/>
            </a:pPr>
            <a:r>
              <a:rPr lang="en-US" dirty="0" smtClean="0">
                <a:solidFill>
                  <a:srgbClr val="0000FF"/>
                </a:solidFill>
              </a:rPr>
              <a:t>Research performance</a:t>
            </a:r>
          </a:p>
          <a:p>
            <a:pPr>
              <a:spcBef>
                <a:spcPts val="600"/>
              </a:spcBef>
              <a:buSzPct val="120000"/>
            </a:pPr>
            <a:r>
              <a:rPr lang="en-US" dirty="0" smtClean="0"/>
              <a:t>Satisfaction of incumbents</a:t>
            </a:r>
          </a:p>
          <a:p>
            <a:pPr>
              <a:spcBef>
                <a:spcPts val="600"/>
              </a:spcBef>
              <a:buSzPct val="120000"/>
            </a:pPr>
            <a:r>
              <a:rPr lang="en-US" b="1" dirty="0" smtClean="0"/>
              <a:t>Cultural Center in Budapest</a:t>
            </a:r>
          </a:p>
          <a:p>
            <a:pPr>
              <a:spcBef>
                <a:spcPts val="600"/>
              </a:spcBef>
              <a:buSzPct val="120000"/>
            </a:pPr>
            <a:r>
              <a:rPr lang="en-US" dirty="0" smtClean="0"/>
              <a:t>Foreign (Chinese, Vietnamese, etc.) community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219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Internationalization is </a:t>
            </a:r>
            <a:r>
              <a:rPr lang="en-US" dirty="0" smtClean="0">
                <a:solidFill>
                  <a:schemeClr val="accent1"/>
                </a:solidFill>
              </a:rPr>
              <a:t>not a goal, but rather a tool </a:t>
            </a:r>
            <a:r>
              <a:rPr lang="en-US" dirty="0" smtClean="0"/>
              <a:t>for competitiveness, self-realization of individuals and the nation</a:t>
            </a:r>
          </a:p>
          <a:p>
            <a:r>
              <a:rPr lang="en-US" dirty="0" smtClean="0"/>
              <a:t>There is life beyond Hungarian Higher Education, but why not try to </a:t>
            </a:r>
            <a:r>
              <a:rPr lang="en-US" dirty="0" smtClean="0">
                <a:solidFill>
                  <a:schemeClr val="accent1"/>
                </a:solidFill>
              </a:rPr>
              <a:t>use and develop the resources </a:t>
            </a:r>
            <a:r>
              <a:rPr lang="en-US" dirty="0" smtClean="0"/>
              <a:t>available for us</a:t>
            </a:r>
          </a:p>
          <a:p>
            <a:r>
              <a:rPr lang="en-US" dirty="0" smtClean="0"/>
              <a:t>Higher education, as education in general, is </a:t>
            </a:r>
            <a:r>
              <a:rPr lang="en-US" dirty="0" smtClean="0">
                <a:solidFill>
                  <a:schemeClr val="accent1"/>
                </a:solidFill>
              </a:rPr>
              <a:t>not only a commodity</a:t>
            </a:r>
            <a:r>
              <a:rPr lang="en-US" dirty="0" smtClean="0"/>
              <a:t>, but something more…..</a:t>
            </a:r>
          </a:p>
          <a:p>
            <a:r>
              <a:rPr lang="en-US" dirty="0" smtClean="0"/>
              <a:t>There are </a:t>
            </a:r>
            <a:r>
              <a:rPr lang="en-US" dirty="0" smtClean="0">
                <a:solidFill>
                  <a:schemeClr val="accent1"/>
                </a:solidFill>
              </a:rPr>
              <a:t>new potentials and challenges </a:t>
            </a:r>
            <a:r>
              <a:rPr lang="en-US" dirty="0" smtClean="0"/>
              <a:t>in the coming 7 years for those who are involved in the education sector, business</a:t>
            </a:r>
          </a:p>
          <a:p>
            <a:r>
              <a:rPr lang="en-US" dirty="0" smtClean="0"/>
              <a:t>Climbing up on different </a:t>
            </a:r>
            <a:r>
              <a:rPr lang="en-US" dirty="0" smtClean="0">
                <a:solidFill>
                  <a:schemeClr val="accent1"/>
                </a:solidFill>
              </a:rPr>
              <a:t>ladders of internationalization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1967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Main topics</a:t>
            </a:r>
            <a:endParaRPr lang="en-US" sz="40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Why internationalization? 	Why international mobility?</a:t>
            </a:r>
          </a:p>
          <a:p>
            <a:r>
              <a:rPr lang="en-US" sz="3200" dirty="0" smtClean="0"/>
              <a:t>International </a:t>
            </a:r>
            <a:r>
              <a:rPr lang="en-US" sz="3200" dirty="0" smtClean="0">
                <a:solidFill>
                  <a:srgbClr val="FF0000"/>
                </a:solidFill>
              </a:rPr>
              <a:t>export market </a:t>
            </a:r>
            <a:r>
              <a:rPr lang="en-US" sz="3200" dirty="0" smtClean="0"/>
              <a:t>orientation in higher education</a:t>
            </a:r>
          </a:p>
          <a:p>
            <a:r>
              <a:rPr lang="en-US" sz="3200" dirty="0" smtClean="0"/>
              <a:t>Incoming and outgoing student, professor, staff member mobility</a:t>
            </a:r>
          </a:p>
          <a:p>
            <a:r>
              <a:rPr lang="en-US" sz="3200" dirty="0" smtClean="0"/>
              <a:t>Macro and micro, </a:t>
            </a:r>
            <a:r>
              <a:rPr lang="en-US" sz="3200" dirty="0" smtClean="0">
                <a:solidFill>
                  <a:srgbClr val="FF0000"/>
                </a:solidFill>
              </a:rPr>
              <a:t>government and institutional</a:t>
            </a:r>
            <a:r>
              <a:rPr lang="en-US" sz="3200" dirty="0" smtClean="0"/>
              <a:t> actions are needed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Scenarios</a:t>
            </a:r>
            <a:r>
              <a:rPr lang="en-US" sz="3200" dirty="0" smtClean="0"/>
              <a:t>, ladders of international competitiveness of Hungarian universities, the road to 2020, 2030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5764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227249-BB62-4B25-A711-18E54722F84F}" type="slidenum">
              <a:rPr lang="en-US"/>
              <a:pPr/>
              <a:t>3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39371" y="318183"/>
            <a:ext cx="9681029" cy="915532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3200" b="1" dirty="0" smtClean="0"/>
              <a:t>U-MAP Model: Indicators of internationalization    2010</a:t>
            </a:r>
            <a:endParaRPr lang="en-US" sz="3200" b="1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04685" y="1327604"/>
            <a:ext cx="9550400" cy="493485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400" dirty="0" smtClean="0"/>
              <a:t>E/1 Proportion of </a:t>
            </a:r>
            <a:r>
              <a:rPr lang="en-US" sz="2400" b="1" dirty="0" smtClean="0"/>
              <a:t>foreign, fulltime incoming students </a:t>
            </a:r>
            <a:r>
              <a:rPr lang="en-US" sz="2400" dirty="0" smtClean="0"/>
              <a:t>in total			   		</a:t>
            </a:r>
            <a:r>
              <a:rPr lang="en-US" sz="2400" dirty="0" smtClean="0">
                <a:solidFill>
                  <a:srgbClr val="FF0066"/>
                </a:solidFill>
              </a:rPr>
              <a:t>(7,5%)</a:t>
            </a:r>
          </a:p>
          <a:p>
            <a:r>
              <a:rPr lang="en-US" sz="2400" dirty="0" smtClean="0"/>
              <a:t>E/2 Proportion of exchange incoming students </a:t>
            </a:r>
            <a:r>
              <a:rPr lang="hu-HU" sz="2400" dirty="0" err="1" smtClean="0"/>
              <a:t>in</a:t>
            </a:r>
            <a:r>
              <a:rPr lang="en-US" sz="2400" dirty="0" smtClean="0"/>
              <a:t> total fulltime students 				</a:t>
            </a:r>
            <a:r>
              <a:rPr lang="en-US" sz="2400" dirty="0" smtClean="0">
                <a:solidFill>
                  <a:srgbClr val="FF0066"/>
                </a:solidFill>
              </a:rPr>
              <a:t>(0,6%)</a:t>
            </a:r>
          </a:p>
          <a:p>
            <a:r>
              <a:rPr lang="en-US" sz="2400" dirty="0" smtClean="0"/>
              <a:t>E/3 Proportion of exchange outgoing students in total fulltime students 				</a:t>
            </a:r>
            <a:r>
              <a:rPr lang="en-US" sz="2400" dirty="0" smtClean="0">
                <a:solidFill>
                  <a:srgbClr val="FF0066"/>
                </a:solidFill>
              </a:rPr>
              <a:t>(1,1%)</a:t>
            </a:r>
            <a:endParaRPr lang="en-US" sz="2400" dirty="0" smtClean="0"/>
          </a:p>
          <a:p>
            <a:r>
              <a:rPr lang="en-US" sz="2400" dirty="0" smtClean="0"/>
              <a:t>E/4 Proportion of </a:t>
            </a:r>
            <a:r>
              <a:rPr lang="en-US" sz="2400" b="1" dirty="0" smtClean="0"/>
              <a:t>academic staff working abroad</a:t>
            </a:r>
            <a:r>
              <a:rPr lang="en-US" sz="2400" dirty="0" smtClean="0"/>
              <a:t>	in total fulltime				</a:t>
            </a:r>
            <a:r>
              <a:rPr lang="en-US" sz="2400" dirty="0" smtClean="0">
                <a:solidFill>
                  <a:srgbClr val="FF0066"/>
                </a:solidFill>
              </a:rPr>
              <a:t>(0,4%)</a:t>
            </a:r>
          </a:p>
          <a:p>
            <a:r>
              <a:rPr lang="en-US" sz="2400" dirty="0" smtClean="0"/>
              <a:t>E/5 Proportion of </a:t>
            </a:r>
            <a:r>
              <a:rPr lang="en-US" sz="2400" b="1" dirty="0" smtClean="0"/>
              <a:t>foreign citizens</a:t>
            </a:r>
            <a:r>
              <a:rPr lang="en-US" sz="2400" dirty="0" smtClean="0"/>
              <a:t> in academic staff (fulltime)					</a:t>
            </a:r>
            <a:r>
              <a:rPr lang="en-US" sz="2400" dirty="0" smtClean="0">
                <a:solidFill>
                  <a:srgbClr val="FF0066"/>
                </a:solidFill>
              </a:rPr>
              <a:t>(1,5%)</a:t>
            </a:r>
            <a:endParaRPr lang="en-US" sz="2400" dirty="0" smtClean="0"/>
          </a:p>
          <a:p>
            <a:r>
              <a:rPr lang="en-US" sz="2400" dirty="0" smtClean="0"/>
              <a:t>E/6 Proportion of </a:t>
            </a:r>
            <a:r>
              <a:rPr lang="en-US" sz="2400" b="1" dirty="0" smtClean="0"/>
              <a:t>foreign R&amp;D revenues</a:t>
            </a:r>
            <a:r>
              <a:rPr lang="en-US" sz="2400" dirty="0" smtClean="0"/>
              <a:t> in total R&amp;D revenues					 </a:t>
            </a:r>
            <a:r>
              <a:rPr lang="en-US" sz="2400" dirty="0" smtClean="0">
                <a:solidFill>
                  <a:srgbClr val="FF0066"/>
                </a:solidFill>
              </a:rPr>
              <a:t>(2,2%)</a:t>
            </a:r>
            <a:endParaRPr lang="en-US" sz="24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742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International export market orientation </a:t>
            </a:r>
            <a:br>
              <a:rPr lang="en-US" sz="3600" dirty="0" smtClean="0"/>
            </a:br>
            <a:r>
              <a:rPr lang="en-US" sz="3600" dirty="0" smtClean="0"/>
              <a:t>conceptual approaches in higher education</a:t>
            </a:r>
            <a:endParaRPr lang="en-US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0070C0"/>
                </a:solidFill>
              </a:rPr>
              <a:t>market orientation construct </a:t>
            </a:r>
            <a:r>
              <a:rPr lang="en-US" dirty="0" smtClean="0"/>
              <a:t>in the literature</a:t>
            </a:r>
          </a:p>
          <a:p>
            <a:pPr lvl="1"/>
            <a:r>
              <a:rPr lang="en-US" sz="2800" dirty="0" smtClean="0">
                <a:solidFill>
                  <a:srgbClr val="FF0000"/>
                </a:solidFill>
              </a:rPr>
              <a:t>Customer </a:t>
            </a:r>
            <a:r>
              <a:rPr lang="en-US" sz="2800" dirty="0" smtClean="0"/>
              <a:t>orientation, </a:t>
            </a:r>
            <a:r>
              <a:rPr lang="en-US" sz="2800" dirty="0" smtClean="0">
                <a:solidFill>
                  <a:srgbClr val="FF0000"/>
                </a:solidFill>
              </a:rPr>
              <a:t>competition</a:t>
            </a:r>
            <a:r>
              <a:rPr lang="en-US" sz="2800" dirty="0" smtClean="0"/>
              <a:t> orientation, inter-functional </a:t>
            </a:r>
            <a:r>
              <a:rPr lang="en-US" sz="2800" dirty="0" smtClean="0">
                <a:solidFill>
                  <a:srgbClr val="FF0000"/>
                </a:solidFill>
              </a:rPr>
              <a:t>coordination</a:t>
            </a:r>
          </a:p>
          <a:p>
            <a:pPr lvl="1"/>
            <a:r>
              <a:rPr lang="en-US" sz="2800" dirty="0" smtClean="0">
                <a:solidFill>
                  <a:srgbClr val="FF0000"/>
                </a:solidFill>
              </a:rPr>
              <a:t>Market intelligence </a:t>
            </a:r>
            <a:r>
              <a:rPr lang="en-US" sz="2800" dirty="0" smtClean="0"/>
              <a:t>generation, dissemination and responsiveness of the organization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0070C0"/>
                </a:solidFill>
              </a:rPr>
              <a:t>antecedents and the consequences </a:t>
            </a:r>
            <a:r>
              <a:rPr lang="en-US" dirty="0" smtClean="0"/>
              <a:t>of market orientation</a:t>
            </a:r>
          </a:p>
          <a:p>
            <a:pPr lvl="1"/>
            <a:r>
              <a:rPr lang="en-US" sz="2800" dirty="0" smtClean="0">
                <a:solidFill>
                  <a:srgbClr val="FF0000"/>
                </a:solidFill>
              </a:rPr>
              <a:t>Top management emphasis</a:t>
            </a:r>
            <a:r>
              <a:rPr lang="en-US" sz="2800" dirty="0" smtClean="0"/>
              <a:t>, risk aversion, conflicts, organization</a:t>
            </a:r>
            <a:r>
              <a:rPr lang="hu-HU" sz="2800" dirty="0" smtClean="0"/>
              <a:t>s</a:t>
            </a:r>
            <a:endParaRPr lang="en-US" sz="2800" dirty="0" smtClean="0"/>
          </a:p>
          <a:p>
            <a:pPr lvl="1"/>
            <a:r>
              <a:rPr lang="en-US" sz="2800" dirty="0" smtClean="0">
                <a:solidFill>
                  <a:srgbClr val="FF0000"/>
                </a:solidFill>
              </a:rPr>
              <a:t>Commitment</a:t>
            </a:r>
            <a:r>
              <a:rPr lang="en-US" sz="2800" dirty="0" smtClean="0"/>
              <a:t>, business performances, positions in rankings</a:t>
            </a:r>
          </a:p>
          <a:p>
            <a:r>
              <a:rPr lang="en-US" dirty="0" smtClean="0"/>
              <a:t>The market driven motivation, the </a:t>
            </a:r>
            <a:r>
              <a:rPr lang="en-US" dirty="0" smtClean="0">
                <a:solidFill>
                  <a:srgbClr val="0070C0"/>
                </a:solidFill>
              </a:rPr>
              <a:t>reward systems </a:t>
            </a:r>
            <a:r>
              <a:rPr lang="en-US" dirty="0" smtClean="0"/>
              <a:t>in micro and macro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9136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91" name="Rectangle 27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Export and import, incoming and outgoing students in the Hungarian higher education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590" name="Group 27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45630000"/>
              </p:ext>
            </p:extLst>
          </p:nvPr>
        </p:nvGraphicFramePr>
        <p:xfrm>
          <a:off x="1074056" y="1600201"/>
          <a:ext cx="9710058" cy="4878072"/>
        </p:xfrm>
        <a:graphic>
          <a:graphicData uri="http://schemas.openxmlformats.org/drawingml/2006/table">
            <a:tbl>
              <a:tblPr/>
              <a:tblGrid>
                <a:gridCol w="5307482"/>
                <a:gridCol w="1468339"/>
                <a:gridCol w="1465898"/>
                <a:gridCol w="1468339"/>
              </a:tblGrid>
              <a:tr h="6461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Categories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1980/81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2005/06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2010/11</a:t>
                      </a:r>
                      <a:endParaRPr kumimoji="0" lang="en-US" sz="24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Fulltime students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64 100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231 482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240 727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Foreign students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10 974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15 889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Proportion of foreign students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Hungarian students studying abroad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1 725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7 458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10 000</a:t>
                      </a:r>
                    </a:p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estimation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Proportion of Hungarian students studying abroad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Balance of export/import  (%)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+1,52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+1,52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+2,45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68069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32229"/>
            <a:ext cx="10515600" cy="100148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Proportion of inbound and outbound students in a few neighboring countries, 2001/2010</a:t>
            </a:r>
            <a:endParaRPr lang="en-US" sz="3200" dirty="0"/>
          </a:p>
        </p:txBody>
      </p:sp>
      <p:pic>
        <p:nvPicPr>
          <p:cNvPr id="9220" name="Kép 16"/>
          <p:cNvPicPr>
            <a:picLocks noGrp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-34" b="-203"/>
          <a:stretch>
            <a:fillRect/>
          </a:stretch>
        </p:blipFill>
        <p:spPr>
          <a:xfrm>
            <a:off x="838200" y="1557338"/>
            <a:ext cx="10134600" cy="46799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935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1771" y="217714"/>
            <a:ext cx="9753599" cy="7633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 Countries sending more than 100 students (2011/2012</a:t>
            </a:r>
            <a:r>
              <a:rPr lang="hu-HU" sz="3200" dirty="0" smtClean="0"/>
              <a:t>)</a:t>
            </a:r>
            <a:endParaRPr lang="en-US" sz="3200" dirty="0"/>
          </a:p>
        </p:txBody>
      </p:sp>
      <p:graphicFrame>
        <p:nvGraphicFramePr>
          <p:cNvPr id="17839" name="Group 43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2766074"/>
              </p:ext>
            </p:extLst>
          </p:nvPr>
        </p:nvGraphicFramePr>
        <p:xfrm>
          <a:off x="1291771" y="1125535"/>
          <a:ext cx="9753598" cy="5455920"/>
        </p:xfrm>
        <a:graphic>
          <a:graphicData uri="http://schemas.openxmlformats.org/drawingml/2006/table">
            <a:tbl>
              <a:tblPr/>
              <a:tblGrid>
                <a:gridCol w="2225792"/>
                <a:gridCol w="1081852"/>
                <a:gridCol w="1992488"/>
                <a:gridCol w="1081852"/>
                <a:gridCol w="2289762"/>
                <a:gridCol w="1081852"/>
              </a:tblGrid>
              <a:tr h="59290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Neighbouring</a:t>
                      </a: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country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Number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Europa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Number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Other Continent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000" b="1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Number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21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1. Romania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2 736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Germany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2 342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Iran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979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21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 Slovakia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2 533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 Norway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812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2. Israel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743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21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 Serbia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1 646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 Sweden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440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3. Turkey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520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21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 U</a:t>
                      </a:r>
                      <a:r>
                        <a:rPr kumimoji="0" lang="hu-HU" sz="2000" b="0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</a:t>
                      </a:r>
                      <a:r>
                        <a:rPr kumimoji="0" lang="en-US" sz="2000" b="0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rain</a:t>
                      </a:r>
                      <a:r>
                        <a:rPr kumimoji="0" lang="hu-HU" sz="2000" b="0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1 328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 Spain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328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4. Nigeria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483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21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 Austria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140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 France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302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5. USA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426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21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 Croatia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135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 Great-Brita</a:t>
                      </a:r>
                      <a:r>
                        <a:rPr kumimoji="0" lang="hu-HU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261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6. China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290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21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 Cyprus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232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7. South Korea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259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21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8. Italy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232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8. Vietnam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227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21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9. Ireland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194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9. Saud</a:t>
                      </a:r>
                      <a:r>
                        <a:rPr kumimoji="0" lang="hu-HU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-Arabia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223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21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10. Greece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185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10. Japan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215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21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8 518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5 709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4 551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21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Country group %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42,2%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Country group %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28,3%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Country group %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22,6%</a:t>
                      </a:r>
                      <a:endParaRPr kumimoji="0" lang="en-US" sz="2000" b="0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69590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Number of foreign students at top ten Hungarian universities  (2011/2012 fulltime)</a:t>
            </a:r>
            <a:endParaRPr lang="en-US" sz="3600" dirty="0"/>
          </a:p>
        </p:txBody>
      </p:sp>
      <p:pic>
        <p:nvPicPr>
          <p:cNvPr id="20484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943429" y="1628776"/>
            <a:ext cx="10130971" cy="4752975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57781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05307" y="0"/>
            <a:ext cx="10728101" cy="6761408"/>
          </a:xfrm>
        </p:spPr>
      </p:pic>
    </p:spTree>
    <p:extLst>
      <p:ext uri="{BB962C8B-B14F-4D97-AF65-F5344CB8AC3E}">
        <p14:creationId xmlns:p14="http://schemas.microsoft.com/office/powerpoint/2010/main" xmlns="" val="1675919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1259</TotalTime>
  <Words>641</Words>
  <Application>Microsoft Office PowerPoint</Application>
  <PresentationFormat>Egyéni</PresentationFormat>
  <Paragraphs>174</Paragraphs>
  <Slides>14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5" baseType="lpstr">
      <vt:lpstr>Office-téma</vt:lpstr>
      <vt:lpstr>Starting off at a run or stagnation in the internationalization of Hungarian universities  József Berács Corvinus University of Budapest Center for International Higher Education Studies (CIHES)</vt:lpstr>
      <vt:lpstr>Main topics</vt:lpstr>
      <vt:lpstr>U-MAP Model: Indicators of internationalization    2010</vt:lpstr>
      <vt:lpstr>International export market orientation  conceptual approaches in higher education</vt:lpstr>
      <vt:lpstr>Export and import, incoming and outgoing students in the Hungarian higher education </vt:lpstr>
      <vt:lpstr>Proportion of inbound and outbound students in a few neighboring countries, 2001/2010</vt:lpstr>
      <vt:lpstr> Countries sending more than 100 students (2011/2012)</vt:lpstr>
      <vt:lpstr>Number of foreign students at top ten Hungarian universities  (2011/2012 fulltime)</vt:lpstr>
      <vt:lpstr>9. dia</vt:lpstr>
      <vt:lpstr>Seven steps of improving language capability and internationalization level of students (ladder)</vt:lpstr>
      <vt:lpstr>Potential Government Targets (1)</vt:lpstr>
      <vt:lpstr>Government targets (2)</vt:lpstr>
      <vt:lpstr>Motives for higher mobility from abroad to Hungary  (Demand side)</vt:lpstr>
      <vt:lpstr>Conclusions</vt:lpstr>
    </vt:vector>
  </TitlesOfParts>
  <Company>Budapesti Corvinus Egyetem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Starting off at a run or stagnation in the internationalization of Hungarian universities  József Berács Corvinus University of Budapest Center for International Higher Education Studies (CIHES)</dc:title>
  <dc:creator>Corvinus</dc:creator>
  <cp:lastModifiedBy>dzsuska</cp:lastModifiedBy>
  <cp:revision>38</cp:revision>
  <cp:lastPrinted>2014-01-28T10:31:27Z</cp:lastPrinted>
  <dcterms:created xsi:type="dcterms:W3CDTF">2014-01-27T08:01:09Z</dcterms:created>
  <dcterms:modified xsi:type="dcterms:W3CDTF">2014-01-28T17:38:44Z</dcterms:modified>
</cp:coreProperties>
</file>