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567" r:id="rId3"/>
    <p:sldId id="568" r:id="rId4"/>
    <p:sldId id="530" r:id="rId5"/>
    <p:sldId id="532" r:id="rId6"/>
    <p:sldId id="564" r:id="rId7"/>
    <p:sldId id="531" r:id="rId8"/>
    <p:sldId id="535" r:id="rId9"/>
    <p:sldId id="565" r:id="rId10"/>
    <p:sldId id="537" r:id="rId11"/>
    <p:sldId id="538" r:id="rId12"/>
    <p:sldId id="541" r:id="rId13"/>
    <p:sldId id="560" r:id="rId14"/>
    <p:sldId id="561" r:id="rId15"/>
    <p:sldId id="563" r:id="rId16"/>
    <p:sldId id="566" r:id="rId17"/>
    <p:sldId id="544" r:id="rId18"/>
    <p:sldId id="545" r:id="rId19"/>
    <p:sldId id="570" r:id="rId20"/>
    <p:sldId id="572" r:id="rId21"/>
    <p:sldId id="571" r:id="rId22"/>
    <p:sldId id="559" r:id="rId23"/>
    <p:sldId id="573" r:id="rId24"/>
    <p:sldId id="555" r:id="rId25"/>
  </p:sldIdLst>
  <p:sldSz cx="9144000" cy="6858000" type="screen4x3"/>
  <p:notesSz cx="6761163" cy="99314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CCCC"/>
    <a:srgbClr val="FF9900"/>
    <a:srgbClr val="333399"/>
    <a:srgbClr val="FFFF00"/>
    <a:srgbClr val="00CC00"/>
    <a:srgbClr val="FF00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89833" autoAdjust="0"/>
  </p:normalViewPr>
  <p:slideViewPr>
    <p:cSldViewPr>
      <p:cViewPr>
        <p:scale>
          <a:sx n="120" d="100"/>
          <a:sy n="120" d="100"/>
        </p:scale>
        <p:origin x="360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F91CD-3246-484C-AE95-C728B8D9B50A}" type="doc">
      <dgm:prSet loTypeId="urn:microsoft.com/office/officeart/2005/8/layout/b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hu-HU"/>
        </a:p>
      </dgm:t>
    </dgm:pt>
    <dgm:pt modelId="{BBFA6A7E-A752-47AF-A0C7-5AFABE89FAE7}">
      <dgm:prSet phldrT="[Szöveg]"/>
      <dgm:spPr/>
      <dgm:t>
        <a:bodyPr/>
        <a:lstStyle/>
        <a:p>
          <a:r>
            <a:rPr lang="hu-HU" b="1" dirty="0" smtClean="0">
              <a:solidFill>
                <a:srgbClr val="0070C0"/>
              </a:solidFill>
            </a:rPr>
            <a:t>Szint</a:t>
          </a:r>
          <a:r>
            <a:rPr lang="hu-HU" dirty="0" smtClean="0"/>
            <a:t> </a:t>
          </a:r>
          <a:r>
            <a:rPr lang="hu-HU" b="1" dirty="0" smtClean="0">
              <a:solidFill>
                <a:srgbClr val="0070C0"/>
              </a:solidFill>
            </a:rPr>
            <a:t>1</a:t>
          </a:r>
        </a:p>
      </dgm:t>
    </dgm:pt>
    <dgm:pt modelId="{BCB6F0CC-548E-415C-BCA2-23C3FE961649}" type="parTrans" cxnId="{EAAAE53C-76CF-4679-9512-E2A1C4628C4E}">
      <dgm:prSet/>
      <dgm:spPr/>
      <dgm:t>
        <a:bodyPr/>
        <a:lstStyle/>
        <a:p>
          <a:endParaRPr lang="hu-HU"/>
        </a:p>
      </dgm:t>
    </dgm:pt>
    <dgm:pt modelId="{5A841229-3B06-4FF5-AC58-505E00A97449}" type="sibTrans" cxnId="{EAAAE53C-76CF-4679-9512-E2A1C4628C4E}">
      <dgm:prSet/>
      <dgm:spPr/>
      <dgm:t>
        <a:bodyPr/>
        <a:lstStyle/>
        <a:p>
          <a:endParaRPr lang="hu-HU"/>
        </a:p>
      </dgm:t>
    </dgm:pt>
    <dgm:pt modelId="{58083CB6-3388-4D65-825E-875A7DAA45C2}">
      <dgm:prSet phldrT="[Szöveg]" custT="1"/>
      <dgm:spPr/>
      <dgm:t>
        <a:bodyPr/>
        <a:lstStyle/>
        <a:p>
          <a:r>
            <a:rPr lang="hu-HU" sz="1400" b="1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Prioritás 1</a:t>
          </a:r>
          <a:r>
            <a:rPr lang="hu-HU" sz="14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.                    A szakterület ismerete</a:t>
          </a:r>
          <a:endParaRPr lang="hu-HU" sz="1400" dirty="0"/>
        </a:p>
      </dgm:t>
    </dgm:pt>
    <dgm:pt modelId="{E2C16211-9ABE-4DF0-BFF6-D672ABA55E28}" type="parTrans" cxnId="{100F3388-5975-41F1-B159-39D5112A6953}">
      <dgm:prSet/>
      <dgm:spPr/>
      <dgm:t>
        <a:bodyPr/>
        <a:lstStyle/>
        <a:p>
          <a:endParaRPr lang="hu-HU"/>
        </a:p>
      </dgm:t>
    </dgm:pt>
    <dgm:pt modelId="{0126E5EA-4E94-41EC-BCD1-9CC980577963}" type="sibTrans" cxnId="{100F3388-5975-41F1-B159-39D5112A6953}">
      <dgm:prSet/>
      <dgm:spPr/>
      <dgm:t>
        <a:bodyPr/>
        <a:lstStyle/>
        <a:p>
          <a:endParaRPr lang="hu-HU"/>
        </a:p>
      </dgm:t>
    </dgm:pt>
    <dgm:pt modelId="{E82E41BD-014E-4910-B192-A5D740456FE0}">
      <dgm:prSet phldrT="[Szöveg]"/>
      <dgm:spPr/>
      <dgm:t>
        <a:bodyPr/>
        <a:lstStyle/>
        <a:p>
          <a:r>
            <a:rPr lang="hu-HU" b="1" dirty="0" smtClean="0">
              <a:solidFill>
                <a:srgbClr val="0070C0"/>
              </a:solidFill>
            </a:rPr>
            <a:t>Szint</a:t>
          </a:r>
          <a:r>
            <a:rPr lang="hu-HU" dirty="0" smtClean="0"/>
            <a:t> </a:t>
          </a:r>
          <a:r>
            <a:rPr lang="hu-HU" b="1" dirty="0" smtClean="0">
              <a:solidFill>
                <a:srgbClr val="0070C0"/>
              </a:solidFill>
            </a:rPr>
            <a:t>2</a:t>
          </a:r>
        </a:p>
      </dgm:t>
    </dgm:pt>
    <dgm:pt modelId="{F446CB9B-894D-4315-B153-41333F721200}" type="parTrans" cxnId="{5E1FB986-3A4A-4BBE-BB6B-33D6399C8A7E}">
      <dgm:prSet/>
      <dgm:spPr/>
      <dgm:t>
        <a:bodyPr/>
        <a:lstStyle/>
        <a:p>
          <a:endParaRPr lang="hu-HU"/>
        </a:p>
      </dgm:t>
    </dgm:pt>
    <dgm:pt modelId="{D625056C-5A42-4B80-9848-BE007F1B03C8}" type="sibTrans" cxnId="{5E1FB986-3A4A-4BBE-BB6B-33D6399C8A7E}">
      <dgm:prSet/>
      <dgm:spPr/>
      <dgm:t>
        <a:bodyPr/>
        <a:lstStyle/>
        <a:p>
          <a:endParaRPr lang="hu-HU"/>
        </a:p>
      </dgm:t>
    </dgm:pt>
    <dgm:pt modelId="{153BB827-0F92-40FB-A7F4-49BC8B041DAD}">
      <dgm:prSet phldrT="[Szöveg]"/>
      <dgm:spPr/>
      <dgm:t>
        <a:bodyPr/>
        <a:lstStyle/>
        <a:p>
          <a:r>
            <a:rPr lang="hu-HU" b="1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Prioritás 5. </a:t>
          </a:r>
          <a:r>
            <a:rPr lang="hu-HU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Információmenedzsment képességek (egyéni és csapatos)</a:t>
          </a:r>
          <a:endParaRPr lang="hu-HU" dirty="0"/>
        </a:p>
      </dgm:t>
    </dgm:pt>
    <dgm:pt modelId="{82ACF2AF-A431-4C09-BCB2-D24DC4C0084B}" type="parTrans" cxnId="{9FA32C7C-93F3-4B59-B883-014973966780}">
      <dgm:prSet/>
      <dgm:spPr/>
      <dgm:t>
        <a:bodyPr/>
        <a:lstStyle/>
        <a:p>
          <a:endParaRPr lang="hu-HU"/>
        </a:p>
      </dgm:t>
    </dgm:pt>
    <dgm:pt modelId="{0F2673F1-FFF1-4E03-9680-A29C01B4CD10}" type="sibTrans" cxnId="{9FA32C7C-93F3-4B59-B883-014973966780}">
      <dgm:prSet/>
      <dgm:spPr/>
      <dgm:t>
        <a:bodyPr/>
        <a:lstStyle/>
        <a:p>
          <a:endParaRPr lang="hu-HU"/>
        </a:p>
      </dgm:t>
    </dgm:pt>
    <dgm:pt modelId="{451F06CA-A8FD-4C7D-8238-14D4211325E1}">
      <dgm:prSet phldrT="[Szöveg]"/>
      <dgm:spPr/>
      <dgm:t>
        <a:bodyPr/>
        <a:lstStyle/>
        <a:p>
          <a:r>
            <a:rPr lang="hu-HU" b="1" dirty="0" smtClean="0">
              <a:solidFill>
                <a:srgbClr val="0070C0"/>
              </a:solidFill>
            </a:rPr>
            <a:t>Szint</a:t>
          </a:r>
          <a:r>
            <a:rPr lang="hu-HU" dirty="0" smtClean="0"/>
            <a:t> </a:t>
          </a:r>
          <a:r>
            <a:rPr lang="hu-HU" b="1" dirty="0" smtClean="0">
              <a:solidFill>
                <a:srgbClr val="0070C0"/>
              </a:solidFill>
            </a:rPr>
            <a:t>3</a:t>
          </a:r>
        </a:p>
      </dgm:t>
    </dgm:pt>
    <dgm:pt modelId="{208A750B-CAAB-4857-8C48-3CA096908E70}" type="parTrans" cxnId="{2F2A6319-E809-456A-858F-40456FD8A1DF}">
      <dgm:prSet/>
      <dgm:spPr/>
      <dgm:t>
        <a:bodyPr/>
        <a:lstStyle/>
        <a:p>
          <a:endParaRPr lang="hu-HU"/>
        </a:p>
      </dgm:t>
    </dgm:pt>
    <dgm:pt modelId="{921DA8A9-9DBC-43E2-81FA-B53C272205C7}" type="sibTrans" cxnId="{2F2A6319-E809-456A-858F-40456FD8A1DF}">
      <dgm:prSet/>
      <dgm:spPr/>
      <dgm:t>
        <a:bodyPr/>
        <a:lstStyle/>
        <a:p>
          <a:endParaRPr lang="hu-HU"/>
        </a:p>
      </dgm:t>
    </dgm:pt>
    <dgm:pt modelId="{F01DBA1F-D0D7-4B65-AAA0-9BB865810B51}">
      <dgm:prSet phldrT="[Szöveg]"/>
      <dgm:spPr/>
      <dgm:t>
        <a:bodyPr/>
        <a:lstStyle/>
        <a:p>
          <a:r>
            <a:rPr lang="hu-HU" b="1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Prioritás 7. </a:t>
          </a:r>
          <a:r>
            <a:rPr lang="hu-HU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Elemző-szintetizáló képesség</a:t>
          </a:r>
          <a:endParaRPr lang="hu-HU" dirty="0"/>
        </a:p>
      </dgm:t>
    </dgm:pt>
    <dgm:pt modelId="{73F5108C-999E-4680-B3D3-8BCF0C29E459}" type="parTrans" cxnId="{E4FA1FA9-BA44-48CA-9F97-B7C4C3FA70CA}">
      <dgm:prSet/>
      <dgm:spPr/>
      <dgm:t>
        <a:bodyPr/>
        <a:lstStyle/>
        <a:p>
          <a:endParaRPr lang="hu-HU"/>
        </a:p>
      </dgm:t>
    </dgm:pt>
    <dgm:pt modelId="{896D1C62-E775-4557-A7E2-241BA5D1154A}" type="sibTrans" cxnId="{E4FA1FA9-BA44-48CA-9F97-B7C4C3FA70CA}">
      <dgm:prSet/>
      <dgm:spPr/>
      <dgm:t>
        <a:bodyPr/>
        <a:lstStyle/>
        <a:p>
          <a:endParaRPr lang="hu-HU"/>
        </a:p>
      </dgm:t>
    </dgm:pt>
    <dgm:pt modelId="{024E58B2-3285-48AB-B728-B63BDCB9EB69}">
      <dgm:prSet custT="1"/>
      <dgm:spPr/>
      <dgm:t>
        <a:bodyPr/>
        <a:lstStyle/>
        <a:p>
          <a:r>
            <a:rPr lang="hu-HU" sz="1400" b="1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Prioritás 2. </a:t>
          </a:r>
          <a:r>
            <a:rPr lang="hu-HU" sz="14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Személyközi kapcsolatok és képességek</a:t>
          </a:r>
        </a:p>
      </dgm:t>
    </dgm:pt>
    <dgm:pt modelId="{96B9D624-0581-4A3D-A6CD-C149594361FE}" type="parTrans" cxnId="{694F18C6-479E-4D03-A6E8-5E93C20FF8EB}">
      <dgm:prSet/>
      <dgm:spPr/>
      <dgm:t>
        <a:bodyPr/>
        <a:lstStyle/>
        <a:p>
          <a:endParaRPr lang="hu-HU"/>
        </a:p>
      </dgm:t>
    </dgm:pt>
    <dgm:pt modelId="{EEE8A165-8A6B-49A6-804C-9CDEE5E24BDD}" type="sibTrans" cxnId="{694F18C6-479E-4D03-A6E8-5E93C20FF8EB}">
      <dgm:prSet/>
      <dgm:spPr/>
      <dgm:t>
        <a:bodyPr/>
        <a:lstStyle/>
        <a:p>
          <a:endParaRPr lang="hu-HU"/>
        </a:p>
      </dgm:t>
    </dgm:pt>
    <dgm:pt modelId="{F404FD39-DDBB-4EEC-8B19-6850A6CDDED8}">
      <dgm:prSet custT="1"/>
      <dgm:spPr/>
      <dgm:t>
        <a:bodyPr/>
        <a:lstStyle/>
        <a:p>
          <a:r>
            <a:rPr lang="hu-HU" sz="1400" b="1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Prioritás 3</a:t>
          </a:r>
          <a:r>
            <a:rPr lang="hu-HU" sz="14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. Számítógép használati képesség</a:t>
          </a:r>
        </a:p>
      </dgm:t>
    </dgm:pt>
    <dgm:pt modelId="{C7A40924-A256-4F54-95C1-A1E1FB9306DF}" type="parTrans" cxnId="{EAACC148-091A-40EA-A340-B25C94DFFC85}">
      <dgm:prSet/>
      <dgm:spPr/>
      <dgm:t>
        <a:bodyPr/>
        <a:lstStyle/>
        <a:p>
          <a:endParaRPr lang="hu-HU"/>
        </a:p>
      </dgm:t>
    </dgm:pt>
    <dgm:pt modelId="{A61B8576-0DAD-4715-A8E5-1F4439914E1F}" type="sibTrans" cxnId="{EAACC148-091A-40EA-A340-B25C94DFFC85}">
      <dgm:prSet/>
      <dgm:spPr/>
      <dgm:t>
        <a:bodyPr/>
        <a:lstStyle/>
        <a:p>
          <a:endParaRPr lang="hu-HU"/>
        </a:p>
      </dgm:t>
    </dgm:pt>
    <dgm:pt modelId="{671583FA-7EC1-42AB-B737-08911E20C16E}">
      <dgm:prSet custT="1"/>
      <dgm:spPr/>
      <dgm:t>
        <a:bodyPr/>
        <a:lstStyle/>
        <a:p>
          <a:r>
            <a:rPr lang="hu-HU" sz="1400" b="1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Prioritás 4</a:t>
          </a:r>
          <a:r>
            <a:rPr lang="hu-HU" sz="14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. Kutatóképesség</a:t>
          </a:r>
        </a:p>
      </dgm:t>
    </dgm:pt>
    <dgm:pt modelId="{6B62A385-7C0E-43B1-B506-A5B0C72231F7}" type="parTrans" cxnId="{4A2C2283-CBE2-4F3F-9336-BF6C2B6C3FDE}">
      <dgm:prSet/>
      <dgm:spPr/>
      <dgm:t>
        <a:bodyPr/>
        <a:lstStyle/>
        <a:p>
          <a:endParaRPr lang="hu-HU"/>
        </a:p>
      </dgm:t>
    </dgm:pt>
    <dgm:pt modelId="{22C64FDA-7240-43DE-962B-7369D8A9B69A}" type="sibTrans" cxnId="{4A2C2283-CBE2-4F3F-9336-BF6C2B6C3FDE}">
      <dgm:prSet/>
      <dgm:spPr/>
      <dgm:t>
        <a:bodyPr/>
        <a:lstStyle/>
        <a:p>
          <a:endParaRPr lang="hu-HU"/>
        </a:p>
      </dgm:t>
    </dgm:pt>
    <dgm:pt modelId="{D3ED0353-C72B-498F-8697-04820607DEE5}">
      <dgm:prSet/>
      <dgm:spPr/>
      <dgm:t>
        <a:bodyPr/>
        <a:lstStyle/>
        <a:p>
          <a:r>
            <a:rPr lang="hu-HU" b="1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Prioritás 6</a:t>
          </a:r>
          <a:r>
            <a:rPr lang="hu-HU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. Autonóm munkavégzési képesség</a:t>
          </a:r>
          <a:endParaRPr lang="hu-HU" dirty="0"/>
        </a:p>
      </dgm:t>
    </dgm:pt>
    <dgm:pt modelId="{7F22E181-6917-484D-BCB7-12A62139423A}" type="parTrans" cxnId="{9C258C47-0C32-4BFE-9463-E6E66F1352DC}">
      <dgm:prSet/>
      <dgm:spPr/>
      <dgm:t>
        <a:bodyPr/>
        <a:lstStyle/>
        <a:p>
          <a:endParaRPr lang="hu-HU"/>
        </a:p>
      </dgm:t>
    </dgm:pt>
    <dgm:pt modelId="{C4CDABFA-7C0A-4F29-9A7B-A16B0BAC3D10}" type="sibTrans" cxnId="{9C258C47-0C32-4BFE-9463-E6E66F1352DC}">
      <dgm:prSet/>
      <dgm:spPr/>
      <dgm:t>
        <a:bodyPr/>
        <a:lstStyle/>
        <a:p>
          <a:endParaRPr lang="hu-HU"/>
        </a:p>
      </dgm:t>
    </dgm:pt>
    <dgm:pt modelId="{E31841E9-D46D-4D76-B329-41BBCC708E51}">
      <dgm:prSet/>
      <dgm:spPr/>
      <dgm:t>
        <a:bodyPr/>
        <a:lstStyle/>
        <a:p>
          <a:r>
            <a:rPr lang="hu-HU" b="1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Prioritás 8</a:t>
          </a:r>
          <a:r>
            <a:rPr lang="hu-HU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. A tudás gyakorlati alkalmazása</a:t>
          </a:r>
        </a:p>
      </dgm:t>
    </dgm:pt>
    <dgm:pt modelId="{3CD737D2-061A-4924-B5AC-A2CD2F89994E}" type="parTrans" cxnId="{56312958-F344-401E-B250-EABD592BE8B8}">
      <dgm:prSet/>
      <dgm:spPr/>
      <dgm:t>
        <a:bodyPr/>
        <a:lstStyle/>
        <a:p>
          <a:endParaRPr lang="hu-HU"/>
        </a:p>
      </dgm:t>
    </dgm:pt>
    <dgm:pt modelId="{82B10C1D-2046-4417-A767-8096616772A0}" type="sibTrans" cxnId="{56312958-F344-401E-B250-EABD592BE8B8}">
      <dgm:prSet/>
      <dgm:spPr/>
      <dgm:t>
        <a:bodyPr/>
        <a:lstStyle/>
        <a:p>
          <a:endParaRPr lang="hu-HU"/>
        </a:p>
      </dgm:t>
    </dgm:pt>
    <dgm:pt modelId="{BDE75FD2-7C25-4466-9DA7-6AAA9B4A8AF1}" type="pres">
      <dgm:prSet presAssocID="{E37F91CD-3246-484C-AE95-C728B8D9B50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BF242A7-571F-4167-89AA-D171898E37E6}" type="pres">
      <dgm:prSet presAssocID="{BBFA6A7E-A752-47AF-A0C7-5AFABE89FAE7}" presName="compNode" presStyleCnt="0"/>
      <dgm:spPr/>
    </dgm:pt>
    <dgm:pt modelId="{5916A756-F8F5-4123-BD53-6666FFCCE68F}" type="pres">
      <dgm:prSet presAssocID="{BBFA6A7E-A752-47AF-A0C7-5AFABE89FAE7}" presName="childRect" presStyleLbl="bgAcc1" presStyleIdx="0" presStyleCnt="3" custScaleY="19462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235584-42D3-4E22-B7B5-E6032E7F41BC}" type="pres">
      <dgm:prSet presAssocID="{BBFA6A7E-A752-47AF-A0C7-5AFABE89FAE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C7A2454-ADF5-438C-8633-F2E328264FDD}" type="pres">
      <dgm:prSet presAssocID="{BBFA6A7E-A752-47AF-A0C7-5AFABE89FAE7}" presName="parentRect" presStyleLbl="alignNode1" presStyleIdx="0" presStyleCnt="3" custLinFactNeighborX="-231" custLinFactNeighborY="14446"/>
      <dgm:spPr/>
      <dgm:t>
        <a:bodyPr/>
        <a:lstStyle/>
        <a:p>
          <a:endParaRPr lang="hu-HU"/>
        </a:p>
      </dgm:t>
    </dgm:pt>
    <dgm:pt modelId="{012F8F76-2418-4109-92D7-E0C866F14A30}" type="pres">
      <dgm:prSet presAssocID="{BBFA6A7E-A752-47AF-A0C7-5AFABE89FAE7}" presName="adorn" presStyleLbl="fgAccFollowNode1" presStyleIdx="0" presStyleCnt="3"/>
      <dgm:spPr>
        <a:prstGeom prst="rightArrow">
          <a:avLst/>
        </a:prstGeom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hu-HU"/>
        </a:p>
      </dgm:t>
    </dgm:pt>
    <dgm:pt modelId="{DADB9207-F358-4D0C-A3CB-A5C361D88BC0}" type="pres">
      <dgm:prSet presAssocID="{5A841229-3B06-4FF5-AC58-505E00A97449}" presName="sibTrans" presStyleLbl="sibTrans2D1" presStyleIdx="0" presStyleCnt="0"/>
      <dgm:spPr/>
      <dgm:t>
        <a:bodyPr/>
        <a:lstStyle/>
        <a:p>
          <a:endParaRPr lang="hu-HU"/>
        </a:p>
      </dgm:t>
    </dgm:pt>
    <dgm:pt modelId="{ACDEE54E-0E6A-45CE-9B59-A48985E4EDA2}" type="pres">
      <dgm:prSet presAssocID="{E82E41BD-014E-4910-B192-A5D740456FE0}" presName="compNode" presStyleCnt="0"/>
      <dgm:spPr/>
    </dgm:pt>
    <dgm:pt modelId="{9B5E8240-C35F-4B8F-B795-BE1819C935D7}" type="pres">
      <dgm:prSet presAssocID="{E82E41BD-014E-4910-B192-A5D740456FE0}" presName="childRect" presStyleLbl="bgAcc1" presStyleIdx="1" presStyleCnt="3" custScaleY="1877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096ABD-0A8D-41DA-80B3-AA6D6039A3CE}" type="pres">
      <dgm:prSet presAssocID="{E82E41BD-014E-4910-B192-A5D740456FE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882742-31AC-444E-8BE3-352E63BF7DA9}" type="pres">
      <dgm:prSet presAssocID="{E82E41BD-014E-4910-B192-A5D740456FE0}" presName="parentRect" presStyleLbl="alignNode1" presStyleIdx="1" presStyleCnt="3" custLinFactNeighborX="-1397" custLinFactNeighborY="18455"/>
      <dgm:spPr/>
      <dgm:t>
        <a:bodyPr/>
        <a:lstStyle/>
        <a:p>
          <a:endParaRPr lang="hu-HU"/>
        </a:p>
      </dgm:t>
    </dgm:pt>
    <dgm:pt modelId="{5415C1D4-63CC-4A90-B6AA-9B1B94D3C24F}" type="pres">
      <dgm:prSet presAssocID="{E82E41BD-014E-4910-B192-A5D740456FE0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9CDA69-A3B9-420A-90B5-03A2F9CFD1B9}" type="pres">
      <dgm:prSet presAssocID="{D625056C-5A42-4B80-9848-BE007F1B03C8}" presName="sibTrans" presStyleLbl="sibTrans2D1" presStyleIdx="0" presStyleCnt="0"/>
      <dgm:spPr/>
      <dgm:t>
        <a:bodyPr/>
        <a:lstStyle/>
        <a:p>
          <a:endParaRPr lang="hu-HU"/>
        </a:p>
      </dgm:t>
    </dgm:pt>
    <dgm:pt modelId="{1B4EF320-3D4A-4381-B8B8-5B35F6EC2A44}" type="pres">
      <dgm:prSet presAssocID="{451F06CA-A8FD-4C7D-8238-14D4211325E1}" presName="compNode" presStyleCnt="0"/>
      <dgm:spPr/>
    </dgm:pt>
    <dgm:pt modelId="{982AB6CD-D318-4213-88C1-28D50B80E28C}" type="pres">
      <dgm:prSet presAssocID="{451F06CA-A8FD-4C7D-8238-14D4211325E1}" presName="childRect" presStyleLbl="bgAcc1" presStyleIdx="2" presStyleCnt="3" custScaleY="176161" custLinFactNeighborX="944" custLinFactNeighborY="-485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05CDDB-EC1F-4541-A3A7-78A9E523FAFE}" type="pres">
      <dgm:prSet presAssocID="{451F06CA-A8FD-4C7D-8238-14D4211325E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30E3F85-18FA-4A7E-9EFF-209C4A4A0FFF}" type="pres">
      <dgm:prSet presAssocID="{451F06CA-A8FD-4C7D-8238-14D4211325E1}" presName="parentRect" presStyleLbl="alignNode1" presStyleIdx="2" presStyleCnt="3" custScaleY="112159" custLinFactNeighborX="944" custLinFactNeighborY="13080"/>
      <dgm:spPr/>
      <dgm:t>
        <a:bodyPr/>
        <a:lstStyle/>
        <a:p>
          <a:endParaRPr lang="hu-HU"/>
        </a:p>
      </dgm:t>
    </dgm:pt>
    <dgm:pt modelId="{DED33084-D683-430F-991A-42C2D32383E6}" type="pres">
      <dgm:prSet presAssocID="{451F06CA-A8FD-4C7D-8238-14D4211325E1}" presName="adorn" presStyleLbl="fgAccFollowNode1" presStyleIdx="2" presStyleCnt="3" custAng="0" custLinFactNeighborX="-6148" custLinFactNeighborY="-42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AAAE53C-76CF-4679-9512-E2A1C4628C4E}" srcId="{E37F91CD-3246-484C-AE95-C728B8D9B50A}" destId="{BBFA6A7E-A752-47AF-A0C7-5AFABE89FAE7}" srcOrd="0" destOrd="0" parTransId="{BCB6F0CC-548E-415C-BCA2-23C3FE961649}" sibTransId="{5A841229-3B06-4FF5-AC58-505E00A97449}"/>
    <dgm:cxn modelId="{7115FDA8-07E4-4634-ACD2-1B9C3CC2341F}" type="presOf" srcId="{5A841229-3B06-4FF5-AC58-505E00A97449}" destId="{DADB9207-F358-4D0C-A3CB-A5C361D88BC0}" srcOrd="0" destOrd="0" presId="urn:microsoft.com/office/officeart/2005/8/layout/bList2"/>
    <dgm:cxn modelId="{9C258C47-0C32-4BFE-9463-E6E66F1352DC}" srcId="{E82E41BD-014E-4910-B192-A5D740456FE0}" destId="{D3ED0353-C72B-498F-8697-04820607DEE5}" srcOrd="1" destOrd="0" parTransId="{7F22E181-6917-484D-BCB7-12A62139423A}" sibTransId="{C4CDABFA-7C0A-4F29-9A7B-A16B0BAC3D10}"/>
    <dgm:cxn modelId="{2ADF22DD-D079-4276-9601-3A72178B5CC5}" type="presOf" srcId="{451F06CA-A8FD-4C7D-8238-14D4211325E1}" destId="{A305CDDB-EC1F-4541-A3A7-78A9E523FAFE}" srcOrd="0" destOrd="0" presId="urn:microsoft.com/office/officeart/2005/8/layout/bList2"/>
    <dgm:cxn modelId="{9B2713C1-5505-4301-8699-90BBB7778663}" type="presOf" srcId="{E37F91CD-3246-484C-AE95-C728B8D9B50A}" destId="{BDE75FD2-7C25-4466-9DA7-6AAA9B4A8AF1}" srcOrd="0" destOrd="0" presId="urn:microsoft.com/office/officeart/2005/8/layout/bList2"/>
    <dgm:cxn modelId="{905DECF5-111D-4AE7-A602-D4812B754C91}" type="presOf" srcId="{F01DBA1F-D0D7-4B65-AAA0-9BB865810B51}" destId="{982AB6CD-D318-4213-88C1-28D50B80E28C}" srcOrd="0" destOrd="0" presId="urn:microsoft.com/office/officeart/2005/8/layout/bList2"/>
    <dgm:cxn modelId="{3D65968A-DC6D-4793-A130-766D8BFA7D97}" type="presOf" srcId="{58083CB6-3388-4D65-825E-875A7DAA45C2}" destId="{5916A756-F8F5-4123-BD53-6666FFCCE68F}" srcOrd="0" destOrd="0" presId="urn:microsoft.com/office/officeart/2005/8/layout/bList2"/>
    <dgm:cxn modelId="{82A9EFFA-2478-4ACA-BCF9-BFD64AAD2B40}" type="presOf" srcId="{D3ED0353-C72B-498F-8697-04820607DEE5}" destId="{9B5E8240-C35F-4B8F-B795-BE1819C935D7}" srcOrd="0" destOrd="1" presId="urn:microsoft.com/office/officeart/2005/8/layout/bList2"/>
    <dgm:cxn modelId="{F85354A7-FB03-4906-AE8D-22CCBB95C6F9}" type="presOf" srcId="{D625056C-5A42-4B80-9848-BE007F1B03C8}" destId="{5F9CDA69-A3B9-420A-90B5-03A2F9CFD1B9}" srcOrd="0" destOrd="0" presId="urn:microsoft.com/office/officeart/2005/8/layout/bList2"/>
    <dgm:cxn modelId="{52987AD9-BE31-49C3-9A1B-C0CD8158AC37}" type="presOf" srcId="{E82E41BD-014E-4910-B192-A5D740456FE0}" destId="{19096ABD-0A8D-41DA-80B3-AA6D6039A3CE}" srcOrd="0" destOrd="0" presId="urn:microsoft.com/office/officeart/2005/8/layout/bList2"/>
    <dgm:cxn modelId="{AEF70053-7E62-460D-941D-4C4AA60DE70D}" type="presOf" srcId="{153BB827-0F92-40FB-A7F4-49BC8B041DAD}" destId="{9B5E8240-C35F-4B8F-B795-BE1819C935D7}" srcOrd="0" destOrd="0" presId="urn:microsoft.com/office/officeart/2005/8/layout/bList2"/>
    <dgm:cxn modelId="{AE6CAD80-AF0C-412D-A9F0-91176E3122A5}" type="presOf" srcId="{671583FA-7EC1-42AB-B737-08911E20C16E}" destId="{5916A756-F8F5-4123-BD53-6666FFCCE68F}" srcOrd="0" destOrd="3" presId="urn:microsoft.com/office/officeart/2005/8/layout/bList2"/>
    <dgm:cxn modelId="{694F18C6-479E-4D03-A6E8-5E93C20FF8EB}" srcId="{BBFA6A7E-A752-47AF-A0C7-5AFABE89FAE7}" destId="{024E58B2-3285-48AB-B728-B63BDCB9EB69}" srcOrd="1" destOrd="0" parTransId="{96B9D624-0581-4A3D-A6CD-C149594361FE}" sibTransId="{EEE8A165-8A6B-49A6-804C-9CDEE5E24BDD}"/>
    <dgm:cxn modelId="{9FA32C7C-93F3-4B59-B883-014973966780}" srcId="{E82E41BD-014E-4910-B192-A5D740456FE0}" destId="{153BB827-0F92-40FB-A7F4-49BC8B041DAD}" srcOrd="0" destOrd="0" parTransId="{82ACF2AF-A431-4C09-BCB2-D24DC4C0084B}" sibTransId="{0F2673F1-FFF1-4E03-9680-A29C01B4CD10}"/>
    <dgm:cxn modelId="{C5233852-2C28-48C8-A141-F7E67C653CE0}" type="presOf" srcId="{E31841E9-D46D-4D76-B329-41BBCC708E51}" destId="{982AB6CD-D318-4213-88C1-28D50B80E28C}" srcOrd="0" destOrd="1" presId="urn:microsoft.com/office/officeart/2005/8/layout/bList2"/>
    <dgm:cxn modelId="{E4FA1FA9-BA44-48CA-9F97-B7C4C3FA70CA}" srcId="{451F06CA-A8FD-4C7D-8238-14D4211325E1}" destId="{F01DBA1F-D0D7-4B65-AAA0-9BB865810B51}" srcOrd="0" destOrd="0" parTransId="{73F5108C-999E-4680-B3D3-8BCF0C29E459}" sibTransId="{896D1C62-E775-4557-A7E2-241BA5D1154A}"/>
    <dgm:cxn modelId="{623F59F3-B9E8-44E0-B5FC-919A83BCBB1A}" type="presOf" srcId="{F404FD39-DDBB-4EEC-8B19-6850A6CDDED8}" destId="{5916A756-F8F5-4123-BD53-6666FFCCE68F}" srcOrd="0" destOrd="2" presId="urn:microsoft.com/office/officeart/2005/8/layout/bList2"/>
    <dgm:cxn modelId="{EAACC148-091A-40EA-A340-B25C94DFFC85}" srcId="{BBFA6A7E-A752-47AF-A0C7-5AFABE89FAE7}" destId="{F404FD39-DDBB-4EEC-8B19-6850A6CDDED8}" srcOrd="2" destOrd="0" parTransId="{C7A40924-A256-4F54-95C1-A1E1FB9306DF}" sibTransId="{A61B8576-0DAD-4715-A8E5-1F4439914E1F}"/>
    <dgm:cxn modelId="{56312958-F344-401E-B250-EABD592BE8B8}" srcId="{451F06CA-A8FD-4C7D-8238-14D4211325E1}" destId="{E31841E9-D46D-4D76-B329-41BBCC708E51}" srcOrd="1" destOrd="0" parTransId="{3CD737D2-061A-4924-B5AC-A2CD2F89994E}" sibTransId="{82B10C1D-2046-4417-A767-8096616772A0}"/>
    <dgm:cxn modelId="{2F2A6319-E809-456A-858F-40456FD8A1DF}" srcId="{E37F91CD-3246-484C-AE95-C728B8D9B50A}" destId="{451F06CA-A8FD-4C7D-8238-14D4211325E1}" srcOrd="2" destOrd="0" parTransId="{208A750B-CAAB-4857-8C48-3CA096908E70}" sibTransId="{921DA8A9-9DBC-43E2-81FA-B53C272205C7}"/>
    <dgm:cxn modelId="{7B323A04-4522-450B-A2C5-75748BABB4E9}" type="presOf" srcId="{E82E41BD-014E-4910-B192-A5D740456FE0}" destId="{FE882742-31AC-444E-8BE3-352E63BF7DA9}" srcOrd="1" destOrd="0" presId="urn:microsoft.com/office/officeart/2005/8/layout/bList2"/>
    <dgm:cxn modelId="{4272ED8A-B025-4C75-BE26-09DF737DFBD1}" type="presOf" srcId="{024E58B2-3285-48AB-B728-B63BDCB9EB69}" destId="{5916A756-F8F5-4123-BD53-6666FFCCE68F}" srcOrd="0" destOrd="1" presId="urn:microsoft.com/office/officeart/2005/8/layout/bList2"/>
    <dgm:cxn modelId="{100F3388-5975-41F1-B159-39D5112A6953}" srcId="{BBFA6A7E-A752-47AF-A0C7-5AFABE89FAE7}" destId="{58083CB6-3388-4D65-825E-875A7DAA45C2}" srcOrd="0" destOrd="0" parTransId="{E2C16211-9ABE-4DF0-BFF6-D672ABA55E28}" sibTransId="{0126E5EA-4E94-41EC-BCD1-9CC980577963}"/>
    <dgm:cxn modelId="{844B87FF-6400-438F-A19B-928DCAAACA08}" type="presOf" srcId="{BBFA6A7E-A752-47AF-A0C7-5AFABE89FAE7}" destId="{9C7A2454-ADF5-438C-8633-F2E328264FDD}" srcOrd="1" destOrd="0" presId="urn:microsoft.com/office/officeart/2005/8/layout/bList2"/>
    <dgm:cxn modelId="{5E1FB986-3A4A-4BBE-BB6B-33D6399C8A7E}" srcId="{E37F91CD-3246-484C-AE95-C728B8D9B50A}" destId="{E82E41BD-014E-4910-B192-A5D740456FE0}" srcOrd="1" destOrd="0" parTransId="{F446CB9B-894D-4315-B153-41333F721200}" sibTransId="{D625056C-5A42-4B80-9848-BE007F1B03C8}"/>
    <dgm:cxn modelId="{4A2C2283-CBE2-4F3F-9336-BF6C2B6C3FDE}" srcId="{BBFA6A7E-A752-47AF-A0C7-5AFABE89FAE7}" destId="{671583FA-7EC1-42AB-B737-08911E20C16E}" srcOrd="3" destOrd="0" parTransId="{6B62A385-7C0E-43B1-B506-A5B0C72231F7}" sibTransId="{22C64FDA-7240-43DE-962B-7369D8A9B69A}"/>
    <dgm:cxn modelId="{E0E8264E-F04D-4C04-AEB9-1F31769695DB}" type="presOf" srcId="{451F06CA-A8FD-4C7D-8238-14D4211325E1}" destId="{930E3F85-18FA-4A7E-9EFF-209C4A4A0FFF}" srcOrd="1" destOrd="0" presId="urn:microsoft.com/office/officeart/2005/8/layout/bList2"/>
    <dgm:cxn modelId="{49C7CB65-821B-4DF5-9E01-D9CE8183922F}" type="presOf" srcId="{BBFA6A7E-A752-47AF-A0C7-5AFABE89FAE7}" destId="{C3235584-42D3-4E22-B7B5-E6032E7F41BC}" srcOrd="0" destOrd="0" presId="urn:microsoft.com/office/officeart/2005/8/layout/bList2"/>
    <dgm:cxn modelId="{53001144-FDB0-4DEB-A3EA-816DECB77998}" type="presParOf" srcId="{BDE75FD2-7C25-4466-9DA7-6AAA9B4A8AF1}" destId="{9BF242A7-571F-4167-89AA-D171898E37E6}" srcOrd="0" destOrd="0" presId="urn:microsoft.com/office/officeart/2005/8/layout/bList2"/>
    <dgm:cxn modelId="{ECC867D5-6B71-4E40-8C28-F1C1D30CCD76}" type="presParOf" srcId="{9BF242A7-571F-4167-89AA-D171898E37E6}" destId="{5916A756-F8F5-4123-BD53-6666FFCCE68F}" srcOrd="0" destOrd="0" presId="urn:microsoft.com/office/officeart/2005/8/layout/bList2"/>
    <dgm:cxn modelId="{D839D1A8-4B4B-4438-AA58-930F2E04C32F}" type="presParOf" srcId="{9BF242A7-571F-4167-89AA-D171898E37E6}" destId="{C3235584-42D3-4E22-B7B5-E6032E7F41BC}" srcOrd="1" destOrd="0" presId="urn:microsoft.com/office/officeart/2005/8/layout/bList2"/>
    <dgm:cxn modelId="{63F6C076-0AB9-4F1F-BD2A-E38F97E8A1A8}" type="presParOf" srcId="{9BF242A7-571F-4167-89AA-D171898E37E6}" destId="{9C7A2454-ADF5-438C-8633-F2E328264FDD}" srcOrd="2" destOrd="0" presId="urn:microsoft.com/office/officeart/2005/8/layout/bList2"/>
    <dgm:cxn modelId="{9B9727D0-214A-4162-B8BB-D14AEF7DC5ED}" type="presParOf" srcId="{9BF242A7-571F-4167-89AA-D171898E37E6}" destId="{012F8F76-2418-4109-92D7-E0C866F14A30}" srcOrd="3" destOrd="0" presId="urn:microsoft.com/office/officeart/2005/8/layout/bList2"/>
    <dgm:cxn modelId="{A1F12C88-CE39-4AF8-BF2E-6DD263E3379A}" type="presParOf" srcId="{BDE75FD2-7C25-4466-9DA7-6AAA9B4A8AF1}" destId="{DADB9207-F358-4D0C-A3CB-A5C361D88BC0}" srcOrd="1" destOrd="0" presId="urn:microsoft.com/office/officeart/2005/8/layout/bList2"/>
    <dgm:cxn modelId="{2DAC8054-41FC-42DF-AB91-0F68A81A54BE}" type="presParOf" srcId="{BDE75FD2-7C25-4466-9DA7-6AAA9B4A8AF1}" destId="{ACDEE54E-0E6A-45CE-9B59-A48985E4EDA2}" srcOrd="2" destOrd="0" presId="urn:microsoft.com/office/officeart/2005/8/layout/bList2"/>
    <dgm:cxn modelId="{E971C081-7043-4EE0-B39C-24E09DAAB226}" type="presParOf" srcId="{ACDEE54E-0E6A-45CE-9B59-A48985E4EDA2}" destId="{9B5E8240-C35F-4B8F-B795-BE1819C935D7}" srcOrd="0" destOrd="0" presId="urn:microsoft.com/office/officeart/2005/8/layout/bList2"/>
    <dgm:cxn modelId="{0E05FD37-BCD7-4B3F-B2CF-0D02BB4BF666}" type="presParOf" srcId="{ACDEE54E-0E6A-45CE-9B59-A48985E4EDA2}" destId="{19096ABD-0A8D-41DA-80B3-AA6D6039A3CE}" srcOrd="1" destOrd="0" presId="urn:microsoft.com/office/officeart/2005/8/layout/bList2"/>
    <dgm:cxn modelId="{BCA6DFD3-38DE-4859-98F5-7BECA3C40518}" type="presParOf" srcId="{ACDEE54E-0E6A-45CE-9B59-A48985E4EDA2}" destId="{FE882742-31AC-444E-8BE3-352E63BF7DA9}" srcOrd="2" destOrd="0" presId="urn:microsoft.com/office/officeart/2005/8/layout/bList2"/>
    <dgm:cxn modelId="{F40135A3-6796-4E36-A6D7-CFFE0EA9C4D3}" type="presParOf" srcId="{ACDEE54E-0E6A-45CE-9B59-A48985E4EDA2}" destId="{5415C1D4-63CC-4A90-B6AA-9B1B94D3C24F}" srcOrd="3" destOrd="0" presId="urn:microsoft.com/office/officeart/2005/8/layout/bList2"/>
    <dgm:cxn modelId="{74A763CC-0706-4DEE-B2F5-652F71B9B5B2}" type="presParOf" srcId="{BDE75FD2-7C25-4466-9DA7-6AAA9B4A8AF1}" destId="{5F9CDA69-A3B9-420A-90B5-03A2F9CFD1B9}" srcOrd="3" destOrd="0" presId="urn:microsoft.com/office/officeart/2005/8/layout/bList2"/>
    <dgm:cxn modelId="{D648EC1F-9CF5-44A9-AD3E-2F75DFDD343D}" type="presParOf" srcId="{BDE75FD2-7C25-4466-9DA7-6AAA9B4A8AF1}" destId="{1B4EF320-3D4A-4381-B8B8-5B35F6EC2A44}" srcOrd="4" destOrd="0" presId="urn:microsoft.com/office/officeart/2005/8/layout/bList2"/>
    <dgm:cxn modelId="{CCB0328F-17A3-4E2C-A728-12238FB7A0BC}" type="presParOf" srcId="{1B4EF320-3D4A-4381-B8B8-5B35F6EC2A44}" destId="{982AB6CD-D318-4213-88C1-28D50B80E28C}" srcOrd="0" destOrd="0" presId="urn:microsoft.com/office/officeart/2005/8/layout/bList2"/>
    <dgm:cxn modelId="{56744416-07E9-4F35-BD7F-5B7A8C1DA886}" type="presParOf" srcId="{1B4EF320-3D4A-4381-B8B8-5B35F6EC2A44}" destId="{A305CDDB-EC1F-4541-A3A7-78A9E523FAFE}" srcOrd="1" destOrd="0" presId="urn:microsoft.com/office/officeart/2005/8/layout/bList2"/>
    <dgm:cxn modelId="{451A09D8-6C96-4467-8052-283B0D316F41}" type="presParOf" srcId="{1B4EF320-3D4A-4381-B8B8-5B35F6EC2A44}" destId="{930E3F85-18FA-4A7E-9EFF-209C4A4A0FFF}" srcOrd="2" destOrd="0" presId="urn:microsoft.com/office/officeart/2005/8/layout/bList2"/>
    <dgm:cxn modelId="{67C78B63-42FA-4FCD-A216-7B45EF177DD2}" type="presParOf" srcId="{1B4EF320-3D4A-4381-B8B8-5B35F6EC2A44}" destId="{DED33084-D683-430F-991A-42C2D32383E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CA81D4-DD21-42B7-A0CF-D879B1D3181E}" type="doc">
      <dgm:prSet loTypeId="urn:microsoft.com/office/officeart/2005/8/layout/default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hu-HU"/>
        </a:p>
      </dgm:t>
    </dgm:pt>
    <dgm:pt modelId="{1DCA174F-9092-4EAB-9CF2-7C740B497654}">
      <dgm:prSet phldrT="[Szöveg]" custT="1"/>
      <dgm:spPr/>
      <dgm:t>
        <a:bodyPr/>
        <a:lstStyle/>
        <a:p>
          <a:pPr algn="ctr"/>
          <a:r>
            <a:rPr lang="hu-HU" sz="1600" b="1" dirty="0" smtClean="0">
              <a:solidFill>
                <a:schemeClr val="bg1"/>
              </a:solidFill>
            </a:rPr>
            <a:t>1. Előadás, gyakorlat, kiscsoportos szeminárium, projektszeminárium</a:t>
          </a:r>
          <a:endParaRPr lang="hu-HU" sz="1600" b="1" dirty="0">
            <a:solidFill>
              <a:schemeClr val="bg1"/>
            </a:solidFill>
          </a:endParaRPr>
        </a:p>
      </dgm:t>
    </dgm:pt>
    <dgm:pt modelId="{D3431AB0-9ADA-4AFB-8FC9-5DFF8D8B452B}" type="parTrans" cxnId="{59C85DD8-0032-479A-9DF5-48F9BA20C0A0}">
      <dgm:prSet/>
      <dgm:spPr/>
      <dgm:t>
        <a:bodyPr/>
        <a:lstStyle/>
        <a:p>
          <a:pPr algn="ctr"/>
          <a:endParaRPr lang="hu-HU"/>
        </a:p>
      </dgm:t>
    </dgm:pt>
    <dgm:pt modelId="{B5CCB56D-F219-418C-86CE-6DF82571C14E}" type="sibTrans" cxnId="{59C85DD8-0032-479A-9DF5-48F9BA20C0A0}">
      <dgm:prSet/>
      <dgm:spPr/>
      <dgm:t>
        <a:bodyPr/>
        <a:lstStyle/>
        <a:p>
          <a:pPr algn="ctr"/>
          <a:endParaRPr lang="hu-HU"/>
        </a:p>
      </dgm:t>
    </dgm:pt>
    <dgm:pt modelId="{D1A6A009-23BF-48DA-BD4D-F741EEC475FE}">
      <dgm:prSet phldrT="[Szöveg]" custT="1"/>
      <dgm:spPr/>
      <dgm:t>
        <a:bodyPr/>
        <a:lstStyle/>
        <a:p>
          <a:pPr algn="ctr"/>
          <a:r>
            <a:rPr lang="hu-HU" sz="1600" b="1" dirty="0" smtClean="0">
              <a:solidFill>
                <a:schemeClr val="bg1"/>
              </a:solidFill>
            </a:rPr>
            <a:t>2. Kijelölt olvasás/recenzió, napi jelentés/eseménynaptár</a:t>
          </a:r>
          <a:r>
            <a:rPr lang="hu-HU" sz="1600" b="1" dirty="0" smtClean="0">
              <a:solidFill>
                <a:srgbClr val="002060"/>
              </a:solidFill>
            </a:rPr>
            <a:t>, </a:t>
          </a:r>
          <a:r>
            <a:rPr lang="hu-HU" sz="1600" b="1" dirty="0" smtClean="0">
              <a:solidFill>
                <a:schemeClr val="bg1"/>
              </a:solidFill>
            </a:rPr>
            <a:t>újságolvasás/lapszemle</a:t>
          </a:r>
          <a:endParaRPr lang="hu-HU" sz="1600" b="1" dirty="0">
            <a:solidFill>
              <a:schemeClr val="bg1"/>
            </a:solidFill>
          </a:endParaRPr>
        </a:p>
      </dgm:t>
    </dgm:pt>
    <dgm:pt modelId="{399513C9-1103-4417-869C-78762E0C6A9C}" type="parTrans" cxnId="{C6F05D4A-9D42-4458-B766-F6138E58547B}">
      <dgm:prSet/>
      <dgm:spPr/>
      <dgm:t>
        <a:bodyPr/>
        <a:lstStyle/>
        <a:p>
          <a:pPr algn="ctr"/>
          <a:endParaRPr lang="hu-HU"/>
        </a:p>
      </dgm:t>
    </dgm:pt>
    <dgm:pt modelId="{2BC319B6-EFAE-4F64-A5AF-D7DA9E64D23A}" type="sibTrans" cxnId="{C6F05D4A-9D42-4458-B766-F6138E58547B}">
      <dgm:prSet/>
      <dgm:spPr/>
      <dgm:t>
        <a:bodyPr/>
        <a:lstStyle/>
        <a:p>
          <a:pPr algn="ctr"/>
          <a:endParaRPr lang="hu-HU"/>
        </a:p>
      </dgm:t>
    </dgm:pt>
    <dgm:pt modelId="{1608B421-77B7-4458-B557-7E5964D32092}">
      <dgm:prSet phldrT="[Szöveg]" custT="1"/>
      <dgm:spPr/>
      <dgm:t>
        <a:bodyPr/>
        <a:lstStyle/>
        <a:p>
          <a:pPr algn="ctr"/>
          <a:r>
            <a:rPr lang="hu-HU" sz="1600" b="1" dirty="0" smtClean="0">
              <a:solidFill>
                <a:schemeClr val="bg1"/>
              </a:solidFill>
            </a:rPr>
            <a:t>3. </a:t>
          </a:r>
          <a:r>
            <a:rPr lang="hu-HU" sz="1400" b="1" dirty="0" smtClean="0">
              <a:solidFill>
                <a:schemeClr val="bg1"/>
              </a:solidFill>
            </a:rPr>
            <a:t>Kiscsoportos gyakorlat: Esetkonferencia, kerekasztal beszélgetés, prezentáció, AV modul (film, zene, stb.) web-modul, szakmai konferencia</a:t>
          </a:r>
          <a:endParaRPr lang="hu-HU" sz="1400" b="1" dirty="0">
            <a:solidFill>
              <a:schemeClr val="bg1"/>
            </a:solidFill>
          </a:endParaRPr>
        </a:p>
      </dgm:t>
    </dgm:pt>
    <dgm:pt modelId="{CE3F235E-01DF-4882-8E4F-0524C348DE86}" type="parTrans" cxnId="{1225FBDE-38AD-47B4-AFAD-AEB0D9E7E440}">
      <dgm:prSet/>
      <dgm:spPr/>
      <dgm:t>
        <a:bodyPr/>
        <a:lstStyle/>
        <a:p>
          <a:pPr algn="ctr"/>
          <a:endParaRPr lang="hu-HU"/>
        </a:p>
      </dgm:t>
    </dgm:pt>
    <dgm:pt modelId="{31075E31-C3F7-4ED1-9BF4-E9F871DDD2F1}" type="sibTrans" cxnId="{1225FBDE-38AD-47B4-AFAD-AEB0D9E7E440}">
      <dgm:prSet/>
      <dgm:spPr/>
      <dgm:t>
        <a:bodyPr/>
        <a:lstStyle/>
        <a:p>
          <a:pPr algn="ctr"/>
          <a:endParaRPr lang="hu-HU"/>
        </a:p>
      </dgm:t>
    </dgm:pt>
    <dgm:pt modelId="{06CB2D87-007D-4813-9D8F-D36D161CA644}">
      <dgm:prSet phldrT="[Szöveg]" custT="1"/>
      <dgm:spPr/>
      <dgm:t>
        <a:bodyPr/>
        <a:lstStyle/>
        <a:p>
          <a:pPr algn="ctr"/>
          <a:r>
            <a:rPr lang="hu-HU" sz="1600" b="1" dirty="0" smtClean="0">
              <a:solidFill>
                <a:schemeClr val="bg1"/>
              </a:solidFill>
            </a:rPr>
            <a:t>4. Kutatási (tehetséggondozási) projekt</a:t>
          </a:r>
          <a:endParaRPr lang="hu-HU" sz="1600" b="1" dirty="0">
            <a:solidFill>
              <a:schemeClr val="bg1"/>
            </a:solidFill>
          </a:endParaRPr>
        </a:p>
      </dgm:t>
    </dgm:pt>
    <dgm:pt modelId="{6A50DBF2-168A-4897-BF3B-C52E7A12835B}" type="parTrans" cxnId="{08F5F753-F416-439B-9B64-1E587A8885B6}">
      <dgm:prSet/>
      <dgm:spPr/>
      <dgm:t>
        <a:bodyPr/>
        <a:lstStyle/>
        <a:p>
          <a:pPr algn="ctr"/>
          <a:endParaRPr lang="hu-HU"/>
        </a:p>
      </dgm:t>
    </dgm:pt>
    <dgm:pt modelId="{625ABAD0-7E70-428A-A2CE-EADA84B036E9}" type="sibTrans" cxnId="{08F5F753-F416-439B-9B64-1E587A8885B6}">
      <dgm:prSet/>
      <dgm:spPr/>
      <dgm:t>
        <a:bodyPr/>
        <a:lstStyle/>
        <a:p>
          <a:pPr algn="ctr"/>
          <a:endParaRPr lang="hu-HU"/>
        </a:p>
      </dgm:t>
    </dgm:pt>
    <dgm:pt modelId="{B17CDD3A-B676-4CC7-B1E0-F47A468AE6AF}">
      <dgm:prSet phldrT="[Szöveg]" custT="1"/>
      <dgm:spPr/>
      <dgm:t>
        <a:bodyPr/>
        <a:lstStyle/>
        <a:p>
          <a:pPr algn="ctr"/>
          <a:r>
            <a:rPr lang="hu-HU" sz="1600" b="1" dirty="0" smtClean="0">
              <a:solidFill>
                <a:schemeClr val="bg1"/>
              </a:solidFill>
            </a:rPr>
            <a:t>5. Szupervízió, egyéni tanácsadás, </a:t>
          </a:r>
          <a:r>
            <a:rPr lang="hu-HU" sz="1600" b="1" dirty="0" err="1" smtClean="0">
              <a:solidFill>
                <a:schemeClr val="bg1"/>
              </a:solidFill>
            </a:rPr>
            <a:t>tutorálás</a:t>
          </a:r>
          <a:endParaRPr lang="hu-HU" sz="1600" b="1" dirty="0">
            <a:solidFill>
              <a:schemeClr val="bg1"/>
            </a:solidFill>
          </a:endParaRPr>
        </a:p>
      </dgm:t>
    </dgm:pt>
    <dgm:pt modelId="{3CF7809C-A2CA-4D3A-A2D9-7290094E98AF}" type="parTrans" cxnId="{658D8017-8C48-41F9-B684-6CA8DF45758E}">
      <dgm:prSet/>
      <dgm:spPr/>
      <dgm:t>
        <a:bodyPr/>
        <a:lstStyle/>
        <a:p>
          <a:pPr algn="ctr"/>
          <a:endParaRPr lang="hu-HU"/>
        </a:p>
      </dgm:t>
    </dgm:pt>
    <dgm:pt modelId="{4074C7D4-A566-4954-AA4D-4DA817CE2262}" type="sibTrans" cxnId="{658D8017-8C48-41F9-B684-6CA8DF45758E}">
      <dgm:prSet/>
      <dgm:spPr/>
      <dgm:t>
        <a:bodyPr/>
        <a:lstStyle/>
        <a:p>
          <a:pPr algn="ctr"/>
          <a:endParaRPr lang="hu-HU"/>
        </a:p>
      </dgm:t>
    </dgm:pt>
    <dgm:pt modelId="{6E0A418B-BE25-46D0-9F3C-D9BB03389A98}">
      <dgm:prSet phldrT="[Szöveg]" custT="1"/>
      <dgm:spPr/>
      <dgm:t>
        <a:bodyPr/>
        <a:lstStyle/>
        <a:p>
          <a:pPr algn="ctr"/>
          <a:r>
            <a:rPr lang="hu-HU" sz="1600" b="1" dirty="0" smtClean="0">
              <a:solidFill>
                <a:schemeClr val="bg1"/>
              </a:solidFill>
            </a:rPr>
            <a:t>6. Portfólió ( elsőben megismeri a kompetenciatáblát, ismeri az elvárásokat, megtervezési egész tanulását)</a:t>
          </a:r>
          <a:endParaRPr lang="hu-HU" sz="1600" b="1" dirty="0">
            <a:solidFill>
              <a:schemeClr val="bg1"/>
            </a:solidFill>
          </a:endParaRPr>
        </a:p>
      </dgm:t>
    </dgm:pt>
    <dgm:pt modelId="{9A327D6C-53C1-4DBD-BEAE-E64DE8AA7FBA}" type="parTrans" cxnId="{37DEBE5E-31D8-4977-B1C1-440C17614395}">
      <dgm:prSet/>
      <dgm:spPr/>
      <dgm:t>
        <a:bodyPr/>
        <a:lstStyle/>
        <a:p>
          <a:pPr algn="ctr"/>
          <a:endParaRPr lang="hu-HU"/>
        </a:p>
      </dgm:t>
    </dgm:pt>
    <dgm:pt modelId="{73D4A4A4-DDBC-451E-8CA5-F1B8977F58DB}" type="sibTrans" cxnId="{37DEBE5E-31D8-4977-B1C1-440C17614395}">
      <dgm:prSet/>
      <dgm:spPr/>
      <dgm:t>
        <a:bodyPr/>
        <a:lstStyle/>
        <a:p>
          <a:pPr algn="ctr"/>
          <a:endParaRPr lang="hu-HU"/>
        </a:p>
      </dgm:t>
    </dgm:pt>
    <dgm:pt modelId="{E382D457-A31E-418E-89B7-89EF8EC48729}" type="pres">
      <dgm:prSet presAssocID="{ABCA81D4-DD21-42B7-A0CF-D879B1D318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84497C8-CE7E-4AAF-A3EE-B7E5ABFBD9F4}" type="pres">
      <dgm:prSet presAssocID="{1DCA174F-9092-4EAB-9CF2-7C740B49765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933047D-C306-430C-9E36-252A34E3106F}" type="pres">
      <dgm:prSet presAssocID="{B5CCB56D-F219-418C-86CE-6DF82571C14E}" presName="sibTrans" presStyleCnt="0"/>
      <dgm:spPr/>
    </dgm:pt>
    <dgm:pt modelId="{399D5B9B-4882-423C-9261-6B5B705AA6CA}" type="pres">
      <dgm:prSet presAssocID="{D1A6A009-23BF-48DA-BD4D-F741EEC475F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7F1699-939A-42A0-80A8-55632D81CB81}" type="pres">
      <dgm:prSet presAssocID="{2BC319B6-EFAE-4F64-A5AF-D7DA9E64D23A}" presName="sibTrans" presStyleCnt="0"/>
      <dgm:spPr/>
    </dgm:pt>
    <dgm:pt modelId="{18D4BF4D-7024-458D-A93B-ECF40F0D517A}" type="pres">
      <dgm:prSet presAssocID="{1608B421-77B7-4458-B557-7E5964D3209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3CA4E7-F85C-4563-84E7-D133C931AB2A}" type="pres">
      <dgm:prSet presAssocID="{31075E31-C3F7-4ED1-9BF4-E9F871DDD2F1}" presName="sibTrans" presStyleCnt="0"/>
      <dgm:spPr/>
    </dgm:pt>
    <dgm:pt modelId="{4B27B4D8-5DFF-43FD-B469-29904E849A7B}" type="pres">
      <dgm:prSet presAssocID="{06CB2D87-007D-4813-9D8F-D36D161CA64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CE7754-C4EB-4B38-819A-29CA12D3E770}" type="pres">
      <dgm:prSet presAssocID="{625ABAD0-7E70-428A-A2CE-EADA84B036E9}" presName="sibTrans" presStyleCnt="0"/>
      <dgm:spPr/>
    </dgm:pt>
    <dgm:pt modelId="{D77BA186-7BE5-4B63-9341-C272265D0C63}" type="pres">
      <dgm:prSet presAssocID="{B17CDD3A-B676-4CC7-B1E0-F47A468AE6A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0293423-7C0F-449B-9AA2-A4CEBE79ADCB}" type="pres">
      <dgm:prSet presAssocID="{4074C7D4-A566-4954-AA4D-4DA817CE2262}" presName="sibTrans" presStyleCnt="0"/>
      <dgm:spPr/>
    </dgm:pt>
    <dgm:pt modelId="{C1A4FDD3-2F62-4812-8F44-475BED2421AC}" type="pres">
      <dgm:prSet presAssocID="{6E0A418B-BE25-46D0-9F3C-D9BB03389A9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225FBDE-38AD-47B4-AFAD-AEB0D9E7E440}" srcId="{ABCA81D4-DD21-42B7-A0CF-D879B1D3181E}" destId="{1608B421-77B7-4458-B557-7E5964D32092}" srcOrd="2" destOrd="0" parTransId="{CE3F235E-01DF-4882-8E4F-0524C348DE86}" sibTransId="{31075E31-C3F7-4ED1-9BF4-E9F871DDD2F1}"/>
    <dgm:cxn modelId="{F72F49D3-5EBD-4DB1-8B1D-8244143410F2}" type="presOf" srcId="{ABCA81D4-DD21-42B7-A0CF-D879B1D3181E}" destId="{E382D457-A31E-418E-89B7-89EF8EC48729}" srcOrd="0" destOrd="0" presId="urn:microsoft.com/office/officeart/2005/8/layout/default"/>
    <dgm:cxn modelId="{08F5F753-F416-439B-9B64-1E587A8885B6}" srcId="{ABCA81D4-DD21-42B7-A0CF-D879B1D3181E}" destId="{06CB2D87-007D-4813-9D8F-D36D161CA644}" srcOrd="3" destOrd="0" parTransId="{6A50DBF2-168A-4897-BF3B-C52E7A12835B}" sibTransId="{625ABAD0-7E70-428A-A2CE-EADA84B036E9}"/>
    <dgm:cxn modelId="{59C85DD8-0032-479A-9DF5-48F9BA20C0A0}" srcId="{ABCA81D4-DD21-42B7-A0CF-D879B1D3181E}" destId="{1DCA174F-9092-4EAB-9CF2-7C740B497654}" srcOrd="0" destOrd="0" parTransId="{D3431AB0-9ADA-4AFB-8FC9-5DFF8D8B452B}" sibTransId="{B5CCB56D-F219-418C-86CE-6DF82571C14E}"/>
    <dgm:cxn modelId="{37DEBE5E-31D8-4977-B1C1-440C17614395}" srcId="{ABCA81D4-DD21-42B7-A0CF-D879B1D3181E}" destId="{6E0A418B-BE25-46D0-9F3C-D9BB03389A98}" srcOrd="5" destOrd="0" parTransId="{9A327D6C-53C1-4DBD-BEAE-E64DE8AA7FBA}" sibTransId="{73D4A4A4-DDBC-451E-8CA5-F1B8977F58DB}"/>
    <dgm:cxn modelId="{4E9CA420-0E9F-452B-A796-C54278118964}" type="presOf" srcId="{D1A6A009-23BF-48DA-BD4D-F741EEC475FE}" destId="{399D5B9B-4882-423C-9261-6B5B705AA6CA}" srcOrd="0" destOrd="0" presId="urn:microsoft.com/office/officeart/2005/8/layout/default"/>
    <dgm:cxn modelId="{658D8017-8C48-41F9-B684-6CA8DF45758E}" srcId="{ABCA81D4-DD21-42B7-A0CF-D879B1D3181E}" destId="{B17CDD3A-B676-4CC7-B1E0-F47A468AE6AF}" srcOrd="4" destOrd="0" parTransId="{3CF7809C-A2CA-4D3A-A2D9-7290094E98AF}" sibTransId="{4074C7D4-A566-4954-AA4D-4DA817CE2262}"/>
    <dgm:cxn modelId="{3EECEC97-7494-4C98-ACE0-A8411AE90874}" type="presOf" srcId="{B17CDD3A-B676-4CC7-B1E0-F47A468AE6AF}" destId="{D77BA186-7BE5-4B63-9341-C272265D0C63}" srcOrd="0" destOrd="0" presId="urn:microsoft.com/office/officeart/2005/8/layout/default"/>
    <dgm:cxn modelId="{A91C4A6C-7794-4BA5-AC47-7837F449083F}" type="presOf" srcId="{06CB2D87-007D-4813-9D8F-D36D161CA644}" destId="{4B27B4D8-5DFF-43FD-B469-29904E849A7B}" srcOrd="0" destOrd="0" presId="urn:microsoft.com/office/officeart/2005/8/layout/default"/>
    <dgm:cxn modelId="{C6F05D4A-9D42-4458-B766-F6138E58547B}" srcId="{ABCA81D4-DD21-42B7-A0CF-D879B1D3181E}" destId="{D1A6A009-23BF-48DA-BD4D-F741EEC475FE}" srcOrd="1" destOrd="0" parTransId="{399513C9-1103-4417-869C-78762E0C6A9C}" sibTransId="{2BC319B6-EFAE-4F64-A5AF-D7DA9E64D23A}"/>
    <dgm:cxn modelId="{246DCB1E-AD04-4EE5-B3EE-C4315E06FE32}" type="presOf" srcId="{1DCA174F-9092-4EAB-9CF2-7C740B497654}" destId="{884497C8-CE7E-4AAF-A3EE-B7E5ABFBD9F4}" srcOrd="0" destOrd="0" presId="urn:microsoft.com/office/officeart/2005/8/layout/default"/>
    <dgm:cxn modelId="{B4CD1D4E-6FEE-4602-A919-8222B2551C8A}" type="presOf" srcId="{1608B421-77B7-4458-B557-7E5964D32092}" destId="{18D4BF4D-7024-458D-A93B-ECF40F0D517A}" srcOrd="0" destOrd="0" presId="urn:microsoft.com/office/officeart/2005/8/layout/default"/>
    <dgm:cxn modelId="{FC1742C0-C470-4BAF-94F5-836F13D5B509}" type="presOf" srcId="{6E0A418B-BE25-46D0-9F3C-D9BB03389A98}" destId="{C1A4FDD3-2F62-4812-8F44-475BED2421AC}" srcOrd="0" destOrd="0" presId="urn:microsoft.com/office/officeart/2005/8/layout/default"/>
    <dgm:cxn modelId="{E438496A-8C6A-478D-9DAA-DAAC1889A44A}" type="presParOf" srcId="{E382D457-A31E-418E-89B7-89EF8EC48729}" destId="{884497C8-CE7E-4AAF-A3EE-B7E5ABFBD9F4}" srcOrd="0" destOrd="0" presId="urn:microsoft.com/office/officeart/2005/8/layout/default"/>
    <dgm:cxn modelId="{544F2CF8-4594-4914-B188-FE8DCAC67446}" type="presParOf" srcId="{E382D457-A31E-418E-89B7-89EF8EC48729}" destId="{0933047D-C306-430C-9E36-252A34E3106F}" srcOrd="1" destOrd="0" presId="urn:microsoft.com/office/officeart/2005/8/layout/default"/>
    <dgm:cxn modelId="{0FF483CB-E8F7-40DF-998B-05ADF9341725}" type="presParOf" srcId="{E382D457-A31E-418E-89B7-89EF8EC48729}" destId="{399D5B9B-4882-423C-9261-6B5B705AA6CA}" srcOrd="2" destOrd="0" presId="urn:microsoft.com/office/officeart/2005/8/layout/default"/>
    <dgm:cxn modelId="{C20E0956-2AD0-47FD-BB1D-5FBC7D69A6AD}" type="presParOf" srcId="{E382D457-A31E-418E-89B7-89EF8EC48729}" destId="{477F1699-939A-42A0-80A8-55632D81CB81}" srcOrd="3" destOrd="0" presId="urn:microsoft.com/office/officeart/2005/8/layout/default"/>
    <dgm:cxn modelId="{627C91CD-4DAF-4FC0-8C40-4E00FE1F9CD9}" type="presParOf" srcId="{E382D457-A31E-418E-89B7-89EF8EC48729}" destId="{18D4BF4D-7024-458D-A93B-ECF40F0D517A}" srcOrd="4" destOrd="0" presId="urn:microsoft.com/office/officeart/2005/8/layout/default"/>
    <dgm:cxn modelId="{CEB6B9D8-9C6A-4D37-BAF8-1FED25F61334}" type="presParOf" srcId="{E382D457-A31E-418E-89B7-89EF8EC48729}" destId="{A23CA4E7-F85C-4563-84E7-D133C931AB2A}" srcOrd="5" destOrd="0" presId="urn:microsoft.com/office/officeart/2005/8/layout/default"/>
    <dgm:cxn modelId="{B9E1118C-AE7B-47D6-A99D-00CDB3A5E588}" type="presParOf" srcId="{E382D457-A31E-418E-89B7-89EF8EC48729}" destId="{4B27B4D8-5DFF-43FD-B469-29904E849A7B}" srcOrd="6" destOrd="0" presId="urn:microsoft.com/office/officeart/2005/8/layout/default"/>
    <dgm:cxn modelId="{624A6D7C-CC1C-4D47-B135-C792EAFD4C2F}" type="presParOf" srcId="{E382D457-A31E-418E-89B7-89EF8EC48729}" destId="{C6CE7754-C4EB-4B38-819A-29CA12D3E770}" srcOrd="7" destOrd="0" presId="urn:microsoft.com/office/officeart/2005/8/layout/default"/>
    <dgm:cxn modelId="{05C7762B-62A6-4959-8626-13F53075C67A}" type="presParOf" srcId="{E382D457-A31E-418E-89B7-89EF8EC48729}" destId="{D77BA186-7BE5-4B63-9341-C272265D0C63}" srcOrd="8" destOrd="0" presId="urn:microsoft.com/office/officeart/2005/8/layout/default"/>
    <dgm:cxn modelId="{A4889422-AC28-4211-9BFA-D5F6E6E0B3BB}" type="presParOf" srcId="{E382D457-A31E-418E-89B7-89EF8EC48729}" destId="{10293423-7C0F-449B-9AA2-A4CEBE79ADCB}" srcOrd="9" destOrd="0" presId="urn:microsoft.com/office/officeart/2005/8/layout/default"/>
    <dgm:cxn modelId="{0A86C1E0-63E2-48CD-8396-901E6E7F48DD}" type="presParOf" srcId="{E382D457-A31E-418E-89B7-89EF8EC48729}" destId="{C1A4FDD3-2F62-4812-8F44-475BED2421A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6480D1-311B-442C-8EE5-6B9DEE111034}" type="doc">
      <dgm:prSet loTypeId="urn:microsoft.com/office/officeart/2005/8/layout/process4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hu-HU"/>
        </a:p>
      </dgm:t>
    </dgm:pt>
    <dgm:pt modelId="{880E9020-CA4E-4F0B-9B43-DC7A06559FFE}">
      <dgm:prSet phldrT="[Szöveg]" custT="1"/>
      <dgm:spPr/>
      <dgm:t>
        <a:bodyPr/>
        <a:lstStyle/>
        <a:p>
          <a:r>
            <a:rPr lang="hu-HU" sz="2000" b="1" dirty="0" smtClean="0">
              <a:solidFill>
                <a:schemeClr val="bg1"/>
              </a:solidFill>
            </a:rPr>
            <a:t>Oktatók felkészítése; modultervezési, tantárgytervezési és módszertani kérdésekben</a:t>
          </a:r>
          <a:endParaRPr lang="hu-HU" sz="1600" b="1" dirty="0" smtClean="0">
            <a:solidFill>
              <a:schemeClr val="bg1"/>
            </a:solidFill>
          </a:endParaRPr>
        </a:p>
      </dgm:t>
    </dgm:pt>
    <dgm:pt modelId="{A8ACF440-0665-43BC-8E54-6C17CFE69BFB}" type="parTrans" cxnId="{2B0BDFC1-45DB-43AD-B16D-C916C6A80EED}">
      <dgm:prSet/>
      <dgm:spPr/>
      <dgm:t>
        <a:bodyPr/>
        <a:lstStyle/>
        <a:p>
          <a:endParaRPr lang="hu-HU"/>
        </a:p>
      </dgm:t>
    </dgm:pt>
    <dgm:pt modelId="{8CC3AE21-741F-4988-9292-C22165700F41}" type="sibTrans" cxnId="{2B0BDFC1-45DB-43AD-B16D-C916C6A80EED}">
      <dgm:prSet/>
      <dgm:spPr/>
      <dgm:t>
        <a:bodyPr/>
        <a:lstStyle/>
        <a:p>
          <a:endParaRPr lang="hu-HU"/>
        </a:p>
      </dgm:t>
    </dgm:pt>
    <dgm:pt modelId="{BED38B56-C2D6-41F3-AEAE-302CE77E6A78}">
      <dgm:prSet phldrT="[Szöveg]"/>
      <dgm:spPr/>
      <dgm:t>
        <a:bodyPr/>
        <a:lstStyle/>
        <a:p>
          <a:r>
            <a:rPr lang="hu-HU" b="1" dirty="0" smtClean="0">
              <a:solidFill>
                <a:schemeClr val="bg1"/>
              </a:solidFill>
            </a:rPr>
            <a:t>Folyamatos konzultáció a programban oktatók között</a:t>
          </a:r>
          <a:endParaRPr lang="hu-HU" b="1" dirty="0">
            <a:solidFill>
              <a:schemeClr val="bg1"/>
            </a:solidFill>
          </a:endParaRPr>
        </a:p>
      </dgm:t>
    </dgm:pt>
    <dgm:pt modelId="{6B58DDA7-1040-47DB-A4F2-117381649014}" type="parTrans" cxnId="{DC34804E-D746-4C49-9BB8-9B3FCA1A6107}">
      <dgm:prSet/>
      <dgm:spPr/>
      <dgm:t>
        <a:bodyPr/>
        <a:lstStyle/>
        <a:p>
          <a:endParaRPr lang="hu-HU"/>
        </a:p>
      </dgm:t>
    </dgm:pt>
    <dgm:pt modelId="{1EC4CEF0-A828-4C7C-904C-D700AA438948}" type="sibTrans" cxnId="{DC34804E-D746-4C49-9BB8-9B3FCA1A6107}">
      <dgm:prSet/>
      <dgm:spPr/>
      <dgm:t>
        <a:bodyPr/>
        <a:lstStyle/>
        <a:p>
          <a:endParaRPr lang="hu-HU"/>
        </a:p>
      </dgm:t>
    </dgm:pt>
    <dgm:pt modelId="{6B0E61B6-2914-4080-944B-5E376CDC3AEA}">
      <dgm:prSet phldrT="[Szöveg]"/>
      <dgm:spPr/>
      <dgm:t>
        <a:bodyPr/>
        <a:lstStyle/>
        <a:p>
          <a:r>
            <a:rPr lang="hu-HU" b="1" dirty="0" smtClean="0">
              <a:solidFill>
                <a:schemeClr val="bg1"/>
              </a:solidFill>
            </a:rPr>
            <a:t>Az oktatók megerősítése, támogatása, rendszeres véleménykérés, folyamatos problémakezelés a szak, a tanszék és az intézményi (kari) vezetés részéről</a:t>
          </a:r>
          <a:endParaRPr lang="hu-HU" b="1" dirty="0">
            <a:solidFill>
              <a:schemeClr val="bg1"/>
            </a:solidFill>
          </a:endParaRPr>
        </a:p>
      </dgm:t>
    </dgm:pt>
    <dgm:pt modelId="{1633D9CD-B6F5-4804-A467-6D2D276381A8}" type="parTrans" cxnId="{FA33778B-A72E-40DB-AA09-08A99C330395}">
      <dgm:prSet/>
      <dgm:spPr/>
      <dgm:t>
        <a:bodyPr/>
        <a:lstStyle/>
        <a:p>
          <a:endParaRPr lang="hu-HU"/>
        </a:p>
      </dgm:t>
    </dgm:pt>
    <dgm:pt modelId="{7ACB4B3D-8BAE-42AB-9A5C-AC62FF154700}" type="sibTrans" cxnId="{FA33778B-A72E-40DB-AA09-08A99C330395}">
      <dgm:prSet/>
      <dgm:spPr/>
      <dgm:t>
        <a:bodyPr/>
        <a:lstStyle/>
        <a:p>
          <a:endParaRPr lang="hu-HU"/>
        </a:p>
      </dgm:t>
    </dgm:pt>
    <dgm:pt modelId="{282F07EF-D014-4B3F-91DB-781034E8F6CC}" type="pres">
      <dgm:prSet presAssocID="{DB6480D1-311B-442C-8EE5-6B9DEE1110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07B21BE-ADF6-437C-A952-2919B66C145A}" type="pres">
      <dgm:prSet presAssocID="{6B0E61B6-2914-4080-944B-5E376CDC3AEA}" presName="boxAndChildren" presStyleCnt="0"/>
      <dgm:spPr/>
    </dgm:pt>
    <dgm:pt modelId="{672F02E6-D3F6-4B17-A7CF-E7AEEF225FD0}" type="pres">
      <dgm:prSet presAssocID="{6B0E61B6-2914-4080-944B-5E376CDC3AEA}" presName="parentTextBox" presStyleLbl="node1" presStyleIdx="0" presStyleCnt="3"/>
      <dgm:spPr/>
      <dgm:t>
        <a:bodyPr/>
        <a:lstStyle/>
        <a:p>
          <a:endParaRPr lang="hu-HU"/>
        </a:p>
      </dgm:t>
    </dgm:pt>
    <dgm:pt modelId="{803C9540-086A-46C8-89CA-980B5FB31DA1}" type="pres">
      <dgm:prSet presAssocID="{1EC4CEF0-A828-4C7C-904C-D700AA438948}" presName="sp" presStyleCnt="0"/>
      <dgm:spPr/>
    </dgm:pt>
    <dgm:pt modelId="{BE1FF307-C122-4891-8156-AB173B9F0A60}" type="pres">
      <dgm:prSet presAssocID="{BED38B56-C2D6-41F3-AEAE-302CE77E6A78}" presName="arrowAndChildren" presStyleCnt="0"/>
      <dgm:spPr/>
    </dgm:pt>
    <dgm:pt modelId="{9490BB17-A954-4844-880C-D69111ECA823}" type="pres">
      <dgm:prSet presAssocID="{BED38B56-C2D6-41F3-AEAE-302CE77E6A78}" presName="parentTextArrow" presStyleLbl="node1" presStyleIdx="1" presStyleCnt="3"/>
      <dgm:spPr/>
      <dgm:t>
        <a:bodyPr/>
        <a:lstStyle/>
        <a:p>
          <a:endParaRPr lang="hu-HU"/>
        </a:p>
      </dgm:t>
    </dgm:pt>
    <dgm:pt modelId="{BC69E893-7ADE-4174-9D4E-ABAB6BAB926F}" type="pres">
      <dgm:prSet presAssocID="{8CC3AE21-741F-4988-9292-C22165700F41}" presName="sp" presStyleCnt="0"/>
      <dgm:spPr/>
    </dgm:pt>
    <dgm:pt modelId="{7A36E136-0007-4856-9224-ADCF27EDDF0A}" type="pres">
      <dgm:prSet presAssocID="{880E9020-CA4E-4F0B-9B43-DC7A06559FFE}" presName="arrowAndChildren" presStyleCnt="0"/>
      <dgm:spPr/>
    </dgm:pt>
    <dgm:pt modelId="{389B834F-54FB-4D50-900D-DD2334763EAF}" type="pres">
      <dgm:prSet presAssocID="{880E9020-CA4E-4F0B-9B43-DC7A06559FFE}" presName="parentTextArrow" presStyleLbl="node1" presStyleIdx="2" presStyleCnt="3" custLinFactNeighborY="-47"/>
      <dgm:spPr/>
      <dgm:t>
        <a:bodyPr/>
        <a:lstStyle/>
        <a:p>
          <a:endParaRPr lang="hu-HU"/>
        </a:p>
      </dgm:t>
    </dgm:pt>
  </dgm:ptLst>
  <dgm:cxnLst>
    <dgm:cxn modelId="{FA33778B-A72E-40DB-AA09-08A99C330395}" srcId="{DB6480D1-311B-442C-8EE5-6B9DEE111034}" destId="{6B0E61B6-2914-4080-944B-5E376CDC3AEA}" srcOrd="2" destOrd="0" parTransId="{1633D9CD-B6F5-4804-A467-6D2D276381A8}" sibTransId="{7ACB4B3D-8BAE-42AB-9A5C-AC62FF154700}"/>
    <dgm:cxn modelId="{2B0BDFC1-45DB-43AD-B16D-C916C6A80EED}" srcId="{DB6480D1-311B-442C-8EE5-6B9DEE111034}" destId="{880E9020-CA4E-4F0B-9B43-DC7A06559FFE}" srcOrd="0" destOrd="0" parTransId="{A8ACF440-0665-43BC-8E54-6C17CFE69BFB}" sibTransId="{8CC3AE21-741F-4988-9292-C22165700F41}"/>
    <dgm:cxn modelId="{A6C07DA1-4BD3-4472-8BBE-CA430376D712}" type="presOf" srcId="{DB6480D1-311B-442C-8EE5-6B9DEE111034}" destId="{282F07EF-D014-4B3F-91DB-781034E8F6CC}" srcOrd="0" destOrd="0" presId="urn:microsoft.com/office/officeart/2005/8/layout/process4"/>
    <dgm:cxn modelId="{56A5F164-15B4-4BA8-8E8D-B4D4A5E60740}" type="presOf" srcId="{880E9020-CA4E-4F0B-9B43-DC7A06559FFE}" destId="{389B834F-54FB-4D50-900D-DD2334763EAF}" srcOrd="0" destOrd="0" presId="urn:microsoft.com/office/officeart/2005/8/layout/process4"/>
    <dgm:cxn modelId="{904224CD-5822-41B1-A867-489D21F0BDCC}" type="presOf" srcId="{BED38B56-C2D6-41F3-AEAE-302CE77E6A78}" destId="{9490BB17-A954-4844-880C-D69111ECA823}" srcOrd="0" destOrd="0" presId="urn:microsoft.com/office/officeart/2005/8/layout/process4"/>
    <dgm:cxn modelId="{DC34804E-D746-4C49-9BB8-9B3FCA1A6107}" srcId="{DB6480D1-311B-442C-8EE5-6B9DEE111034}" destId="{BED38B56-C2D6-41F3-AEAE-302CE77E6A78}" srcOrd="1" destOrd="0" parTransId="{6B58DDA7-1040-47DB-A4F2-117381649014}" sibTransId="{1EC4CEF0-A828-4C7C-904C-D700AA438948}"/>
    <dgm:cxn modelId="{B6F5C4B0-F958-41B2-A5F9-A6F52FDCB587}" type="presOf" srcId="{6B0E61B6-2914-4080-944B-5E376CDC3AEA}" destId="{672F02E6-D3F6-4B17-A7CF-E7AEEF225FD0}" srcOrd="0" destOrd="0" presId="urn:microsoft.com/office/officeart/2005/8/layout/process4"/>
    <dgm:cxn modelId="{A398A6F3-8B67-4378-B5B1-2BE049F86026}" type="presParOf" srcId="{282F07EF-D014-4B3F-91DB-781034E8F6CC}" destId="{B07B21BE-ADF6-437C-A952-2919B66C145A}" srcOrd="0" destOrd="0" presId="urn:microsoft.com/office/officeart/2005/8/layout/process4"/>
    <dgm:cxn modelId="{594E0368-51E2-4917-AFE6-B2B1C6E0911F}" type="presParOf" srcId="{B07B21BE-ADF6-437C-A952-2919B66C145A}" destId="{672F02E6-D3F6-4B17-A7CF-E7AEEF225FD0}" srcOrd="0" destOrd="0" presId="urn:microsoft.com/office/officeart/2005/8/layout/process4"/>
    <dgm:cxn modelId="{6C6E3274-A581-4A74-BC09-7FB53D37BB49}" type="presParOf" srcId="{282F07EF-D014-4B3F-91DB-781034E8F6CC}" destId="{803C9540-086A-46C8-89CA-980B5FB31DA1}" srcOrd="1" destOrd="0" presId="urn:microsoft.com/office/officeart/2005/8/layout/process4"/>
    <dgm:cxn modelId="{56B501AB-F59E-4BB4-904D-321EABCBD0A5}" type="presParOf" srcId="{282F07EF-D014-4B3F-91DB-781034E8F6CC}" destId="{BE1FF307-C122-4891-8156-AB173B9F0A60}" srcOrd="2" destOrd="0" presId="urn:microsoft.com/office/officeart/2005/8/layout/process4"/>
    <dgm:cxn modelId="{9D7E49A2-A0E4-49A5-A262-62325236E03D}" type="presParOf" srcId="{BE1FF307-C122-4891-8156-AB173B9F0A60}" destId="{9490BB17-A954-4844-880C-D69111ECA823}" srcOrd="0" destOrd="0" presId="urn:microsoft.com/office/officeart/2005/8/layout/process4"/>
    <dgm:cxn modelId="{7C7DB0F0-3EF7-4A06-AD2D-CCAC9BC991EB}" type="presParOf" srcId="{282F07EF-D014-4B3F-91DB-781034E8F6CC}" destId="{BC69E893-7ADE-4174-9D4E-ABAB6BAB926F}" srcOrd="3" destOrd="0" presId="urn:microsoft.com/office/officeart/2005/8/layout/process4"/>
    <dgm:cxn modelId="{25749A49-D698-40CD-BF6E-64290678F050}" type="presParOf" srcId="{282F07EF-D014-4B3F-91DB-781034E8F6CC}" destId="{7A36E136-0007-4856-9224-ADCF27EDDF0A}" srcOrd="4" destOrd="0" presId="urn:microsoft.com/office/officeart/2005/8/layout/process4"/>
    <dgm:cxn modelId="{19A99F3D-CAEF-4475-98E3-A043C7FBB37B}" type="presParOf" srcId="{7A36E136-0007-4856-9224-ADCF27EDDF0A}" destId="{389B834F-54FB-4D50-900D-DD2334763EA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3C4E42-455C-41F4-8419-1820DE8457CA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8B0C704-724B-4942-AB91-10365CE378E2}">
      <dgm:prSet phldrT="[Szöveg]" custT="1"/>
      <dgm:spPr/>
      <dgm:t>
        <a:bodyPr/>
        <a:lstStyle/>
        <a:p>
          <a:r>
            <a:rPr lang="hu-HU" sz="1600" b="1" dirty="0" smtClean="0"/>
            <a:t>Vezetés</a:t>
          </a:r>
          <a:endParaRPr lang="hu-HU" sz="1600" b="1" dirty="0"/>
        </a:p>
      </dgm:t>
    </dgm:pt>
    <dgm:pt modelId="{198D9E02-A570-4929-A16B-D8C18FC7E54D}" type="parTrans" cxnId="{29496B92-AAF3-4804-AEF2-22FC7DE30D1A}">
      <dgm:prSet/>
      <dgm:spPr/>
      <dgm:t>
        <a:bodyPr/>
        <a:lstStyle/>
        <a:p>
          <a:endParaRPr lang="hu-HU"/>
        </a:p>
      </dgm:t>
    </dgm:pt>
    <dgm:pt modelId="{FBB668FB-9865-42BA-B329-889B649354E7}" type="sibTrans" cxnId="{29496B92-AAF3-4804-AEF2-22FC7DE30D1A}">
      <dgm:prSet/>
      <dgm:spPr/>
      <dgm:t>
        <a:bodyPr/>
        <a:lstStyle/>
        <a:p>
          <a:endParaRPr lang="hu-HU"/>
        </a:p>
      </dgm:t>
    </dgm:pt>
    <dgm:pt modelId="{6407A037-30EF-45E9-883E-F6EA19CF4032}">
      <dgm:prSet phldrT="[Szöveg]" custT="1"/>
      <dgm:spPr/>
      <dgm:t>
        <a:bodyPr/>
        <a:lstStyle/>
        <a:p>
          <a:r>
            <a:rPr lang="hu-HU" sz="1400" b="1" dirty="0" smtClean="0"/>
            <a:t>Stratégiai </a:t>
          </a:r>
          <a:r>
            <a:rPr lang="hu-HU" sz="1400" b="1" dirty="0" err="1" smtClean="0"/>
            <a:t>minőségmenedzs-ment</a:t>
          </a:r>
          <a:endParaRPr lang="hu-HU" sz="1400" b="1" dirty="0"/>
        </a:p>
      </dgm:t>
    </dgm:pt>
    <dgm:pt modelId="{2DD0E523-9500-45D1-9AD3-DC37507307EB}" type="parTrans" cxnId="{4C45253B-F684-4841-BE7C-B0BDF0A288AB}">
      <dgm:prSet/>
      <dgm:spPr/>
      <dgm:t>
        <a:bodyPr/>
        <a:lstStyle/>
        <a:p>
          <a:endParaRPr lang="hu-HU"/>
        </a:p>
      </dgm:t>
    </dgm:pt>
    <dgm:pt modelId="{28A0AFF6-0038-48A0-8370-401B076BDC2E}" type="sibTrans" cxnId="{4C45253B-F684-4841-BE7C-B0BDF0A288AB}">
      <dgm:prSet/>
      <dgm:spPr/>
      <dgm:t>
        <a:bodyPr/>
        <a:lstStyle/>
        <a:p>
          <a:endParaRPr lang="hu-HU"/>
        </a:p>
      </dgm:t>
    </dgm:pt>
    <dgm:pt modelId="{826EC002-0A18-48BE-97D9-742D5BAB73E7}">
      <dgm:prSet phldrT="[Szöveg]" custT="1"/>
      <dgm:spPr/>
      <dgm:t>
        <a:bodyPr/>
        <a:lstStyle/>
        <a:p>
          <a:r>
            <a:rPr lang="hu-HU" sz="1600" b="1" dirty="0" smtClean="0"/>
            <a:t>Oktatás-minőség</a:t>
          </a:r>
          <a:endParaRPr lang="hu-HU" sz="1600" b="1" dirty="0"/>
        </a:p>
      </dgm:t>
    </dgm:pt>
    <dgm:pt modelId="{18F540AF-CC6A-4942-9BD5-D1F47D3B06E9}" type="parTrans" cxnId="{4FE0F010-B84E-4CAD-970E-4840B4D41DD4}">
      <dgm:prSet/>
      <dgm:spPr/>
      <dgm:t>
        <a:bodyPr/>
        <a:lstStyle/>
        <a:p>
          <a:endParaRPr lang="hu-HU"/>
        </a:p>
      </dgm:t>
    </dgm:pt>
    <dgm:pt modelId="{7A3FCB1B-AAC0-4BCF-9E4F-375F1BDD47AA}" type="sibTrans" cxnId="{4FE0F010-B84E-4CAD-970E-4840B4D41DD4}">
      <dgm:prSet/>
      <dgm:spPr/>
      <dgm:t>
        <a:bodyPr/>
        <a:lstStyle/>
        <a:p>
          <a:endParaRPr lang="hu-HU"/>
        </a:p>
      </dgm:t>
    </dgm:pt>
    <dgm:pt modelId="{2569A308-74D9-416A-8334-135289425084}">
      <dgm:prSet phldrT="[Szöveg]"/>
      <dgm:spPr/>
      <dgm:t>
        <a:bodyPr/>
        <a:lstStyle/>
        <a:p>
          <a:r>
            <a:rPr lang="hu-HU" b="1" dirty="0" smtClean="0"/>
            <a:t>Curriculum</a:t>
          </a:r>
          <a:endParaRPr lang="hu-HU" b="1" dirty="0"/>
        </a:p>
      </dgm:t>
    </dgm:pt>
    <dgm:pt modelId="{F83EFE42-7A20-48A9-ACA6-9649C4D28482}" type="parTrans" cxnId="{E6F8B7D1-6454-4024-A947-F47FE71CC9E6}">
      <dgm:prSet/>
      <dgm:spPr/>
      <dgm:t>
        <a:bodyPr/>
        <a:lstStyle/>
        <a:p>
          <a:endParaRPr lang="hu-HU"/>
        </a:p>
      </dgm:t>
    </dgm:pt>
    <dgm:pt modelId="{94AB3E6F-A1FC-498A-9F9B-83E816A21123}" type="sibTrans" cxnId="{E6F8B7D1-6454-4024-A947-F47FE71CC9E6}">
      <dgm:prSet/>
      <dgm:spPr/>
      <dgm:t>
        <a:bodyPr/>
        <a:lstStyle/>
        <a:p>
          <a:endParaRPr lang="hu-HU"/>
        </a:p>
      </dgm:t>
    </dgm:pt>
    <dgm:pt modelId="{7CAF9E98-8A84-4BAF-8593-AC1A8D0A2207}">
      <dgm:prSet phldrT="[Szöveg]"/>
      <dgm:spPr/>
      <dgm:t>
        <a:bodyPr/>
        <a:lstStyle/>
        <a:p>
          <a:r>
            <a:rPr lang="hu-HU" b="1" dirty="0" smtClean="0"/>
            <a:t>Szervezeti kultúra</a:t>
          </a:r>
          <a:endParaRPr lang="hu-HU" b="1" dirty="0"/>
        </a:p>
      </dgm:t>
    </dgm:pt>
    <dgm:pt modelId="{200D39C3-AF49-415E-BC65-0000517A987B}" type="parTrans" cxnId="{03D43AFA-29E7-4B4A-BCA1-B6DE6476C47B}">
      <dgm:prSet/>
      <dgm:spPr/>
      <dgm:t>
        <a:bodyPr/>
        <a:lstStyle/>
        <a:p>
          <a:endParaRPr lang="hu-HU"/>
        </a:p>
      </dgm:t>
    </dgm:pt>
    <dgm:pt modelId="{4123452D-EBE8-40C2-85BA-4E8DB7D5D9DA}" type="sibTrans" cxnId="{03D43AFA-29E7-4B4A-BCA1-B6DE6476C47B}">
      <dgm:prSet/>
      <dgm:spPr/>
      <dgm:t>
        <a:bodyPr/>
        <a:lstStyle/>
        <a:p>
          <a:endParaRPr lang="hu-HU"/>
        </a:p>
      </dgm:t>
    </dgm:pt>
    <dgm:pt modelId="{27EF6904-C2C0-4781-B81B-C2B0DA3E0915}">
      <dgm:prSet phldrT="[Szöveg]" custT="1"/>
      <dgm:spPr/>
      <dgm:t>
        <a:bodyPr/>
        <a:lstStyle/>
        <a:p>
          <a:r>
            <a:rPr lang="hu-HU" sz="1200" b="1" dirty="0" smtClean="0"/>
            <a:t>Új vezetési modell: hálózati szervezet</a:t>
          </a:r>
          <a:endParaRPr lang="hu-HU" sz="1200" b="1" dirty="0"/>
        </a:p>
      </dgm:t>
    </dgm:pt>
    <dgm:pt modelId="{532165DE-8126-4464-AD4A-8ED75BF45CD8}" type="parTrans" cxnId="{5BCE0230-FBEB-493C-9002-355C5BAA9AF9}">
      <dgm:prSet/>
      <dgm:spPr/>
      <dgm:t>
        <a:bodyPr/>
        <a:lstStyle/>
        <a:p>
          <a:endParaRPr lang="hu-HU"/>
        </a:p>
      </dgm:t>
    </dgm:pt>
    <dgm:pt modelId="{2F281A1C-E486-4FAD-8572-7F61A8C166FB}" type="sibTrans" cxnId="{5BCE0230-FBEB-493C-9002-355C5BAA9AF9}">
      <dgm:prSet/>
      <dgm:spPr/>
      <dgm:t>
        <a:bodyPr/>
        <a:lstStyle/>
        <a:p>
          <a:endParaRPr lang="hu-HU"/>
        </a:p>
      </dgm:t>
    </dgm:pt>
    <dgm:pt modelId="{AB631FB3-D608-46F9-97B7-0666B1664CD6}">
      <dgm:prSet phldrT="[Szöveg]" custT="1"/>
      <dgm:spPr/>
      <dgm:t>
        <a:bodyPr/>
        <a:lstStyle/>
        <a:p>
          <a:r>
            <a:rPr lang="hu-HU" sz="1600" b="1" dirty="0" err="1" smtClean="0"/>
            <a:t>Szolgál-tatás-minőség</a:t>
          </a:r>
          <a:endParaRPr lang="hu-HU" sz="1600" b="1" dirty="0"/>
        </a:p>
      </dgm:t>
    </dgm:pt>
    <dgm:pt modelId="{A4A5931F-D0F9-46FB-9549-6CE6E70C8F07}" type="parTrans" cxnId="{CE940520-6258-4799-B4E9-7E666F105DD6}">
      <dgm:prSet/>
      <dgm:spPr/>
      <dgm:t>
        <a:bodyPr/>
        <a:lstStyle/>
        <a:p>
          <a:endParaRPr lang="hu-HU"/>
        </a:p>
      </dgm:t>
    </dgm:pt>
    <dgm:pt modelId="{126EB1E0-8C17-4A36-80D7-061FF3481631}" type="sibTrans" cxnId="{CE940520-6258-4799-B4E9-7E666F105DD6}">
      <dgm:prSet/>
      <dgm:spPr/>
      <dgm:t>
        <a:bodyPr/>
        <a:lstStyle/>
        <a:p>
          <a:endParaRPr lang="hu-HU"/>
        </a:p>
      </dgm:t>
    </dgm:pt>
    <dgm:pt modelId="{95E1DBCA-9087-42B5-8040-25CCF2C714E6}">
      <dgm:prSet phldrT="[Szöveg]" custT="1"/>
      <dgm:spPr/>
      <dgm:t>
        <a:bodyPr/>
        <a:lstStyle/>
        <a:p>
          <a:r>
            <a:rPr lang="hu-HU" sz="1000" b="1" dirty="0" smtClean="0"/>
            <a:t> </a:t>
          </a:r>
          <a:r>
            <a:rPr lang="hu-HU" sz="1400" b="1" dirty="0" smtClean="0"/>
            <a:t>Felsőoktatás </a:t>
          </a:r>
          <a:r>
            <a:rPr lang="hu-HU" sz="1400" b="1" dirty="0" err="1" smtClean="0"/>
            <a:t>analítika</a:t>
          </a:r>
          <a:r>
            <a:rPr lang="hu-HU" sz="1400" b="1" dirty="0" smtClean="0"/>
            <a:t>: hallgatói teljesítmény kutatás</a:t>
          </a:r>
          <a:endParaRPr lang="hu-HU" sz="1400" b="1" dirty="0"/>
        </a:p>
      </dgm:t>
    </dgm:pt>
    <dgm:pt modelId="{B65503A8-6D22-4FD6-9987-9C9062FD9784}" type="parTrans" cxnId="{7AE75E59-95DF-447C-BFCD-94132D680CF2}">
      <dgm:prSet/>
      <dgm:spPr/>
      <dgm:t>
        <a:bodyPr/>
        <a:lstStyle/>
        <a:p>
          <a:endParaRPr lang="hu-HU"/>
        </a:p>
      </dgm:t>
    </dgm:pt>
    <dgm:pt modelId="{C9CF2254-120E-41F0-9C2A-2223B140AD46}" type="sibTrans" cxnId="{7AE75E59-95DF-447C-BFCD-94132D680CF2}">
      <dgm:prSet/>
      <dgm:spPr/>
      <dgm:t>
        <a:bodyPr/>
        <a:lstStyle/>
        <a:p>
          <a:endParaRPr lang="hu-HU"/>
        </a:p>
      </dgm:t>
    </dgm:pt>
    <dgm:pt modelId="{A705C919-47A3-4EA8-B91B-693FC6D894DD}">
      <dgm:prSet phldrT="[Szöveg]" custT="1"/>
      <dgm:spPr/>
      <dgm:t>
        <a:bodyPr/>
        <a:lstStyle/>
        <a:p>
          <a:r>
            <a:rPr lang="hu-HU" sz="1400" b="1" dirty="0" smtClean="0"/>
            <a:t>A vezetés rendszeres továbbképzése</a:t>
          </a:r>
          <a:endParaRPr lang="hu-HU" sz="1400" b="1" dirty="0"/>
        </a:p>
      </dgm:t>
    </dgm:pt>
    <dgm:pt modelId="{87BF91C0-1219-4436-8055-B355941EA666}" type="parTrans" cxnId="{F12ED11D-3EE1-41DA-B4D8-965E8EE185F2}">
      <dgm:prSet/>
      <dgm:spPr/>
      <dgm:t>
        <a:bodyPr/>
        <a:lstStyle/>
        <a:p>
          <a:endParaRPr lang="hu-HU"/>
        </a:p>
      </dgm:t>
    </dgm:pt>
    <dgm:pt modelId="{1E3696C5-F1B2-417D-BD45-1003A0E1F2B0}" type="sibTrans" cxnId="{F12ED11D-3EE1-41DA-B4D8-965E8EE185F2}">
      <dgm:prSet/>
      <dgm:spPr/>
      <dgm:t>
        <a:bodyPr/>
        <a:lstStyle/>
        <a:p>
          <a:endParaRPr lang="hu-HU"/>
        </a:p>
      </dgm:t>
    </dgm:pt>
    <dgm:pt modelId="{4C99DB90-541B-427C-A3F8-3072A0F58C33}">
      <dgm:prSet phldrT="[Szöveg]"/>
      <dgm:spPr/>
      <dgm:t>
        <a:bodyPr/>
        <a:lstStyle/>
        <a:p>
          <a:r>
            <a:rPr lang="hu-HU" b="1" dirty="0" smtClean="0"/>
            <a:t>Szakmódszertan, tantárgy pedagógia</a:t>
          </a:r>
          <a:endParaRPr lang="hu-HU" b="1" dirty="0"/>
        </a:p>
      </dgm:t>
    </dgm:pt>
    <dgm:pt modelId="{FFB5C28D-4E83-47CD-AA90-769388B57F48}" type="parTrans" cxnId="{EDBF9DF5-425E-4A92-AD76-C393FA87A5CA}">
      <dgm:prSet/>
      <dgm:spPr/>
      <dgm:t>
        <a:bodyPr/>
        <a:lstStyle/>
        <a:p>
          <a:endParaRPr lang="hu-HU"/>
        </a:p>
      </dgm:t>
    </dgm:pt>
    <dgm:pt modelId="{5067456A-FD97-430E-92A3-8097CC45AF3E}" type="sibTrans" cxnId="{EDBF9DF5-425E-4A92-AD76-C393FA87A5CA}">
      <dgm:prSet/>
      <dgm:spPr/>
      <dgm:t>
        <a:bodyPr/>
        <a:lstStyle/>
        <a:p>
          <a:endParaRPr lang="hu-HU"/>
        </a:p>
      </dgm:t>
    </dgm:pt>
    <dgm:pt modelId="{4F4965E1-CC5B-4793-894F-5A4229E21B66}">
      <dgm:prSet phldrT="[Szöveg]"/>
      <dgm:spPr/>
      <dgm:t>
        <a:bodyPr/>
        <a:lstStyle/>
        <a:p>
          <a:r>
            <a:rPr lang="hu-HU" b="1" dirty="0" smtClean="0"/>
            <a:t> Gyakorlatszervezés</a:t>
          </a:r>
          <a:endParaRPr lang="hu-HU" b="1" dirty="0"/>
        </a:p>
      </dgm:t>
    </dgm:pt>
    <dgm:pt modelId="{5F445042-DFB4-4663-86C2-552F44F89AD7}" type="parTrans" cxnId="{4BC103B8-77EF-4920-88FC-7D7F05529857}">
      <dgm:prSet/>
      <dgm:spPr/>
      <dgm:t>
        <a:bodyPr/>
        <a:lstStyle/>
        <a:p>
          <a:endParaRPr lang="hu-HU"/>
        </a:p>
      </dgm:t>
    </dgm:pt>
    <dgm:pt modelId="{D167EFD2-6D25-4120-A802-543F88936A80}" type="sibTrans" cxnId="{4BC103B8-77EF-4920-88FC-7D7F05529857}">
      <dgm:prSet/>
      <dgm:spPr/>
      <dgm:t>
        <a:bodyPr/>
        <a:lstStyle/>
        <a:p>
          <a:endParaRPr lang="hu-HU"/>
        </a:p>
      </dgm:t>
    </dgm:pt>
    <dgm:pt modelId="{ABCA791C-CDDD-4B89-8AFE-7AE81A1EA93B}">
      <dgm:prSet phldrT="[Szöveg]"/>
      <dgm:spPr/>
      <dgm:t>
        <a:bodyPr/>
        <a:lstStyle/>
        <a:p>
          <a:r>
            <a:rPr lang="hu-HU" b="1" dirty="0" smtClean="0"/>
            <a:t> Mérés, értékelés</a:t>
          </a:r>
          <a:endParaRPr lang="hu-HU" b="1" dirty="0"/>
        </a:p>
      </dgm:t>
    </dgm:pt>
    <dgm:pt modelId="{9591FBC3-482A-4F34-B3DE-820D5A5CFF88}" type="parTrans" cxnId="{FBEF7FA0-BC97-42CD-92CC-2223D73D8A27}">
      <dgm:prSet/>
      <dgm:spPr/>
      <dgm:t>
        <a:bodyPr/>
        <a:lstStyle/>
        <a:p>
          <a:endParaRPr lang="hu-HU"/>
        </a:p>
      </dgm:t>
    </dgm:pt>
    <dgm:pt modelId="{9B07ABC5-4660-4566-A03C-CC3FFD44ABF5}" type="sibTrans" cxnId="{FBEF7FA0-BC97-42CD-92CC-2223D73D8A27}">
      <dgm:prSet/>
      <dgm:spPr/>
      <dgm:t>
        <a:bodyPr/>
        <a:lstStyle/>
        <a:p>
          <a:endParaRPr lang="hu-HU"/>
        </a:p>
      </dgm:t>
    </dgm:pt>
    <dgm:pt modelId="{7EB4CCED-3E49-491B-AF7D-977743179642}">
      <dgm:prSet phldrT="[Szöveg]" custT="1"/>
      <dgm:spPr/>
      <dgm:t>
        <a:bodyPr/>
        <a:lstStyle/>
        <a:p>
          <a:r>
            <a:rPr lang="hu-HU" sz="1400" b="1" dirty="0" smtClean="0"/>
            <a:t>VIR</a:t>
          </a:r>
          <a:endParaRPr lang="hu-HU" sz="1400" b="1" dirty="0"/>
        </a:p>
      </dgm:t>
    </dgm:pt>
    <dgm:pt modelId="{EAA8A034-180F-49BB-B42F-C426002CE5D9}" type="parTrans" cxnId="{A7CB0F4D-C2A7-42D7-8714-BB5006B8835F}">
      <dgm:prSet/>
      <dgm:spPr/>
      <dgm:t>
        <a:bodyPr/>
        <a:lstStyle/>
        <a:p>
          <a:endParaRPr lang="hu-HU"/>
        </a:p>
      </dgm:t>
    </dgm:pt>
    <dgm:pt modelId="{ABA13BAE-7187-4F1C-A3DB-09EC6B497DCE}" type="sibTrans" cxnId="{A7CB0F4D-C2A7-42D7-8714-BB5006B8835F}">
      <dgm:prSet/>
      <dgm:spPr/>
      <dgm:t>
        <a:bodyPr/>
        <a:lstStyle/>
        <a:p>
          <a:endParaRPr lang="hu-HU"/>
        </a:p>
      </dgm:t>
    </dgm:pt>
    <dgm:pt modelId="{11E568C8-26D4-4D34-A9ED-0D9E8491B45C}">
      <dgm:prSet phldrT="[Szöveg]" custT="1"/>
      <dgm:spPr/>
      <dgm:t>
        <a:bodyPr/>
        <a:lstStyle/>
        <a:p>
          <a:r>
            <a:rPr lang="hu-HU" sz="1400" b="1" dirty="0" smtClean="0"/>
            <a:t>Ügyfélszolgálat</a:t>
          </a:r>
          <a:endParaRPr lang="hu-HU" sz="1400" b="1" dirty="0"/>
        </a:p>
      </dgm:t>
    </dgm:pt>
    <dgm:pt modelId="{38386DFA-A595-4565-975E-26415CE68A5E}" type="parTrans" cxnId="{81E9D8A4-F2AD-49A9-99B5-72C5AB7F8163}">
      <dgm:prSet/>
      <dgm:spPr/>
      <dgm:t>
        <a:bodyPr/>
        <a:lstStyle/>
        <a:p>
          <a:endParaRPr lang="hu-HU"/>
        </a:p>
      </dgm:t>
    </dgm:pt>
    <dgm:pt modelId="{C96CD833-E350-4396-A4B1-35C2DD4C9A44}" type="sibTrans" cxnId="{81E9D8A4-F2AD-49A9-99B5-72C5AB7F8163}">
      <dgm:prSet/>
      <dgm:spPr/>
      <dgm:t>
        <a:bodyPr/>
        <a:lstStyle/>
        <a:p>
          <a:endParaRPr lang="hu-HU"/>
        </a:p>
      </dgm:t>
    </dgm:pt>
    <dgm:pt modelId="{59385CF0-042A-49D2-88EA-1202E7B83B8B}">
      <dgm:prSet phldrT="[Szöveg]" custT="1"/>
      <dgm:spPr/>
      <dgm:t>
        <a:bodyPr/>
        <a:lstStyle/>
        <a:p>
          <a:r>
            <a:rPr lang="hu-HU" sz="1400" b="1" dirty="0" smtClean="0"/>
            <a:t>Hallgatói tanácsadás</a:t>
          </a:r>
          <a:endParaRPr lang="hu-HU" sz="1400" b="1" dirty="0"/>
        </a:p>
      </dgm:t>
    </dgm:pt>
    <dgm:pt modelId="{98482B1A-4DB3-4DEA-995D-18FE41801FDA}" type="parTrans" cxnId="{FE1DAAB0-5A51-4E52-9D7D-FEEC223274AF}">
      <dgm:prSet/>
      <dgm:spPr/>
      <dgm:t>
        <a:bodyPr/>
        <a:lstStyle/>
        <a:p>
          <a:endParaRPr lang="hu-HU"/>
        </a:p>
      </dgm:t>
    </dgm:pt>
    <dgm:pt modelId="{6EBB9020-ABC2-4390-8293-3ECB38689897}" type="sibTrans" cxnId="{FE1DAAB0-5A51-4E52-9D7D-FEEC223274AF}">
      <dgm:prSet/>
      <dgm:spPr/>
      <dgm:t>
        <a:bodyPr/>
        <a:lstStyle/>
        <a:p>
          <a:endParaRPr lang="hu-HU"/>
        </a:p>
      </dgm:t>
    </dgm:pt>
    <dgm:pt modelId="{D7E9551F-55F9-492F-9016-A62A85D02130}">
      <dgm:prSet phldrT="[Szöveg]" custT="1"/>
      <dgm:spPr/>
      <dgm:t>
        <a:bodyPr/>
        <a:lstStyle/>
        <a:p>
          <a:r>
            <a:rPr lang="hu-HU" sz="1400" b="1" dirty="0" smtClean="0"/>
            <a:t>DPR</a:t>
          </a:r>
          <a:endParaRPr lang="hu-HU" sz="1400" b="1" dirty="0"/>
        </a:p>
      </dgm:t>
    </dgm:pt>
    <dgm:pt modelId="{362E7675-89C1-4B1C-BE63-594B05F27628}" type="parTrans" cxnId="{A98A95A1-38AC-440D-A005-2D7959C098E0}">
      <dgm:prSet/>
      <dgm:spPr/>
      <dgm:t>
        <a:bodyPr/>
        <a:lstStyle/>
        <a:p>
          <a:endParaRPr lang="hu-HU"/>
        </a:p>
      </dgm:t>
    </dgm:pt>
    <dgm:pt modelId="{6AFCECAC-0806-49A1-9FAE-62661B6990EA}" type="sibTrans" cxnId="{A98A95A1-38AC-440D-A005-2D7959C098E0}">
      <dgm:prSet/>
      <dgm:spPr/>
      <dgm:t>
        <a:bodyPr/>
        <a:lstStyle/>
        <a:p>
          <a:endParaRPr lang="hu-HU"/>
        </a:p>
      </dgm:t>
    </dgm:pt>
    <dgm:pt modelId="{A4277CC1-C225-4CB1-8801-C6A07EAD4273}">
      <dgm:prSet phldrT="[Szöveg]" custT="1"/>
      <dgm:spPr/>
      <dgm:t>
        <a:bodyPr/>
        <a:lstStyle/>
        <a:p>
          <a:r>
            <a:rPr lang="hu-HU" sz="1200" b="1" dirty="0" smtClean="0"/>
            <a:t>Szakmai kollégium, adminisztratív kollégium, üzleti versenyképességi kollégium</a:t>
          </a:r>
          <a:endParaRPr lang="hu-HU" sz="1200" b="1" dirty="0"/>
        </a:p>
      </dgm:t>
    </dgm:pt>
    <dgm:pt modelId="{3BB7D0E9-C88B-4429-B0A7-3F2A320CA125}" type="parTrans" cxnId="{5942D9FF-C1E3-41A3-974F-63BEAB5C6C6B}">
      <dgm:prSet/>
      <dgm:spPr/>
      <dgm:t>
        <a:bodyPr/>
        <a:lstStyle/>
        <a:p>
          <a:endParaRPr lang="hu-HU"/>
        </a:p>
      </dgm:t>
    </dgm:pt>
    <dgm:pt modelId="{4968CAAF-B908-4F5A-A2BA-F3EA25E5922F}" type="sibTrans" cxnId="{5942D9FF-C1E3-41A3-974F-63BEAB5C6C6B}">
      <dgm:prSet/>
      <dgm:spPr/>
      <dgm:t>
        <a:bodyPr/>
        <a:lstStyle/>
        <a:p>
          <a:endParaRPr lang="hu-HU"/>
        </a:p>
      </dgm:t>
    </dgm:pt>
    <dgm:pt modelId="{AE9E4F06-3FC7-4009-9996-FDD587CAE426}">
      <dgm:prSet phldrT="[Szöveg]" custT="1"/>
      <dgm:spPr/>
      <dgm:t>
        <a:bodyPr/>
        <a:lstStyle/>
        <a:p>
          <a:r>
            <a:rPr lang="hu-HU" sz="1200" b="1" dirty="0" smtClean="0"/>
            <a:t>Professzionális belső szolgáltatások</a:t>
          </a:r>
          <a:endParaRPr lang="hu-HU" sz="1200" b="1" dirty="0"/>
        </a:p>
      </dgm:t>
    </dgm:pt>
    <dgm:pt modelId="{BC3A2FEA-E2CC-4C03-BE44-987FEEFF7AD2}" type="parTrans" cxnId="{06DAB7AC-11C5-480F-875D-B7834ED0D0A9}">
      <dgm:prSet/>
      <dgm:spPr/>
      <dgm:t>
        <a:bodyPr/>
        <a:lstStyle/>
        <a:p>
          <a:endParaRPr lang="hu-HU"/>
        </a:p>
      </dgm:t>
    </dgm:pt>
    <dgm:pt modelId="{6EF01EF0-70EB-4716-8117-56F134B83F8B}" type="sibTrans" cxnId="{06DAB7AC-11C5-480F-875D-B7834ED0D0A9}">
      <dgm:prSet/>
      <dgm:spPr/>
      <dgm:t>
        <a:bodyPr/>
        <a:lstStyle/>
        <a:p>
          <a:endParaRPr lang="hu-HU"/>
        </a:p>
      </dgm:t>
    </dgm:pt>
    <dgm:pt modelId="{25C38104-DA16-49E0-8A41-7A7609D12026}">
      <dgm:prSet phldrT="[Szöveg]"/>
      <dgm:spPr/>
      <dgm:t>
        <a:bodyPr/>
        <a:lstStyle/>
        <a:p>
          <a:r>
            <a:rPr lang="hu-HU" b="1" dirty="0" smtClean="0"/>
            <a:t>Hallgatói kutatás</a:t>
          </a:r>
          <a:endParaRPr lang="hu-HU" b="1" dirty="0"/>
        </a:p>
      </dgm:t>
    </dgm:pt>
    <dgm:pt modelId="{AF2696E8-1A2F-4217-A665-C7FF118F22BF}" type="parTrans" cxnId="{1D5E25BE-374F-4610-A3C0-1CC4675399CD}">
      <dgm:prSet/>
      <dgm:spPr/>
      <dgm:t>
        <a:bodyPr/>
        <a:lstStyle/>
        <a:p>
          <a:endParaRPr lang="hu-HU"/>
        </a:p>
      </dgm:t>
    </dgm:pt>
    <dgm:pt modelId="{A59FA8AB-9B95-40D3-9418-A1BA9E7F93F4}" type="sibTrans" cxnId="{1D5E25BE-374F-4610-A3C0-1CC4675399CD}">
      <dgm:prSet/>
      <dgm:spPr/>
      <dgm:t>
        <a:bodyPr/>
        <a:lstStyle/>
        <a:p>
          <a:endParaRPr lang="hu-HU"/>
        </a:p>
      </dgm:t>
    </dgm:pt>
    <dgm:pt modelId="{9597C2BF-7B33-4BC1-9E5F-0419373A0865}">
      <dgm:prSet phldrT="[Szöveg]"/>
      <dgm:spPr/>
      <dgm:t>
        <a:bodyPr/>
        <a:lstStyle/>
        <a:p>
          <a:r>
            <a:rPr lang="hu-HU" b="1" dirty="0" smtClean="0"/>
            <a:t>Hallgatói portfólió</a:t>
          </a:r>
          <a:endParaRPr lang="hu-HU" b="1" dirty="0"/>
        </a:p>
      </dgm:t>
    </dgm:pt>
    <dgm:pt modelId="{50F23871-0BDF-4C7A-86AC-A3AE1004C9E5}" type="parTrans" cxnId="{5B55DD1D-9B75-4056-97F4-F93E3709B131}">
      <dgm:prSet/>
      <dgm:spPr/>
      <dgm:t>
        <a:bodyPr/>
        <a:lstStyle/>
        <a:p>
          <a:endParaRPr lang="hu-HU"/>
        </a:p>
      </dgm:t>
    </dgm:pt>
    <dgm:pt modelId="{6643ED92-E267-4D63-9577-94F7C8C3F045}" type="sibTrans" cxnId="{5B55DD1D-9B75-4056-97F4-F93E3709B131}">
      <dgm:prSet/>
      <dgm:spPr/>
      <dgm:t>
        <a:bodyPr/>
        <a:lstStyle/>
        <a:p>
          <a:endParaRPr lang="hu-HU"/>
        </a:p>
      </dgm:t>
    </dgm:pt>
    <dgm:pt modelId="{9DD96294-C749-4E37-9B04-BB7E02147C8B}" type="pres">
      <dgm:prSet presAssocID="{593C4E42-455C-41F4-8419-1820DE8457C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A736DEC-DBDA-4291-B83A-5F4893F0978C}" type="pres">
      <dgm:prSet presAssocID="{593C4E42-455C-41F4-8419-1820DE8457CA}" presName="children" presStyleCnt="0"/>
      <dgm:spPr/>
    </dgm:pt>
    <dgm:pt modelId="{F6EB7C10-64E1-40C8-B70B-6508DFDB795C}" type="pres">
      <dgm:prSet presAssocID="{593C4E42-455C-41F4-8419-1820DE8457CA}" presName="child1group" presStyleCnt="0"/>
      <dgm:spPr/>
    </dgm:pt>
    <dgm:pt modelId="{CC8C17DE-F965-4CAB-B26D-BBB5A5F92053}" type="pres">
      <dgm:prSet presAssocID="{593C4E42-455C-41F4-8419-1820DE8457CA}" presName="child1" presStyleLbl="bgAcc1" presStyleIdx="0" presStyleCnt="4" custScaleX="171495" custScaleY="167301" custLinFactNeighborX="-27427" custLinFactNeighborY="-20428"/>
      <dgm:spPr/>
      <dgm:t>
        <a:bodyPr/>
        <a:lstStyle/>
        <a:p>
          <a:endParaRPr lang="hu-HU"/>
        </a:p>
      </dgm:t>
    </dgm:pt>
    <dgm:pt modelId="{0442D1B3-C02A-4923-BADF-56A2864747F5}" type="pres">
      <dgm:prSet presAssocID="{593C4E42-455C-41F4-8419-1820DE8457C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279702-19F3-4D54-81FD-A97ADC292653}" type="pres">
      <dgm:prSet presAssocID="{593C4E42-455C-41F4-8419-1820DE8457CA}" presName="child2group" presStyleCnt="0"/>
      <dgm:spPr/>
    </dgm:pt>
    <dgm:pt modelId="{5D8F2163-D942-4DAA-997F-C622666311FE}" type="pres">
      <dgm:prSet presAssocID="{593C4E42-455C-41F4-8419-1820DE8457CA}" presName="child2" presStyleLbl="bgAcc1" presStyleIdx="1" presStyleCnt="4" custScaleX="182220" custScaleY="172677" custLinFactNeighborX="26123" custLinFactNeighborY="-2749"/>
      <dgm:spPr/>
      <dgm:t>
        <a:bodyPr/>
        <a:lstStyle/>
        <a:p>
          <a:endParaRPr lang="hu-HU"/>
        </a:p>
      </dgm:t>
    </dgm:pt>
    <dgm:pt modelId="{20F012F1-2E44-446E-B0DF-2176E360695A}" type="pres">
      <dgm:prSet presAssocID="{593C4E42-455C-41F4-8419-1820DE8457C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828097-362D-4121-A539-447C6AAB05C6}" type="pres">
      <dgm:prSet presAssocID="{593C4E42-455C-41F4-8419-1820DE8457CA}" presName="child3group" presStyleCnt="0"/>
      <dgm:spPr/>
    </dgm:pt>
    <dgm:pt modelId="{FC6B5761-DA4B-4705-B807-ED65B5E22BF7}" type="pres">
      <dgm:prSet presAssocID="{593C4E42-455C-41F4-8419-1820DE8457CA}" presName="child3" presStyleLbl="bgAcc1" presStyleIdx="2" presStyleCnt="4" custScaleX="165607" custScaleY="158424" custLinFactNeighborX="35851" custLinFactNeighborY="-27672"/>
      <dgm:spPr/>
      <dgm:t>
        <a:bodyPr/>
        <a:lstStyle/>
        <a:p>
          <a:endParaRPr lang="hu-HU"/>
        </a:p>
      </dgm:t>
    </dgm:pt>
    <dgm:pt modelId="{B388B879-BED8-4CC7-8D37-1E353F962CFB}" type="pres">
      <dgm:prSet presAssocID="{593C4E42-455C-41F4-8419-1820DE8457C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854713-B78A-4DED-8604-B592998DA679}" type="pres">
      <dgm:prSet presAssocID="{593C4E42-455C-41F4-8419-1820DE8457CA}" presName="child4group" presStyleCnt="0"/>
      <dgm:spPr/>
    </dgm:pt>
    <dgm:pt modelId="{A90F69A1-6C52-4432-ADAA-69B6B2FFD8A9}" type="pres">
      <dgm:prSet presAssocID="{593C4E42-455C-41F4-8419-1820DE8457CA}" presName="child4" presStyleLbl="bgAcc1" presStyleIdx="3" presStyleCnt="4" custScaleX="163084" custScaleY="137740" custLinFactNeighborX="-32126" custLinFactNeighborY="-29859"/>
      <dgm:spPr/>
      <dgm:t>
        <a:bodyPr/>
        <a:lstStyle/>
        <a:p>
          <a:endParaRPr lang="hu-HU"/>
        </a:p>
      </dgm:t>
    </dgm:pt>
    <dgm:pt modelId="{002E9569-8675-4777-A2E4-E27E763610F4}" type="pres">
      <dgm:prSet presAssocID="{593C4E42-455C-41F4-8419-1820DE8457C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605BC4-19DA-4CE9-AA29-1897693EA90A}" type="pres">
      <dgm:prSet presAssocID="{593C4E42-455C-41F4-8419-1820DE8457CA}" presName="childPlaceholder" presStyleCnt="0"/>
      <dgm:spPr/>
    </dgm:pt>
    <dgm:pt modelId="{89632783-2815-4F99-8BEC-72177B40B882}" type="pres">
      <dgm:prSet presAssocID="{593C4E42-455C-41F4-8419-1820DE8457CA}" presName="circle" presStyleCnt="0"/>
      <dgm:spPr/>
    </dgm:pt>
    <dgm:pt modelId="{C5713B9C-7BDA-4FA6-B5E2-DBAD2D3FEBFD}" type="pres">
      <dgm:prSet presAssocID="{593C4E42-455C-41F4-8419-1820DE8457C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5C244C-7EAE-4EC8-8BDA-B1A4F4604B8E}" type="pres">
      <dgm:prSet presAssocID="{593C4E42-455C-41F4-8419-1820DE8457C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5887CE6-8F16-49E2-AB40-2887C38F1EED}" type="pres">
      <dgm:prSet presAssocID="{593C4E42-455C-41F4-8419-1820DE8457C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2E30820-B9BA-4A5C-A500-BC826FD353EF}" type="pres">
      <dgm:prSet presAssocID="{593C4E42-455C-41F4-8419-1820DE8457C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3FF92EB-D7D5-4D33-AC6A-3A86D59C58E1}" type="pres">
      <dgm:prSet presAssocID="{593C4E42-455C-41F4-8419-1820DE8457CA}" presName="quadrantPlaceholder" presStyleCnt="0"/>
      <dgm:spPr/>
    </dgm:pt>
    <dgm:pt modelId="{102E03E1-37B1-4A4E-A038-0F86951A700C}" type="pres">
      <dgm:prSet presAssocID="{593C4E42-455C-41F4-8419-1820DE8457CA}" presName="center1" presStyleLbl="fgShp" presStyleIdx="0" presStyleCnt="2"/>
      <dgm:spPr/>
    </dgm:pt>
    <dgm:pt modelId="{0E221B1E-EE51-4C81-86CD-22D798E8F12A}" type="pres">
      <dgm:prSet presAssocID="{593C4E42-455C-41F4-8419-1820DE8457CA}" presName="center2" presStyleLbl="fgShp" presStyleIdx="1" presStyleCnt="2"/>
      <dgm:spPr/>
    </dgm:pt>
  </dgm:ptLst>
  <dgm:cxnLst>
    <dgm:cxn modelId="{FBEF7FA0-BC97-42CD-92CC-2223D73D8A27}" srcId="{826EC002-0A18-48BE-97D9-742D5BAB73E7}" destId="{ABCA791C-CDDD-4B89-8AFE-7AE81A1EA93B}" srcOrd="5" destOrd="0" parTransId="{9591FBC3-482A-4F34-B3DE-820D5A5CFF88}" sibTransId="{9B07ABC5-4660-4566-A03C-CC3FFD44ABF5}"/>
    <dgm:cxn modelId="{06DAB7AC-11C5-480F-875D-B7834ED0D0A9}" srcId="{7CAF9E98-8A84-4BAF-8593-AC1A8D0A2207}" destId="{AE9E4F06-3FC7-4009-9996-FDD587CAE426}" srcOrd="2" destOrd="0" parTransId="{BC3A2FEA-E2CC-4C03-BE44-987FEEFF7AD2}" sibTransId="{6EF01EF0-70EB-4716-8117-56F134B83F8B}"/>
    <dgm:cxn modelId="{BD95108C-E6E3-4A05-B13E-BCF3B7EFD5B2}" type="presOf" srcId="{6407A037-30EF-45E9-883E-F6EA19CF4032}" destId="{0442D1B3-C02A-4923-BADF-56A2864747F5}" srcOrd="1" destOrd="0" presId="urn:microsoft.com/office/officeart/2005/8/layout/cycle4"/>
    <dgm:cxn modelId="{F12ED11D-3EE1-41DA-B4D8-965E8EE185F2}" srcId="{E8B0C704-724B-4942-AB91-10365CE378E2}" destId="{A705C919-47A3-4EA8-B91B-693FC6D894DD}" srcOrd="1" destOrd="0" parTransId="{87BF91C0-1219-4436-8055-B355941EA666}" sibTransId="{1E3696C5-F1B2-417D-BD45-1003A0E1F2B0}"/>
    <dgm:cxn modelId="{2033BC9D-1E42-4023-A4B9-0B56D827211A}" type="presOf" srcId="{2569A308-74D9-416A-8334-135289425084}" destId="{5D8F2163-D942-4DAA-997F-C622666311FE}" srcOrd="0" destOrd="0" presId="urn:microsoft.com/office/officeart/2005/8/layout/cycle4"/>
    <dgm:cxn modelId="{217303D8-8644-4425-8590-519FE6BC83DB}" type="presOf" srcId="{AB631FB3-D608-46F9-97B7-0666B1664CD6}" destId="{F2E30820-B9BA-4A5C-A500-BC826FD353EF}" srcOrd="0" destOrd="0" presId="urn:microsoft.com/office/officeart/2005/8/layout/cycle4"/>
    <dgm:cxn modelId="{5942D9FF-C1E3-41A3-974F-63BEAB5C6C6B}" srcId="{7CAF9E98-8A84-4BAF-8593-AC1A8D0A2207}" destId="{A4277CC1-C225-4CB1-8801-C6A07EAD4273}" srcOrd="1" destOrd="0" parTransId="{3BB7D0E9-C88B-4429-B0A7-3F2A320CA125}" sibTransId="{4968CAAF-B908-4F5A-A2BA-F3EA25E5922F}"/>
    <dgm:cxn modelId="{C60EE136-69DC-462F-A8B0-92595A8551B3}" type="presOf" srcId="{59385CF0-042A-49D2-88EA-1202E7B83B8B}" destId="{A90F69A1-6C52-4432-ADAA-69B6B2FFD8A9}" srcOrd="0" destOrd="2" presId="urn:microsoft.com/office/officeart/2005/8/layout/cycle4"/>
    <dgm:cxn modelId="{4FE0F010-B84E-4CAD-970E-4840B4D41DD4}" srcId="{593C4E42-455C-41F4-8419-1820DE8457CA}" destId="{826EC002-0A18-48BE-97D9-742D5BAB73E7}" srcOrd="1" destOrd="0" parTransId="{18F540AF-CC6A-4942-9BD5-D1F47D3B06E9}" sibTransId="{7A3FCB1B-AAC0-4BCF-9E4F-375F1BDD47AA}"/>
    <dgm:cxn modelId="{595751B4-F5A0-4EFB-9EC7-93B3650B05A9}" type="presOf" srcId="{4C99DB90-541B-427C-A3F8-3072A0F58C33}" destId="{5D8F2163-D942-4DAA-997F-C622666311FE}" srcOrd="0" destOrd="1" presId="urn:microsoft.com/office/officeart/2005/8/layout/cycle4"/>
    <dgm:cxn modelId="{A7CB0F4D-C2A7-42D7-8714-BB5006B8835F}" srcId="{E8B0C704-724B-4942-AB91-10365CE378E2}" destId="{7EB4CCED-3E49-491B-AF7D-977743179642}" srcOrd="2" destOrd="0" parTransId="{EAA8A034-180F-49BB-B42F-C426002CE5D9}" sibTransId="{ABA13BAE-7187-4F1C-A3DB-09EC6B497DCE}"/>
    <dgm:cxn modelId="{5D47604A-F8F8-4962-B6F4-D67A227F740A}" type="presOf" srcId="{AE9E4F06-3FC7-4009-9996-FDD587CAE426}" destId="{FC6B5761-DA4B-4705-B807-ED65B5E22BF7}" srcOrd="0" destOrd="2" presId="urn:microsoft.com/office/officeart/2005/8/layout/cycle4"/>
    <dgm:cxn modelId="{5B55DD1D-9B75-4056-97F4-F93E3709B131}" srcId="{826EC002-0A18-48BE-97D9-742D5BAB73E7}" destId="{9597C2BF-7B33-4BC1-9E5F-0419373A0865}" srcOrd="4" destOrd="0" parTransId="{50F23871-0BDF-4C7A-86AC-A3AE1004C9E5}" sibTransId="{6643ED92-E267-4D63-9577-94F7C8C3F045}"/>
    <dgm:cxn modelId="{406C10DC-03C1-4775-8578-3EF46E9920C1}" type="presOf" srcId="{11E568C8-26D4-4D34-A9ED-0D9E8491B45C}" destId="{A90F69A1-6C52-4432-ADAA-69B6B2FFD8A9}" srcOrd="0" destOrd="1" presId="urn:microsoft.com/office/officeart/2005/8/layout/cycle4"/>
    <dgm:cxn modelId="{FE1DAAB0-5A51-4E52-9D7D-FEEC223274AF}" srcId="{AB631FB3-D608-46F9-97B7-0666B1664CD6}" destId="{59385CF0-042A-49D2-88EA-1202E7B83B8B}" srcOrd="2" destOrd="0" parTransId="{98482B1A-4DB3-4DEA-995D-18FE41801FDA}" sibTransId="{6EBB9020-ABC2-4390-8293-3ECB38689897}"/>
    <dgm:cxn modelId="{C3403274-D14A-4D73-81B4-A99EF4D849CF}" type="presOf" srcId="{ABCA791C-CDDD-4B89-8AFE-7AE81A1EA93B}" destId="{5D8F2163-D942-4DAA-997F-C622666311FE}" srcOrd="0" destOrd="5" presId="urn:microsoft.com/office/officeart/2005/8/layout/cycle4"/>
    <dgm:cxn modelId="{49E58608-60AF-4306-B92C-69A1BD3D8CC9}" type="presOf" srcId="{D7E9551F-55F9-492F-9016-A62A85D02130}" destId="{002E9569-8675-4777-A2E4-E27E763610F4}" srcOrd="1" destOrd="3" presId="urn:microsoft.com/office/officeart/2005/8/layout/cycle4"/>
    <dgm:cxn modelId="{3AA75692-C8F8-48C3-B4CC-2E97B7F0B62B}" type="presOf" srcId="{A4277CC1-C225-4CB1-8801-C6A07EAD4273}" destId="{B388B879-BED8-4CC7-8D37-1E353F962CFB}" srcOrd="1" destOrd="1" presId="urn:microsoft.com/office/officeart/2005/8/layout/cycle4"/>
    <dgm:cxn modelId="{7CC8603A-B73D-49DF-A27D-464B8E6234F1}" type="presOf" srcId="{59385CF0-042A-49D2-88EA-1202E7B83B8B}" destId="{002E9569-8675-4777-A2E4-E27E763610F4}" srcOrd="1" destOrd="2" presId="urn:microsoft.com/office/officeart/2005/8/layout/cycle4"/>
    <dgm:cxn modelId="{29496B92-AAF3-4804-AEF2-22FC7DE30D1A}" srcId="{593C4E42-455C-41F4-8419-1820DE8457CA}" destId="{E8B0C704-724B-4942-AB91-10365CE378E2}" srcOrd="0" destOrd="0" parTransId="{198D9E02-A570-4929-A16B-D8C18FC7E54D}" sibTransId="{FBB668FB-9865-42BA-B329-889B649354E7}"/>
    <dgm:cxn modelId="{4BC103B8-77EF-4920-88FC-7D7F05529857}" srcId="{826EC002-0A18-48BE-97D9-742D5BAB73E7}" destId="{4F4965E1-CC5B-4793-894F-5A4229E21B66}" srcOrd="2" destOrd="0" parTransId="{5F445042-DFB4-4663-86C2-552F44F89AD7}" sibTransId="{D167EFD2-6D25-4120-A802-543F88936A80}"/>
    <dgm:cxn modelId="{1C832A40-292E-4F6A-8038-8CF4044AF909}" type="presOf" srcId="{A4277CC1-C225-4CB1-8801-C6A07EAD4273}" destId="{FC6B5761-DA4B-4705-B807-ED65B5E22BF7}" srcOrd="0" destOrd="1" presId="urn:microsoft.com/office/officeart/2005/8/layout/cycle4"/>
    <dgm:cxn modelId="{EDBF9DF5-425E-4A92-AD76-C393FA87A5CA}" srcId="{826EC002-0A18-48BE-97D9-742D5BAB73E7}" destId="{4C99DB90-541B-427C-A3F8-3072A0F58C33}" srcOrd="1" destOrd="0" parTransId="{FFB5C28D-4E83-47CD-AA90-769388B57F48}" sibTransId="{5067456A-FD97-430E-92A3-8097CC45AF3E}"/>
    <dgm:cxn modelId="{939761D4-6830-46B6-8AF8-2511AA64F4D1}" type="presOf" srcId="{7CAF9E98-8A84-4BAF-8593-AC1A8D0A2207}" destId="{A5887CE6-8F16-49E2-AB40-2887C38F1EED}" srcOrd="0" destOrd="0" presId="urn:microsoft.com/office/officeart/2005/8/layout/cycle4"/>
    <dgm:cxn modelId="{18E1373B-D814-4152-A6E4-D5CA75DDD5A7}" type="presOf" srcId="{593C4E42-455C-41F4-8419-1820DE8457CA}" destId="{9DD96294-C749-4E37-9B04-BB7E02147C8B}" srcOrd="0" destOrd="0" presId="urn:microsoft.com/office/officeart/2005/8/layout/cycle4"/>
    <dgm:cxn modelId="{A98A95A1-38AC-440D-A005-2D7959C098E0}" srcId="{AB631FB3-D608-46F9-97B7-0666B1664CD6}" destId="{D7E9551F-55F9-492F-9016-A62A85D02130}" srcOrd="3" destOrd="0" parTransId="{362E7675-89C1-4B1C-BE63-594B05F27628}" sibTransId="{6AFCECAC-0806-49A1-9FAE-62661B6990EA}"/>
    <dgm:cxn modelId="{D5A41966-24EF-4551-8A35-B99D00FC93D0}" type="presOf" srcId="{A705C919-47A3-4EA8-B91B-693FC6D894DD}" destId="{CC8C17DE-F965-4CAB-B26D-BBB5A5F92053}" srcOrd="0" destOrd="1" presId="urn:microsoft.com/office/officeart/2005/8/layout/cycle4"/>
    <dgm:cxn modelId="{5BCE0230-FBEB-493C-9002-355C5BAA9AF9}" srcId="{7CAF9E98-8A84-4BAF-8593-AC1A8D0A2207}" destId="{27EF6904-C2C0-4781-B81B-C2B0DA3E0915}" srcOrd="0" destOrd="0" parTransId="{532165DE-8126-4464-AD4A-8ED75BF45CD8}" sibTransId="{2F281A1C-E486-4FAD-8572-7F61A8C166FB}"/>
    <dgm:cxn modelId="{03D43AFA-29E7-4B4A-BCA1-B6DE6476C47B}" srcId="{593C4E42-455C-41F4-8419-1820DE8457CA}" destId="{7CAF9E98-8A84-4BAF-8593-AC1A8D0A2207}" srcOrd="2" destOrd="0" parTransId="{200D39C3-AF49-415E-BC65-0000517A987B}" sibTransId="{4123452D-EBE8-40C2-85BA-4E8DB7D5D9DA}"/>
    <dgm:cxn modelId="{CE940520-6258-4799-B4E9-7E666F105DD6}" srcId="{593C4E42-455C-41F4-8419-1820DE8457CA}" destId="{AB631FB3-D608-46F9-97B7-0666B1664CD6}" srcOrd="3" destOrd="0" parTransId="{A4A5931F-D0F9-46FB-9549-6CE6E70C8F07}" sibTransId="{126EB1E0-8C17-4A36-80D7-061FF3481631}"/>
    <dgm:cxn modelId="{5E2A8502-AA90-40C4-B9AA-464062DC098F}" type="presOf" srcId="{4F4965E1-CC5B-4793-894F-5A4229E21B66}" destId="{20F012F1-2E44-446E-B0DF-2176E360695A}" srcOrd="1" destOrd="2" presId="urn:microsoft.com/office/officeart/2005/8/layout/cycle4"/>
    <dgm:cxn modelId="{A38DE2DA-13BA-4487-8E89-EC5FB9C48B95}" type="presOf" srcId="{E8B0C704-724B-4942-AB91-10365CE378E2}" destId="{C5713B9C-7BDA-4FA6-B5E2-DBAD2D3FEBFD}" srcOrd="0" destOrd="0" presId="urn:microsoft.com/office/officeart/2005/8/layout/cycle4"/>
    <dgm:cxn modelId="{CCB77585-53D5-41AD-889F-B0A36138E9FF}" type="presOf" srcId="{ABCA791C-CDDD-4B89-8AFE-7AE81A1EA93B}" destId="{20F012F1-2E44-446E-B0DF-2176E360695A}" srcOrd="1" destOrd="5" presId="urn:microsoft.com/office/officeart/2005/8/layout/cycle4"/>
    <dgm:cxn modelId="{7AE75E59-95DF-447C-BFCD-94132D680CF2}" srcId="{AB631FB3-D608-46F9-97B7-0666B1664CD6}" destId="{95E1DBCA-9087-42B5-8040-25CCF2C714E6}" srcOrd="0" destOrd="0" parTransId="{B65503A8-6D22-4FD6-9987-9C9062FD9784}" sibTransId="{C9CF2254-120E-41F0-9C2A-2223B140AD46}"/>
    <dgm:cxn modelId="{23F29336-00F4-49CB-81CA-5E5306A319CE}" type="presOf" srcId="{9597C2BF-7B33-4BC1-9E5F-0419373A0865}" destId="{20F012F1-2E44-446E-B0DF-2176E360695A}" srcOrd="1" destOrd="4" presId="urn:microsoft.com/office/officeart/2005/8/layout/cycle4"/>
    <dgm:cxn modelId="{96015FFF-BA2B-42AA-BEFC-BFB4EC21F836}" type="presOf" srcId="{27EF6904-C2C0-4781-B81B-C2B0DA3E0915}" destId="{B388B879-BED8-4CC7-8D37-1E353F962CFB}" srcOrd="1" destOrd="0" presId="urn:microsoft.com/office/officeart/2005/8/layout/cycle4"/>
    <dgm:cxn modelId="{43B3525B-A16E-46AB-8CB3-26F71CF4AECE}" type="presOf" srcId="{4F4965E1-CC5B-4793-894F-5A4229E21B66}" destId="{5D8F2163-D942-4DAA-997F-C622666311FE}" srcOrd="0" destOrd="2" presId="urn:microsoft.com/office/officeart/2005/8/layout/cycle4"/>
    <dgm:cxn modelId="{956D4825-D759-4470-BFA7-4B1E9F9651C1}" type="presOf" srcId="{11E568C8-26D4-4D34-A9ED-0D9E8491B45C}" destId="{002E9569-8675-4777-A2E4-E27E763610F4}" srcOrd="1" destOrd="1" presId="urn:microsoft.com/office/officeart/2005/8/layout/cycle4"/>
    <dgm:cxn modelId="{96E271E7-4924-4AA1-8045-149C51824737}" type="presOf" srcId="{A705C919-47A3-4EA8-B91B-693FC6D894DD}" destId="{0442D1B3-C02A-4923-BADF-56A2864747F5}" srcOrd="1" destOrd="1" presId="urn:microsoft.com/office/officeart/2005/8/layout/cycle4"/>
    <dgm:cxn modelId="{950CFF18-EAC0-4F26-B858-3A2615058B90}" type="presOf" srcId="{9597C2BF-7B33-4BC1-9E5F-0419373A0865}" destId="{5D8F2163-D942-4DAA-997F-C622666311FE}" srcOrd="0" destOrd="4" presId="urn:microsoft.com/office/officeart/2005/8/layout/cycle4"/>
    <dgm:cxn modelId="{4C45253B-F684-4841-BE7C-B0BDF0A288AB}" srcId="{E8B0C704-724B-4942-AB91-10365CE378E2}" destId="{6407A037-30EF-45E9-883E-F6EA19CF4032}" srcOrd="0" destOrd="0" parTransId="{2DD0E523-9500-45D1-9AD3-DC37507307EB}" sibTransId="{28A0AFF6-0038-48A0-8370-401B076BDC2E}"/>
    <dgm:cxn modelId="{8B94FFC3-325C-46A7-BC2A-0E6E81129348}" type="presOf" srcId="{7EB4CCED-3E49-491B-AF7D-977743179642}" destId="{0442D1B3-C02A-4923-BADF-56A2864747F5}" srcOrd="1" destOrd="2" presId="urn:microsoft.com/office/officeart/2005/8/layout/cycle4"/>
    <dgm:cxn modelId="{56F58C9D-5D58-4BCC-AAA1-FF9B4CA1F73C}" type="presOf" srcId="{2569A308-74D9-416A-8334-135289425084}" destId="{20F012F1-2E44-446E-B0DF-2176E360695A}" srcOrd="1" destOrd="0" presId="urn:microsoft.com/office/officeart/2005/8/layout/cycle4"/>
    <dgm:cxn modelId="{1BD43625-E7C0-4E0E-B8D6-BF9D0E0C1646}" type="presOf" srcId="{6407A037-30EF-45E9-883E-F6EA19CF4032}" destId="{CC8C17DE-F965-4CAB-B26D-BBB5A5F92053}" srcOrd="0" destOrd="0" presId="urn:microsoft.com/office/officeart/2005/8/layout/cycle4"/>
    <dgm:cxn modelId="{1D5E25BE-374F-4610-A3C0-1CC4675399CD}" srcId="{826EC002-0A18-48BE-97D9-742D5BAB73E7}" destId="{25C38104-DA16-49E0-8A41-7A7609D12026}" srcOrd="3" destOrd="0" parTransId="{AF2696E8-1A2F-4217-A665-C7FF118F22BF}" sibTransId="{A59FA8AB-9B95-40D3-9418-A1BA9E7F93F4}"/>
    <dgm:cxn modelId="{745D74E1-4A09-4C00-A941-3DBAE50D6EA0}" type="presOf" srcId="{25C38104-DA16-49E0-8A41-7A7609D12026}" destId="{20F012F1-2E44-446E-B0DF-2176E360695A}" srcOrd="1" destOrd="3" presId="urn:microsoft.com/office/officeart/2005/8/layout/cycle4"/>
    <dgm:cxn modelId="{26E2D520-B1D0-4401-B5DC-37F9D5ABF311}" type="presOf" srcId="{7EB4CCED-3E49-491B-AF7D-977743179642}" destId="{CC8C17DE-F965-4CAB-B26D-BBB5A5F92053}" srcOrd="0" destOrd="2" presId="urn:microsoft.com/office/officeart/2005/8/layout/cycle4"/>
    <dgm:cxn modelId="{533C2E7D-8D58-41F7-9A64-1BD3E5AA76F3}" type="presOf" srcId="{826EC002-0A18-48BE-97D9-742D5BAB73E7}" destId="{AF5C244C-7EAE-4EC8-8BDA-B1A4F4604B8E}" srcOrd="0" destOrd="0" presId="urn:microsoft.com/office/officeart/2005/8/layout/cycle4"/>
    <dgm:cxn modelId="{67594881-5D40-436A-8E3A-28F4A851E2B8}" type="presOf" srcId="{95E1DBCA-9087-42B5-8040-25CCF2C714E6}" destId="{A90F69A1-6C52-4432-ADAA-69B6B2FFD8A9}" srcOrd="0" destOrd="0" presId="urn:microsoft.com/office/officeart/2005/8/layout/cycle4"/>
    <dgm:cxn modelId="{04707519-C720-4649-B851-4B8CF6D6404E}" type="presOf" srcId="{AE9E4F06-3FC7-4009-9996-FDD587CAE426}" destId="{B388B879-BED8-4CC7-8D37-1E353F962CFB}" srcOrd="1" destOrd="2" presId="urn:microsoft.com/office/officeart/2005/8/layout/cycle4"/>
    <dgm:cxn modelId="{DE20B375-B91B-4EC0-AB6B-AAB255651110}" type="presOf" srcId="{D7E9551F-55F9-492F-9016-A62A85D02130}" destId="{A90F69A1-6C52-4432-ADAA-69B6B2FFD8A9}" srcOrd="0" destOrd="3" presId="urn:microsoft.com/office/officeart/2005/8/layout/cycle4"/>
    <dgm:cxn modelId="{81E9D8A4-F2AD-49A9-99B5-72C5AB7F8163}" srcId="{AB631FB3-D608-46F9-97B7-0666B1664CD6}" destId="{11E568C8-26D4-4D34-A9ED-0D9E8491B45C}" srcOrd="1" destOrd="0" parTransId="{38386DFA-A595-4565-975E-26415CE68A5E}" sibTransId="{C96CD833-E350-4396-A4B1-35C2DD4C9A44}"/>
    <dgm:cxn modelId="{E6F8B7D1-6454-4024-A947-F47FE71CC9E6}" srcId="{826EC002-0A18-48BE-97D9-742D5BAB73E7}" destId="{2569A308-74D9-416A-8334-135289425084}" srcOrd="0" destOrd="0" parTransId="{F83EFE42-7A20-48A9-ACA6-9649C4D28482}" sibTransId="{94AB3E6F-A1FC-498A-9F9B-83E816A21123}"/>
    <dgm:cxn modelId="{1B4F2B01-E902-40AE-8FE5-5D5C6E1BB46F}" type="presOf" srcId="{25C38104-DA16-49E0-8A41-7A7609D12026}" destId="{5D8F2163-D942-4DAA-997F-C622666311FE}" srcOrd="0" destOrd="3" presId="urn:microsoft.com/office/officeart/2005/8/layout/cycle4"/>
    <dgm:cxn modelId="{2C796D21-308F-4662-B826-54E018933DED}" type="presOf" srcId="{4C99DB90-541B-427C-A3F8-3072A0F58C33}" destId="{20F012F1-2E44-446E-B0DF-2176E360695A}" srcOrd="1" destOrd="1" presId="urn:microsoft.com/office/officeart/2005/8/layout/cycle4"/>
    <dgm:cxn modelId="{73C56D11-EB37-4C44-9E8E-2939F97141D6}" type="presOf" srcId="{27EF6904-C2C0-4781-B81B-C2B0DA3E0915}" destId="{FC6B5761-DA4B-4705-B807-ED65B5E22BF7}" srcOrd="0" destOrd="0" presId="urn:microsoft.com/office/officeart/2005/8/layout/cycle4"/>
    <dgm:cxn modelId="{5FDA1454-9B6D-44C0-B81F-12B801C656CC}" type="presOf" srcId="{95E1DBCA-9087-42B5-8040-25CCF2C714E6}" destId="{002E9569-8675-4777-A2E4-E27E763610F4}" srcOrd="1" destOrd="0" presId="urn:microsoft.com/office/officeart/2005/8/layout/cycle4"/>
    <dgm:cxn modelId="{A20F2B8F-7481-49FB-BC1A-610C22085E00}" type="presParOf" srcId="{9DD96294-C749-4E37-9B04-BB7E02147C8B}" destId="{AA736DEC-DBDA-4291-B83A-5F4893F0978C}" srcOrd="0" destOrd="0" presId="urn:microsoft.com/office/officeart/2005/8/layout/cycle4"/>
    <dgm:cxn modelId="{7537B634-29A5-41F9-A35B-580DDC9CF280}" type="presParOf" srcId="{AA736DEC-DBDA-4291-B83A-5F4893F0978C}" destId="{F6EB7C10-64E1-40C8-B70B-6508DFDB795C}" srcOrd="0" destOrd="0" presId="urn:microsoft.com/office/officeart/2005/8/layout/cycle4"/>
    <dgm:cxn modelId="{D2C46ECD-87F2-4F77-8781-6368CF49AA8C}" type="presParOf" srcId="{F6EB7C10-64E1-40C8-B70B-6508DFDB795C}" destId="{CC8C17DE-F965-4CAB-B26D-BBB5A5F92053}" srcOrd="0" destOrd="0" presId="urn:microsoft.com/office/officeart/2005/8/layout/cycle4"/>
    <dgm:cxn modelId="{0E1F2673-69D0-41CC-ADB5-BA08F444F83A}" type="presParOf" srcId="{F6EB7C10-64E1-40C8-B70B-6508DFDB795C}" destId="{0442D1B3-C02A-4923-BADF-56A2864747F5}" srcOrd="1" destOrd="0" presId="urn:microsoft.com/office/officeart/2005/8/layout/cycle4"/>
    <dgm:cxn modelId="{4430B269-CF1D-4AC5-BF44-081C9D024A99}" type="presParOf" srcId="{AA736DEC-DBDA-4291-B83A-5F4893F0978C}" destId="{48279702-19F3-4D54-81FD-A97ADC292653}" srcOrd="1" destOrd="0" presId="urn:microsoft.com/office/officeart/2005/8/layout/cycle4"/>
    <dgm:cxn modelId="{8EA84932-3397-43FB-9C60-E9879895CD57}" type="presParOf" srcId="{48279702-19F3-4D54-81FD-A97ADC292653}" destId="{5D8F2163-D942-4DAA-997F-C622666311FE}" srcOrd="0" destOrd="0" presId="urn:microsoft.com/office/officeart/2005/8/layout/cycle4"/>
    <dgm:cxn modelId="{3ADF5F6E-EDCA-4D1A-A63A-A6E5EEDBE38D}" type="presParOf" srcId="{48279702-19F3-4D54-81FD-A97ADC292653}" destId="{20F012F1-2E44-446E-B0DF-2176E360695A}" srcOrd="1" destOrd="0" presId="urn:microsoft.com/office/officeart/2005/8/layout/cycle4"/>
    <dgm:cxn modelId="{0DFA30D2-7B34-458F-9E22-659CB8E60AEC}" type="presParOf" srcId="{AA736DEC-DBDA-4291-B83A-5F4893F0978C}" destId="{91828097-362D-4121-A539-447C6AAB05C6}" srcOrd="2" destOrd="0" presId="urn:microsoft.com/office/officeart/2005/8/layout/cycle4"/>
    <dgm:cxn modelId="{5E75FE7E-2E44-472F-A529-1DE40DC7811F}" type="presParOf" srcId="{91828097-362D-4121-A539-447C6AAB05C6}" destId="{FC6B5761-DA4B-4705-B807-ED65B5E22BF7}" srcOrd="0" destOrd="0" presId="urn:microsoft.com/office/officeart/2005/8/layout/cycle4"/>
    <dgm:cxn modelId="{9BA1EC92-1B7E-404F-9C13-0B4CA29A3381}" type="presParOf" srcId="{91828097-362D-4121-A539-447C6AAB05C6}" destId="{B388B879-BED8-4CC7-8D37-1E353F962CFB}" srcOrd="1" destOrd="0" presId="urn:microsoft.com/office/officeart/2005/8/layout/cycle4"/>
    <dgm:cxn modelId="{FFFE5C44-A2DE-43E2-862E-5BDC9951CEFF}" type="presParOf" srcId="{AA736DEC-DBDA-4291-B83A-5F4893F0978C}" destId="{BF854713-B78A-4DED-8604-B592998DA679}" srcOrd="3" destOrd="0" presId="urn:microsoft.com/office/officeart/2005/8/layout/cycle4"/>
    <dgm:cxn modelId="{6DBBD943-16DF-4776-897B-3096D84BAB49}" type="presParOf" srcId="{BF854713-B78A-4DED-8604-B592998DA679}" destId="{A90F69A1-6C52-4432-ADAA-69B6B2FFD8A9}" srcOrd="0" destOrd="0" presId="urn:microsoft.com/office/officeart/2005/8/layout/cycle4"/>
    <dgm:cxn modelId="{C7933908-A55E-4B50-865B-ACC53FD7DFFE}" type="presParOf" srcId="{BF854713-B78A-4DED-8604-B592998DA679}" destId="{002E9569-8675-4777-A2E4-E27E763610F4}" srcOrd="1" destOrd="0" presId="urn:microsoft.com/office/officeart/2005/8/layout/cycle4"/>
    <dgm:cxn modelId="{3E6EBFC7-6056-4B13-93A8-D00D59C6DE18}" type="presParOf" srcId="{AA736DEC-DBDA-4291-B83A-5F4893F0978C}" destId="{E3605BC4-19DA-4CE9-AA29-1897693EA90A}" srcOrd="4" destOrd="0" presId="urn:microsoft.com/office/officeart/2005/8/layout/cycle4"/>
    <dgm:cxn modelId="{907C97E0-3D45-45C1-BB4B-CB8DF3E15C66}" type="presParOf" srcId="{9DD96294-C749-4E37-9B04-BB7E02147C8B}" destId="{89632783-2815-4F99-8BEC-72177B40B882}" srcOrd="1" destOrd="0" presId="urn:microsoft.com/office/officeart/2005/8/layout/cycle4"/>
    <dgm:cxn modelId="{7161FBCE-ECFD-470D-B8EB-8F9771C0C2AC}" type="presParOf" srcId="{89632783-2815-4F99-8BEC-72177B40B882}" destId="{C5713B9C-7BDA-4FA6-B5E2-DBAD2D3FEBFD}" srcOrd="0" destOrd="0" presId="urn:microsoft.com/office/officeart/2005/8/layout/cycle4"/>
    <dgm:cxn modelId="{EC9DA187-BCC5-47EF-851E-8C973C9B532F}" type="presParOf" srcId="{89632783-2815-4F99-8BEC-72177B40B882}" destId="{AF5C244C-7EAE-4EC8-8BDA-B1A4F4604B8E}" srcOrd="1" destOrd="0" presId="urn:microsoft.com/office/officeart/2005/8/layout/cycle4"/>
    <dgm:cxn modelId="{6F309978-1595-4ABD-B618-240ACC346D9F}" type="presParOf" srcId="{89632783-2815-4F99-8BEC-72177B40B882}" destId="{A5887CE6-8F16-49E2-AB40-2887C38F1EED}" srcOrd="2" destOrd="0" presId="urn:microsoft.com/office/officeart/2005/8/layout/cycle4"/>
    <dgm:cxn modelId="{25B559A0-6080-42D4-B2FD-DF3EFBC7B398}" type="presParOf" srcId="{89632783-2815-4F99-8BEC-72177B40B882}" destId="{F2E30820-B9BA-4A5C-A500-BC826FD353EF}" srcOrd="3" destOrd="0" presId="urn:microsoft.com/office/officeart/2005/8/layout/cycle4"/>
    <dgm:cxn modelId="{06CCCA3A-7DCA-4CD9-9EC5-2DCC96196B9F}" type="presParOf" srcId="{89632783-2815-4F99-8BEC-72177B40B882}" destId="{13FF92EB-D7D5-4D33-AC6A-3A86D59C58E1}" srcOrd="4" destOrd="0" presId="urn:microsoft.com/office/officeart/2005/8/layout/cycle4"/>
    <dgm:cxn modelId="{A245A7F7-3E44-4EE0-9F66-B73BC49AD0BB}" type="presParOf" srcId="{9DD96294-C749-4E37-9B04-BB7E02147C8B}" destId="{102E03E1-37B1-4A4E-A038-0F86951A700C}" srcOrd="2" destOrd="0" presId="urn:microsoft.com/office/officeart/2005/8/layout/cycle4"/>
    <dgm:cxn modelId="{F1BAAF04-26CA-44DA-88BB-A1BC71AAB7DE}" type="presParOf" srcId="{9DD96294-C749-4E37-9B04-BB7E02147C8B}" destId="{0E221B1E-EE51-4C81-86CD-22D798E8F12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EA0E1B-E668-46A3-89E0-02EAA25F914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E888E3D-6490-477C-992C-0B532A06C81D}">
      <dgm:prSet phldrT="[Szöveg]" custT="1"/>
      <dgm:spPr/>
      <dgm:t>
        <a:bodyPr/>
        <a:lstStyle/>
        <a:p>
          <a:r>
            <a:rPr lang="hu-HU" sz="1600" b="1" dirty="0" smtClean="0"/>
            <a:t>Tanszékvezető, szakvezető</a:t>
          </a:r>
          <a:endParaRPr lang="hu-HU" sz="1600" b="1" dirty="0"/>
        </a:p>
      </dgm:t>
    </dgm:pt>
    <dgm:pt modelId="{91E559CA-CCAB-4107-8586-FF2F81CFFA21}" type="parTrans" cxnId="{01BA4C0D-A442-45F7-8508-4A77D26B39A2}">
      <dgm:prSet/>
      <dgm:spPr/>
      <dgm:t>
        <a:bodyPr/>
        <a:lstStyle/>
        <a:p>
          <a:endParaRPr lang="hu-HU"/>
        </a:p>
      </dgm:t>
    </dgm:pt>
    <dgm:pt modelId="{6423BD4B-B34D-42D5-A46D-DC932C985FA1}" type="sibTrans" cxnId="{01BA4C0D-A442-45F7-8508-4A77D26B39A2}">
      <dgm:prSet/>
      <dgm:spPr/>
      <dgm:t>
        <a:bodyPr/>
        <a:lstStyle/>
        <a:p>
          <a:endParaRPr lang="hu-HU"/>
        </a:p>
      </dgm:t>
    </dgm:pt>
    <dgm:pt modelId="{7FC56D65-238B-435E-8FC3-4221E8AA7520}">
      <dgm:prSet phldrT="[Szöveg]"/>
      <dgm:spPr/>
      <dgm:t>
        <a:bodyPr/>
        <a:lstStyle/>
        <a:p>
          <a:r>
            <a:rPr lang="hu-HU" b="1" dirty="0" smtClean="0"/>
            <a:t>Komplex képzési és kutatási programtervezés, lebonyolítás, értékelés</a:t>
          </a:r>
          <a:endParaRPr lang="hu-HU" b="1" dirty="0"/>
        </a:p>
      </dgm:t>
    </dgm:pt>
    <dgm:pt modelId="{E7402788-BA46-4990-9913-9D09D3DF0778}" type="parTrans" cxnId="{7B8907AC-A25C-45E2-A3BB-08EFBBFAA824}">
      <dgm:prSet/>
      <dgm:spPr/>
      <dgm:t>
        <a:bodyPr/>
        <a:lstStyle/>
        <a:p>
          <a:endParaRPr lang="hu-HU"/>
        </a:p>
      </dgm:t>
    </dgm:pt>
    <dgm:pt modelId="{59DC3918-6476-4448-AB91-2C23740BDD79}" type="sibTrans" cxnId="{7B8907AC-A25C-45E2-A3BB-08EFBBFAA824}">
      <dgm:prSet/>
      <dgm:spPr/>
      <dgm:t>
        <a:bodyPr/>
        <a:lstStyle/>
        <a:p>
          <a:endParaRPr lang="hu-HU"/>
        </a:p>
      </dgm:t>
    </dgm:pt>
    <dgm:pt modelId="{167D4D4F-0EF3-4097-999B-D1063C331358}">
      <dgm:prSet phldrT="[Szöveg]"/>
      <dgm:spPr/>
      <dgm:t>
        <a:bodyPr/>
        <a:lstStyle/>
        <a:p>
          <a:r>
            <a:rPr lang="hu-HU" b="1" dirty="0" smtClean="0"/>
            <a:t>Képzési programfilozófia,</a:t>
          </a:r>
        </a:p>
        <a:p>
          <a:r>
            <a:rPr lang="hu-HU" b="1" dirty="0" smtClean="0"/>
            <a:t>Szakmódszertan</a:t>
          </a:r>
        </a:p>
        <a:p>
          <a:r>
            <a:rPr lang="hu-HU" b="1" dirty="0" smtClean="0"/>
            <a:t>Benchmarking szemlélet</a:t>
          </a:r>
          <a:endParaRPr lang="hu-HU" b="1" dirty="0"/>
        </a:p>
      </dgm:t>
    </dgm:pt>
    <dgm:pt modelId="{2ED8BBFE-9DE1-467F-BEEA-C6F17847B615}" type="parTrans" cxnId="{DD180B42-3B2A-4006-94AE-4EDC46CAC108}">
      <dgm:prSet/>
      <dgm:spPr/>
      <dgm:t>
        <a:bodyPr/>
        <a:lstStyle/>
        <a:p>
          <a:endParaRPr lang="hu-HU"/>
        </a:p>
      </dgm:t>
    </dgm:pt>
    <dgm:pt modelId="{58410E18-3D6E-43C5-8079-BC44746816F3}" type="sibTrans" cxnId="{DD180B42-3B2A-4006-94AE-4EDC46CAC108}">
      <dgm:prSet/>
      <dgm:spPr/>
      <dgm:t>
        <a:bodyPr/>
        <a:lstStyle/>
        <a:p>
          <a:endParaRPr lang="hu-HU"/>
        </a:p>
      </dgm:t>
    </dgm:pt>
    <dgm:pt modelId="{408533B9-0CE2-4584-A81E-4017DB5B5EA3}">
      <dgm:prSet phldrT="[Szöveg]" custT="1"/>
      <dgm:spPr/>
      <dgm:t>
        <a:bodyPr/>
        <a:lstStyle/>
        <a:p>
          <a:r>
            <a:rPr lang="hu-HU" sz="1600" b="1" dirty="0" smtClean="0"/>
            <a:t>Vezető oktató</a:t>
          </a:r>
          <a:endParaRPr lang="hu-HU" sz="1600" b="1" dirty="0"/>
        </a:p>
      </dgm:t>
    </dgm:pt>
    <dgm:pt modelId="{982EE6EC-1AA5-4695-957C-B1F987D70371}" type="parTrans" cxnId="{7B038DA1-C77A-40BF-AE8E-7FF74F73FD22}">
      <dgm:prSet/>
      <dgm:spPr/>
      <dgm:t>
        <a:bodyPr/>
        <a:lstStyle/>
        <a:p>
          <a:endParaRPr lang="hu-HU"/>
        </a:p>
      </dgm:t>
    </dgm:pt>
    <dgm:pt modelId="{CC7DF334-4001-4029-8591-098792533DF8}" type="sibTrans" cxnId="{7B038DA1-C77A-40BF-AE8E-7FF74F73FD22}">
      <dgm:prSet/>
      <dgm:spPr/>
      <dgm:t>
        <a:bodyPr/>
        <a:lstStyle/>
        <a:p>
          <a:endParaRPr lang="hu-HU"/>
        </a:p>
      </dgm:t>
    </dgm:pt>
    <dgm:pt modelId="{E801C302-462C-4289-95C9-229866E0D944}">
      <dgm:prSet/>
      <dgm:spPr/>
      <dgm:t>
        <a:bodyPr/>
        <a:lstStyle/>
        <a:p>
          <a:r>
            <a:rPr lang="hu-HU" b="1" dirty="0" smtClean="0"/>
            <a:t>Komplex modulvezetés: oktatás, kutatás, gyakorlat, mérés, értékelés</a:t>
          </a:r>
          <a:endParaRPr lang="hu-HU" b="1" dirty="0"/>
        </a:p>
      </dgm:t>
    </dgm:pt>
    <dgm:pt modelId="{85B3E1B9-F4C1-4BE1-B83C-ED3296E21A6A}" type="parTrans" cxnId="{CBB6EE0B-BDE0-4BDC-8FBB-A2181215377E}">
      <dgm:prSet/>
      <dgm:spPr/>
      <dgm:t>
        <a:bodyPr/>
        <a:lstStyle/>
        <a:p>
          <a:endParaRPr lang="hu-HU"/>
        </a:p>
      </dgm:t>
    </dgm:pt>
    <dgm:pt modelId="{29D3EF6C-6B3A-4808-8D02-8DC21E12CFB1}" type="sibTrans" cxnId="{CBB6EE0B-BDE0-4BDC-8FBB-A2181215377E}">
      <dgm:prSet/>
      <dgm:spPr/>
      <dgm:t>
        <a:bodyPr/>
        <a:lstStyle/>
        <a:p>
          <a:endParaRPr lang="hu-HU"/>
        </a:p>
      </dgm:t>
    </dgm:pt>
    <dgm:pt modelId="{217417AE-5A38-4A5D-BA19-9BA4CB319418}">
      <dgm:prSet/>
      <dgm:spPr/>
      <dgm:t>
        <a:bodyPr/>
        <a:lstStyle/>
        <a:p>
          <a:r>
            <a:rPr lang="hu-HU" b="1" dirty="0" smtClean="0"/>
            <a:t>Szakértői szerepkörök, modulvezetés</a:t>
          </a:r>
          <a:endParaRPr lang="hu-HU" b="1" dirty="0"/>
        </a:p>
      </dgm:t>
    </dgm:pt>
    <dgm:pt modelId="{FD4FCF7A-F8D8-49C0-87E4-424B1DEF03FC}" type="parTrans" cxnId="{0953FD13-BE3A-4316-BE43-EFD69E98E436}">
      <dgm:prSet/>
      <dgm:spPr/>
      <dgm:t>
        <a:bodyPr/>
        <a:lstStyle/>
        <a:p>
          <a:endParaRPr lang="hu-HU"/>
        </a:p>
      </dgm:t>
    </dgm:pt>
    <dgm:pt modelId="{500C768E-FFD6-4B73-8B94-9DF7EDFF6464}" type="sibTrans" cxnId="{0953FD13-BE3A-4316-BE43-EFD69E98E436}">
      <dgm:prSet/>
      <dgm:spPr/>
      <dgm:t>
        <a:bodyPr/>
        <a:lstStyle/>
        <a:p>
          <a:endParaRPr lang="hu-HU"/>
        </a:p>
      </dgm:t>
    </dgm:pt>
    <dgm:pt modelId="{445A3CAE-066A-4A41-9DD2-7713E06AE879}" type="pres">
      <dgm:prSet presAssocID="{2CEA0E1B-E668-46A3-89E0-02EAA25F91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9E19BCA-E1A4-4800-9D00-2710665D5316}" type="pres">
      <dgm:prSet presAssocID="{9E888E3D-6490-477C-992C-0B532A06C81D}" presName="vertFlow" presStyleCnt="0"/>
      <dgm:spPr/>
    </dgm:pt>
    <dgm:pt modelId="{2A1C186B-2F66-4F4B-A738-53416F4D28F3}" type="pres">
      <dgm:prSet presAssocID="{9E888E3D-6490-477C-992C-0B532A06C81D}" presName="header" presStyleLbl="node1" presStyleIdx="0" presStyleCnt="2"/>
      <dgm:spPr/>
      <dgm:t>
        <a:bodyPr/>
        <a:lstStyle/>
        <a:p>
          <a:endParaRPr lang="hu-HU"/>
        </a:p>
      </dgm:t>
    </dgm:pt>
    <dgm:pt modelId="{AF861BF9-FA52-4EB9-8FEB-47C684D6F8B8}" type="pres">
      <dgm:prSet presAssocID="{E7402788-BA46-4990-9913-9D09D3DF0778}" presName="parTrans" presStyleLbl="sibTrans2D1" presStyleIdx="0" presStyleCnt="4"/>
      <dgm:spPr/>
      <dgm:t>
        <a:bodyPr/>
        <a:lstStyle/>
        <a:p>
          <a:endParaRPr lang="hu-HU"/>
        </a:p>
      </dgm:t>
    </dgm:pt>
    <dgm:pt modelId="{953E417D-9340-431D-9F58-E54B6FFA0204}" type="pres">
      <dgm:prSet presAssocID="{7FC56D65-238B-435E-8FC3-4221E8AA7520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2CA0E2-22BD-4EEA-92FB-716C56991DA7}" type="pres">
      <dgm:prSet presAssocID="{59DC3918-6476-4448-AB91-2C23740BDD79}" presName="sibTrans" presStyleLbl="sibTrans2D1" presStyleIdx="1" presStyleCnt="4"/>
      <dgm:spPr/>
      <dgm:t>
        <a:bodyPr/>
        <a:lstStyle/>
        <a:p>
          <a:endParaRPr lang="hu-HU"/>
        </a:p>
      </dgm:t>
    </dgm:pt>
    <dgm:pt modelId="{059B47B2-6461-497B-9703-768F2A76606D}" type="pres">
      <dgm:prSet presAssocID="{167D4D4F-0EF3-4097-999B-D1063C331358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FD2207B-ECDC-47E8-963C-6E0C1FBFCDE8}" type="pres">
      <dgm:prSet presAssocID="{9E888E3D-6490-477C-992C-0B532A06C81D}" presName="hSp" presStyleCnt="0"/>
      <dgm:spPr/>
    </dgm:pt>
    <dgm:pt modelId="{28E20A10-25C6-4BF6-94C0-DFE5A58F312B}" type="pres">
      <dgm:prSet presAssocID="{408533B9-0CE2-4584-A81E-4017DB5B5EA3}" presName="vertFlow" presStyleCnt="0"/>
      <dgm:spPr/>
    </dgm:pt>
    <dgm:pt modelId="{3C8F22C1-BA47-4F69-A35E-2BD8C7A6F889}" type="pres">
      <dgm:prSet presAssocID="{408533B9-0CE2-4584-A81E-4017DB5B5EA3}" presName="header" presStyleLbl="node1" presStyleIdx="1" presStyleCnt="2" custLinFactNeighborX="1728" custLinFactNeighborY="11417"/>
      <dgm:spPr/>
      <dgm:t>
        <a:bodyPr/>
        <a:lstStyle/>
        <a:p>
          <a:endParaRPr lang="hu-HU"/>
        </a:p>
      </dgm:t>
    </dgm:pt>
    <dgm:pt modelId="{47F05482-BE97-4462-89F9-01A518D026ED}" type="pres">
      <dgm:prSet presAssocID="{FD4FCF7A-F8D8-49C0-87E4-424B1DEF03FC}" presName="parTrans" presStyleLbl="sibTrans2D1" presStyleIdx="2" presStyleCnt="4"/>
      <dgm:spPr/>
      <dgm:t>
        <a:bodyPr/>
        <a:lstStyle/>
        <a:p>
          <a:endParaRPr lang="hu-HU"/>
        </a:p>
      </dgm:t>
    </dgm:pt>
    <dgm:pt modelId="{34C06EE5-1EB5-4636-B5B2-EFFAA21EFF98}" type="pres">
      <dgm:prSet presAssocID="{217417AE-5A38-4A5D-BA19-9BA4CB319418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32F974-5560-46F7-9E9B-D8017ABE5E7B}" type="pres">
      <dgm:prSet presAssocID="{500C768E-FFD6-4B73-8B94-9DF7EDFF6464}" presName="sibTrans" presStyleLbl="sibTrans2D1" presStyleIdx="3" presStyleCnt="4"/>
      <dgm:spPr/>
      <dgm:t>
        <a:bodyPr/>
        <a:lstStyle/>
        <a:p>
          <a:endParaRPr lang="hu-HU"/>
        </a:p>
      </dgm:t>
    </dgm:pt>
    <dgm:pt modelId="{BA18D441-355C-49C1-A18D-53F3EA68FE43}" type="pres">
      <dgm:prSet presAssocID="{E801C302-462C-4289-95C9-229866E0D944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B8907AC-A25C-45E2-A3BB-08EFBBFAA824}" srcId="{9E888E3D-6490-477C-992C-0B532A06C81D}" destId="{7FC56D65-238B-435E-8FC3-4221E8AA7520}" srcOrd="0" destOrd="0" parTransId="{E7402788-BA46-4990-9913-9D09D3DF0778}" sibTransId="{59DC3918-6476-4448-AB91-2C23740BDD79}"/>
    <dgm:cxn modelId="{DD180B42-3B2A-4006-94AE-4EDC46CAC108}" srcId="{9E888E3D-6490-477C-992C-0B532A06C81D}" destId="{167D4D4F-0EF3-4097-999B-D1063C331358}" srcOrd="1" destOrd="0" parTransId="{2ED8BBFE-9DE1-467F-BEEA-C6F17847B615}" sibTransId="{58410E18-3D6E-43C5-8079-BC44746816F3}"/>
    <dgm:cxn modelId="{0953FD13-BE3A-4316-BE43-EFD69E98E436}" srcId="{408533B9-0CE2-4584-A81E-4017DB5B5EA3}" destId="{217417AE-5A38-4A5D-BA19-9BA4CB319418}" srcOrd="0" destOrd="0" parTransId="{FD4FCF7A-F8D8-49C0-87E4-424B1DEF03FC}" sibTransId="{500C768E-FFD6-4B73-8B94-9DF7EDFF6464}"/>
    <dgm:cxn modelId="{5E321B2B-7C1D-4756-A982-25FCC09CCCB9}" type="presOf" srcId="{9E888E3D-6490-477C-992C-0B532A06C81D}" destId="{2A1C186B-2F66-4F4B-A738-53416F4D28F3}" srcOrd="0" destOrd="0" presId="urn:microsoft.com/office/officeart/2005/8/layout/lProcess1"/>
    <dgm:cxn modelId="{DC22B2F9-64B1-490C-BFB0-BA96C5C343C7}" type="presOf" srcId="{E7402788-BA46-4990-9913-9D09D3DF0778}" destId="{AF861BF9-FA52-4EB9-8FEB-47C684D6F8B8}" srcOrd="0" destOrd="0" presId="urn:microsoft.com/office/officeart/2005/8/layout/lProcess1"/>
    <dgm:cxn modelId="{FD47DC47-3280-495E-8CE3-80D5F7490897}" type="presOf" srcId="{2CEA0E1B-E668-46A3-89E0-02EAA25F9145}" destId="{445A3CAE-066A-4A41-9DD2-7713E06AE879}" srcOrd="0" destOrd="0" presId="urn:microsoft.com/office/officeart/2005/8/layout/lProcess1"/>
    <dgm:cxn modelId="{9A5AAD42-6486-47C6-AB4D-C549077A6CE2}" type="presOf" srcId="{167D4D4F-0EF3-4097-999B-D1063C331358}" destId="{059B47B2-6461-497B-9703-768F2A76606D}" srcOrd="0" destOrd="0" presId="urn:microsoft.com/office/officeart/2005/8/layout/lProcess1"/>
    <dgm:cxn modelId="{CBB6EE0B-BDE0-4BDC-8FBB-A2181215377E}" srcId="{408533B9-0CE2-4584-A81E-4017DB5B5EA3}" destId="{E801C302-462C-4289-95C9-229866E0D944}" srcOrd="1" destOrd="0" parTransId="{85B3E1B9-F4C1-4BE1-B83C-ED3296E21A6A}" sibTransId="{29D3EF6C-6B3A-4808-8D02-8DC21E12CFB1}"/>
    <dgm:cxn modelId="{9BEA22A3-DEAD-4E62-BF35-A8E3E34082C1}" type="presOf" srcId="{408533B9-0CE2-4584-A81E-4017DB5B5EA3}" destId="{3C8F22C1-BA47-4F69-A35E-2BD8C7A6F889}" srcOrd="0" destOrd="0" presId="urn:microsoft.com/office/officeart/2005/8/layout/lProcess1"/>
    <dgm:cxn modelId="{30E05CA8-8825-4882-AE2B-A1A0B34CCBFC}" type="presOf" srcId="{7FC56D65-238B-435E-8FC3-4221E8AA7520}" destId="{953E417D-9340-431D-9F58-E54B6FFA0204}" srcOrd="0" destOrd="0" presId="urn:microsoft.com/office/officeart/2005/8/layout/lProcess1"/>
    <dgm:cxn modelId="{12028B21-C79C-465B-84D5-A926ACA10EA3}" type="presOf" srcId="{217417AE-5A38-4A5D-BA19-9BA4CB319418}" destId="{34C06EE5-1EB5-4636-B5B2-EFFAA21EFF98}" srcOrd="0" destOrd="0" presId="urn:microsoft.com/office/officeart/2005/8/layout/lProcess1"/>
    <dgm:cxn modelId="{7B038DA1-C77A-40BF-AE8E-7FF74F73FD22}" srcId="{2CEA0E1B-E668-46A3-89E0-02EAA25F9145}" destId="{408533B9-0CE2-4584-A81E-4017DB5B5EA3}" srcOrd="1" destOrd="0" parTransId="{982EE6EC-1AA5-4695-957C-B1F987D70371}" sibTransId="{CC7DF334-4001-4029-8591-098792533DF8}"/>
    <dgm:cxn modelId="{885752B6-BDD3-4D01-B0BD-413D37D9B41B}" type="presOf" srcId="{E801C302-462C-4289-95C9-229866E0D944}" destId="{BA18D441-355C-49C1-A18D-53F3EA68FE43}" srcOrd="0" destOrd="0" presId="urn:microsoft.com/office/officeart/2005/8/layout/lProcess1"/>
    <dgm:cxn modelId="{E230F879-BC05-4F48-8AFA-44B98BDA1831}" type="presOf" srcId="{500C768E-FFD6-4B73-8B94-9DF7EDFF6464}" destId="{6C32F974-5560-46F7-9E9B-D8017ABE5E7B}" srcOrd="0" destOrd="0" presId="urn:microsoft.com/office/officeart/2005/8/layout/lProcess1"/>
    <dgm:cxn modelId="{C7F82200-B214-421A-98A8-30EFD400239A}" type="presOf" srcId="{FD4FCF7A-F8D8-49C0-87E4-424B1DEF03FC}" destId="{47F05482-BE97-4462-89F9-01A518D026ED}" srcOrd="0" destOrd="0" presId="urn:microsoft.com/office/officeart/2005/8/layout/lProcess1"/>
    <dgm:cxn modelId="{01BA4C0D-A442-45F7-8508-4A77D26B39A2}" srcId="{2CEA0E1B-E668-46A3-89E0-02EAA25F9145}" destId="{9E888E3D-6490-477C-992C-0B532A06C81D}" srcOrd="0" destOrd="0" parTransId="{91E559CA-CCAB-4107-8586-FF2F81CFFA21}" sibTransId="{6423BD4B-B34D-42D5-A46D-DC932C985FA1}"/>
    <dgm:cxn modelId="{257E9E96-BA42-4E6E-8C0F-998143930FE6}" type="presOf" srcId="{59DC3918-6476-4448-AB91-2C23740BDD79}" destId="{772CA0E2-22BD-4EEA-92FB-716C56991DA7}" srcOrd="0" destOrd="0" presId="urn:microsoft.com/office/officeart/2005/8/layout/lProcess1"/>
    <dgm:cxn modelId="{608BE4F6-7DB5-4F2E-8C70-C13606EE37A1}" type="presParOf" srcId="{445A3CAE-066A-4A41-9DD2-7713E06AE879}" destId="{09E19BCA-E1A4-4800-9D00-2710665D5316}" srcOrd="0" destOrd="0" presId="urn:microsoft.com/office/officeart/2005/8/layout/lProcess1"/>
    <dgm:cxn modelId="{F8AE3E2A-0D2E-4635-AB86-325EE36C091B}" type="presParOf" srcId="{09E19BCA-E1A4-4800-9D00-2710665D5316}" destId="{2A1C186B-2F66-4F4B-A738-53416F4D28F3}" srcOrd="0" destOrd="0" presId="urn:microsoft.com/office/officeart/2005/8/layout/lProcess1"/>
    <dgm:cxn modelId="{88CB0D6B-F338-4042-8C95-50D21D914259}" type="presParOf" srcId="{09E19BCA-E1A4-4800-9D00-2710665D5316}" destId="{AF861BF9-FA52-4EB9-8FEB-47C684D6F8B8}" srcOrd="1" destOrd="0" presId="urn:microsoft.com/office/officeart/2005/8/layout/lProcess1"/>
    <dgm:cxn modelId="{5C7E5711-949A-4F2A-9DD5-869FD264FED3}" type="presParOf" srcId="{09E19BCA-E1A4-4800-9D00-2710665D5316}" destId="{953E417D-9340-431D-9F58-E54B6FFA0204}" srcOrd="2" destOrd="0" presId="urn:microsoft.com/office/officeart/2005/8/layout/lProcess1"/>
    <dgm:cxn modelId="{D51A99FC-EB4E-43D0-AB53-6036A301C537}" type="presParOf" srcId="{09E19BCA-E1A4-4800-9D00-2710665D5316}" destId="{772CA0E2-22BD-4EEA-92FB-716C56991DA7}" srcOrd="3" destOrd="0" presId="urn:microsoft.com/office/officeart/2005/8/layout/lProcess1"/>
    <dgm:cxn modelId="{314C1A9B-3783-4107-82F1-C914A82F672B}" type="presParOf" srcId="{09E19BCA-E1A4-4800-9D00-2710665D5316}" destId="{059B47B2-6461-497B-9703-768F2A76606D}" srcOrd="4" destOrd="0" presId="urn:microsoft.com/office/officeart/2005/8/layout/lProcess1"/>
    <dgm:cxn modelId="{B7DE874F-0DDC-4302-9D91-B4D8DBEBAC8C}" type="presParOf" srcId="{445A3CAE-066A-4A41-9DD2-7713E06AE879}" destId="{4FD2207B-ECDC-47E8-963C-6E0C1FBFCDE8}" srcOrd="1" destOrd="0" presId="urn:microsoft.com/office/officeart/2005/8/layout/lProcess1"/>
    <dgm:cxn modelId="{3DE2E47D-4929-4B2B-AE75-AD118618C6C2}" type="presParOf" srcId="{445A3CAE-066A-4A41-9DD2-7713E06AE879}" destId="{28E20A10-25C6-4BF6-94C0-DFE5A58F312B}" srcOrd="2" destOrd="0" presId="urn:microsoft.com/office/officeart/2005/8/layout/lProcess1"/>
    <dgm:cxn modelId="{B6631C66-2CAF-4FF0-94C7-6767D37B56A6}" type="presParOf" srcId="{28E20A10-25C6-4BF6-94C0-DFE5A58F312B}" destId="{3C8F22C1-BA47-4F69-A35E-2BD8C7A6F889}" srcOrd="0" destOrd="0" presId="urn:microsoft.com/office/officeart/2005/8/layout/lProcess1"/>
    <dgm:cxn modelId="{29E66E9C-746A-491F-BA37-94B0BEFF3B08}" type="presParOf" srcId="{28E20A10-25C6-4BF6-94C0-DFE5A58F312B}" destId="{47F05482-BE97-4462-89F9-01A518D026ED}" srcOrd="1" destOrd="0" presId="urn:microsoft.com/office/officeart/2005/8/layout/lProcess1"/>
    <dgm:cxn modelId="{2D3AD1D9-C339-4748-A6CB-2DF075E90E69}" type="presParOf" srcId="{28E20A10-25C6-4BF6-94C0-DFE5A58F312B}" destId="{34C06EE5-1EB5-4636-B5B2-EFFAA21EFF98}" srcOrd="2" destOrd="0" presId="urn:microsoft.com/office/officeart/2005/8/layout/lProcess1"/>
    <dgm:cxn modelId="{BD0A1BBF-35F9-4B99-AAEE-3066943D7839}" type="presParOf" srcId="{28E20A10-25C6-4BF6-94C0-DFE5A58F312B}" destId="{6C32F974-5560-46F7-9E9B-D8017ABE5E7B}" srcOrd="3" destOrd="0" presId="urn:microsoft.com/office/officeart/2005/8/layout/lProcess1"/>
    <dgm:cxn modelId="{4EC2DBEA-C868-4334-8A48-F144A08D5585}" type="presParOf" srcId="{28E20A10-25C6-4BF6-94C0-DFE5A58F312B}" destId="{BA18D441-355C-49C1-A18D-53F3EA68FE43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EA0E1B-E668-46A3-89E0-02EAA25F914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E888E3D-6490-477C-992C-0B532A06C81D}">
      <dgm:prSet phldrT="[Szöveg]" custT="1"/>
      <dgm:spPr/>
      <dgm:t>
        <a:bodyPr/>
        <a:lstStyle/>
        <a:p>
          <a:r>
            <a:rPr lang="hu-HU" sz="1600" b="1" dirty="0" smtClean="0"/>
            <a:t>Gyakorlott oktató</a:t>
          </a:r>
          <a:endParaRPr lang="hu-HU" sz="1600" b="1" dirty="0"/>
        </a:p>
      </dgm:t>
    </dgm:pt>
    <dgm:pt modelId="{91E559CA-CCAB-4107-8586-FF2F81CFFA21}" type="parTrans" cxnId="{01BA4C0D-A442-45F7-8508-4A77D26B39A2}">
      <dgm:prSet/>
      <dgm:spPr/>
      <dgm:t>
        <a:bodyPr/>
        <a:lstStyle/>
        <a:p>
          <a:endParaRPr lang="hu-HU"/>
        </a:p>
      </dgm:t>
    </dgm:pt>
    <dgm:pt modelId="{6423BD4B-B34D-42D5-A46D-DC932C985FA1}" type="sibTrans" cxnId="{01BA4C0D-A442-45F7-8508-4A77D26B39A2}">
      <dgm:prSet/>
      <dgm:spPr/>
      <dgm:t>
        <a:bodyPr/>
        <a:lstStyle/>
        <a:p>
          <a:endParaRPr lang="hu-HU"/>
        </a:p>
      </dgm:t>
    </dgm:pt>
    <dgm:pt modelId="{408533B9-0CE2-4584-A81E-4017DB5B5EA3}">
      <dgm:prSet phldrT="[Szöveg]" custT="1"/>
      <dgm:spPr/>
      <dgm:t>
        <a:bodyPr/>
        <a:lstStyle/>
        <a:p>
          <a:r>
            <a:rPr lang="hu-HU" sz="1600" b="1" dirty="0" smtClean="0"/>
            <a:t>Kezdő oktató</a:t>
          </a:r>
          <a:endParaRPr lang="hu-HU" sz="1600" b="1" dirty="0"/>
        </a:p>
      </dgm:t>
    </dgm:pt>
    <dgm:pt modelId="{982EE6EC-1AA5-4695-957C-B1F987D70371}" type="parTrans" cxnId="{7B038DA1-C77A-40BF-AE8E-7FF74F73FD22}">
      <dgm:prSet/>
      <dgm:spPr/>
      <dgm:t>
        <a:bodyPr/>
        <a:lstStyle/>
        <a:p>
          <a:endParaRPr lang="hu-HU"/>
        </a:p>
      </dgm:t>
    </dgm:pt>
    <dgm:pt modelId="{CC7DF334-4001-4029-8591-098792533DF8}" type="sibTrans" cxnId="{7B038DA1-C77A-40BF-AE8E-7FF74F73FD22}">
      <dgm:prSet/>
      <dgm:spPr/>
      <dgm:t>
        <a:bodyPr/>
        <a:lstStyle/>
        <a:p>
          <a:endParaRPr lang="hu-HU"/>
        </a:p>
      </dgm:t>
    </dgm:pt>
    <dgm:pt modelId="{C13BD2DA-AA1E-4C88-A08B-4B16367A8B2B}">
      <dgm:prSet phldrT="[Szöveg]"/>
      <dgm:spPr/>
      <dgm:t>
        <a:bodyPr/>
        <a:lstStyle/>
        <a:p>
          <a:r>
            <a:rPr lang="hu-HU" b="1" dirty="0" smtClean="0"/>
            <a:t>Pedagógiai módszertan</a:t>
          </a:r>
        </a:p>
        <a:p>
          <a:r>
            <a:rPr lang="hu-HU" b="1" dirty="0" smtClean="0"/>
            <a:t>Egyéb oktatói szerepkörökre felkészítés, hallgatói </a:t>
          </a:r>
          <a:r>
            <a:rPr lang="hu-HU" b="1" dirty="0" err="1" smtClean="0"/>
            <a:t>tutorálás</a:t>
          </a:r>
          <a:endParaRPr lang="hu-HU" b="1" dirty="0"/>
        </a:p>
      </dgm:t>
    </dgm:pt>
    <dgm:pt modelId="{F42071A3-9786-466A-BB8F-499566D11CA3}" type="parTrans" cxnId="{54F67E42-9045-4FCF-9214-EC7B13EB7E31}">
      <dgm:prSet/>
      <dgm:spPr/>
      <dgm:t>
        <a:bodyPr/>
        <a:lstStyle/>
        <a:p>
          <a:endParaRPr lang="hu-HU"/>
        </a:p>
      </dgm:t>
    </dgm:pt>
    <dgm:pt modelId="{ED1B2D0B-19BD-49D7-B910-1C1011DB3E5E}" type="sibTrans" cxnId="{54F67E42-9045-4FCF-9214-EC7B13EB7E31}">
      <dgm:prSet/>
      <dgm:spPr/>
      <dgm:t>
        <a:bodyPr/>
        <a:lstStyle/>
        <a:p>
          <a:endParaRPr lang="hu-HU"/>
        </a:p>
      </dgm:t>
    </dgm:pt>
    <dgm:pt modelId="{B2DED1C4-CCCC-444B-A56D-15996B407A35}">
      <dgm:prSet/>
      <dgm:spPr/>
      <dgm:t>
        <a:bodyPr/>
        <a:lstStyle/>
        <a:p>
          <a:r>
            <a:rPr lang="hu-HU" b="1" dirty="0" smtClean="0"/>
            <a:t>megtervezett tantárgyak oktatási-kutatási programjaiban közreműködni</a:t>
          </a:r>
          <a:endParaRPr lang="hu-HU" b="1" dirty="0"/>
        </a:p>
      </dgm:t>
    </dgm:pt>
    <dgm:pt modelId="{74968B68-A772-4D81-BC03-A19632D2B090}" type="parTrans" cxnId="{2068A306-E141-4CF0-A61F-AE5D5ACB7F37}">
      <dgm:prSet/>
      <dgm:spPr/>
      <dgm:t>
        <a:bodyPr/>
        <a:lstStyle/>
        <a:p>
          <a:endParaRPr lang="hu-HU"/>
        </a:p>
      </dgm:t>
    </dgm:pt>
    <dgm:pt modelId="{F24E0F41-420C-4B7E-A8C8-A6B1602EB93E}" type="sibTrans" cxnId="{2068A306-E141-4CF0-A61F-AE5D5ACB7F37}">
      <dgm:prSet/>
      <dgm:spPr/>
      <dgm:t>
        <a:bodyPr/>
        <a:lstStyle/>
        <a:p>
          <a:endParaRPr lang="hu-HU"/>
        </a:p>
      </dgm:t>
    </dgm:pt>
    <dgm:pt modelId="{65ACD01B-24A1-4DE2-8B1B-C9B8EBB115AF}">
      <dgm:prSet/>
      <dgm:spPr/>
      <dgm:t>
        <a:bodyPr/>
        <a:lstStyle/>
        <a:p>
          <a:r>
            <a:rPr lang="hu-HU" b="1" dirty="0" smtClean="0"/>
            <a:t>Specializált tudás, tantárgyi programkészítés, szervezés</a:t>
          </a:r>
          <a:endParaRPr lang="hu-HU" b="1" dirty="0"/>
        </a:p>
      </dgm:t>
    </dgm:pt>
    <dgm:pt modelId="{E0263332-BF91-4BCF-B8E9-512A5E798C17}" type="parTrans" cxnId="{26C26EFE-E4D8-4F32-B4E1-659564EEE74D}">
      <dgm:prSet/>
      <dgm:spPr/>
      <dgm:t>
        <a:bodyPr/>
        <a:lstStyle/>
        <a:p>
          <a:endParaRPr lang="hu-HU"/>
        </a:p>
      </dgm:t>
    </dgm:pt>
    <dgm:pt modelId="{2EF303BB-3782-4C04-BA64-5F0FA297C117}" type="sibTrans" cxnId="{26C26EFE-E4D8-4F32-B4E1-659564EEE74D}">
      <dgm:prSet/>
      <dgm:spPr/>
      <dgm:t>
        <a:bodyPr/>
        <a:lstStyle/>
        <a:p>
          <a:endParaRPr lang="hu-HU"/>
        </a:p>
      </dgm:t>
    </dgm:pt>
    <dgm:pt modelId="{0E7C64F3-0FF8-408F-B807-1C29EB93DFC9}">
      <dgm:prSet phldrT="[Szöveg]"/>
      <dgm:spPr/>
      <dgm:t>
        <a:bodyPr/>
        <a:lstStyle/>
        <a:p>
          <a:r>
            <a:rPr lang="hu-HU" b="1" dirty="0" smtClean="0"/>
            <a:t>Munkaközösség vezetés, folyamatszervezés, hallgatói </a:t>
          </a:r>
          <a:r>
            <a:rPr lang="hu-HU" b="1" dirty="0" err="1" smtClean="0"/>
            <a:t>tutorálás</a:t>
          </a:r>
          <a:endParaRPr lang="hu-HU" b="1" dirty="0"/>
        </a:p>
      </dgm:t>
    </dgm:pt>
    <dgm:pt modelId="{F3334B37-7DFF-4A8C-B263-EF055D37426E}" type="parTrans" cxnId="{374AC512-3110-45D1-9A41-680B10B913C2}">
      <dgm:prSet/>
      <dgm:spPr/>
      <dgm:t>
        <a:bodyPr/>
        <a:lstStyle/>
        <a:p>
          <a:endParaRPr lang="hu-HU"/>
        </a:p>
      </dgm:t>
    </dgm:pt>
    <dgm:pt modelId="{9620A447-93E5-48CC-A639-5F1BA7C090FC}" type="sibTrans" cxnId="{374AC512-3110-45D1-9A41-680B10B913C2}">
      <dgm:prSet/>
      <dgm:spPr/>
      <dgm:t>
        <a:bodyPr/>
        <a:lstStyle/>
        <a:p>
          <a:endParaRPr lang="hu-HU"/>
        </a:p>
      </dgm:t>
    </dgm:pt>
    <dgm:pt modelId="{445A3CAE-066A-4A41-9DD2-7713E06AE879}" type="pres">
      <dgm:prSet presAssocID="{2CEA0E1B-E668-46A3-89E0-02EAA25F91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9E19BCA-E1A4-4800-9D00-2710665D5316}" type="pres">
      <dgm:prSet presAssocID="{9E888E3D-6490-477C-992C-0B532A06C81D}" presName="vertFlow" presStyleCnt="0"/>
      <dgm:spPr/>
    </dgm:pt>
    <dgm:pt modelId="{2A1C186B-2F66-4F4B-A738-53416F4D28F3}" type="pres">
      <dgm:prSet presAssocID="{9E888E3D-6490-477C-992C-0B532A06C81D}" presName="header" presStyleLbl="node1" presStyleIdx="0" presStyleCnt="2"/>
      <dgm:spPr/>
      <dgm:t>
        <a:bodyPr/>
        <a:lstStyle/>
        <a:p>
          <a:endParaRPr lang="hu-HU"/>
        </a:p>
      </dgm:t>
    </dgm:pt>
    <dgm:pt modelId="{53260BDD-7ED7-40B6-A402-FF5689FD814A}" type="pres">
      <dgm:prSet presAssocID="{E0263332-BF91-4BCF-B8E9-512A5E798C17}" presName="parTrans" presStyleLbl="sibTrans2D1" presStyleIdx="0" presStyleCnt="4"/>
      <dgm:spPr/>
      <dgm:t>
        <a:bodyPr/>
        <a:lstStyle/>
        <a:p>
          <a:endParaRPr lang="hu-HU"/>
        </a:p>
      </dgm:t>
    </dgm:pt>
    <dgm:pt modelId="{92A32FFB-F2DE-4D7A-9C0F-FA77419C0AA7}" type="pres">
      <dgm:prSet presAssocID="{65ACD01B-24A1-4DE2-8B1B-C9B8EBB115AF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62E1DE-A4D2-4BE4-BDA4-1EF2DB34A5EB}" type="pres">
      <dgm:prSet presAssocID="{2EF303BB-3782-4C04-BA64-5F0FA297C117}" presName="sibTrans" presStyleLbl="sibTrans2D1" presStyleIdx="1" presStyleCnt="4"/>
      <dgm:spPr/>
      <dgm:t>
        <a:bodyPr/>
        <a:lstStyle/>
        <a:p>
          <a:endParaRPr lang="hu-HU"/>
        </a:p>
      </dgm:t>
    </dgm:pt>
    <dgm:pt modelId="{6F5E975B-8104-4CA0-B277-D72B37F09753}" type="pres">
      <dgm:prSet presAssocID="{0E7C64F3-0FF8-408F-B807-1C29EB93DFC9}" presName="child" presStyleLbl="alignAccFollowNode1" presStyleIdx="1" presStyleCnt="4" custLinFactNeighborX="-19" custLinFactNeighborY="-3978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FD2207B-ECDC-47E8-963C-6E0C1FBFCDE8}" type="pres">
      <dgm:prSet presAssocID="{9E888E3D-6490-477C-992C-0B532A06C81D}" presName="hSp" presStyleCnt="0"/>
      <dgm:spPr/>
    </dgm:pt>
    <dgm:pt modelId="{28E20A10-25C6-4BF6-94C0-DFE5A58F312B}" type="pres">
      <dgm:prSet presAssocID="{408533B9-0CE2-4584-A81E-4017DB5B5EA3}" presName="vertFlow" presStyleCnt="0"/>
      <dgm:spPr/>
    </dgm:pt>
    <dgm:pt modelId="{3C8F22C1-BA47-4F69-A35E-2BD8C7A6F889}" type="pres">
      <dgm:prSet presAssocID="{408533B9-0CE2-4584-A81E-4017DB5B5EA3}" presName="header" presStyleLbl="node1" presStyleIdx="1" presStyleCnt="2"/>
      <dgm:spPr/>
      <dgm:t>
        <a:bodyPr/>
        <a:lstStyle/>
        <a:p>
          <a:endParaRPr lang="hu-HU"/>
        </a:p>
      </dgm:t>
    </dgm:pt>
    <dgm:pt modelId="{B66B479F-6565-429D-8275-487670952092}" type="pres">
      <dgm:prSet presAssocID="{74968B68-A772-4D81-BC03-A19632D2B090}" presName="parTrans" presStyleLbl="sibTrans2D1" presStyleIdx="2" presStyleCnt="4"/>
      <dgm:spPr/>
      <dgm:t>
        <a:bodyPr/>
        <a:lstStyle/>
        <a:p>
          <a:endParaRPr lang="hu-HU"/>
        </a:p>
      </dgm:t>
    </dgm:pt>
    <dgm:pt modelId="{87DE9B2E-B277-47B0-97B6-9E9466683475}" type="pres">
      <dgm:prSet presAssocID="{B2DED1C4-CCCC-444B-A56D-15996B407A35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C2EC7D-82A5-4F1F-B629-1D89EED01292}" type="pres">
      <dgm:prSet presAssocID="{F24E0F41-420C-4B7E-A8C8-A6B1602EB93E}" presName="sibTrans" presStyleLbl="sibTrans2D1" presStyleIdx="3" presStyleCnt="4"/>
      <dgm:spPr/>
      <dgm:t>
        <a:bodyPr/>
        <a:lstStyle/>
        <a:p>
          <a:endParaRPr lang="hu-HU"/>
        </a:p>
      </dgm:t>
    </dgm:pt>
    <dgm:pt modelId="{788BFEF0-8244-4392-AE82-96543EB50889}" type="pres">
      <dgm:prSet presAssocID="{C13BD2DA-AA1E-4C88-A08B-4B16367A8B2B}" presName="child" presStyleLbl="alignAccFollowNode1" presStyleIdx="3" presStyleCnt="4" custLinFactNeighborX="2026" custLinFactNeighborY="-3978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6C26EFE-E4D8-4F32-B4E1-659564EEE74D}" srcId="{9E888E3D-6490-477C-992C-0B532A06C81D}" destId="{65ACD01B-24A1-4DE2-8B1B-C9B8EBB115AF}" srcOrd="0" destOrd="0" parTransId="{E0263332-BF91-4BCF-B8E9-512A5E798C17}" sibTransId="{2EF303BB-3782-4C04-BA64-5F0FA297C117}"/>
    <dgm:cxn modelId="{B6EAC7C3-0549-4819-B68C-B6B33F3BFDEA}" type="presOf" srcId="{9E888E3D-6490-477C-992C-0B532A06C81D}" destId="{2A1C186B-2F66-4F4B-A738-53416F4D28F3}" srcOrd="0" destOrd="0" presId="urn:microsoft.com/office/officeart/2005/8/layout/lProcess1"/>
    <dgm:cxn modelId="{2068A306-E141-4CF0-A61F-AE5D5ACB7F37}" srcId="{408533B9-0CE2-4584-A81E-4017DB5B5EA3}" destId="{B2DED1C4-CCCC-444B-A56D-15996B407A35}" srcOrd="0" destOrd="0" parTransId="{74968B68-A772-4D81-BC03-A19632D2B090}" sibTransId="{F24E0F41-420C-4B7E-A8C8-A6B1602EB93E}"/>
    <dgm:cxn modelId="{54F67E42-9045-4FCF-9214-EC7B13EB7E31}" srcId="{408533B9-0CE2-4584-A81E-4017DB5B5EA3}" destId="{C13BD2DA-AA1E-4C88-A08B-4B16367A8B2B}" srcOrd="1" destOrd="0" parTransId="{F42071A3-9786-466A-BB8F-499566D11CA3}" sibTransId="{ED1B2D0B-19BD-49D7-B910-1C1011DB3E5E}"/>
    <dgm:cxn modelId="{299F9E4A-2239-4C1D-8EA3-4294FE14CFC9}" type="presOf" srcId="{F24E0F41-420C-4B7E-A8C8-A6B1602EB93E}" destId="{02C2EC7D-82A5-4F1F-B629-1D89EED01292}" srcOrd="0" destOrd="0" presId="urn:microsoft.com/office/officeart/2005/8/layout/lProcess1"/>
    <dgm:cxn modelId="{1B77279E-0CCB-4B79-A080-BB8D15EF5566}" type="presOf" srcId="{2EF303BB-3782-4C04-BA64-5F0FA297C117}" destId="{0262E1DE-A4D2-4BE4-BDA4-1EF2DB34A5EB}" srcOrd="0" destOrd="0" presId="urn:microsoft.com/office/officeart/2005/8/layout/lProcess1"/>
    <dgm:cxn modelId="{74D17E14-308A-48ED-A82D-4234067B3A79}" type="presOf" srcId="{65ACD01B-24A1-4DE2-8B1B-C9B8EBB115AF}" destId="{92A32FFB-F2DE-4D7A-9C0F-FA77419C0AA7}" srcOrd="0" destOrd="0" presId="urn:microsoft.com/office/officeart/2005/8/layout/lProcess1"/>
    <dgm:cxn modelId="{0DDAA9D8-E917-4CF7-AEB7-E830B72077A8}" type="presOf" srcId="{408533B9-0CE2-4584-A81E-4017DB5B5EA3}" destId="{3C8F22C1-BA47-4F69-A35E-2BD8C7A6F889}" srcOrd="0" destOrd="0" presId="urn:microsoft.com/office/officeart/2005/8/layout/lProcess1"/>
    <dgm:cxn modelId="{D04CE0FC-7E94-48D2-935D-D02BAA9C73F3}" type="presOf" srcId="{2CEA0E1B-E668-46A3-89E0-02EAA25F9145}" destId="{445A3CAE-066A-4A41-9DD2-7713E06AE879}" srcOrd="0" destOrd="0" presId="urn:microsoft.com/office/officeart/2005/8/layout/lProcess1"/>
    <dgm:cxn modelId="{6F328995-CEF1-4214-A20D-3FD21B6510B2}" type="presOf" srcId="{C13BD2DA-AA1E-4C88-A08B-4B16367A8B2B}" destId="{788BFEF0-8244-4392-AE82-96543EB50889}" srcOrd="0" destOrd="0" presId="urn:microsoft.com/office/officeart/2005/8/layout/lProcess1"/>
    <dgm:cxn modelId="{374AC512-3110-45D1-9A41-680B10B913C2}" srcId="{9E888E3D-6490-477C-992C-0B532A06C81D}" destId="{0E7C64F3-0FF8-408F-B807-1C29EB93DFC9}" srcOrd="1" destOrd="0" parTransId="{F3334B37-7DFF-4A8C-B263-EF055D37426E}" sibTransId="{9620A447-93E5-48CC-A639-5F1BA7C090FC}"/>
    <dgm:cxn modelId="{7B038DA1-C77A-40BF-AE8E-7FF74F73FD22}" srcId="{2CEA0E1B-E668-46A3-89E0-02EAA25F9145}" destId="{408533B9-0CE2-4584-A81E-4017DB5B5EA3}" srcOrd="1" destOrd="0" parTransId="{982EE6EC-1AA5-4695-957C-B1F987D70371}" sibTransId="{CC7DF334-4001-4029-8591-098792533DF8}"/>
    <dgm:cxn modelId="{BC3E8EE1-F106-498F-A0DB-158CBCF64090}" type="presOf" srcId="{0E7C64F3-0FF8-408F-B807-1C29EB93DFC9}" destId="{6F5E975B-8104-4CA0-B277-D72B37F09753}" srcOrd="0" destOrd="0" presId="urn:microsoft.com/office/officeart/2005/8/layout/lProcess1"/>
    <dgm:cxn modelId="{9B183D73-D8CC-4963-A8CE-8BFC9763E443}" type="presOf" srcId="{74968B68-A772-4D81-BC03-A19632D2B090}" destId="{B66B479F-6565-429D-8275-487670952092}" srcOrd="0" destOrd="0" presId="urn:microsoft.com/office/officeart/2005/8/layout/lProcess1"/>
    <dgm:cxn modelId="{2CBF1DC4-BED6-42BA-93E0-BC3A96A40915}" type="presOf" srcId="{E0263332-BF91-4BCF-B8E9-512A5E798C17}" destId="{53260BDD-7ED7-40B6-A402-FF5689FD814A}" srcOrd="0" destOrd="0" presId="urn:microsoft.com/office/officeart/2005/8/layout/lProcess1"/>
    <dgm:cxn modelId="{01BA4C0D-A442-45F7-8508-4A77D26B39A2}" srcId="{2CEA0E1B-E668-46A3-89E0-02EAA25F9145}" destId="{9E888E3D-6490-477C-992C-0B532A06C81D}" srcOrd="0" destOrd="0" parTransId="{91E559CA-CCAB-4107-8586-FF2F81CFFA21}" sibTransId="{6423BD4B-B34D-42D5-A46D-DC932C985FA1}"/>
    <dgm:cxn modelId="{2E6E1F81-3B74-4667-9782-B788AFBDD795}" type="presOf" srcId="{B2DED1C4-CCCC-444B-A56D-15996B407A35}" destId="{87DE9B2E-B277-47B0-97B6-9E9466683475}" srcOrd="0" destOrd="0" presId="urn:microsoft.com/office/officeart/2005/8/layout/lProcess1"/>
    <dgm:cxn modelId="{0E43E1AD-8CE9-4CD7-9B4D-AFE8CE2E5EFA}" type="presParOf" srcId="{445A3CAE-066A-4A41-9DD2-7713E06AE879}" destId="{09E19BCA-E1A4-4800-9D00-2710665D5316}" srcOrd="0" destOrd="0" presId="urn:microsoft.com/office/officeart/2005/8/layout/lProcess1"/>
    <dgm:cxn modelId="{9AFB7E2E-426C-4AFF-9076-D6F5042025E0}" type="presParOf" srcId="{09E19BCA-E1A4-4800-9D00-2710665D5316}" destId="{2A1C186B-2F66-4F4B-A738-53416F4D28F3}" srcOrd="0" destOrd="0" presId="urn:microsoft.com/office/officeart/2005/8/layout/lProcess1"/>
    <dgm:cxn modelId="{84D6F6DF-F951-474C-880C-041180CB3904}" type="presParOf" srcId="{09E19BCA-E1A4-4800-9D00-2710665D5316}" destId="{53260BDD-7ED7-40B6-A402-FF5689FD814A}" srcOrd="1" destOrd="0" presId="urn:microsoft.com/office/officeart/2005/8/layout/lProcess1"/>
    <dgm:cxn modelId="{1AAAE460-2E5D-45B8-B064-DAE66B27B14F}" type="presParOf" srcId="{09E19BCA-E1A4-4800-9D00-2710665D5316}" destId="{92A32FFB-F2DE-4D7A-9C0F-FA77419C0AA7}" srcOrd="2" destOrd="0" presId="urn:microsoft.com/office/officeart/2005/8/layout/lProcess1"/>
    <dgm:cxn modelId="{256604A9-3F5D-4CC3-8242-1E856AA0A3E1}" type="presParOf" srcId="{09E19BCA-E1A4-4800-9D00-2710665D5316}" destId="{0262E1DE-A4D2-4BE4-BDA4-1EF2DB34A5EB}" srcOrd="3" destOrd="0" presId="urn:microsoft.com/office/officeart/2005/8/layout/lProcess1"/>
    <dgm:cxn modelId="{D5A7C5C6-0EBE-4EED-839E-73D1AFE0BC1E}" type="presParOf" srcId="{09E19BCA-E1A4-4800-9D00-2710665D5316}" destId="{6F5E975B-8104-4CA0-B277-D72B37F09753}" srcOrd="4" destOrd="0" presId="urn:microsoft.com/office/officeart/2005/8/layout/lProcess1"/>
    <dgm:cxn modelId="{AD1D2BC4-4FAC-43D7-8511-1F2641F53AF2}" type="presParOf" srcId="{445A3CAE-066A-4A41-9DD2-7713E06AE879}" destId="{4FD2207B-ECDC-47E8-963C-6E0C1FBFCDE8}" srcOrd="1" destOrd="0" presId="urn:microsoft.com/office/officeart/2005/8/layout/lProcess1"/>
    <dgm:cxn modelId="{41B07A3B-0F26-49D1-9F3A-178B6E4B6906}" type="presParOf" srcId="{445A3CAE-066A-4A41-9DD2-7713E06AE879}" destId="{28E20A10-25C6-4BF6-94C0-DFE5A58F312B}" srcOrd="2" destOrd="0" presId="urn:microsoft.com/office/officeart/2005/8/layout/lProcess1"/>
    <dgm:cxn modelId="{2B13000B-B05D-4CAC-87C6-A1E0C5C6DB68}" type="presParOf" srcId="{28E20A10-25C6-4BF6-94C0-DFE5A58F312B}" destId="{3C8F22C1-BA47-4F69-A35E-2BD8C7A6F889}" srcOrd="0" destOrd="0" presId="urn:microsoft.com/office/officeart/2005/8/layout/lProcess1"/>
    <dgm:cxn modelId="{60690CC9-604F-424F-8C95-FEF6EB2DB087}" type="presParOf" srcId="{28E20A10-25C6-4BF6-94C0-DFE5A58F312B}" destId="{B66B479F-6565-429D-8275-487670952092}" srcOrd="1" destOrd="0" presId="urn:microsoft.com/office/officeart/2005/8/layout/lProcess1"/>
    <dgm:cxn modelId="{B7BA8C49-6A99-419D-AD36-918FD39D09AF}" type="presParOf" srcId="{28E20A10-25C6-4BF6-94C0-DFE5A58F312B}" destId="{87DE9B2E-B277-47B0-97B6-9E9466683475}" srcOrd="2" destOrd="0" presId="urn:microsoft.com/office/officeart/2005/8/layout/lProcess1"/>
    <dgm:cxn modelId="{60FD27E4-0C13-49BC-83F6-4D87301AAC15}" type="presParOf" srcId="{28E20A10-25C6-4BF6-94C0-DFE5A58F312B}" destId="{02C2EC7D-82A5-4F1F-B629-1D89EED01292}" srcOrd="3" destOrd="0" presId="urn:microsoft.com/office/officeart/2005/8/layout/lProcess1"/>
    <dgm:cxn modelId="{0C6889FA-626C-4892-8661-CBD82C4DBF73}" type="presParOf" srcId="{28E20A10-25C6-4BF6-94C0-DFE5A58F312B}" destId="{788BFEF0-8244-4392-AE82-96543EB50889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16A756-F8F5-4123-BD53-6666FFCCE68F}">
      <dsp:nvSpPr>
        <dsp:cNvPr id="0" name=""/>
        <dsp:cNvSpPr/>
      </dsp:nvSpPr>
      <dsp:spPr>
        <a:xfrm>
          <a:off x="4752" y="403938"/>
          <a:ext cx="2052813" cy="298242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Prioritás 1</a:t>
          </a:r>
          <a:r>
            <a:rPr lang="hu-HU" sz="1400" kern="12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.                    A szakterület ismerete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Prioritás 2. </a:t>
          </a:r>
          <a:r>
            <a:rPr lang="hu-HU" sz="1400" kern="12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Személyközi kapcsolatok és képességek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Prioritás 3</a:t>
          </a:r>
          <a:r>
            <a:rPr lang="hu-HU" sz="1400" kern="12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. Számítógép használati képesség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Prioritás 4</a:t>
          </a:r>
          <a:r>
            <a:rPr lang="hu-HU" sz="1400" kern="12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. Kutatóképesség</a:t>
          </a:r>
        </a:p>
      </dsp:txBody>
      <dsp:txXfrm>
        <a:off x="4752" y="403938"/>
        <a:ext cx="2052813" cy="2982429"/>
      </dsp:txXfrm>
    </dsp:sp>
    <dsp:sp modelId="{9C7A2454-ADF5-438C-8633-F2E328264FDD}">
      <dsp:nvSpPr>
        <dsp:cNvPr id="0" name=""/>
        <dsp:cNvSpPr/>
      </dsp:nvSpPr>
      <dsp:spPr>
        <a:xfrm>
          <a:off x="10" y="2756532"/>
          <a:ext cx="2052813" cy="65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b="1" kern="1200" dirty="0" smtClean="0">
              <a:solidFill>
                <a:srgbClr val="0070C0"/>
              </a:solidFill>
            </a:rPr>
            <a:t>Szint</a:t>
          </a:r>
          <a:r>
            <a:rPr lang="hu-HU" sz="3100" kern="1200" dirty="0" smtClean="0"/>
            <a:t> </a:t>
          </a:r>
          <a:r>
            <a:rPr lang="hu-HU" sz="3100" b="1" kern="1200" dirty="0" smtClean="0">
              <a:solidFill>
                <a:srgbClr val="0070C0"/>
              </a:solidFill>
            </a:rPr>
            <a:t>1</a:t>
          </a:r>
        </a:p>
      </dsp:txBody>
      <dsp:txXfrm>
        <a:off x="10" y="2756532"/>
        <a:ext cx="1445643" cy="658924"/>
      </dsp:txXfrm>
    </dsp:sp>
    <dsp:sp modelId="{012F8F76-2418-4109-92D7-E0C866F14A30}">
      <dsp:nvSpPr>
        <dsp:cNvPr id="0" name=""/>
        <dsp:cNvSpPr/>
      </dsp:nvSpPr>
      <dsp:spPr>
        <a:xfrm>
          <a:off x="1508467" y="2766008"/>
          <a:ext cx="718484" cy="718484"/>
        </a:xfrm>
        <a:prstGeom prst="rightArrow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E8240-C35F-4B8F-B795-BE1819C935D7}">
      <dsp:nvSpPr>
        <dsp:cNvPr id="0" name=""/>
        <dsp:cNvSpPr/>
      </dsp:nvSpPr>
      <dsp:spPr>
        <a:xfrm>
          <a:off x="2404952" y="430352"/>
          <a:ext cx="2052813" cy="28767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Prioritás 5. </a:t>
          </a:r>
          <a:r>
            <a:rPr lang="hu-HU" sz="1400" kern="12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Információmenedzsment képességek (egyéni és csapatos)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Prioritás 6</a:t>
          </a:r>
          <a:r>
            <a:rPr lang="hu-HU" sz="1400" kern="12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. Autonóm munkavégzési képesség</a:t>
          </a:r>
          <a:endParaRPr lang="hu-HU" sz="1400" kern="1200" dirty="0"/>
        </a:p>
      </dsp:txBody>
      <dsp:txXfrm>
        <a:off x="2404952" y="430352"/>
        <a:ext cx="2052813" cy="2876771"/>
      </dsp:txXfrm>
    </dsp:sp>
    <dsp:sp modelId="{FE882742-31AC-444E-8BE3-352E63BF7DA9}">
      <dsp:nvSpPr>
        <dsp:cNvPr id="0" name=""/>
        <dsp:cNvSpPr/>
      </dsp:nvSpPr>
      <dsp:spPr>
        <a:xfrm>
          <a:off x="2376274" y="2756534"/>
          <a:ext cx="2052813" cy="65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b="1" kern="1200" dirty="0" smtClean="0">
              <a:solidFill>
                <a:srgbClr val="0070C0"/>
              </a:solidFill>
            </a:rPr>
            <a:t>Szint</a:t>
          </a:r>
          <a:r>
            <a:rPr lang="hu-HU" sz="3100" kern="1200" dirty="0" smtClean="0"/>
            <a:t> </a:t>
          </a:r>
          <a:r>
            <a:rPr lang="hu-HU" sz="3100" b="1" kern="1200" dirty="0" smtClean="0">
              <a:solidFill>
                <a:srgbClr val="0070C0"/>
              </a:solidFill>
            </a:rPr>
            <a:t>2</a:t>
          </a:r>
        </a:p>
      </dsp:txBody>
      <dsp:txXfrm>
        <a:off x="2376274" y="2756534"/>
        <a:ext cx="1445643" cy="658924"/>
      </dsp:txXfrm>
    </dsp:sp>
    <dsp:sp modelId="{5415C1D4-63CC-4A90-B6AA-9B1B94D3C24F}">
      <dsp:nvSpPr>
        <dsp:cNvPr id="0" name=""/>
        <dsp:cNvSpPr/>
      </dsp:nvSpPr>
      <dsp:spPr>
        <a:xfrm>
          <a:off x="3908666" y="2739594"/>
          <a:ext cx="718484" cy="7184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AB6CD-D318-4213-88C1-28D50B80E28C}">
      <dsp:nvSpPr>
        <dsp:cNvPr id="0" name=""/>
        <dsp:cNvSpPr/>
      </dsp:nvSpPr>
      <dsp:spPr>
        <a:xfrm>
          <a:off x="4824530" y="400237"/>
          <a:ext cx="2052813" cy="26994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Prioritás 7. </a:t>
          </a:r>
          <a:r>
            <a:rPr lang="hu-HU" sz="1400" kern="12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Elemző-szintetizáló képesség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Prioritás 8</a:t>
          </a:r>
          <a:r>
            <a:rPr lang="hu-HU" sz="1400" kern="1200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rPr>
            <a:t>. A tudás gyakorlati alkalmazása</a:t>
          </a:r>
        </a:p>
      </dsp:txBody>
      <dsp:txXfrm>
        <a:off x="4824530" y="400237"/>
        <a:ext cx="2052813" cy="2699459"/>
      </dsp:txXfrm>
    </dsp:sp>
    <dsp:sp modelId="{930E3F85-18FA-4A7E-9EFF-209C4A4A0FFF}">
      <dsp:nvSpPr>
        <dsp:cNvPr id="0" name=""/>
        <dsp:cNvSpPr/>
      </dsp:nvSpPr>
      <dsp:spPr>
        <a:xfrm>
          <a:off x="4824530" y="2636730"/>
          <a:ext cx="2052813" cy="739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b="1" kern="1200" dirty="0" smtClean="0">
              <a:solidFill>
                <a:srgbClr val="0070C0"/>
              </a:solidFill>
            </a:rPr>
            <a:t>Szint</a:t>
          </a:r>
          <a:r>
            <a:rPr lang="hu-HU" sz="3100" kern="1200" dirty="0" smtClean="0"/>
            <a:t> </a:t>
          </a:r>
          <a:r>
            <a:rPr lang="hu-HU" sz="3100" b="1" kern="1200" dirty="0" smtClean="0">
              <a:solidFill>
                <a:srgbClr val="0070C0"/>
              </a:solidFill>
            </a:rPr>
            <a:t>3</a:t>
          </a:r>
        </a:p>
      </dsp:txBody>
      <dsp:txXfrm>
        <a:off x="4824530" y="2636730"/>
        <a:ext cx="1445643" cy="739042"/>
      </dsp:txXfrm>
    </dsp:sp>
    <dsp:sp modelId="{DED33084-D683-430F-991A-42C2D32383E6}">
      <dsp:nvSpPr>
        <dsp:cNvPr id="0" name=""/>
        <dsp:cNvSpPr/>
      </dsp:nvSpPr>
      <dsp:spPr>
        <a:xfrm>
          <a:off x="6264693" y="2664558"/>
          <a:ext cx="718484" cy="7184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4497C8-CE7E-4AAF-A3EE-B7E5ABFBD9F4}">
      <dsp:nvSpPr>
        <dsp:cNvPr id="0" name=""/>
        <dsp:cNvSpPr/>
      </dsp:nvSpPr>
      <dsp:spPr>
        <a:xfrm>
          <a:off x="0" y="663364"/>
          <a:ext cx="2801402" cy="1680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bg1"/>
              </a:solidFill>
            </a:rPr>
            <a:t>1. Előadás, gyakorlat, kiscsoportos szeminárium, projektszeminárium</a:t>
          </a:r>
          <a:endParaRPr lang="hu-HU" sz="1600" b="1" kern="1200" dirty="0">
            <a:solidFill>
              <a:schemeClr val="bg1"/>
            </a:solidFill>
          </a:endParaRPr>
        </a:p>
      </dsp:txBody>
      <dsp:txXfrm>
        <a:off x="0" y="663364"/>
        <a:ext cx="2801402" cy="1680841"/>
      </dsp:txXfrm>
    </dsp:sp>
    <dsp:sp modelId="{399D5B9B-4882-423C-9261-6B5B705AA6CA}">
      <dsp:nvSpPr>
        <dsp:cNvPr id="0" name=""/>
        <dsp:cNvSpPr/>
      </dsp:nvSpPr>
      <dsp:spPr>
        <a:xfrm>
          <a:off x="3081542" y="663364"/>
          <a:ext cx="2801402" cy="1680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bg1"/>
              </a:solidFill>
            </a:rPr>
            <a:t>2. Kijelölt olvasás/recenzió, napi jelentés/eseménynaptár</a:t>
          </a:r>
          <a:r>
            <a:rPr lang="hu-HU" sz="1600" b="1" kern="1200" dirty="0" smtClean="0">
              <a:solidFill>
                <a:srgbClr val="002060"/>
              </a:solidFill>
            </a:rPr>
            <a:t>, </a:t>
          </a:r>
          <a:r>
            <a:rPr lang="hu-HU" sz="1600" b="1" kern="1200" dirty="0" smtClean="0">
              <a:solidFill>
                <a:schemeClr val="bg1"/>
              </a:solidFill>
            </a:rPr>
            <a:t>újságolvasás/lapszemle</a:t>
          </a:r>
          <a:endParaRPr lang="hu-HU" sz="1600" b="1" kern="1200" dirty="0">
            <a:solidFill>
              <a:schemeClr val="bg1"/>
            </a:solidFill>
          </a:endParaRPr>
        </a:p>
      </dsp:txBody>
      <dsp:txXfrm>
        <a:off x="3081542" y="663364"/>
        <a:ext cx="2801402" cy="1680841"/>
      </dsp:txXfrm>
    </dsp:sp>
    <dsp:sp modelId="{18D4BF4D-7024-458D-A93B-ECF40F0D517A}">
      <dsp:nvSpPr>
        <dsp:cNvPr id="0" name=""/>
        <dsp:cNvSpPr/>
      </dsp:nvSpPr>
      <dsp:spPr>
        <a:xfrm>
          <a:off x="6163085" y="663364"/>
          <a:ext cx="2801402" cy="1680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bg1"/>
              </a:solidFill>
            </a:rPr>
            <a:t>3. </a:t>
          </a:r>
          <a:r>
            <a:rPr lang="hu-HU" sz="1400" b="1" kern="1200" dirty="0" smtClean="0">
              <a:solidFill>
                <a:schemeClr val="bg1"/>
              </a:solidFill>
            </a:rPr>
            <a:t>Kiscsoportos gyakorlat: Esetkonferencia, kerekasztal beszélgetés, prezentáció, AV modul (film, zene, stb.) web-modul, szakmai konferencia</a:t>
          </a:r>
          <a:endParaRPr lang="hu-HU" sz="1400" b="1" kern="1200" dirty="0">
            <a:solidFill>
              <a:schemeClr val="bg1"/>
            </a:solidFill>
          </a:endParaRPr>
        </a:p>
      </dsp:txBody>
      <dsp:txXfrm>
        <a:off x="6163085" y="663364"/>
        <a:ext cx="2801402" cy="1680841"/>
      </dsp:txXfrm>
    </dsp:sp>
    <dsp:sp modelId="{4B27B4D8-5DFF-43FD-B469-29904E849A7B}">
      <dsp:nvSpPr>
        <dsp:cNvPr id="0" name=""/>
        <dsp:cNvSpPr/>
      </dsp:nvSpPr>
      <dsp:spPr>
        <a:xfrm>
          <a:off x="0" y="2624346"/>
          <a:ext cx="2801402" cy="1680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bg1"/>
              </a:solidFill>
            </a:rPr>
            <a:t>4. Kutatási (tehetséggondozási) projekt</a:t>
          </a:r>
          <a:endParaRPr lang="hu-HU" sz="1600" b="1" kern="1200" dirty="0">
            <a:solidFill>
              <a:schemeClr val="bg1"/>
            </a:solidFill>
          </a:endParaRPr>
        </a:p>
      </dsp:txBody>
      <dsp:txXfrm>
        <a:off x="0" y="2624346"/>
        <a:ext cx="2801402" cy="1680841"/>
      </dsp:txXfrm>
    </dsp:sp>
    <dsp:sp modelId="{D77BA186-7BE5-4B63-9341-C272265D0C63}">
      <dsp:nvSpPr>
        <dsp:cNvPr id="0" name=""/>
        <dsp:cNvSpPr/>
      </dsp:nvSpPr>
      <dsp:spPr>
        <a:xfrm>
          <a:off x="3081542" y="2624346"/>
          <a:ext cx="2801402" cy="1680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bg1"/>
              </a:solidFill>
            </a:rPr>
            <a:t>5. Szupervízió, egyéni tanácsadás, </a:t>
          </a:r>
          <a:r>
            <a:rPr lang="hu-HU" sz="1600" b="1" kern="1200" dirty="0" err="1" smtClean="0">
              <a:solidFill>
                <a:schemeClr val="bg1"/>
              </a:solidFill>
            </a:rPr>
            <a:t>tutorálás</a:t>
          </a:r>
          <a:endParaRPr lang="hu-HU" sz="1600" b="1" kern="1200" dirty="0">
            <a:solidFill>
              <a:schemeClr val="bg1"/>
            </a:solidFill>
          </a:endParaRPr>
        </a:p>
      </dsp:txBody>
      <dsp:txXfrm>
        <a:off x="3081542" y="2624346"/>
        <a:ext cx="2801402" cy="1680841"/>
      </dsp:txXfrm>
    </dsp:sp>
    <dsp:sp modelId="{C1A4FDD3-2F62-4812-8F44-475BED2421AC}">
      <dsp:nvSpPr>
        <dsp:cNvPr id="0" name=""/>
        <dsp:cNvSpPr/>
      </dsp:nvSpPr>
      <dsp:spPr>
        <a:xfrm>
          <a:off x="6163085" y="2624346"/>
          <a:ext cx="2801402" cy="1680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bg1"/>
              </a:solidFill>
            </a:rPr>
            <a:t>6. Portfólió ( elsőben megismeri a kompetenciatáblát, ismeri az elvárásokat, megtervezési egész tanulását)</a:t>
          </a:r>
          <a:endParaRPr lang="hu-HU" sz="1600" b="1" kern="1200" dirty="0">
            <a:solidFill>
              <a:schemeClr val="bg1"/>
            </a:solidFill>
          </a:endParaRPr>
        </a:p>
      </dsp:txBody>
      <dsp:txXfrm>
        <a:off x="6163085" y="2624346"/>
        <a:ext cx="2801402" cy="16808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2F02E6-D3F6-4B17-A7CF-E7AEEF225FD0}">
      <dsp:nvSpPr>
        <dsp:cNvPr id="0" name=""/>
        <dsp:cNvSpPr/>
      </dsp:nvSpPr>
      <dsp:spPr>
        <a:xfrm>
          <a:off x="0" y="3168586"/>
          <a:ext cx="7787208" cy="104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>
              <a:solidFill>
                <a:schemeClr val="bg1"/>
              </a:solidFill>
            </a:rPr>
            <a:t>Az oktatók megerősítése, támogatása, rendszeres véleménykérés, folyamatos problémakezelés a szak, a tanszék és az intézményi (kari) vezetés részéről</a:t>
          </a:r>
          <a:endParaRPr lang="hu-HU" sz="1900" b="1" kern="1200" dirty="0">
            <a:solidFill>
              <a:schemeClr val="bg1"/>
            </a:solidFill>
          </a:endParaRPr>
        </a:p>
      </dsp:txBody>
      <dsp:txXfrm>
        <a:off x="0" y="3168586"/>
        <a:ext cx="7787208" cy="1040000"/>
      </dsp:txXfrm>
    </dsp:sp>
    <dsp:sp modelId="{9490BB17-A954-4844-880C-D69111ECA823}">
      <dsp:nvSpPr>
        <dsp:cNvPr id="0" name=""/>
        <dsp:cNvSpPr/>
      </dsp:nvSpPr>
      <dsp:spPr>
        <a:xfrm rot="10800000">
          <a:off x="0" y="1584665"/>
          <a:ext cx="7787208" cy="15995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>
              <a:solidFill>
                <a:schemeClr val="bg1"/>
              </a:solidFill>
            </a:rPr>
            <a:t>Folyamatos konzultáció a programban oktatók között</a:t>
          </a:r>
          <a:endParaRPr lang="hu-HU" sz="1900" b="1" kern="1200" dirty="0">
            <a:solidFill>
              <a:schemeClr val="bg1"/>
            </a:solidFill>
          </a:endParaRPr>
        </a:p>
      </dsp:txBody>
      <dsp:txXfrm rot="10800000">
        <a:off x="0" y="1584665"/>
        <a:ext cx="7787208" cy="1599521"/>
      </dsp:txXfrm>
    </dsp:sp>
    <dsp:sp modelId="{389B834F-54FB-4D50-900D-DD2334763EAF}">
      <dsp:nvSpPr>
        <dsp:cNvPr id="0" name=""/>
        <dsp:cNvSpPr/>
      </dsp:nvSpPr>
      <dsp:spPr>
        <a:xfrm rot="10800000">
          <a:off x="0" y="0"/>
          <a:ext cx="7787208" cy="15995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chemeClr val="bg1"/>
              </a:solidFill>
            </a:rPr>
            <a:t>Oktatók felkészítése; modultervezési, tantárgytervezési és módszertani kérdésekben</a:t>
          </a:r>
          <a:endParaRPr lang="hu-HU" sz="1600" b="1" kern="1200" dirty="0" smtClean="0">
            <a:solidFill>
              <a:schemeClr val="bg1"/>
            </a:solidFill>
          </a:endParaRPr>
        </a:p>
      </dsp:txBody>
      <dsp:txXfrm rot="10800000">
        <a:off x="0" y="0"/>
        <a:ext cx="7787208" cy="15995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B5761-DA4B-4705-B807-ED65B5E22BF7}">
      <dsp:nvSpPr>
        <dsp:cNvPr id="0" name=""/>
        <dsp:cNvSpPr/>
      </dsp:nvSpPr>
      <dsp:spPr>
        <a:xfrm>
          <a:off x="4481677" y="1943582"/>
          <a:ext cx="3087011" cy="1912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Új vezetési modell: hálózati szervezet</a:t>
          </a:r>
          <a:endParaRPr lang="hu-H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Szakmai kollégium, adminisztratív kollégium, üzleti versenyképességi kollégium</a:t>
          </a:r>
          <a:endParaRPr lang="hu-H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Professzionális belső szolgáltatások</a:t>
          </a:r>
          <a:endParaRPr lang="hu-HU" sz="1200" b="1" kern="1200" dirty="0"/>
        </a:p>
      </dsp:txBody>
      <dsp:txXfrm>
        <a:off x="5407780" y="2421819"/>
        <a:ext cx="2160908" cy="1434712"/>
      </dsp:txXfrm>
    </dsp:sp>
    <dsp:sp modelId="{A90F69A1-6C52-4432-ADAA-69B6B2FFD8A9}">
      <dsp:nvSpPr>
        <dsp:cNvPr id="0" name=""/>
        <dsp:cNvSpPr/>
      </dsp:nvSpPr>
      <dsp:spPr>
        <a:xfrm>
          <a:off x="196702" y="2042052"/>
          <a:ext cx="3039981" cy="1663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b="1" kern="1200" dirty="0" smtClean="0"/>
            <a:t> </a:t>
          </a:r>
          <a:r>
            <a:rPr lang="hu-HU" sz="1400" b="1" kern="1200" dirty="0" smtClean="0"/>
            <a:t>Felsőoktatás </a:t>
          </a:r>
          <a:r>
            <a:rPr lang="hu-HU" sz="1400" b="1" kern="1200" dirty="0" err="1" smtClean="0"/>
            <a:t>analítika</a:t>
          </a:r>
          <a:r>
            <a:rPr lang="hu-HU" sz="1400" b="1" kern="1200" dirty="0" smtClean="0"/>
            <a:t>: hallgatói teljesítmény kutatás</a:t>
          </a:r>
          <a:endParaRPr lang="hu-H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Ügyfélszolgálat</a:t>
          </a:r>
          <a:endParaRPr lang="hu-H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Hallgatói tanácsadás</a:t>
          </a:r>
          <a:endParaRPr lang="hu-H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DPR</a:t>
          </a:r>
          <a:endParaRPr lang="hu-HU" sz="1400" b="1" kern="1200" dirty="0"/>
        </a:p>
      </dsp:txBody>
      <dsp:txXfrm>
        <a:off x="196702" y="2457851"/>
        <a:ext cx="2127987" cy="1247394"/>
      </dsp:txXfrm>
    </dsp:sp>
    <dsp:sp modelId="{5D8F2163-D942-4DAA-997F-C622666311FE}">
      <dsp:nvSpPr>
        <dsp:cNvPr id="0" name=""/>
        <dsp:cNvSpPr/>
      </dsp:nvSpPr>
      <dsp:spPr>
        <a:xfrm>
          <a:off x="4145503" y="-374244"/>
          <a:ext cx="3396687" cy="2085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b="1" kern="1200" dirty="0" smtClean="0"/>
            <a:t>Curriculum</a:t>
          </a:r>
          <a:endParaRPr lang="hu-H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b="1" kern="1200" dirty="0" smtClean="0"/>
            <a:t>Szakmódszertan, tantárgy pedagógia</a:t>
          </a:r>
          <a:endParaRPr lang="hu-H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b="1" kern="1200" dirty="0" smtClean="0"/>
            <a:t> Gyakorlatszervezés</a:t>
          </a:r>
          <a:endParaRPr lang="hu-H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b="1" kern="1200" dirty="0" smtClean="0"/>
            <a:t>Hallgatói kutatás</a:t>
          </a:r>
          <a:endParaRPr lang="hu-H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b="1" kern="1200" dirty="0" smtClean="0"/>
            <a:t>Hallgatói portfólió</a:t>
          </a:r>
          <a:endParaRPr lang="hu-H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b="1" kern="1200" dirty="0" smtClean="0"/>
            <a:t> Mérés, értékelés</a:t>
          </a:r>
          <a:endParaRPr lang="hu-HU" sz="1300" b="1" kern="1200" dirty="0"/>
        </a:p>
      </dsp:txBody>
      <dsp:txXfrm>
        <a:off x="5164509" y="-374244"/>
        <a:ext cx="2377681" cy="1563789"/>
      </dsp:txXfrm>
    </dsp:sp>
    <dsp:sp modelId="{CC8C17DE-F965-4CAB-B26D-BBB5A5F92053}">
      <dsp:nvSpPr>
        <dsp:cNvPr id="0" name=""/>
        <dsp:cNvSpPr/>
      </dsp:nvSpPr>
      <dsp:spPr>
        <a:xfrm>
          <a:off x="205901" y="-341786"/>
          <a:ext cx="3196767" cy="2020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Stratégiai </a:t>
          </a:r>
          <a:r>
            <a:rPr lang="hu-HU" sz="1400" b="1" kern="1200" dirty="0" err="1" smtClean="0"/>
            <a:t>minőségmenedzs-ment</a:t>
          </a:r>
          <a:endParaRPr lang="hu-H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A vezetés rendszeres továbbképzése</a:t>
          </a:r>
          <a:endParaRPr lang="hu-H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VIR</a:t>
          </a:r>
          <a:endParaRPr lang="hu-HU" sz="1400" b="1" kern="1200" dirty="0"/>
        </a:p>
      </dsp:txBody>
      <dsp:txXfrm>
        <a:off x="205901" y="-341786"/>
        <a:ext cx="2237737" cy="1515103"/>
      </dsp:txXfrm>
    </dsp:sp>
    <dsp:sp modelId="{C5713B9C-7BDA-4FA6-B5E2-DBAD2D3FEBFD}">
      <dsp:nvSpPr>
        <dsp:cNvPr id="0" name=""/>
        <dsp:cNvSpPr/>
      </dsp:nvSpPr>
      <dsp:spPr>
        <a:xfrm>
          <a:off x="2214584" y="236596"/>
          <a:ext cx="1633881" cy="163388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Vezetés</a:t>
          </a:r>
          <a:endParaRPr lang="hu-HU" sz="1600" b="1" kern="1200" dirty="0"/>
        </a:p>
      </dsp:txBody>
      <dsp:txXfrm>
        <a:off x="2214584" y="236596"/>
        <a:ext cx="1633881" cy="1633881"/>
      </dsp:txXfrm>
    </dsp:sp>
    <dsp:sp modelId="{AF5C244C-7EAE-4EC8-8BDA-B1A4F4604B8E}">
      <dsp:nvSpPr>
        <dsp:cNvPr id="0" name=""/>
        <dsp:cNvSpPr/>
      </dsp:nvSpPr>
      <dsp:spPr>
        <a:xfrm rot="5400000">
          <a:off x="3923933" y="236596"/>
          <a:ext cx="1633881" cy="163388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Oktatás-minőség</a:t>
          </a:r>
          <a:endParaRPr lang="hu-HU" sz="1600" b="1" kern="1200" dirty="0"/>
        </a:p>
      </dsp:txBody>
      <dsp:txXfrm rot="5400000">
        <a:off x="3923933" y="236596"/>
        <a:ext cx="1633881" cy="1633881"/>
      </dsp:txXfrm>
    </dsp:sp>
    <dsp:sp modelId="{A5887CE6-8F16-49E2-AB40-2887C38F1EED}">
      <dsp:nvSpPr>
        <dsp:cNvPr id="0" name=""/>
        <dsp:cNvSpPr/>
      </dsp:nvSpPr>
      <dsp:spPr>
        <a:xfrm rot="10800000">
          <a:off x="3923933" y="1945945"/>
          <a:ext cx="1633881" cy="163388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Szervezeti kultúra</a:t>
          </a:r>
          <a:endParaRPr lang="hu-HU" sz="1500" b="1" kern="1200" dirty="0"/>
        </a:p>
      </dsp:txBody>
      <dsp:txXfrm rot="10800000">
        <a:off x="3923933" y="1945945"/>
        <a:ext cx="1633881" cy="1633881"/>
      </dsp:txXfrm>
    </dsp:sp>
    <dsp:sp modelId="{F2E30820-B9BA-4A5C-A500-BC826FD353EF}">
      <dsp:nvSpPr>
        <dsp:cNvPr id="0" name=""/>
        <dsp:cNvSpPr/>
      </dsp:nvSpPr>
      <dsp:spPr>
        <a:xfrm rot="16200000">
          <a:off x="2214584" y="1945945"/>
          <a:ext cx="1633881" cy="163388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err="1" smtClean="0"/>
            <a:t>Szolgál-tatás-minőség</a:t>
          </a:r>
          <a:endParaRPr lang="hu-HU" sz="1600" b="1" kern="1200" dirty="0"/>
        </a:p>
      </dsp:txBody>
      <dsp:txXfrm rot="16200000">
        <a:off x="2214584" y="1945945"/>
        <a:ext cx="1633881" cy="1633881"/>
      </dsp:txXfrm>
    </dsp:sp>
    <dsp:sp modelId="{102E03E1-37B1-4A4E-A038-0F86951A700C}">
      <dsp:nvSpPr>
        <dsp:cNvPr id="0" name=""/>
        <dsp:cNvSpPr/>
      </dsp:nvSpPr>
      <dsp:spPr>
        <a:xfrm>
          <a:off x="3604138" y="1568606"/>
          <a:ext cx="564123" cy="49054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21B1E-EE51-4C81-86CD-22D798E8F12A}">
      <dsp:nvSpPr>
        <dsp:cNvPr id="0" name=""/>
        <dsp:cNvSpPr/>
      </dsp:nvSpPr>
      <dsp:spPr>
        <a:xfrm rot="10800000">
          <a:off x="3604138" y="1757276"/>
          <a:ext cx="564123" cy="49054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1C186B-2F66-4F4B-A738-53416F4D28F3}">
      <dsp:nvSpPr>
        <dsp:cNvPr id="0" name=""/>
        <dsp:cNvSpPr/>
      </dsp:nvSpPr>
      <dsp:spPr>
        <a:xfrm>
          <a:off x="2587" y="134030"/>
          <a:ext cx="2824063" cy="706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Tanszékvezető, szakvezető</a:t>
          </a:r>
          <a:endParaRPr lang="hu-HU" sz="1600" b="1" kern="1200" dirty="0"/>
        </a:p>
      </dsp:txBody>
      <dsp:txXfrm>
        <a:off x="2587" y="134030"/>
        <a:ext cx="2824063" cy="706015"/>
      </dsp:txXfrm>
    </dsp:sp>
    <dsp:sp modelId="{AF861BF9-FA52-4EB9-8FEB-47C684D6F8B8}">
      <dsp:nvSpPr>
        <dsp:cNvPr id="0" name=""/>
        <dsp:cNvSpPr/>
      </dsp:nvSpPr>
      <dsp:spPr>
        <a:xfrm rot="5400000">
          <a:off x="1352843" y="901822"/>
          <a:ext cx="123552" cy="12355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E417D-9340-431D-9F58-E54B6FFA0204}">
      <dsp:nvSpPr>
        <dsp:cNvPr id="0" name=""/>
        <dsp:cNvSpPr/>
      </dsp:nvSpPr>
      <dsp:spPr>
        <a:xfrm>
          <a:off x="2587" y="1087152"/>
          <a:ext cx="2824063" cy="7060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Komplex képzési és kutatási programtervezés, lebonyolítás, értékelés</a:t>
          </a:r>
          <a:endParaRPr lang="hu-HU" sz="1200" b="1" kern="1200" dirty="0"/>
        </a:p>
      </dsp:txBody>
      <dsp:txXfrm>
        <a:off x="2587" y="1087152"/>
        <a:ext cx="2824063" cy="706015"/>
      </dsp:txXfrm>
    </dsp:sp>
    <dsp:sp modelId="{772CA0E2-22BD-4EEA-92FB-716C56991DA7}">
      <dsp:nvSpPr>
        <dsp:cNvPr id="0" name=""/>
        <dsp:cNvSpPr/>
      </dsp:nvSpPr>
      <dsp:spPr>
        <a:xfrm rot="5400000">
          <a:off x="1352843" y="1854944"/>
          <a:ext cx="123552" cy="12355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B47B2-6461-497B-9703-768F2A76606D}">
      <dsp:nvSpPr>
        <dsp:cNvPr id="0" name=""/>
        <dsp:cNvSpPr/>
      </dsp:nvSpPr>
      <dsp:spPr>
        <a:xfrm>
          <a:off x="2587" y="2040273"/>
          <a:ext cx="2824063" cy="7060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Képzési programfilozófia,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Szakmódszertan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Benchmarking szemlélet</a:t>
          </a:r>
          <a:endParaRPr lang="hu-HU" sz="1200" b="1" kern="1200" dirty="0"/>
        </a:p>
      </dsp:txBody>
      <dsp:txXfrm>
        <a:off x="2587" y="2040273"/>
        <a:ext cx="2824063" cy="706015"/>
      </dsp:txXfrm>
    </dsp:sp>
    <dsp:sp modelId="{3C8F22C1-BA47-4F69-A35E-2BD8C7A6F889}">
      <dsp:nvSpPr>
        <dsp:cNvPr id="0" name=""/>
        <dsp:cNvSpPr/>
      </dsp:nvSpPr>
      <dsp:spPr>
        <a:xfrm>
          <a:off x="3224608" y="162242"/>
          <a:ext cx="2824063" cy="706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Vezető oktató</a:t>
          </a:r>
          <a:endParaRPr lang="hu-HU" sz="1600" b="1" kern="1200" dirty="0"/>
        </a:p>
      </dsp:txBody>
      <dsp:txXfrm>
        <a:off x="3224608" y="162242"/>
        <a:ext cx="2824063" cy="706015"/>
      </dsp:txXfrm>
    </dsp:sp>
    <dsp:sp modelId="{47F05482-BE97-4462-89F9-01A518D026ED}">
      <dsp:nvSpPr>
        <dsp:cNvPr id="0" name=""/>
        <dsp:cNvSpPr/>
      </dsp:nvSpPr>
      <dsp:spPr>
        <a:xfrm rot="5409618">
          <a:off x="4580622" y="915928"/>
          <a:ext cx="109447" cy="12355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06EE5-1EB5-4636-B5B2-EFFAA21EFF98}">
      <dsp:nvSpPr>
        <dsp:cNvPr id="0" name=""/>
        <dsp:cNvSpPr/>
      </dsp:nvSpPr>
      <dsp:spPr>
        <a:xfrm>
          <a:off x="3222020" y="1087152"/>
          <a:ext cx="2824063" cy="7060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Szakértői szerepkörök, modulvezetés</a:t>
          </a:r>
          <a:endParaRPr lang="hu-HU" sz="1200" b="1" kern="1200" dirty="0"/>
        </a:p>
      </dsp:txBody>
      <dsp:txXfrm>
        <a:off x="3222020" y="1087152"/>
        <a:ext cx="2824063" cy="706015"/>
      </dsp:txXfrm>
    </dsp:sp>
    <dsp:sp modelId="{6C32F974-5560-46F7-9E9B-D8017ABE5E7B}">
      <dsp:nvSpPr>
        <dsp:cNvPr id="0" name=""/>
        <dsp:cNvSpPr/>
      </dsp:nvSpPr>
      <dsp:spPr>
        <a:xfrm rot="5400000">
          <a:off x="4572275" y="1854944"/>
          <a:ext cx="123552" cy="12355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8D441-355C-49C1-A18D-53F3EA68FE43}">
      <dsp:nvSpPr>
        <dsp:cNvPr id="0" name=""/>
        <dsp:cNvSpPr/>
      </dsp:nvSpPr>
      <dsp:spPr>
        <a:xfrm>
          <a:off x="3222020" y="2040273"/>
          <a:ext cx="2824063" cy="7060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Komplex modulvezetés: oktatás, kutatás, gyakorlat, mérés, értékelés</a:t>
          </a:r>
          <a:endParaRPr lang="hu-HU" sz="1200" b="1" kern="1200" dirty="0"/>
        </a:p>
      </dsp:txBody>
      <dsp:txXfrm>
        <a:off x="3222020" y="2040273"/>
        <a:ext cx="2824063" cy="70601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1C186B-2F66-4F4B-A738-53416F4D28F3}">
      <dsp:nvSpPr>
        <dsp:cNvPr id="0" name=""/>
        <dsp:cNvSpPr/>
      </dsp:nvSpPr>
      <dsp:spPr>
        <a:xfrm>
          <a:off x="3302" y="77893"/>
          <a:ext cx="2789747" cy="697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Gyakorlott oktató</a:t>
          </a:r>
          <a:endParaRPr lang="hu-HU" sz="1600" b="1" kern="1200" dirty="0"/>
        </a:p>
      </dsp:txBody>
      <dsp:txXfrm>
        <a:off x="3302" y="77893"/>
        <a:ext cx="2789747" cy="697436"/>
      </dsp:txXfrm>
    </dsp:sp>
    <dsp:sp modelId="{53260BDD-7ED7-40B6-A402-FF5689FD814A}">
      <dsp:nvSpPr>
        <dsp:cNvPr id="0" name=""/>
        <dsp:cNvSpPr/>
      </dsp:nvSpPr>
      <dsp:spPr>
        <a:xfrm rot="5400000">
          <a:off x="1337150" y="836356"/>
          <a:ext cx="122051" cy="122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32FFB-F2DE-4D7A-9C0F-FA77419C0AA7}">
      <dsp:nvSpPr>
        <dsp:cNvPr id="0" name=""/>
        <dsp:cNvSpPr/>
      </dsp:nvSpPr>
      <dsp:spPr>
        <a:xfrm>
          <a:off x="3302" y="1019433"/>
          <a:ext cx="2789747" cy="69743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/>
            <a:t>Specializált tudás, tantárgyi programkészítés, szervezés</a:t>
          </a:r>
          <a:endParaRPr lang="hu-HU" sz="1300" b="1" kern="1200" dirty="0"/>
        </a:p>
      </dsp:txBody>
      <dsp:txXfrm>
        <a:off x="3302" y="1019433"/>
        <a:ext cx="2789747" cy="697436"/>
      </dsp:txXfrm>
    </dsp:sp>
    <dsp:sp modelId="{0262E1DE-A4D2-4BE4-BDA4-1EF2DB34A5EB}">
      <dsp:nvSpPr>
        <dsp:cNvPr id="0" name=""/>
        <dsp:cNvSpPr/>
      </dsp:nvSpPr>
      <dsp:spPr>
        <a:xfrm rot="5402158">
          <a:off x="1385440" y="1729340"/>
          <a:ext cx="24940" cy="122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E975B-8104-4CA0-B277-D72B37F09753}">
      <dsp:nvSpPr>
        <dsp:cNvPr id="0" name=""/>
        <dsp:cNvSpPr/>
      </dsp:nvSpPr>
      <dsp:spPr>
        <a:xfrm>
          <a:off x="2772" y="1863861"/>
          <a:ext cx="2789747" cy="69743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/>
            <a:t>Munkaközösség vezetés, folyamatszervezés, hallgatói </a:t>
          </a:r>
          <a:r>
            <a:rPr lang="hu-HU" sz="1300" b="1" kern="1200" dirty="0" err="1" smtClean="0"/>
            <a:t>tutorálás</a:t>
          </a:r>
          <a:endParaRPr lang="hu-HU" sz="1300" b="1" kern="1200" dirty="0"/>
        </a:p>
      </dsp:txBody>
      <dsp:txXfrm>
        <a:off x="2772" y="1863861"/>
        <a:ext cx="2789747" cy="697436"/>
      </dsp:txXfrm>
    </dsp:sp>
    <dsp:sp modelId="{3C8F22C1-BA47-4F69-A35E-2BD8C7A6F889}">
      <dsp:nvSpPr>
        <dsp:cNvPr id="0" name=""/>
        <dsp:cNvSpPr/>
      </dsp:nvSpPr>
      <dsp:spPr>
        <a:xfrm>
          <a:off x="3183614" y="77893"/>
          <a:ext cx="2789747" cy="697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Kezdő oktató</a:t>
          </a:r>
          <a:endParaRPr lang="hu-HU" sz="1600" b="1" kern="1200" dirty="0"/>
        </a:p>
      </dsp:txBody>
      <dsp:txXfrm>
        <a:off x="3183614" y="77893"/>
        <a:ext cx="2789747" cy="697436"/>
      </dsp:txXfrm>
    </dsp:sp>
    <dsp:sp modelId="{B66B479F-6565-429D-8275-487670952092}">
      <dsp:nvSpPr>
        <dsp:cNvPr id="0" name=""/>
        <dsp:cNvSpPr/>
      </dsp:nvSpPr>
      <dsp:spPr>
        <a:xfrm rot="5400000">
          <a:off x="4517462" y="836356"/>
          <a:ext cx="122051" cy="122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E9B2E-B277-47B0-97B6-9E9466683475}">
      <dsp:nvSpPr>
        <dsp:cNvPr id="0" name=""/>
        <dsp:cNvSpPr/>
      </dsp:nvSpPr>
      <dsp:spPr>
        <a:xfrm>
          <a:off x="3183614" y="1019433"/>
          <a:ext cx="2789747" cy="69743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/>
            <a:t>megtervezett tantárgyak oktatási-kutatási programjaiban közreműködni</a:t>
          </a:r>
          <a:endParaRPr lang="hu-HU" sz="1300" b="1" kern="1200" dirty="0"/>
        </a:p>
      </dsp:txBody>
      <dsp:txXfrm>
        <a:off x="3183614" y="1019433"/>
        <a:ext cx="2789747" cy="697436"/>
      </dsp:txXfrm>
    </dsp:sp>
    <dsp:sp modelId="{02C2EC7D-82A5-4F1F-B629-1D89EED01292}">
      <dsp:nvSpPr>
        <dsp:cNvPr id="0" name=""/>
        <dsp:cNvSpPr/>
      </dsp:nvSpPr>
      <dsp:spPr>
        <a:xfrm rot="5386556">
          <a:off x="4567668" y="1729340"/>
          <a:ext cx="24941" cy="122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BFEF0-8244-4392-AE82-96543EB50889}">
      <dsp:nvSpPr>
        <dsp:cNvPr id="0" name=""/>
        <dsp:cNvSpPr/>
      </dsp:nvSpPr>
      <dsp:spPr>
        <a:xfrm>
          <a:off x="3186916" y="1863861"/>
          <a:ext cx="2789747" cy="69743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/>
            <a:t>Pedagógiai módszertan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/>
            <a:t>Egyéb oktatói szerepkörökre felkészítés, hallgatói </a:t>
          </a:r>
          <a:r>
            <a:rPr lang="hu-HU" sz="1300" b="1" kern="1200" dirty="0" err="1" smtClean="0"/>
            <a:t>tutorálás</a:t>
          </a:r>
          <a:endParaRPr lang="hu-HU" sz="1300" b="1" kern="1200" dirty="0"/>
        </a:p>
      </dsp:txBody>
      <dsp:txXfrm>
        <a:off x="3186916" y="1863861"/>
        <a:ext cx="2789747" cy="697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6D994-7C26-4CC4-9D92-F7B87854D9CF}" type="datetimeFigureOut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29050" y="9432925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BBA58-0454-4481-B8C4-0226790314A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18050"/>
            <a:ext cx="5408613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32925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B14070-0997-4535-A8A7-04A45F5A11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E8C48-2D57-473A-B865-FAD5711C9AB2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Dunaújváros, 2011. febr. 24.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48A5-E0D2-4E4F-9F8C-A0525A570D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Dunaújváros, 2011. febr. 24.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A339-A612-45EA-82CB-97FA538AEA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876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876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Dunaújváros, 2011. febr. 24.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2084-39B4-4C15-B8FF-B3C215CBE4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304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Dunaújváros, 2011. febr. 24.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7D63D-37E6-45D5-B464-58D6D7F178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1219200"/>
            <a:ext cx="7772400" cy="304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Dunaújváros, 2011. febr. 24.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58FC9-F3AB-4E32-82DF-09376917ED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Dunaújváros, 2011. febr. 24.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F8F0-73FE-4528-A10F-D9CE0ABEAB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Dunaújváros, 2011. febr. 24.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198A6-E56D-4366-82BA-AF86629DED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Dunaújváros, 2011. febr. 24.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510C1-790D-4763-9143-F407762126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Dunaújváros, 2011. febr. 24.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C419-788C-46B3-8303-F1614D58D6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Dunaújváros, 2011. febr. 24.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3544C-5970-440A-9CAC-01302F4BA6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Dunaújváros, 2011. febr. 24.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731AD-58E6-42E7-87F6-9080EEF035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Dunaújváros, 2011. febr. 24.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0B35-8CA9-4F30-B149-AB1EA62066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Dunaújváros, 2011. febr. 24.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EB73-CBA2-4A3E-BFB2-A26FDBDFC1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olia800x600_ure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hu-HU"/>
              <a:t>Dunaújváros, 2011. febr. 24.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1D5D32-DC0A-4503-ACC6-6D4F7E0AA1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 HU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 HU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 HU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 HU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 HU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 HU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 HU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 HU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Dunaújváros, 2011. febr. 24.</a:t>
            </a:r>
          </a:p>
        </p:txBody>
      </p:sp>
      <p:pic>
        <p:nvPicPr>
          <p:cNvPr id="2051" name="Picture 7" descr="nyito800x600_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39952" y="1412776"/>
            <a:ext cx="5410200" cy="762000"/>
          </a:xfrm>
        </p:spPr>
        <p:txBody>
          <a:bodyPr/>
          <a:lstStyle/>
          <a:p>
            <a:pPr algn="ctr" eaLnBrk="1" hangingPunct="1"/>
            <a:r>
              <a:rPr lang="hu-HU" dirty="0" smtClean="0"/>
              <a:t>Szervezetfejlesztés és költséghatékonyság a magán felsőoktatásban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1638" y="2492375"/>
            <a:ext cx="5562600" cy="648593"/>
          </a:xfrm>
        </p:spPr>
        <p:txBody>
          <a:bodyPr/>
          <a:lstStyle/>
          <a:p>
            <a:pPr eaLnBrk="1" hangingPunct="1"/>
            <a:r>
              <a:rPr lang="hu-HU" sz="1400" b="1" dirty="0" smtClean="0">
                <a:latin typeface="+mj-lt"/>
              </a:rPr>
              <a:t>Szabó Péter </a:t>
            </a:r>
          </a:p>
          <a:p>
            <a:pPr>
              <a:spcBef>
                <a:spcPct val="50000"/>
              </a:spcBef>
            </a:pPr>
            <a:r>
              <a:rPr lang="hu-HU" sz="1400" b="1" dirty="0" smtClean="0">
                <a:latin typeface="+mj-lt"/>
              </a:rPr>
              <a:t>tanszékvezető főiskolai tanár, rektor</a:t>
            </a:r>
          </a:p>
          <a:p>
            <a:pPr eaLnBrk="1" hangingPunct="1"/>
            <a:endParaRPr lang="hu-HU" sz="1400" b="1" dirty="0" smtClean="0"/>
          </a:p>
        </p:txBody>
      </p:sp>
      <p:pic>
        <p:nvPicPr>
          <p:cNvPr id="2055" name="Picture 10" descr="Kép 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44675"/>
            <a:ext cx="35274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eaLnBrk="1" hangingPunct="1"/>
            <a:r>
              <a:rPr lang="hu-HU" dirty="0" smtClean="0">
                <a:solidFill>
                  <a:schemeClr val="bg1"/>
                </a:solidFill>
              </a:rPr>
              <a:t>A kompetencia alapú tantervezés modellje</a:t>
            </a:r>
            <a:r>
              <a:rPr lang="hu-HU" dirty="0" smtClean="0">
                <a:solidFill>
                  <a:schemeClr val="accent2"/>
                </a:solidFill>
              </a:rPr>
              <a:t/>
            </a:r>
            <a:br>
              <a:rPr lang="hu-HU" dirty="0" smtClean="0">
                <a:solidFill>
                  <a:schemeClr val="accent2"/>
                </a:solidFill>
              </a:rPr>
            </a:br>
            <a:r>
              <a:rPr lang="hu-HU" dirty="0" smtClean="0">
                <a:solidFill>
                  <a:schemeClr val="accent2"/>
                </a:solidFill>
              </a:rPr>
              <a:t/>
            </a:r>
            <a:br>
              <a:rPr lang="hu-HU" dirty="0" smtClean="0">
                <a:solidFill>
                  <a:schemeClr val="accent2"/>
                </a:solidFill>
              </a:rPr>
            </a:br>
            <a:r>
              <a:rPr lang="hu-H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imes New Roman" pitchFamily="18" charset="0"/>
                <a:cs typeface="Arial" charset="0"/>
              </a:rPr>
              <a:t> Ismeret és tudásmodulok kialakulása</a:t>
            </a:r>
            <a:r>
              <a:rPr lang="hu-HU" sz="24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/>
            </a:r>
            <a:br>
              <a:rPr lang="hu-HU" sz="24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</a:b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Tartalom, elem				Mérési elem</a:t>
            </a:r>
            <a:b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</a:b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Értékelési elem				Tanulási és kutatási </a:t>
            </a:r>
            <a:endParaRPr lang="hu-H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lvl="3" indent="-342900" algn="ctr" eaLnBrk="1" hangingPunct="1">
              <a:buFontTx/>
              <a:buNone/>
              <a:defRPr/>
            </a:pPr>
            <a:r>
              <a:rPr lang="hu-HU" sz="1800" kern="12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						</a:t>
            </a:r>
            <a:r>
              <a:rPr lang="hu-HU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elem</a:t>
            </a:r>
          </a:p>
          <a:p>
            <a:pPr marL="714375" indent="-447675" algn="ctr" eaLnBrk="1" hangingPunct="1">
              <a:defRPr/>
            </a:pPr>
            <a:r>
              <a:rPr lang="hu-HU" sz="22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Célok és prioritások meghatározása</a:t>
            </a:r>
          </a:p>
        </p:txBody>
      </p:sp>
      <p:sp>
        <p:nvSpPr>
          <p:cNvPr id="10244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hu-HU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187624" y="2276872"/>
          <a:ext cx="703210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9644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2" name="Téglalap 6"/>
          <p:cNvSpPr>
            <a:spLocks noChangeArrowheads="1"/>
          </p:cNvSpPr>
          <p:nvPr/>
        </p:nvSpPr>
        <p:spPr bwMode="auto">
          <a:xfrm>
            <a:off x="1619250" y="908050"/>
            <a:ext cx="6337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2000" b="1" dirty="0"/>
          </a:p>
          <a:p>
            <a:pPr algn="ctr"/>
            <a:r>
              <a:rPr lang="hu-HU" sz="2000" b="1" dirty="0">
                <a:latin typeface="+mn-lt"/>
              </a:rPr>
              <a:t>A </a:t>
            </a:r>
            <a:r>
              <a:rPr lang="hu-HU" sz="2000" b="1" dirty="0" smtClean="0">
                <a:latin typeface="+mn-lt"/>
              </a:rPr>
              <a:t>kompetencia alapú tervezési modell tantárgy pedagógiai eszközei</a:t>
            </a:r>
            <a:r>
              <a:rPr lang="hu-HU" sz="2000" dirty="0">
                <a:solidFill>
                  <a:schemeClr val="accent2"/>
                </a:solidFill>
              </a:rPr>
              <a:t/>
            </a:r>
            <a:br>
              <a:rPr lang="hu-HU" sz="2000" dirty="0">
                <a:solidFill>
                  <a:schemeClr val="accent2"/>
                </a:solidFill>
              </a:rPr>
            </a:br>
            <a:endParaRPr lang="hu-H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576064"/>
          </a:xfrm>
        </p:spPr>
        <p:txBody>
          <a:bodyPr/>
          <a:lstStyle/>
          <a:p>
            <a:pPr algn="ctr">
              <a:defRPr/>
            </a:pP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Intézményi szintű egységes pedagógiai modell bevezetésének ábrája, a Szenátusi határozat után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63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hu-HU" dirty="0" smtClean="0"/>
          </a:p>
        </p:txBody>
      </p:sp>
      <p:graphicFrame>
        <p:nvGraphicFramePr>
          <p:cNvPr id="11" name="Tartalom helye 4"/>
          <p:cNvGraphicFramePr>
            <a:graphicFrameLocks noGrp="1"/>
          </p:cNvGraphicFramePr>
          <p:nvPr>
            <p:ph idx="1"/>
          </p:nvPr>
        </p:nvGraphicFramePr>
        <p:xfrm>
          <a:off x="611560" y="1844824"/>
          <a:ext cx="7787208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772400" cy="30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hu-H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KJF pedagógiai modellje</a:t>
            </a:r>
            <a:br>
              <a:rPr lang="hu-H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u-H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Elfogadva 2008. október 22-i szenátusi ülésen Határozat száma: SZE 587/3.1/2008.(X.22.) </a:t>
            </a:r>
            <a:br>
              <a:rPr lang="hu-H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hu-HU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387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hu-HU" dirty="0" smtClean="0"/>
          </a:p>
        </p:txBody>
      </p:sp>
      <p:graphicFrame>
        <p:nvGraphicFramePr>
          <p:cNvPr id="5" name="Group 20"/>
          <p:cNvGraphicFramePr>
            <a:graphicFrameLocks noGrp="1"/>
          </p:cNvGraphicFramePr>
          <p:nvPr/>
        </p:nvGraphicFramePr>
        <p:xfrm>
          <a:off x="467544" y="1844824"/>
          <a:ext cx="8352927" cy="4267200"/>
        </p:xfrm>
        <a:graphic>
          <a:graphicData uri="http://schemas.openxmlformats.org/drawingml/2006/table">
            <a:tbl>
              <a:tblPr>
                <a:effectLst>
                  <a:outerShdw sx="1000" sy="1000" algn="ctr" rotWithShape="0">
                    <a:srgbClr val="000000"/>
                  </a:outerShdw>
                </a:effectLst>
              </a:tblPr>
              <a:tblGrid>
                <a:gridCol w="8352927"/>
              </a:tblGrid>
              <a:tr h="3355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1. Az oktatókra vonatkozó alapelvek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96917">
                <a:tc>
                  <a:txBody>
                    <a:bodyPr/>
                    <a:lstStyle/>
                    <a:p>
                      <a:pPr marL="360363" marR="0" lvl="0" indent="-2778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623888" algn="l"/>
                        </a:tabLst>
                      </a:pPr>
                      <a:r>
                        <a:rPr kumimoji="0" lang="hu-H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Az oktatás a képzési szintnek megfelelően kvalifikált, az akkreditációs követelményeket teljesítő, a gyakorlatban is kiemelkedő, hazai és nemzetközi, főállású és vendégoktatók közreműködésével valósul meg.</a:t>
                      </a:r>
                    </a:p>
                    <a:p>
                      <a:pPr marL="360363" marR="0" lvl="0" indent="-3603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623888" algn="l"/>
                        </a:tabLst>
                      </a:pPr>
                      <a:r>
                        <a:rPr kumimoji="0" lang="hu-H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 KJF oktatói az </a:t>
                      </a:r>
                      <a:r>
                        <a:rPr kumimoji="0" lang="hu-H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oktatás-kutatás-gyakorlat</a:t>
                      </a:r>
                      <a:r>
                        <a:rPr kumimoji="0" lang="hu-H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integrálását a képzési szint igényeinek megfelelően valósítják meg.</a:t>
                      </a:r>
                    </a:p>
                    <a:p>
                      <a:pPr marL="360363" marR="0" lvl="0" indent="-3603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623888" algn="l"/>
                        </a:tabLst>
                      </a:pPr>
                      <a:r>
                        <a:rPr kumimoji="0" lang="hu-H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 KJF rendszeres módszertani továbbképzést biztosít, és ösztönzi az önképzést (a hagyományos és a távoktatási módszerek összekapcsolásával).</a:t>
                      </a:r>
                    </a:p>
                    <a:p>
                      <a:pPr marL="360363" marR="0" lvl="0" indent="-360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623888" algn="l"/>
                        </a:tabLst>
                      </a:pPr>
                      <a:r>
                        <a:rPr kumimoji="0" lang="hu-H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Az oktatók közreműködése, tevékenységének eredményessége az oktatói portfólió (oktatás, kutatás, adminisztráció, szakmai módszertan, az oktatóval való elégedettség, a KJF szakmai hírnevéhez és eredményességéhez való hozzájárulás) minősítése alapján történik)  </a:t>
                      </a:r>
                      <a:br>
                        <a:rPr kumimoji="0" lang="hu-H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484313"/>
            <a:ext cx="8064500" cy="1295400"/>
          </a:xfrm>
        </p:spPr>
        <p:txBody>
          <a:bodyPr/>
          <a:lstStyle/>
          <a:p>
            <a:pPr eaLnBrk="1" hangingPunct="1"/>
            <a:r>
              <a:rPr lang="hu-HU" sz="4000" smtClean="0">
                <a:solidFill>
                  <a:schemeClr val="accent2"/>
                </a:solidFill>
              </a:rPr>
              <a:t/>
            </a:r>
            <a:br>
              <a:rPr lang="hu-HU" sz="4000" smtClean="0">
                <a:solidFill>
                  <a:schemeClr val="accent2"/>
                </a:solidFill>
              </a:rPr>
            </a:br>
            <a:endParaRPr lang="hu-HU" sz="4000" smtClean="0">
              <a:solidFill>
                <a:schemeClr val="accent2"/>
              </a:solidFill>
            </a:endParaRPr>
          </a:p>
        </p:txBody>
      </p:sp>
      <p:graphicFrame>
        <p:nvGraphicFramePr>
          <p:cNvPr id="90131" name="Group 19"/>
          <p:cNvGraphicFramePr>
            <a:graphicFrameLocks noGrp="1"/>
          </p:cNvGraphicFramePr>
          <p:nvPr/>
        </p:nvGraphicFramePr>
        <p:xfrm>
          <a:off x="395536" y="1196752"/>
          <a:ext cx="8424936" cy="4997797"/>
        </p:xfrm>
        <a:graphic>
          <a:graphicData uri="http://schemas.openxmlformats.org/drawingml/2006/table">
            <a:tbl>
              <a:tblPr>
                <a:effectLst>
                  <a:outerShdw sx="1000" sy="1000" algn="ctr" rotWithShape="0">
                    <a:srgbClr val="000000"/>
                  </a:outerShdw>
                </a:effectLst>
              </a:tblPr>
              <a:tblGrid>
                <a:gridCol w="8424936"/>
              </a:tblGrid>
              <a:tr h="3669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>
                          <a:tab pos="323850" algn="l"/>
                        </a:tabLst>
                      </a:pPr>
                      <a:r>
                        <a:rPr kumimoji="0" lang="hu-H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2. A hallgatókra vonatkozó alapelvek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01557">
                <a:tc>
                  <a:txBody>
                    <a:bodyPr/>
                    <a:lstStyle/>
                    <a:p>
                      <a:pPr marL="0" marR="0" lvl="0" indent="450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323850" algn="l"/>
                        </a:tabLst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hu-H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Az oktatás során a hallgató és az oktató tevékenységükben egymás egyenrangú partnerei.</a:t>
                      </a:r>
                    </a:p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323850" algn="l"/>
                        </a:tabLst>
                      </a:pPr>
                      <a:r>
                        <a:rPr kumimoji="0" lang="hu-H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Az oktatás során a hallgató személyiségi jogai nem sérülhetnek. </a:t>
                      </a:r>
                    </a:p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323850" algn="l"/>
                        </a:tabLst>
                      </a:pPr>
                      <a:r>
                        <a:rPr kumimoji="0" lang="hu-H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Az oktatás feladata az ismeretek átadásán túl a hallgatók pozitív személyiségjegyének kibontakoztatása.</a:t>
                      </a:r>
                    </a:p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323850" algn="l"/>
                        </a:tabLst>
                      </a:pPr>
                      <a:r>
                        <a:rPr kumimoji="0" lang="hu-H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 hallgató felelős saját tanulásáért, szakmai fejlődéséért, ami önálló hallgatói tevékenységet és annak támogatását igényli. A hallgató munkáját, teljesítményét a képzés egész folyamatára kiterjedő hallgatói portfólió (elektronikus és hagyományos) dokumentálja.</a:t>
                      </a:r>
                    </a:p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323850" algn="l"/>
                        </a:tabLst>
                      </a:pPr>
                      <a:r>
                        <a:rPr kumimoji="0" lang="hu-H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 hallgatók szakmai professzionális ismereteit, képességeit komplex gyakorlati program segítségével fejlesztjük.</a:t>
                      </a:r>
                    </a:p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323850" algn="l"/>
                        </a:tabLst>
                      </a:pPr>
                      <a:r>
                        <a:rPr kumimoji="0" lang="hu-H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 hallgatók elhelyezkedését tehetséggondozási, specializációs és a nemzetközi prog­ra­mok lehetőség szerinti kihasználásával segítjük.</a:t>
                      </a:r>
                    </a:p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323850" algn="l"/>
                        </a:tabLst>
                      </a:pPr>
                      <a:r>
                        <a:rPr kumimoji="0" lang="hu-H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Az értelmiségi szerepkörökre való felkészítést (szakmai, kulturális, sport), önkéntes segítő, aktív állampolgársági programokba való bevonás révén ösztönözzük.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12" name="Rectangle 20"/>
          <p:cNvSpPr>
            <a:spLocks noChangeArrowheads="1"/>
          </p:cNvSpPr>
          <p:nvPr/>
        </p:nvSpPr>
        <p:spPr bwMode="auto">
          <a:xfrm>
            <a:off x="683568" y="476672"/>
            <a:ext cx="7345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chemeClr val="accent2"/>
                </a:solidFill>
              </a:rPr>
              <a:t>KJF pedagógiai modellje</a:t>
            </a:r>
          </a:p>
          <a:p>
            <a:pPr algn="ctr"/>
            <a:r>
              <a:rPr lang="hu-HU" b="1">
                <a:solidFill>
                  <a:schemeClr val="accent2"/>
                </a:solidFill>
              </a:rPr>
              <a:t>Elfogadva 2008. október 22-i szenátusi ülésen</a:t>
            </a:r>
          </a:p>
          <a:p>
            <a:pPr algn="ctr"/>
            <a:r>
              <a:rPr lang="hu-HU" b="1">
                <a:solidFill>
                  <a:schemeClr val="accent2"/>
                </a:solidFill>
              </a:rPr>
              <a:t>Határozat száma: SZE 587/3.1/2008.(X.22.)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0"/>
          <p:cNvGraphicFramePr>
            <a:graphicFrameLocks noGrp="1"/>
          </p:cNvGraphicFramePr>
          <p:nvPr/>
        </p:nvGraphicFramePr>
        <p:xfrm>
          <a:off x="467544" y="1124745"/>
          <a:ext cx="8424936" cy="5040560"/>
        </p:xfrm>
        <a:graphic>
          <a:graphicData uri="http://schemas.openxmlformats.org/drawingml/2006/table">
            <a:tbl>
              <a:tblPr/>
              <a:tblGrid>
                <a:gridCol w="8424936"/>
              </a:tblGrid>
              <a:tr h="5021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. A képzés </a:t>
                      </a: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nemzetköziesítésére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vonatkozó alapelvek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38384">
                <a:tc>
                  <a:txBody>
                    <a:bodyPr/>
                    <a:lstStyle/>
                    <a:p>
                      <a:pPr marL="0" marR="0" lvl="0" indent="450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323850" algn="l"/>
                        </a:tabLst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hu-H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 Kodolányi János Főiskola szerves részét képezi az európai mobilitási rendszernek. Cél, hogy az egységes európai felsőoktatási térségen túl a világ felsőoktatási piacán is sikeres szerepet töltsön be. </a:t>
                      </a:r>
                    </a:p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323850" algn="l"/>
                        </a:tabLst>
                      </a:pPr>
                      <a:r>
                        <a:rPr kumimoji="0" lang="hu-H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 külföldi hallgatók esetében is a KJF kiválósági pedagógiai módszertani alapelvei érvényesek.</a:t>
                      </a:r>
                    </a:p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323850" algn="l"/>
                        </a:tabLst>
                      </a:pPr>
                      <a:r>
                        <a:rPr kumimoji="0" lang="hu-H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Az oktatók mobilitása, a vendégprofesszorok meghívása a KJF képzési szükségleteinek megfelelően a képzési kompetenciák erősítése érdekében történik. </a:t>
                      </a:r>
                    </a:p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323850" algn="l"/>
                        </a:tabLst>
                      </a:pPr>
                      <a:r>
                        <a:rPr kumimoji="0" lang="hu-H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 KJF által felajánlott programok, szakok, modulok, tantárgyak, egyéb szolgáltatási programok tartalmában és megvalósításában az európai és nemzetközi szakmai minőségbiztosítási alapelvek érvényesülnek.</a:t>
                      </a: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23850" algn="l"/>
                        </a:tabLst>
                      </a:pPr>
                      <a:endParaRPr kumimoji="0" lang="hu-H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23850" algn="l"/>
                        </a:tabLst>
                      </a:pPr>
                      <a:r>
                        <a:rPr kumimoji="0" lang="hu-H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 nemzeti felsőoktatás nem nélkülözheti a nemzetközi minőségi dimenziókat!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052736"/>
            <a:ext cx="7772400" cy="471264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Milyen változásokat eredményez egy ilyen program a bevezetés után?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714348" y="1643050"/>
            <a:ext cx="7772400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266700" algn="just">
              <a:buFont typeface="Wingdings" pitchFamily="2" charset="2"/>
              <a:buChar char="§"/>
            </a:pPr>
            <a:r>
              <a:rPr lang="hu-HU" sz="1400" dirty="0" smtClean="0"/>
              <a:t>A KJF konkrét gyakorlata alapján a kísérleti programban részt vevő </a:t>
            </a:r>
            <a:r>
              <a:rPr lang="hu-HU" sz="1400" u="sng" dirty="0" smtClean="0"/>
              <a:t>oktatók, hallgatók motivációja megnőtt</a:t>
            </a:r>
            <a:r>
              <a:rPr lang="hu-HU" sz="1400" dirty="0" smtClean="0"/>
              <a:t>. </a:t>
            </a:r>
          </a:p>
          <a:p>
            <a:pPr marL="361950" indent="-266700" algn="just">
              <a:buFont typeface="Wingdings" pitchFamily="2" charset="2"/>
              <a:buChar char="§"/>
            </a:pPr>
            <a:r>
              <a:rPr lang="hu-HU" sz="1400" dirty="0" smtClean="0"/>
              <a:t>A kontroll csoport hagyományos oktatásban részesülő tagjai sokkal kevésbé voltak motiváltak, gyakran unalmasnak tartották a régi típusú programot. </a:t>
            </a:r>
          </a:p>
          <a:p>
            <a:pPr marL="361950" indent="-266700" algn="just">
              <a:buFont typeface="Wingdings" pitchFamily="2" charset="2"/>
              <a:buChar char="§"/>
            </a:pPr>
            <a:r>
              <a:rPr lang="hu-HU" sz="1400" dirty="0" smtClean="0"/>
              <a:t>Az oktatók számára az </a:t>
            </a:r>
            <a:r>
              <a:rPr lang="hu-HU" sz="1400" u="sng" dirty="0" smtClean="0"/>
              <a:t>előkészítő szakasz sokkal több munkát jelentett</a:t>
            </a:r>
            <a:r>
              <a:rPr lang="hu-HU" sz="1400" dirty="0" smtClean="0"/>
              <a:t>, majd </a:t>
            </a:r>
            <a:r>
              <a:rPr lang="hu-HU" sz="1400" u="sng" dirty="0" smtClean="0"/>
              <a:t>a megvalósítás kiszámíthatóbb, élvezetesebb</a:t>
            </a:r>
            <a:r>
              <a:rPr lang="hu-HU" sz="1400" dirty="0" smtClean="0"/>
              <a:t> feladatot jelentett. </a:t>
            </a:r>
          </a:p>
          <a:p>
            <a:pPr marL="361950" indent="-266700" algn="just">
              <a:buFont typeface="Wingdings" pitchFamily="2" charset="2"/>
              <a:buChar char="§"/>
            </a:pPr>
            <a:r>
              <a:rPr lang="hu-HU" sz="1400" dirty="0" smtClean="0"/>
              <a:t>A munkaközösségek léte lehetővé tette az oktatók rugalmas cseréjét (külföldi utak, konferencia részvételek szabadabbá váltak, </a:t>
            </a:r>
            <a:r>
              <a:rPr lang="hu-HU" sz="1400" dirty="0" err="1" smtClean="0"/>
              <a:t>stb</a:t>
            </a:r>
            <a:r>
              <a:rPr lang="hu-HU" sz="1400" dirty="0" smtClean="0"/>
              <a:t>, anélkül, hogy órák elmaradtak volna.)</a:t>
            </a:r>
          </a:p>
          <a:p>
            <a:pPr marL="361950" indent="-266700" algn="just">
              <a:buFont typeface="Wingdings" pitchFamily="2" charset="2"/>
              <a:buChar char="§"/>
            </a:pPr>
            <a:r>
              <a:rPr lang="hu-HU" sz="1400" u="sng" dirty="0" smtClean="0"/>
              <a:t>A kísérleti csoport eredményei 0,5-1 egész szinttel javultak</a:t>
            </a:r>
          </a:p>
          <a:p>
            <a:pPr marL="361950" indent="-266700" algn="just">
              <a:buFont typeface="Wingdings" pitchFamily="2" charset="2"/>
              <a:buChar char="§"/>
            </a:pPr>
            <a:r>
              <a:rPr lang="hu-HU" sz="1400" u="sng" dirty="0" smtClean="0"/>
              <a:t>A lemorzsolódás 70%-kal csökkent (</a:t>
            </a:r>
            <a:r>
              <a:rPr lang="hu-HU" sz="1400" dirty="0" smtClean="0"/>
              <a:t>a szigorú tanulmányi szabályzat alkalmazásával együtt – 1 vizsga és 1 ismétlővizsga  lehetőség – a nem teljesített kreditet ezután 1 éven belül meg kell szerezni.</a:t>
            </a:r>
          </a:p>
          <a:p>
            <a:pPr marL="361950" indent="-266700" algn="just">
              <a:buFont typeface="Wingdings" pitchFamily="2" charset="2"/>
              <a:buChar char="§"/>
            </a:pPr>
            <a:r>
              <a:rPr lang="hu-HU" sz="1400" dirty="0" smtClean="0"/>
              <a:t>tanulókkal való kapcsolat radikálisan átalakult, már a második foglalkozástól folyamatosan készülniük kellett, </a:t>
            </a:r>
            <a:r>
              <a:rPr lang="hu-HU" sz="1400" u="sng" dirty="0" smtClean="0"/>
              <a:t>a hangsúly a szorgalmi időszakban történő munkára került</a:t>
            </a:r>
            <a:r>
              <a:rPr lang="hu-HU" sz="1400" dirty="0" smtClean="0"/>
              <a:t>. </a:t>
            </a:r>
          </a:p>
          <a:p>
            <a:pPr marL="361950" indent="-266700" algn="just">
              <a:buFont typeface="Wingdings" pitchFamily="2" charset="2"/>
              <a:buChar char="§"/>
            </a:pPr>
            <a:r>
              <a:rPr lang="hu-HU" sz="1400" dirty="0" smtClean="0"/>
              <a:t>A kísérleti programban részt vevők a végzés után hamarabb kaptak állást, illetve hamarabb léptették őket elő. </a:t>
            </a:r>
          </a:p>
          <a:p>
            <a:pPr marL="361950" indent="-266700" algn="just">
              <a:buFont typeface="Wingdings" pitchFamily="2" charset="2"/>
              <a:buChar char="§"/>
            </a:pPr>
            <a:r>
              <a:rPr lang="hu-HU" sz="1400" dirty="0" smtClean="0"/>
              <a:t>A konkrét kísérlet 2006 és 2009 között lezajlott a KJF ezek után már 8 alapszakon és 3 mesterszakon bevezette az új típusú programot.</a:t>
            </a:r>
            <a:endParaRPr lang="hu-HU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Minőség: vezetés-,  oktatásminőség, szolgáltatásminőség, szervezeti kultúra minőség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539552" y="2204864"/>
          <a:ext cx="77724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8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hu-HU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179388" y="1196975"/>
            <a:ext cx="2448396" cy="4535488"/>
          </a:xfrm>
        </p:spPr>
        <p:txBody>
          <a:bodyPr/>
          <a:lstStyle/>
          <a:p>
            <a:r>
              <a:rPr lang="hu-HU" sz="1700" dirty="0" smtClean="0">
                <a:solidFill>
                  <a:schemeClr val="tx1"/>
                </a:solidFill>
              </a:rPr>
              <a:t>KJF oktatói és vezetői követelmény rendszerének alapjai: </a:t>
            </a:r>
            <a:r>
              <a:rPr lang="hu-HU" dirty="0" smtClean="0">
                <a:solidFill>
                  <a:schemeClr val="tx1"/>
                </a:solidFill>
              </a:rPr>
              <a:t/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dirty="0" smtClean="0">
                <a:solidFill>
                  <a:schemeClr val="tx1"/>
                </a:solidFill>
              </a:rPr>
              <a:t>1. szerepkörök</a:t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dirty="0" smtClean="0">
                <a:solidFill>
                  <a:schemeClr val="tx1"/>
                </a:solidFill>
              </a:rPr>
              <a:t>2. képzési szükségletek és programok</a:t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dirty="0" smtClean="0">
                <a:solidFill>
                  <a:schemeClr val="tx1"/>
                </a:solidFill>
              </a:rPr>
              <a:t/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dirty="0" smtClean="0">
                <a:solidFill>
                  <a:schemeClr val="tx1"/>
                </a:solidFill>
              </a:rPr>
              <a:t>Minden csoport esetében pedagógiai-módszertani és szaknyelvi képzés kötelező</a:t>
            </a:r>
            <a:br>
              <a:rPr lang="hu-HU" dirty="0" smtClean="0">
                <a:solidFill>
                  <a:schemeClr val="tx1"/>
                </a:solidFill>
              </a:rPr>
            </a:br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22531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hu-HU" dirty="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2771800" y="548680"/>
          <a:ext cx="604867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771800" y="3429000"/>
          <a:ext cx="597666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124744"/>
            <a:ext cx="7772400" cy="576064"/>
          </a:xfrm>
        </p:spPr>
        <p:txBody>
          <a:bodyPr/>
          <a:lstStyle/>
          <a:p>
            <a:pPr algn="ctr"/>
            <a:r>
              <a:rPr lang="hu-HU" dirty="0" smtClean="0"/>
              <a:t>Egy magánintézmény akadémiai szemléletű szervezeti felépítése</a:t>
            </a:r>
            <a:br>
              <a:rPr lang="hu-HU" dirty="0" smtClean="0"/>
            </a:br>
            <a:r>
              <a:rPr lang="hu-HU" dirty="0" smtClean="0"/>
              <a:t> (KJF 2007)</a:t>
            </a:r>
            <a:endParaRPr lang="hu-HU" dirty="0"/>
          </a:p>
        </p:txBody>
      </p:sp>
      <p:pic>
        <p:nvPicPr>
          <p:cNvPr id="5" name="Tartalom helye 4" descr="2007 ORGANO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3777" y="1981200"/>
            <a:ext cx="5816446" cy="4114800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72400" cy="304800"/>
          </a:xfrm>
        </p:spPr>
        <p:txBody>
          <a:bodyPr/>
          <a:lstStyle/>
          <a:p>
            <a:pPr algn="ctr"/>
            <a:r>
              <a:rPr lang="hu-HU" sz="2000" dirty="0" smtClean="0"/>
              <a:t>Mottó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412776"/>
            <a:ext cx="7772400" cy="4467200"/>
          </a:xfrm>
        </p:spPr>
        <p:txBody>
          <a:bodyPr/>
          <a:lstStyle/>
          <a:p>
            <a:r>
              <a:rPr lang="hu-HU" b="1" dirty="0" smtClean="0">
                <a:latin typeface="+mj-lt"/>
              </a:rPr>
              <a:t>A föld országai, az oktatásuk megreformálásán fáradoznak két alapvető ok miatt</a:t>
            </a:r>
            <a:r>
              <a:rPr lang="hu-HU" dirty="0" smtClean="0">
                <a:latin typeface="+mj-lt"/>
              </a:rPr>
              <a:t>. </a:t>
            </a:r>
          </a:p>
          <a:p>
            <a:r>
              <a:rPr lang="hu-HU" dirty="0" smtClean="0">
                <a:latin typeface="+mj-lt"/>
              </a:rPr>
              <a:t>Az első ok közgazdasági: Megpróbálunk rájönni, hogyan oktassuk gyerekeinket, hogy azok el tudjanak helyezkedni a XXI. </a:t>
            </a:r>
            <a:r>
              <a:rPr lang="hu-HU" dirty="0" smtClean="0">
                <a:latin typeface="+mj-lt"/>
              </a:rPr>
              <a:t>század </a:t>
            </a:r>
            <a:r>
              <a:rPr lang="hu-HU" dirty="0" smtClean="0">
                <a:latin typeface="+mj-lt"/>
              </a:rPr>
              <a:t>gazdaságában. Ezt hogyan érjük el úgy, hogy azt sem tudjuk, milyen lesz a gazdaság a következő hét végén?</a:t>
            </a:r>
          </a:p>
          <a:p>
            <a:r>
              <a:rPr lang="hu-HU" dirty="0" smtClean="0">
                <a:latin typeface="+mj-lt"/>
              </a:rPr>
              <a:t>A második ok kulturális: Hogyan oktassuk gyermekeinket, hogy azok felnőttként rendelkezzenek kulturális identitással. Mindezt úgy, hogy mégis részei legyenek a globalizáció </a:t>
            </a:r>
            <a:r>
              <a:rPr lang="hu-HU" dirty="0" smtClean="0">
                <a:latin typeface="+mj-lt"/>
              </a:rPr>
              <a:t>folyamatának (Sir </a:t>
            </a:r>
            <a:r>
              <a:rPr lang="hu-HU" dirty="0" smtClean="0">
                <a:latin typeface="+mj-lt"/>
              </a:rPr>
              <a:t>Ken </a:t>
            </a:r>
            <a:r>
              <a:rPr lang="hu-HU" dirty="0" smtClean="0">
                <a:latin typeface="+mj-lt"/>
              </a:rPr>
              <a:t>Robinson)</a:t>
            </a:r>
            <a:endParaRPr lang="hu-HU" dirty="0" smtClean="0">
              <a:latin typeface="+mj-lt"/>
            </a:endParaRPr>
          </a:p>
          <a:p>
            <a:endParaRPr lang="hu-HU" dirty="0" smtClean="0">
              <a:latin typeface="+mj-lt"/>
            </a:endParaRPr>
          </a:p>
          <a:p>
            <a:r>
              <a:rPr lang="hu-HU" dirty="0" smtClean="0">
                <a:latin typeface="+mj-lt"/>
              </a:rPr>
              <a:t>Paradigmaváltásra van szükség a felsőoktatásban is, ami nem működik struktúraváltás nélkül. Mindezt romló gazdasági és társadalmi környezetben kell megoldani. </a:t>
            </a:r>
          </a:p>
          <a:p>
            <a:endParaRPr lang="hu-HU" dirty="0" smtClean="0">
              <a:latin typeface="+mj-lt"/>
            </a:endParaRPr>
          </a:p>
          <a:p>
            <a:r>
              <a:rPr lang="hu-HU" dirty="0" smtClean="0">
                <a:latin typeface="+mj-lt"/>
              </a:rPr>
              <a:t>Megoldás lehet a tudatos minőségorientáltság, a kutatás, az oktatás és az azt körülölelő szervezet területén egyaránt. </a:t>
            </a:r>
            <a:endParaRPr lang="hu-HU" dirty="0">
              <a:latin typeface="+mj-lt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481608"/>
          </a:xfrm>
        </p:spPr>
        <p:txBody>
          <a:bodyPr/>
          <a:lstStyle/>
          <a:p>
            <a:pPr algn="ctr"/>
            <a:r>
              <a:rPr lang="hu-HU" dirty="0" smtClean="0"/>
              <a:t>A minőségi oktatást és kutatást támogató intézményi(kari) szervezet ábrája (KJF 2012)</a:t>
            </a:r>
            <a:endParaRPr lang="hu-HU" dirty="0"/>
          </a:p>
        </p:txBody>
      </p:sp>
      <p:pic>
        <p:nvPicPr>
          <p:cNvPr id="5" name="Tartalom helye 4" descr="2013 ORGANO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6827" y="1981200"/>
            <a:ext cx="5810346" cy="4114800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625624"/>
          </a:xfrm>
        </p:spPr>
        <p:txBody>
          <a:bodyPr/>
          <a:lstStyle/>
          <a:p>
            <a:pPr algn="ctr"/>
            <a:r>
              <a:rPr lang="hu-HU" dirty="0" smtClean="0"/>
              <a:t>A minőségi oktatást és kutatást támogató intézményi(kari) szervezetet támogató legfontosabb szabályozók és eszközök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00128"/>
          </a:xfrm>
        </p:spPr>
        <p:txBody>
          <a:bodyPr/>
          <a:lstStyle/>
          <a:p>
            <a:r>
              <a:rPr lang="hu-HU" dirty="0" smtClean="0"/>
              <a:t>Önálló allokációs egységek (5)</a:t>
            </a:r>
          </a:p>
          <a:p>
            <a:r>
              <a:rPr lang="hu-HU" dirty="0" smtClean="0"/>
              <a:t>Három éves operatív terv mentén történő működés</a:t>
            </a:r>
          </a:p>
          <a:p>
            <a:r>
              <a:rPr lang="hu-HU" dirty="0" smtClean="0"/>
              <a:t>VIR </a:t>
            </a:r>
          </a:p>
          <a:p>
            <a:r>
              <a:rPr lang="hu-HU" dirty="0" smtClean="0"/>
              <a:t>A minőségorientált és költséghatékony működéshez szükséges szabályozók az SZMSZ- en túl</a:t>
            </a:r>
          </a:p>
          <a:p>
            <a:pPr>
              <a:buFontTx/>
              <a:buChar char="-"/>
            </a:pPr>
            <a:r>
              <a:rPr lang="hu-HU" dirty="0" smtClean="0"/>
              <a:t>Vállalti típusú költségvetés</a:t>
            </a:r>
          </a:p>
          <a:p>
            <a:pPr>
              <a:buFontTx/>
              <a:buChar char="-"/>
            </a:pPr>
            <a:r>
              <a:rPr lang="hu-HU" dirty="0" smtClean="0"/>
              <a:t>Státuszkatalógus: Az éves költségvetés melléklete</a:t>
            </a:r>
          </a:p>
          <a:p>
            <a:pPr>
              <a:buFontTx/>
              <a:buChar char="-"/>
            </a:pPr>
            <a:r>
              <a:rPr lang="hu-HU" dirty="0" smtClean="0"/>
              <a:t>Oktatói, tanári, kutatói, minőségorientált foglalkoztatási követelményrendszer</a:t>
            </a:r>
          </a:p>
          <a:p>
            <a:pPr>
              <a:buFontTx/>
              <a:buChar char="-"/>
            </a:pPr>
            <a:r>
              <a:rPr lang="hu-HU" dirty="0" smtClean="0"/>
              <a:t>Teljesítményközpontú vezetői </a:t>
            </a:r>
            <a:r>
              <a:rPr lang="hu-HU" dirty="0" smtClean="0"/>
              <a:t>felelősségrendszer</a:t>
            </a:r>
          </a:p>
          <a:p>
            <a:pPr>
              <a:buFontTx/>
              <a:buChar char="-"/>
            </a:pPr>
            <a:r>
              <a:rPr lang="hu-HU" dirty="0" smtClean="0"/>
              <a:t>Oktatói, tanári, dolgozói minősítési rendszer</a:t>
            </a:r>
          </a:p>
          <a:p>
            <a:r>
              <a:rPr lang="hu-HU" b="1" u="sng" dirty="0" smtClean="0"/>
              <a:t>Tanulság</a:t>
            </a:r>
            <a:r>
              <a:rPr lang="hu-HU" u="sng" dirty="0" smtClean="0"/>
              <a:t>:</a:t>
            </a:r>
            <a:r>
              <a:rPr lang="hu-HU" dirty="0" smtClean="0"/>
              <a:t> A két szervezeti modell közötti költségkülönbség 1 milliárd Ft kiadási oldalon. A költséghatékonyság radikálisan javult. Az oktatási és kutatási minőség markánsan emelkedett. A lemorzsolódás 28%- </a:t>
            </a:r>
            <a:r>
              <a:rPr lang="hu-HU" dirty="0" err="1" smtClean="0"/>
              <a:t>ról</a:t>
            </a:r>
            <a:r>
              <a:rPr lang="hu-HU" dirty="0" smtClean="0"/>
              <a:t> 3 %- </a:t>
            </a:r>
            <a:r>
              <a:rPr lang="hu-HU" dirty="0" err="1" smtClean="0"/>
              <a:t>ra</a:t>
            </a:r>
            <a:r>
              <a:rPr lang="hu-HU" dirty="0" smtClean="0"/>
              <a:t> esett. Az elhelyezkedési mutató a végzettek esetében 68%- </a:t>
            </a:r>
            <a:r>
              <a:rPr lang="hu-HU" dirty="0" err="1" smtClean="0"/>
              <a:t>ról</a:t>
            </a:r>
            <a:r>
              <a:rPr lang="hu-HU" dirty="0" smtClean="0"/>
              <a:t> 82.6- 90% közé emelkedett. Az oktatói fluktuáció 3% alá csökkent.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 eredmények:</a:t>
            </a:r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>
          <a:xfrm>
            <a:off x="611188" y="1557338"/>
            <a:ext cx="7921625" cy="467995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hu-HU" b="1" dirty="0" smtClean="0"/>
              <a:t>A nem állami fenntartású intézmények a fejlett felsőoktatással rendelkező országokban, elsősorban az elit képzésben élen járnak az oktatási, kutatási, és a szervezetfejlesztési kérdésekben. </a:t>
            </a:r>
          </a:p>
          <a:p>
            <a:pPr>
              <a:buFontTx/>
              <a:buAutoNum type="arabicPeriod"/>
            </a:pPr>
            <a:r>
              <a:rPr lang="hu-HU" b="1" dirty="0" smtClean="0"/>
              <a:t>Az oktatás-kutatás minősége nem a fenntartótól függ, hanem az intézményben oktatók kvalifikáltságától és az intézmény szervezeti kultúrájának minőségétől együttesen. </a:t>
            </a:r>
          </a:p>
          <a:p>
            <a:pPr>
              <a:buFontTx/>
              <a:buAutoNum type="arabicPeriod"/>
            </a:pPr>
            <a:r>
              <a:rPr lang="hu-HU" b="1" dirty="0" smtClean="0"/>
              <a:t>A korszerű felsőoktatás egyszerre képes megfelelni a regionális, a nemzeti és a globális igényeknek, különben provinciálissá válik. </a:t>
            </a:r>
          </a:p>
          <a:p>
            <a:pPr>
              <a:buFontTx/>
              <a:buAutoNum type="arabicPeriod"/>
            </a:pPr>
            <a:r>
              <a:rPr lang="hu-HU" b="1" dirty="0" smtClean="0"/>
              <a:t>Az államnak, mint legfőbb megrendelőnek ösztönöznie kell a korszerű és költséghatékony szervezeti struktúrafejlesztést – az egyes intézmények minőségét nem csak az akadémiai szektor minőségével, hanem a szervezet minőségével és a pénzügyi hatékonysággal is jellemezni kell.</a:t>
            </a:r>
          </a:p>
          <a:p>
            <a:pPr>
              <a:buFontTx/>
              <a:buAutoNum type="arabicPeriod"/>
            </a:pPr>
            <a:r>
              <a:rPr lang="hu-HU" b="1" dirty="0" smtClean="0"/>
              <a:t>Nemzeti szinten a felsőoktatás versenyképesség-fokozó szerepe megkérdőjelezhetetlen. Emellett fontos a felsőoktatás nem a versenyszférához tartozó kutatási és oktatási feladata, a két tényező között látszólag feszülő ellentmondást rugalmas intézményrendszerrel fel lehet oldani.</a:t>
            </a:r>
          </a:p>
        </p:txBody>
      </p:sp>
      <p:sp>
        <p:nvSpPr>
          <p:cNvPr id="25604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hu-HU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539208"/>
          </a:xfrm>
        </p:spPr>
        <p:txBody>
          <a:bodyPr/>
          <a:lstStyle/>
          <a:p>
            <a:r>
              <a:rPr lang="hu-HU" dirty="0" smtClean="0"/>
              <a:t>- 	Felsőoktatás menedzsment. Szerk. Drótos György, Kováts Gergely. Aula, 2009.</a:t>
            </a:r>
          </a:p>
          <a:p>
            <a:pPr>
              <a:buFontTx/>
              <a:buChar char="-"/>
            </a:pPr>
            <a:r>
              <a:rPr lang="hu-HU" dirty="0" smtClean="0"/>
              <a:t>A felsőoktatás- pedagógia kihívásai a 21. században. Szerk. Sárdi Csilla. Eötvös József Kiadó, 2012.</a:t>
            </a:r>
          </a:p>
          <a:p>
            <a:pPr>
              <a:buFontTx/>
              <a:buChar char="-"/>
            </a:pPr>
            <a:r>
              <a:rPr lang="hu-HU" dirty="0" smtClean="0"/>
              <a:t>Felsőoktatás alulnézetből. Polgári Szemle Folyóirat, 2009/4.</a:t>
            </a:r>
          </a:p>
          <a:p>
            <a:pPr>
              <a:buFontTx/>
              <a:buChar char="-"/>
            </a:pPr>
            <a:r>
              <a:rPr lang="hu-HU" dirty="0" smtClean="0"/>
              <a:t>Stratégiai gondolkodás a felsőoktatásban. Szerk. Borsa Melinda, Horváth Tamás, Simon István, </a:t>
            </a:r>
            <a:r>
              <a:rPr lang="hu-HU" dirty="0" err="1" smtClean="0"/>
              <a:t>Educatio</a:t>
            </a:r>
            <a:r>
              <a:rPr lang="hu-HU" dirty="0" smtClean="0"/>
              <a:t> Társadalmi Szolgáltató Nonprofit Kft.</a:t>
            </a:r>
          </a:p>
          <a:p>
            <a:pPr>
              <a:buFontTx/>
              <a:buChar char="-"/>
            </a:pPr>
            <a:r>
              <a:rPr lang="hu-HU" dirty="0" smtClean="0"/>
              <a:t>A főiskolák szerepe és helyzete az európai felsőoktatásban. Nemzetközi konferencia, Dunaújvárosi Főiskola, 2011.</a:t>
            </a:r>
          </a:p>
          <a:p>
            <a:pPr>
              <a:buFontTx/>
              <a:buChar char="-"/>
            </a:pPr>
            <a:r>
              <a:rPr lang="hu-HU" dirty="0" smtClean="0"/>
              <a:t>A modern pedagógia új dimenziói, KJF 2011.</a:t>
            </a:r>
          </a:p>
          <a:p>
            <a:pPr>
              <a:buFontTx/>
              <a:buChar char="-"/>
            </a:pPr>
            <a:r>
              <a:rPr lang="hu-HU" dirty="0" smtClean="0"/>
              <a:t>Kodolányi János Főiskola Szervezeti és Működési Szabályzata, valamint a kapcsolódó szabályzatok. Szerk. Hervainé Szabó Gyöngyvér, Szabó Péter, Vizi László Tamás</a:t>
            </a:r>
          </a:p>
          <a:p>
            <a:pPr>
              <a:buFontTx/>
              <a:buChar char="-"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484313"/>
            <a:ext cx="8064500" cy="1295400"/>
          </a:xfrm>
        </p:spPr>
        <p:txBody>
          <a:bodyPr/>
          <a:lstStyle/>
          <a:p>
            <a:pPr algn="ctr" eaLnBrk="1" hangingPunct="1"/>
            <a:r>
              <a:rPr lang="hu-HU" sz="4000" smtClean="0">
                <a:solidFill>
                  <a:schemeClr val="accent2"/>
                </a:solidFill>
              </a:rPr>
              <a:t/>
            </a:r>
            <a:br>
              <a:rPr lang="hu-HU" sz="4000" smtClean="0">
                <a:solidFill>
                  <a:schemeClr val="accent2"/>
                </a:solidFill>
              </a:rPr>
            </a:br>
            <a:r>
              <a:rPr lang="hu-HU" sz="4000" smtClean="0">
                <a:solidFill>
                  <a:schemeClr val="accent2"/>
                </a:solidFill>
              </a:rPr>
              <a:t>Köszönöm a figyelmet!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852738"/>
            <a:ext cx="8064500" cy="1223962"/>
          </a:xfrm>
        </p:spPr>
        <p:txBody>
          <a:bodyPr/>
          <a:lstStyle/>
          <a:p>
            <a:pPr eaLnBrk="1" hangingPunct="1"/>
            <a:r>
              <a:rPr lang="hu-HU" smtClean="0">
                <a:solidFill>
                  <a:schemeClr val="accent2"/>
                </a:solidFill>
              </a:rPr>
              <a:t/>
            </a:r>
            <a:br>
              <a:rPr lang="hu-HU" smtClean="0">
                <a:solidFill>
                  <a:schemeClr val="accent2"/>
                </a:solidFill>
              </a:rPr>
            </a:br>
            <a:endParaRPr lang="hu-HU" smtClean="0">
              <a:solidFill>
                <a:schemeClr val="accent2"/>
              </a:solidFill>
            </a:endParaRPr>
          </a:p>
        </p:txBody>
      </p:sp>
      <p:pic>
        <p:nvPicPr>
          <p:cNvPr id="26628" name="Picture 4" descr="elismereseink_angol_fe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7200"/>
            <a:ext cx="91186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72400" cy="304800"/>
          </a:xfrm>
        </p:spPr>
        <p:txBody>
          <a:bodyPr/>
          <a:lstStyle/>
          <a:p>
            <a:pPr algn="ctr"/>
            <a:r>
              <a:rPr lang="hu-HU" dirty="0" smtClean="0">
                <a:latin typeface="+mn-lt"/>
              </a:rPr>
              <a:t>Az európai felsőoktatási térség </a:t>
            </a:r>
            <a:r>
              <a:rPr lang="hu-HU" dirty="0" err="1" smtClean="0">
                <a:latin typeface="+mn-lt"/>
              </a:rPr>
              <a:t>makrostruktúrája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412776"/>
            <a:ext cx="7772400" cy="4402832"/>
          </a:xfrm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Az európai felsőoktatásban a nem állami szektor integrációjának jogi feltételeit az Európa Tanács, Miniszterek Tanácsának R(97)1- es ajánlása fogalmazza meg, amely a magán felsőoktatási intézmények elismerésére és minőségértékelésére fogalmaz meg ajánlásokat. Az ajánlások között fontos szerepe van az elismert felsőoktatási diplomák jogi és akadémiai, munkaerő piaci értéke megőrzésének, a reputációval rendelkező felsőoktatási intézmények(magán és közintézmények védelme a nem fair versenytársaktól)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899592" y="1484784"/>
            <a:ext cx="669674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800" dirty="0" smtClean="0">
                <a:latin typeface="+mn-lt"/>
              </a:rPr>
              <a:t>Nemzeti felsőoktatási intézményrendszer állami és nem állami</a:t>
            </a:r>
            <a:endParaRPr lang="hu-HU" sz="1800" dirty="0">
              <a:latin typeface="+mn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99592" y="2060848"/>
            <a:ext cx="280831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Integrált felsőoktatási intézmények</a:t>
            </a:r>
            <a:endParaRPr lang="hu-HU" sz="1600" dirty="0">
              <a:latin typeface="+mn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88024" y="2132856"/>
            <a:ext cx="280831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+mn-lt"/>
              </a:rPr>
              <a:t>Nem integrált intézmények</a:t>
            </a:r>
            <a:endParaRPr lang="hu-HU" sz="1600" dirty="0">
              <a:latin typeface="+mn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55576" y="2780928"/>
            <a:ext cx="144016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+mn-lt"/>
              </a:rPr>
              <a:t>Transznacionális oktatás</a:t>
            </a:r>
            <a:endParaRPr lang="hu-HU" sz="1400" dirty="0">
              <a:latin typeface="+mn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483768" y="2780928"/>
            <a:ext cx="172819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+mn-lt"/>
              </a:rPr>
              <a:t>Európai szintű képzési programok</a:t>
            </a:r>
            <a:endParaRPr lang="hu-HU" sz="1400" dirty="0">
              <a:latin typeface="+mn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364088" y="2564904"/>
            <a:ext cx="172819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+mn-lt"/>
              </a:rPr>
              <a:t>Az üzleti szféra által létrehozott vállalati egyetemek</a:t>
            </a:r>
            <a:endParaRPr lang="hu-HU" sz="14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7772400" cy="30480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nem állami felsőoktatás Európában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755576" y="1412776"/>
          <a:ext cx="7772400" cy="4681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678985">
                <a:tc>
                  <a:txBody>
                    <a:bodyPr/>
                    <a:lstStyle/>
                    <a:p>
                      <a:r>
                        <a:rPr lang="hu-HU" dirty="0" smtClean="0"/>
                        <a:t>Régió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Állami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Nem-állami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Összes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Megjegyzés</a:t>
                      </a:r>
                      <a:endParaRPr lang="hu-HU" dirty="0"/>
                    </a:p>
                  </a:txBody>
                  <a:tcPr/>
                </a:tc>
              </a:tr>
              <a:tr h="70128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Észak-Európa , Benelux, és Baltikum</a:t>
                      </a:r>
                      <a:endParaRPr lang="hu-H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Calibri"/>
                          <a:ea typeface="Calibri"/>
                          <a:cs typeface="Times New Roman"/>
                        </a:rPr>
                        <a:t>263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Calibri"/>
                          <a:ea typeface="Calibri"/>
                          <a:cs typeface="Times New Roman"/>
                        </a:rPr>
                        <a:t>59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Calibri"/>
                          <a:ea typeface="Calibri"/>
                          <a:cs typeface="Times New Roman"/>
                        </a:rPr>
                        <a:t>322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u-HU" sz="1400" b="1" dirty="0" smtClean="0"/>
                        <a:t>2010 óta a finn</a:t>
                      </a:r>
                      <a:r>
                        <a:rPr lang="hu-HU" sz="1400" b="1" baseline="0" dirty="0" smtClean="0"/>
                        <a:t> intézmények  már függetlenek</a:t>
                      </a:r>
                      <a:endParaRPr lang="hu-HU" sz="1400" b="1" dirty="0"/>
                    </a:p>
                  </a:txBody>
                  <a:tcPr/>
                </a:tc>
              </a:tr>
              <a:tr h="34451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Nyugat-Európa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Calibri"/>
                          <a:ea typeface="Calibri"/>
                          <a:cs typeface="Times New Roman"/>
                        </a:rPr>
                        <a:t>291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Calibri"/>
                          <a:ea typeface="Calibri"/>
                          <a:cs typeface="Times New Roman"/>
                        </a:rPr>
                        <a:t>349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Calibri"/>
                          <a:ea typeface="Calibri"/>
                          <a:cs typeface="Times New Roman"/>
                        </a:rPr>
                        <a:t>640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b="1" dirty="0"/>
                    </a:p>
                  </a:txBody>
                  <a:tcPr/>
                </a:tc>
              </a:tr>
              <a:tr h="34451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Dél-Európa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Calibri"/>
                          <a:ea typeface="Calibri"/>
                          <a:cs typeface="Times New Roman"/>
                        </a:rPr>
                        <a:t>327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Calibri"/>
                          <a:ea typeface="Calibri"/>
                          <a:cs typeface="Times New Roman"/>
                        </a:rPr>
                        <a:t>236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Calibri"/>
                          <a:ea typeface="Calibri"/>
                          <a:cs typeface="Times New Roman"/>
                        </a:rPr>
                        <a:t>563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b="1" dirty="0"/>
                    </a:p>
                  </a:txBody>
                  <a:tcPr/>
                </a:tc>
              </a:tr>
              <a:tr h="49674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Közép-Európa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Calibri"/>
                          <a:ea typeface="Calibri"/>
                          <a:cs typeface="Times New Roman"/>
                        </a:rPr>
                        <a:t>268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Calibri"/>
                          <a:ea typeface="Calibri"/>
                          <a:cs typeface="Times New Roman"/>
                        </a:rPr>
                        <a:t>448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Calibri"/>
                          <a:ea typeface="Calibri"/>
                          <a:cs typeface="Times New Roman"/>
                        </a:rPr>
                        <a:t>716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u-HU" sz="1400" b="1" dirty="0" smtClean="0"/>
                        <a:t>Ebből 131+325 lengyel</a:t>
                      </a:r>
                      <a:endParaRPr lang="hu-HU" sz="1400" b="1" dirty="0"/>
                    </a:p>
                  </a:txBody>
                  <a:tcPr/>
                </a:tc>
              </a:tr>
              <a:tr h="34451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Ukrajna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Calibri"/>
                          <a:ea typeface="Calibri"/>
                          <a:cs typeface="Times New Roman"/>
                        </a:rPr>
                        <a:t>31 + 100 </a:t>
                      </a:r>
                      <a:r>
                        <a:rPr lang="hu-HU" sz="1600" b="1" dirty="0" err="1">
                          <a:latin typeface="Calibri"/>
                          <a:ea typeface="Calibri"/>
                          <a:cs typeface="Times New Roman"/>
                        </a:rPr>
                        <a:t>public</a:t>
                      </a:r>
                      <a:endParaRPr lang="hu-H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Calibri"/>
                          <a:ea typeface="Calibri"/>
                          <a:cs typeface="Times New Roman"/>
                        </a:rPr>
                        <a:t>881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b="1" dirty="0"/>
                    </a:p>
                  </a:txBody>
                  <a:tcPr/>
                </a:tc>
              </a:tr>
              <a:tr h="34451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Oroszország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latin typeface="Calibri"/>
                          <a:ea typeface="Calibri"/>
                          <a:cs typeface="Times New Roman"/>
                        </a:rPr>
                        <a:t>Cca</a:t>
                      </a:r>
                      <a:r>
                        <a:rPr lang="hu-HU" sz="1600" b="1" dirty="0">
                          <a:latin typeface="Calibri"/>
                          <a:ea typeface="Calibri"/>
                          <a:cs typeface="Times New Roman"/>
                        </a:rPr>
                        <a:t> 300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Calibri"/>
                          <a:ea typeface="Calibri"/>
                          <a:cs typeface="Times New Roman"/>
                        </a:rPr>
                        <a:t>Cca 100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Calibri"/>
                          <a:ea typeface="Calibri"/>
                          <a:cs typeface="Times New Roman"/>
                        </a:rPr>
                        <a:t>445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b="1" dirty="0"/>
                    </a:p>
                  </a:txBody>
                  <a:tcPr/>
                </a:tc>
              </a:tr>
              <a:tr h="856728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Európa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1149</a:t>
                      </a:r>
                      <a:endParaRPr lang="hu-H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1092</a:t>
                      </a:r>
                      <a:endParaRPr lang="hu-H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Calibri"/>
                          <a:ea typeface="Calibri"/>
                          <a:cs typeface="Times New Roman"/>
                        </a:rPr>
                        <a:t>2231</a:t>
                      </a:r>
                      <a:endParaRPr lang="hu-H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u-HU" sz="1400" b="1" dirty="0" smtClean="0"/>
                        <a:t>A  </a:t>
                      </a:r>
                      <a:r>
                        <a:rPr lang="hu-HU" sz="1400" b="1" baseline="0" dirty="0" smtClean="0"/>
                        <a:t>122 </a:t>
                      </a:r>
                      <a:r>
                        <a:rPr lang="hu-HU" sz="1400" b="1" dirty="0" smtClean="0"/>
                        <a:t>finn és</a:t>
                      </a:r>
                      <a:r>
                        <a:rPr lang="hu-HU" sz="1400" b="1" baseline="0" dirty="0" smtClean="0"/>
                        <a:t> brit  intézmény  államiként</a:t>
                      </a:r>
                      <a:endParaRPr lang="hu-HU" sz="1400" b="1" dirty="0"/>
                    </a:p>
                  </a:txBody>
                  <a:tcPr/>
                </a:tc>
              </a:tr>
              <a:tr h="496740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Európa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1047</a:t>
                      </a:r>
                      <a:endParaRPr lang="hu-H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1214</a:t>
                      </a:r>
                      <a:endParaRPr lang="hu-H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Calibri"/>
                          <a:ea typeface="Calibri"/>
                          <a:cs typeface="Times New Roman"/>
                        </a:rPr>
                        <a:t>2231</a:t>
                      </a:r>
                      <a:endParaRPr lang="hu-H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u-HU" sz="1400" b="1" dirty="0" smtClean="0"/>
                        <a:t>Finn, brit függetlenként</a:t>
                      </a:r>
                      <a:endParaRPr lang="hu-H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61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hu-HU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felsőoktatás európai problémái és a magánforrás bevonás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442836"/>
          </a:xfrm>
        </p:spPr>
        <p:txBody>
          <a:bodyPr/>
          <a:lstStyle/>
          <a:p>
            <a:r>
              <a:rPr lang="hu-HU" b="1" dirty="0" err="1" smtClean="0"/>
              <a:t>Eu</a:t>
            </a:r>
            <a:r>
              <a:rPr lang="hu-HU" b="1" dirty="0" smtClean="0"/>
              <a:t> országok ráfordítása -  a GDP 1,3 % </a:t>
            </a:r>
          </a:p>
          <a:p>
            <a:r>
              <a:rPr lang="hu-HU" b="1" dirty="0" smtClean="0"/>
              <a:t>USA                                               2,8 %</a:t>
            </a:r>
          </a:p>
          <a:p>
            <a:r>
              <a:rPr lang="hu-HU" b="1" dirty="0" smtClean="0"/>
              <a:t>Dánia, Svédország                        2,8 %</a:t>
            </a:r>
          </a:p>
          <a:p>
            <a:endParaRPr lang="hu-HU" dirty="0" smtClean="0"/>
          </a:p>
          <a:p>
            <a:r>
              <a:rPr lang="hu-HU" b="1" dirty="0" smtClean="0"/>
              <a:t>Alapvető hátrány Európában: a magánforrások gyenge bevonása</a:t>
            </a:r>
          </a:p>
          <a:p>
            <a:r>
              <a:rPr lang="hu-HU" b="1" dirty="0" smtClean="0"/>
              <a:t>Kiutak: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hu-HU" b="1" dirty="0" smtClean="0"/>
              <a:t>magasabb forrásalap- tandíjjal</a:t>
            </a:r>
          </a:p>
          <a:p>
            <a:pPr>
              <a:buFontTx/>
              <a:buChar char="-"/>
            </a:pPr>
            <a:r>
              <a:rPr lang="hu-HU" b="1" dirty="0" smtClean="0"/>
              <a:t>az  egész szektor hatékonysága és eredményessége növelése</a:t>
            </a:r>
          </a:p>
          <a:p>
            <a:pPr>
              <a:buFontTx/>
              <a:buChar char="-"/>
            </a:pPr>
            <a:r>
              <a:rPr lang="hu-HU" b="1" dirty="0" smtClean="0"/>
              <a:t>differenciált támogatás az adórendszer révén</a:t>
            </a:r>
          </a:p>
          <a:p>
            <a:pPr>
              <a:buFontTx/>
              <a:buChar char="-"/>
            </a:pPr>
            <a:r>
              <a:rPr lang="hu-HU" b="1" dirty="0" smtClean="0"/>
              <a:t>teljesítményalapú kutatásfinanszírozás</a:t>
            </a:r>
          </a:p>
          <a:p>
            <a:pPr>
              <a:buFontTx/>
              <a:buChar char="-"/>
            </a:pPr>
            <a:r>
              <a:rPr lang="hu-HU" b="1" dirty="0" smtClean="0"/>
              <a:t>A köz- és magánszektor közös finanszírozása (megrendelői szerződések formája)</a:t>
            </a:r>
          </a:p>
          <a:p>
            <a:pPr>
              <a:buFontTx/>
              <a:buChar char="-"/>
            </a:pPr>
            <a:r>
              <a:rPr lang="hu-HU" b="1" dirty="0" smtClean="0"/>
              <a:t>Az állami finanszírozás módjának nem csak az oktatás, kutatás minőségéhez kell kötődnie, hanem az azt végrehajtó szervezet költséghatékonyságát is ösztönöznie kell</a:t>
            </a:r>
            <a:endParaRPr lang="hu-HU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hu-HU" b="1" dirty="0" smtClean="0"/>
          </a:p>
          <a:p>
            <a:pPr>
              <a:buFontTx/>
              <a:buChar char="-"/>
            </a:pPr>
            <a:endParaRPr lang="hu-HU" b="1" dirty="0" smtClean="0"/>
          </a:p>
          <a:p>
            <a:pPr>
              <a:buFontTx/>
              <a:buChar char="-"/>
            </a:pPr>
            <a:endParaRPr lang="hu-HU" b="1" dirty="0" smtClean="0"/>
          </a:p>
        </p:txBody>
      </p:sp>
      <p:sp>
        <p:nvSpPr>
          <p:cNvPr id="5124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hu-HU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24744"/>
            <a:ext cx="7772400" cy="496855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hu-H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Az oktatási rendszerek strukturális változása az </a:t>
            </a:r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ezredfordulón,</a:t>
            </a:r>
          </a:p>
          <a:p>
            <a:pPr algn="ctr">
              <a:spcBef>
                <a:spcPts val="0"/>
              </a:spcBef>
            </a:pPr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hu-H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felsőoktatás mint gazdaságfejlesztő és kultúramegtartó </a:t>
            </a:r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tényező</a:t>
            </a:r>
          </a:p>
          <a:p>
            <a:pPr algn="just">
              <a:spcBef>
                <a:spcPts val="0"/>
              </a:spcBef>
            </a:pPr>
            <a:endParaRPr lang="hu-H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Milyen </a:t>
            </a:r>
            <a:r>
              <a:rPr lang="hu-H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tényezők esetén lehet sikeres a </a:t>
            </a:r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felsőoktatás?</a:t>
            </a:r>
          </a:p>
          <a:p>
            <a:pPr>
              <a:spcBef>
                <a:spcPts val="0"/>
              </a:spcBef>
            </a:pP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Minőség 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kontra mennyiség problematika kezelése: </a:t>
            </a:r>
            <a:endParaRPr lang="hu-H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hu-H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2925" indent="-361950" algn="just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Az elit kutatóegyetem az egyik sikeres </a:t>
            </a:r>
            <a:r>
              <a:rPr lang="hu-HU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modell (kiemelt állami megrendeléssel)</a:t>
            </a:r>
            <a:endParaRPr lang="hu-HU" sz="2000" kern="1200" dirty="0">
              <a:solidFill>
                <a:schemeClr val="tx1">
                  <a:lumMod val="85000"/>
                  <a:lumOff val="15000"/>
                </a:schemeClr>
              </a:solidFill>
              <a:ea typeface="Times New Roman" pitchFamily="18" charset="0"/>
              <a:cs typeface="Arial" charset="0"/>
            </a:endParaRPr>
          </a:p>
          <a:p>
            <a:pPr marL="542925" indent="-361950" algn="just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Az </a:t>
            </a:r>
            <a:r>
              <a:rPr lang="hu-HU" sz="20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új típusú szolgáltató intézmény (egyetem, főiskola).</a:t>
            </a:r>
          </a:p>
          <a:p>
            <a:pPr marL="542925" indent="-361950" algn="just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Nem csak </a:t>
            </a:r>
            <a:r>
              <a:rPr lang="hu-HU" sz="20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oktat, kutat, hanem termeli és eladja a tudást. </a:t>
            </a:r>
          </a:p>
          <a:p>
            <a:pPr marL="542925" indent="-361950" algn="just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A két sikeres típus közös vonásai: piaci szemlélet, gazdasági sikeresség, ebből adódó valódi autonómia, amely nemcsak az állam, hanem a piac felől érkező nyomásnak is ellen tud állni.</a:t>
            </a:r>
          </a:p>
          <a:p>
            <a:pPr marL="542925" indent="-361950" algn="just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A korszerű intézményi struktúra egyesíti az akadémiai szabadságot a cégszerű működéssel.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772400" cy="30480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Az európai felsőoktatás és a magánszektor funkciója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755650" y="1052513"/>
            <a:ext cx="8064500" cy="5184775"/>
          </a:xfrm>
        </p:spPr>
        <p:txBody>
          <a:bodyPr/>
          <a:lstStyle/>
          <a:p>
            <a:pPr>
              <a:buFontTx/>
              <a:buChar char="-"/>
            </a:pPr>
            <a:r>
              <a:rPr lang="hu-HU" b="1" dirty="0" smtClean="0"/>
              <a:t>A magánszektor  teljesség igénye nélkül ( Dánia, Svédország, Málta, Luxembourg) kiépült az elmúlt két évtizedben </a:t>
            </a:r>
          </a:p>
          <a:p>
            <a:pPr>
              <a:buFontTx/>
              <a:buChar char="-"/>
            </a:pPr>
            <a:r>
              <a:rPr lang="hu-HU" b="1" dirty="0" smtClean="0"/>
              <a:t>A kontinentális típusú  (</a:t>
            </a:r>
            <a:r>
              <a:rPr lang="hu-HU" b="1" dirty="0" err="1" smtClean="0"/>
              <a:t>közszféracentrikus</a:t>
            </a:r>
            <a:r>
              <a:rPr lang="hu-HU" b="1" dirty="0" smtClean="0"/>
              <a:t>) államokban, mint Németország, Ausztria, Svájc is jelentős</a:t>
            </a:r>
          </a:p>
          <a:p>
            <a:pPr>
              <a:buFontTx/>
              <a:buChar char="-"/>
            </a:pPr>
            <a:r>
              <a:rPr lang="hu-HU" b="1" dirty="0" smtClean="0"/>
              <a:t>Egyes országokban civilizációs konfliktusok forrása ( Írország, Egyesült Királyság), mivel az ázsiai bevándorlás és féllegális foglalkoztatás eszköze, eltűnik a hallgató a szektorból</a:t>
            </a:r>
          </a:p>
          <a:p>
            <a:pPr>
              <a:buFontTx/>
              <a:buChar char="-"/>
            </a:pPr>
            <a:r>
              <a:rPr lang="hu-HU" b="1" dirty="0" smtClean="0"/>
              <a:t>Kelet-Európában latin-amerikanizálódott  ( 500 fölé ment az intézményszám) a felsőoktatás ( Ukrajna, Románia, Lengyelország)</a:t>
            </a:r>
          </a:p>
          <a:p>
            <a:pPr>
              <a:buFontTx/>
              <a:buChar char="-"/>
            </a:pPr>
            <a:r>
              <a:rPr lang="hu-HU" b="1" dirty="0" smtClean="0"/>
              <a:t>Görögország, nincs hazai magánszektor- súlyos strukturális válságban az állami is (csak amerikai fiókegyetemek)</a:t>
            </a:r>
          </a:p>
          <a:p>
            <a:pPr>
              <a:buFontTx/>
              <a:buChar char="-"/>
            </a:pPr>
            <a:r>
              <a:rPr lang="hu-HU" b="1" dirty="0" smtClean="0"/>
              <a:t>Számos országban külön akkreditációs eljárás része, kialakult a magánszektor kezelés hatékony kultúrája</a:t>
            </a:r>
          </a:p>
          <a:p>
            <a:pPr>
              <a:buFontTx/>
              <a:buChar char="-"/>
            </a:pPr>
            <a:r>
              <a:rPr lang="hu-HU" b="1" dirty="0" smtClean="0"/>
              <a:t>Portugália, Spanyolország, Egyesült Királyság globalizálódott – hatalmas volt gyarmati, nemzetközösségi felsőoktatás hálózatok</a:t>
            </a:r>
          </a:p>
          <a:p>
            <a:pPr>
              <a:buFontTx/>
              <a:buChar char="-"/>
            </a:pPr>
            <a:r>
              <a:rPr lang="hu-HU" b="1" dirty="0" smtClean="0"/>
              <a:t>Általában a 10 % hallgatói részesedése,  van ahol 30 % (</a:t>
            </a:r>
            <a:r>
              <a:rPr lang="hu-HU" b="1" dirty="0" err="1" smtClean="0"/>
              <a:t>Lengyelo</a:t>
            </a:r>
            <a:r>
              <a:rPr lang="hu-HU" b="1" dirty="0" smtClean="0"/>
              <a:t>.)</a:t>
            </a:r>
          </a:p>
          <a:p>
            <a:pPr>
              <a:buFontTx/>
              <a:buChar char="-"/>
            </a:pPr>
            <a:r>
              <a:rPr lang="hu-HU" b="1" dirty="0" smtClean="0"/>
              <a:t>Funkciója:  A világvárosok nemzetközi szerepköre megteremtése</a:t>
            </a:r>
          </a:p>
          <a:p>
            <a:pPr lvl="3">
              <a:buFontTx/>
              <a:buNone/>
            </a:pPr>
            <a:r>
              <a:rPr lang="hu-HU" dirty="0" smtClean="0"/>
              <a:t>   Az európai középvárosok világgazdasági integráltsága segítése</a:t>
            </a:r>
          </a:p>
          <a:p>
            <a:r>
              <a:rPr lang="hu-HU" b="1" dirty="0" smtClean="0"/>
              <a:t>		           A gyorsan változó üzleti környezetre való gyors reagálás</a:t>
            </a:r>
          </a:p>
          <a:p>
            <a:endParaRPr lang="hu-HU" dirty="0" smtClean="0"/>
          </a:p>
        </p:txBody>
      </p:sp>
      <p:sp>
        <p:nvSpPr>
          <p:cNvPr id="7172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hu-HU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72400" cy="576064"/>
          </a:xfrm>
        </p:spPr>
        <p:txBody>
          <a:bodyPr/>
          <a:lstStyle/>
          <a:p>
            <a:pPr algn="ctr"/>
            <a:r>
              <a:rPr lang="hu-HU" dirty="0" smtClean="0"/>
              <a:t>A 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Bologna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folyamat  5 kulcseleme  és  a KJF  normatív vezetési célkitűzései</a:t>
            </a:r>
            <a:r>
              <a:rPr lang="hu-HU" dirty="0" smtClean="0">
                <a:solidFill>
                  <a:schemeClr val="bg1"/>
                </a:solidFill>
              </a:rPr>
              <a:t/>
            </a:r>
            <a:br>
              <a:rPr lang="hu-HU" dirty="0" smtClean="0">
                <a:solidFill>
                  <a:schemeClr val="bg1"/>
                </a:solidFill>
              </a:rPr>
            </a:br>
            <a:endParaRPr lang="hu-HU" dirty="0" smtClean="0">
              <a:solidFill>
                <a:schemeClr val="bg1"/>
              </a:solidFill>
            </a:endParaRP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388424" cy="4392488"/>
          </a:xfrm>
        </p:spPr>
        <p:txBody>
          <a:bodyPr/>
          <a:lstStyle/>
          <a:p>
            <a:pPr>
              <a:buAutoNum type="arabicPeriod"/>
            </a:pPr>
            <a:r>
              <a:rPr lang="hu-HU" sz="1800" b="1" dirty="0" smtClean="0"/>
              <a:t>A többszintű képzési struktúrára való átállás: a gyakran túlszabályozott, és egyes esetekben nem professzió centrikus. A </a:t>
            </a:r>
            <a:r>
              <a:rPr lang="hu-HU" sz="1800" b="1" dirty="0" err="1" smtClean="0"/>
              <a:t>KKK-k</a:t>
            </a:r>
            <a:r>
              <a:rPr lang="hu-HU" sz="1800" b="1" dirty="0" smtClean="0"/>
              <a:t> keretében olyan alapszakokat kell fejleszteni, amelyek alkalmasak a foglalkoztathatóságra. A szakok létesítését rugalmasabban kell kezelni.</a:t>
            </a:r>
          </a:p>
          <a:p>
            <a:r>
              <a:rPr lang="hu-HU" sz="1800" b="1" dirty="0" smtClean="0"/>
              <a:t>2. Hangsúlyosként, fontos elemként kezelte a Bologna folyamat  2. elemét, a </a:t>
            </a:r>
            <a:r>
              <a:rPr lang="hu-HU" sz="1800" b="1" u="sng" dirty="0" smtClean="0"/>
              <a:t>kompetencia alapú képzési struktúrát </a:t>
            </a:r>
            <a:r>
              <a:rPr lang="hu-HU" sz="1800" b="1" dirty="0" smtClean="0"/>
              <a:t>és modellt</a:t>
            </a:r>
          </a:p>
          <a:p>
            <a:r>
              <a:rPr lang="hu-HU" sz="1800" b="1" dirty="0" smtClean="0"/>
              <a:t>3. Fontosnak tartja az </a:t>
            </a:r>
            <a:r>
              <a:rPr lang="hu-HU" sz="1800" b="1" dirty="0" err="1" smtClean="0"/>
              <a:t>interdiszciplinaritás</a:t>
            </a:r>
            <a:r>
              <a:rPr lang="hu-HU" sz="1800" b="1" dirty="0" smtClean="0"/>
              <a:t>, az átjárhatóság ösvényeinek megvalósítását – a specializációk nem hangzatos címek, hanem a foglalkoztathatóság  lényeges elemei</a:t>
            </a:r>
          </a:p>
          <a:p>
            <a:r>
              <a:rPr lang="hu-HU" sz="1800" b="1" dirty="0" smtClean="0"/>
              <a:t>4. Minőségi oktatás és oktatásminőség -  </a:t>
            </a:r>
          </a:p>
          <a:p>
            <a:r>
              <a:rPr lang="hu-HU" sz="1800" b="1" dirty="0" smtClean="0"/>
              <a:t>	koherens tanterv- </a:t>
            </a:r>
            <a:r>
              <a:rPr lang="hu-HU" sz="1800" b="1" dirty="0" err="1" smtClean="0"/>
              <a:t>tantárgypedagógia</a:t>
            </a:r>
            <a:r>
              <a:rPr lang="hu-HU" sz="1800" b="1" dirty="0" smtClean="0"/>
              <a:t> és szakmódszertan; </a:t>
            </a:r>
          </a:p>
          <a:p>
            <a:r>
              <a:rPr lang="hu-HU" sz="1800" b="1" dirty="0" smtClean="0"/>
              <a:t>	szakfelelősök, tanszékvezetők, vezető oktatók, </a:t>
            </a:r>
            <a:r>
              <a:rPr lang="hu-HU" sz="1800" b="1" dirty="0" err="1" smtClean="0"/>
              <a:t>oktatók</a:t>
            </a:r>
            <a:r>
              <a:rPr lang="hu-HU" sz="1800" b="1" dirty="0" smtClean="0"/>
              <a:t> felkészítése</a:t>
            </a:r>
          </a:p>
          <a:p>
            <a:r>
              <a:rPr lang="hu-HU" sz="1800" b="1" dirty="0" smtClean="0"/>
              <a:t>5. Nemzetközi összevethetőség és mobilitás – legyen nagyobb arányban elérhető a nemzetközi képzési és gyakorlati félév, egyéb csoportos gyakorlatok biztosítása ( </a:t>
            </a:r>
            <a:r>
              <a:rPr lang="hu-HU" sz="1800" b="1" dirty="0" err="1" smtClean="0"/>
              <a:t>Fürstenfeld</a:t>
            </a:r>
            <a:r>
              <a:rPr lang="hu-HU" sz="1800" b="1" dirty="0" smtClean="0"/>
              <a:t>, mint nemzetközi gyakorlóhely)</a:t>
            </a:r>
          </a:p>
        </p:txBody>
      </p:sp>
      <p:sp>
        <p:nvSpPr>
          <p:cNvPr id="8196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hu-HU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304800"/>
          </a:xfrm>
        </p:spPr>
        <p:txBody>
          <a:bodyPr/>
          <a:lstStyle/>
          <a:p>
            <a:pPr algn="ctr"/>
            <a:r>
              <a:rPr lang="hu-HU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Az intézmény szintű kompetencia alapú program kialakításának szükségessége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611560" y="1484784"/>
            <a:ext cx="7772400" cy="45365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Nem alapvetően fontos az, hogy mit tud a hallgató amikor a felsőoktatásba kerül, hanem azt kell tudnunk, hogy mit kell elsajátítatni a diákokkal a diploma megszerzéséig, hogy az egyszerre meg tudjon felelni a munkaerő-piaci igényeknek és az értelmiségi szerepvállalás feltételeinek</a:t>
            </a:r>
            <a:r>
              <a:rPr lang="hu-HU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.</a:t>
            </a:r>
            <a:endParaRPr lang="hu-HU" kern="1200" dirty="0">
              <a:solidFill>
                <a:schemeClr val="tx1">
                  <a:lumMod val="85000"/>
                  <a:lumOff val="15000"/>
                </a:schemeClr>
              </a:solidFill>
              <a:ea typeface="Times New Roman" pitchFamily="18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Kiindulási bázis: Az EU országainak munkaerő-piaci tapasztalataiból leszűrt  általános kompetencia lista és az egyes professziókhoz tartozó tartalom</a:t>
            </a:r>
          </a:p>
          <a:p>
            <a:pPr marL="514350" indent="-514350">
              <a:buNone/>
            </a:pPr>
            <a:r>
              <a:rPr lang="hu-HU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Legfontosabb elemek: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hu-HU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szakmai professzió ismeretanyaga,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hu-HU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tudás, képességek,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hu-HU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autonómia és felelősség,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hu-HU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önképzési tanulási kompetencia,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hu-HU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kommunikációs kompetencia,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hu-HU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szakmai foglalkoztatási kompetencia</a:t>
            </a:r>
          </a:p>
          <a:p>
            <a:pPr marL="514350" indent="-514350">
              <a:buNone/>
            </a:pPr>
            <a:r>
              <a:rPr lang="hu-HU" i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Hazai probléma: </a:t>
            </a:r>
            <a:r>
              <a:rPr lang="hu-HU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A felsőoktatási </a:t>
            </a:r>
            <a:r>
              <a:rPr lang="hu-HU" kern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KKK-k</a:t>
            </a:r>
            <a:r>
              <a:rPr lang="hu-HU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Arial" charset="0"/>
              </a:rPr>
              <a:t> nem feltétlen a fenti logika szerint készültek, a többi alrendszerhez tartozó szabályozás OKJ, stb., nem összehangolt jelenleg a felsőoktatással.( a felsőoktatási programok nem modulárisak) </a:t>
            </a:r>
          </a:p>
          <a:p>
            <a:pPr marL="514350" indent="-514350">
              <a:buNone/>
            </a:pPr>
            <a:endParaRPr lang="hu-HU" sz="1800" kern="1200" dirty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endParaRPr lang="hu-HU" sz="1800" kern="1200" dirty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AACA"/>
      </a:accent5>
      <a:accent6>
        <a:srgbClr val="2D2DB9"/>
      </a:accent6>
      <a:hlink>
        <a:srgbClr val="3366FF"/>
      </a:hlink>
      <a:folHlink>
        <a:srgbClr val="B2B2B2"/>
      </a:folHlink>
    </a:clrScheme>
    <a:fontScheme name="Alapértelmezett terv">
      <a:majorFont>
        <a:latin typeface="Arial HU"/>
        <a:ea typeface=""/>
        <a:cs typeface=""/>
      </a:majorFont>
      <a:minorFont>
        <a:latin typeface="Arial H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2101</Words>
  <Application>Microsoft Office PowerPoint</Application>
  <PresentationFormat>Diavetítés a képernyőre (4:3 oldalarány)</PresentationFormat>
  <Paragraphs>255</Paragraphs>
  <Slides>24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Alapértelmezett terv</vt:lpstr>
      <vt:lpstr>Szervezetfejlesztés és költséghatékonyság a magán felsőoktatásban</vt:lpstr>
      <vt:lpstr>Mottó</vt:lpstr>
      <vt:lpstr>Az európai felsőoktatási térség makrostruktúrája</vt:lpstr>
      <vt:lpstr>A nem állami felsőoktatás Európában</vt:lpstr>
      <vt:lpstr>A felsőoktatás európai problémái és a magánforrás bevonás</vt:lpstr>
      <vt:lpstr>6. dia</vt:lpstr>
      <vt:lpstr>Az európai felsőoktatás és a magánszektor funkciója</vt:lpstr>
      <vt:lpstr>A Bologna folyamat  5 kulcseleme  és  a KJF  normatív vezetési célkitűzései </vt:lpstr>
      <vt:lpstr>Az intézmény szintű kompetencia alapú program kialakításának szükségessége</vt:lpstr>
      <vt:lpstr>A kompetencia alapú tantervezés modellje   Ismeret és tudásmodulok kialakulása Tartalom, elem    Mérési elem Értékelési elem    Tanulási és kutatási </vt:lpstr>
      <vt:lpstr>11. dia</vt:lpstr>
      <vt:lpstr>Intézményi szintű egységes pedagógiai modell bevezetésének ábrája, a Szenátusi határozat után</vt:lpstr>
      <vt:lpstr>KJF pedagógiai modellje Elfogadva 2008. október 22-i szenátusi ülésen Határozat száma: SZE 587/3.1/2008.(X.22.)  </vt:lpstr>
      <vt:lpstr> </vt:lpstr>
      <vt:lpstr>15. dia</vt:lpstr>
      <vt:lpstr>Milyen változásokat eredményez egy ilyen program a bevezetés után?</vt:lpstr>
      <vt:lpstr>Minőség: vezetés-,  oktatásminőség, szolgáltatásminőség, szervezeti kultúra minőség</vt:lpstr>
      <vt:lpstr>KJF oktatói és vezetői követelmény rendszerének alapjai:  1. szerepkörök 2. képzési szükségletek és programok  Minden csoport esetében pedagógiai-módszertani és szaknyelvi képzés kötelező </vt:lpstr>
      <vt:lpstr>Egy magánintézmény akadémiai szemléletű szervezeti felépítése  (KJF 2007)</vt:lpstr>
      <vt:lpstr>A minőségi oktatást és kutatást támogató intézményi(kari) szervezet ábrája (KJF 2012)</vt:lpstr>
      <vt:lpstr>A minőségi oktatást és kutatást támogató intézményi(kari) szervezetet támogató legfontosabb szabályozók és eszközök</vt:lpstr>
      <vt:lpstr>Összegzés eredmények:</vt:lpstr>
      <vt:lpstr>Irodalom</vt:lpstr>
      <vt:lpstr> 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FŐCÍME</dc:title>
  <dc:creator>Netura</dc:creator>
  <cp:lastModifiedBy>KJF Hivatal</cp:lastModifiedBy>
  <cp:revision>145</cp:revision>
  <dcterms:created xsi:type="dcterms:W3CDTF">2003-07-17T08:11:42Z</dcterms:created>
  <dcterms:modified xsi:type="dcterms:W3CDTF">2013-01-15T14:18:39Z</dcterms:modified>
</cp:coreProperties>
</file>