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60" r:id="rId2"/>
    <p:sldId id="296" r:id="rId3"/>
    <p:sldId id="297" r:id="rId4"/>
    <p:sldId id="298" r:id="rId5"/>
    <p:sldId id="299" r:id="rId6"/>
    <p:sldId id="300" r:id="rId7"/>
    <p:sldId id="314" r:id="rId8"/>
    <p:sldId id="316" r:id="rId9"/>
    <p:sldId id="317" r:id="rId10"/>
    <p:sldId id="318" r:id="rId11"/>
    <p:sldId id="310" r:id="rId12"/>
    <p:sldId id="303" r:id="rId13"/>
    <p:sldId id="304" r:id="rId14"/>
    <p:sldId id="311" r:id="rId15"/>
    <p:sldId id="313" r:id="rId16"/>
    <p:sldId id="312" r:id="rId17"/>
    <p:sldId id="277" r:id="rId18"/>
    <p:sldId id="278" r:id="rId19"/>
    <p:sldId id="288" r:id="rId20"/>
    <p:sldId id="282" r:id="rId21"/>
    <p:sldId id="315" r:id="rId22"/>
    <p:sldId id="276" r:id="rId23"/>
  </p:sldIdLst>
  <p:sldSz cx="9144000" cy="6858000" type="screen4x3"/>
  <p:notesSz cx="6858000" cy="97234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EE8A"/>
    <a:srgbClr val="009900"/>
    <a:srgbClr val="00CC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Világos stílus 2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660B408-B3CF-4A94-85FC-2B1E0A45F4A2}" styleName="Sötét stílus 2 – 1./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5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30" y="-96"/>
      </p:cViewPr>
      <p:guideLst>
        <p:guide orient="horz" pos="3062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unkaf&#252;zet3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ell\Desktop\Krisztina\academic.programs-in-Hungary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ell\Desktop\Krisztina\academic.programs-in-Hungary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sekokri\Documents\Adatok.statisztikak\FIR%20stat%20kulfoldi%20hallgatok%20201007_munkaverzi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cat>
            <c:numLit>
              <c:formatCode>General</c:formatCode>
              <c:ptCount val="10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  <c:pt idx="5">
                <c:v>2016</c:v>
              </c:pt>
              <c:pt idx="6">
                <c:v>2017</c:v>
              </c:pt>
              <c:pt idx="7">
                <c:v>2018</c:v>
              </c:pt>
              <c:pt idx="8">
                <c:v>2019</c:v>
              </c:pt>
              <c:pt idx="9">
                <c:v>2020</c:v>
              </c:pt>
            </c:numLit>
          </c:cat>
          <c:val>
            <c:numRef>
              <c:f>Munka1!$A$1:$A$10</c:f>
              <c:numCache>
                <c:formatCode>@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val>
        </c:ser>
        <c:ser>
          <c:idx val="1"/>
          <c:order val="1"/>
          <c:dLbls>
            <c:showVal val="1"/>
          </c:dLbls>
          <c:cat>
            <c:numLit>
              <c:formatCode>General</c:formatCode>
              <c:ptCount val="10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  <c:pt idx="5">
                <c:v>2016</c:v>
              </c:pt>
              <c:pt idx="6">
                <c:v>2017</c:v>
              </c:pt>
              <c:pt idx="7">
                <c:v>2018</c:v>
              </c:pt>
              <c:pt idx="8">
                <c:v>2019</c:v>
              </c:pt>
              <c:pt idx="9">
                <c:v>2020</c:v>
              </c:pt>
            </c:numLit>
          </c:cat>
          <c:val>
            <c:numRef>
              <c:f>Munka1!$C$1:$C$10</c:f>
              <c:numCache>
                <c:formatCode>#,##0</c:formatCode>
                <c:ptCount val="10"/>
                <c:pt idx="0">
                  <c:v>361000</c:v>
                </c:pt>
                <c:pt idx="1">
                  <c:v>350170</c:v>
                </c:pt>
                <c:pt idx="2">
                  <c:v>342950</c:v>
                </c:pt>
                <c:pt idx="3">
                  <c:v>335730</c:v>
                </c:pt>
                <c:pt idx="4">
                  <c:v>324900</c:v>
                </c:pt>
                <c:pt idx="5">
                  <c:v>315153</c:v>
                </c:pt>
                <c:pt idx="6">
                  <c:v>305406</c:v>
                </c:pt>
                <c:pt idx="7">
                  <c:v>292410</c:v>
                </c:pt>
                <c:pt idx="8">
                  <c:v>276165</c:v>
                </c:pt>
                <c:pt idx="9">
                  <c:v>259920</c:v>
                </c:pt>
              </c:numCache>
            </c:numRef>
          </c:val>
        </c:ser>
        <c:axId val="84808448"/>
        <c:axId val="84809984"/>
      </c:barChart>
      <c:catAx>
        <c:axId val="84808448"/>
        <c:scaling>
          <c:orientation val="minMax"/>
        </c:scaling>
        <c:axPos val="b"/>
        <c:numFmt formatCode="General" sourceLinked="1"/>
        <c:tickLblPos val="nextTo"/>
        <c:crossAx val="84809984"/>
        <c:crosses val="autoZero"/>
        <c:auto val="1"/>
        <c:lblAlgn val="ctr"/>
        <c:lblOffset val="100"/>
      </c:catAx>
      <c:valAx>
        <c:axId val="84809984"/>
        <c:scaling>
          <c:orientation val="minMax"/>
        </c:scaling>
        <c:axPos val="l"/>
        <c:majorGridlines/>
        <c:numFmt formatCode="@" sourceLinked="1"/>
        <c:tickLblPos val="nextTo"/>
        <c:crossAx val="84808448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ser>
          <c:idx val="0"/>
          <c:order val="0"/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Lbls>
            <c:showVal val="1"/>
            <c:showCatName val="1"/>
            <c:showLeaderLines val="1"/>
          </c:dLbls>
          <c:cat>
            <c:strRef>
              <c:f>Munka2!$A$1:$A$4</c:f>
              <c:strCache>
                <c:ptCount val="4"/>
                <c:pt idx="0">
                  <c:v>BA</c:v>
                </c:pt>
                <c:pt idx="1">
                  <c:v>MA</c:v>
                </c:pt>
                <c:pt idx="2">
                  <c:v>PhD</c:v>
                </c:pt>
                <c:pt idx="3">
                  <c:v>other</c:v>
                </c:pt>
              </c:strCache>
            </c:strRef>
          </c:cat>
          <c:val>
            <c:numRef>
              <c:f>Munka2!$C$1:$C$4</c:f>
              <c:numCache>
                <c:formatCode>0%</c:formatCode>
                <c:ptCount val="4"/>
                <c:pt idx="0">
                  <c:v>0.32484076433121273</c:v>
                </c:pt>
                <c:pt idx="1">
                  <c:v>0.42356687898089446</c:v>
                </c:pt>
                <c:pt idx="2">
                  <c:v>0.23885350318471338</c:v>
                </c:pt>
                <c:pt idx="3">
                  <c:v>1.2738853503184716E-2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 rtl="0">
            <a:defRPr/>
          </a:pPr>
          <a:endParaRPr lang="hu-HU"/>
        </a:p>
      </c:txPr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ser>
          <c:idx val="0"/>
          <c:order val="0"/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Lbls>
            <c:showVal val="1"/>
            <c:showCatName val="1"/>
            <c:showLeaderLines val="1"/>
          </c:dLbls>
          <c:cat>
            <c:strRef>
              <c:f>Munka2!$A$22:$A$25</c:f>
              <c:strCache>
                <c:ptCount val="4"/>
                <c:pt idx="0">
                  <c:v>English </c:v>
                </c:pt>
                <c:pt idx="1">
                  <c:v>German</c:v>
                </c:pt>
                <c:pt idx="2">
                  <c:v>French</c:v>
                </c:pt>
                <c:pt idx="3">
                  <c:v>Other </c:v>
                </c:pt>
              </c:strCache>
            </c:strRef>
          </c:cat>
          <c:val>
            <c:numRef>
              <c:f>Munka2!$C$22:$C$25</c:f>
              <c:numCache>
                <c:formatCode>0%</c:formatCode>
                <c:ptCount val="4"/>
                <c:pt idx="0">
                  <c:v>0.8535031847133755</c:v>
                </c:pt>
                <c:pt idx="1">
                  <c:v>0.10509554140127472</c:v>
                </c:pt>
                <c:pt idx="2">
                  <c:v>2.2292993630573396E-2</c:v>
                </c:pt>
                <c:pt idx="3">
                  <c:v>1.9108280254777149E-2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clustered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cat>
            <c:strRef>
              <c:f>(Munka2!$A$2:$A$3,Munka2!$A$5:$A$13)</c:f>
              <c:strCache>
                <c:ptCount val="11"/>
                <c:pt idx="0">
                  <c:v>általános orvos</c:v>
                </c:pt>
                <c:pt idx="1">
                  <c:v>fogorvos</c:v>
                </c:pt>
                <c:pt idx="2">
                  <c:v>gazdálkodási és menedzsment</c:v>
                </c:pt>
                <c:pt idx="3">
                  <c:v>kertészmérnöki</c:v>
                </c:pt>
                <c:pt idx="4">
                  <c:v>mérnök informatikus</c:v>
                </c:pt>
                <c:pt idx="5">
                  <c:v>turizmus-vendéglátás</c:v>
                </c:pt>
                <c:pt idx="6">
                  <c:v>kommunikáció és médiatudomány</c:v>
                </c:pt>
                <c:pt idx="7">
                  <c:v>állatorvosi</c:v>
                </c:pt>
                <c:pt idx="8">
                  <c:v>gyógyszerész</c:v>
                </c:pt>
                <c:pt idx="9">
                  <c:v>jogász</c:v>
                </c:pt>
                <c:pt idx="10">
                  <c:v>villamosmérnöki</c:v>
                </c:pt>
              </c:strCache>
            </c:strRef>
          </c:cat>
          <c:val>
            <c:numRef>
              <c:f>(Munka2!$D$2:$D$3,Munka2!$D$5:$D$13)</c:f>
              <c:numCache>
                <c:formatCode>0.00%</c:formatCode>
                <c:ptCount val="11"/>
                <c:pt idx="0">
                  <c:v>0.31042863455589986</c:v>
                </c:pt>
                <c:pt idx="1">
                  <c:v>5.0228310502283095E-2</c:v>
                </c:pt>
                <c:pt idx="2">
                  <c:v>3.3362792752982769E-2</c:v>
                </c:pt>
                <c:pt idx="3">
                  <c:v>2.7029017528354786E-2</c:v>
                </c:pt>
                <c:pt idx="4">
                  <c:v>2.0032405361614401E-2</c:v>
                </c:pt>
                <c:pt idx="5">
                  <c:v>1.7528354691412607E-2</c:v>
                </c:pt>
                <c:pt idx="6">
                  <c:v>1.7086463396671085E-2</c:v>
                </c:pt>
                <c:pt idx="7">
                  <c:v>1.6939166298423923E-2</c:v>
                </c:pt>
                <c:pt idx="8">
                  <c:v>1.6791869200176782E-2</c:v>
                </c:pt>
                <c:pt idx="9">
                  <c:v>1.5171601119457964E-2</c:v>
                </c:pt>
                <c:pt idx="10">
                  <c:v>1.480335837384004E-2</c:v>
                </c:pt>
              </c:numCache>
            </c:numRef>
          </c:val>
        </c:ser>
        <c:axId val="85044224"/>
        <c:axId val="85054208"/>
      </c:barChart>
      <c:catAx>
        <c:axId val="85044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aseline="0"/>
            </a:pPr>
            <a:endParaRPr lang="hu-HU"/>
          </a:p>
        </c:txPr>
        <c:crossAx val="85054208"/>
        <c:crosses val="autoZero"/>
        <c:auto val="1"/>
        <c:lblAlgn val="ctr"/>
        <c:lblOffset val="100"/>
      </c:catAx>
      <c:valAx>
        <c:axId val="85054208"/>
        <c:scaling>
          <c:orientation val="minMax"/>
        </c:scaling>
        <c:axPos val="l"/>
        <c:majorGridlines/>
        <c:numFmt formatCode="0.00%" sourceLinked="1"/>
        <c:tickLblPos val="nextTo"/>
        <c:crossAx val="85044224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86172"/>
          </a:xfrm>
          <a:prstGeom prst="rect">
            <a:avLst/>
          </a:prstGeom>
        </p:spPr>
        <p:txBody>
          <a:bodyPr vert="horz" lIns="91388" tIns="45694" rIns="91388" bIns="45694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86172"/>
          </a:xfrm>
          <a:prstGeom prst="rect">
            <a:avLst/>
          </a:prstGeom>
        </p:spPr>
        <p:txBody>
          <a:bodyPr vert="horz" lIns="91388" tIns="45694" rIns="91388" bIns="45694" rtlCol="0"/>
          <a:lstStyle>
            <a:lvl1pPr algn="r">
              <a:defRPr sz="1200"/>
            </a:lvl1pPr>
          </a:lstStyle>
          <a:p>
            <a:fld id="{1485D0C2-0489-4353-963F-29205E2776B2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235579"/>
            <a:ext cx="2971800" cy="486172"/>
          </a:xfrm>
          <a:prstGeom prst="rect">
            <a:avLst/>
          </a:prstGeom>
        </p:spPr>
        <p:txBody>
          <a:bodyPr vert="horz" lIns="91388" tIns="45694" rIns="91388" bIns="45694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5" y="9235579"/>
            <a:ext cx="2971800" cy="486172"/>
          </a:xfrm>
          <a:prstGeom prst="rect">
            <a:avLst/>
          </a:prstGeom>
        </p:spPr>
        <p:txBody>
          <a:bodyPr vert="horz" lIns="91388" tIns="45694" rIns="91388" bIns="45694" rtlCol="0" anchor="b"/>
          <a:lstStyle>
            <a:lvl1pPr algn="r">
              <a:defRPr sz="1200"/>
            </a:lvl1pPr>
          </a:lstStyle>
          <a:p>
            <a:fld id="{FEB690BD-C92B-4873-84C4-A68B9B2E60D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1800" cy="48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5" y="1"/>
            <a:ext cx="2971800" cy="48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ACC305-53FC-4593-946D-C02680016015}" type="datetimeFigureOut">
              <a:rPr lang="hu-HU"/>
              <a:pPr>
                <a:defRPr/>
              </a:pPr>
              <a:t>2012.01.31.</a:t>
            </a:fld>
            <a:endParaRPr lang="hu-H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30250"/>
            <a:ext cx="4859338" cy="364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636"/>
            <a:ext cx="5486400" cy="437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35579"/>
            <a:ext cx="2971800" cy="48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5" y="9235579"/>
            <a:ext cx="2971800" cy="48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8FD3EA-C47E-40B5-99F3-C1EE1FF6FDD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46842-BCD8-4653-920C-8276AA358079}" type="slidenum">
              <a:rPr lang="hu-HU" smtClean="0"/>
              <a:pPr/>
              <a:t>1</a:t>
            </a:fld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Alcím mintájának szerkesztése</a:t>
            </a: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84A14-E94A-48F4-9B39-2F66B45D9746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B96D-7B6F-407A-96CF-820C6B33192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ED843-7F5F-4DB0-AEEC-A5AC7F3C1727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23A14-F7AE-4316-98C3-9AB8CB06153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5AB07-ABCD-48D8-9859-2E62D586779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89369-F568-414D-8C9B-38D7B48D36B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77F3C-BC6A-4562-BDB7-26D0C8F2153E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7C75-8BE0-4720-97B8-0BF0E993E05B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2EF06-80CE-4F97-A20B-6AE40DA45839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66348-B590-47FA-AC9B-84DE0DBFE6CC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Mintaszöveg szerkesztése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80A8D-F40B-48F1-AE1E-41ECCB6ABFC4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43663" y="6265863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6B67E6F-A0FE-4213-B655-C180DDF8C70B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1.xml"/><Relationship Id="rId4" Type="http://schemas.openxmlformats.org/officeDocument/2006/relationships/oleObject" Target="../embeddings/Microsoft_Office_Excel_97-2003_munkalap1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Excel_97-2003_munkalap2.xls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214313" y="1056581"/>
            <a:ext cx="8929687" cy="2084387"/>
          </a:xfrm>
          <a:prstGeom prst="rect">
            <a:avLst/>
          </a:prstGeom>
        </p:spPr>
        <p:txBody>
          <a:bodyPr anchor="ctr"/>
          <a:lstStyle/>
          <a:p>
            <a:pPr algn="ctr" eaLnBrk="1" hangingPunct="1"/>
            <a:r>
              <a:rPr lang="hu-HU" b="1" dirty="0" smtClean="0">
                <a:solidFill>
                  <a:schemeClr val="tx1"/>
                </a:solidFill>
                <a:latin typeface="+mn-lt"/>
              </a:rPr>
              <a:t>Campus Hungary</a:t>
            </a:r>
            <a:br>
              <a:rPr lang="hu-HU" b="1" dirty="0" smtClean="0">
                <a:solidFill>
                  <a:schemeClr val="tx1"/>
                </a:solidFill>
                <a:latin typeface="+mn-lt"/>
              </a:rPr>
            </a:br>
            <a:r>
              <a:rPr lang="hu-HU" sz="2800" b="1" dirty="0" smtClean="0">
                <a:solidFill>
                  <a:schemeClr val="tx1"/>
                </a:solidFill>
                <a:latin typeface="+mn-lt"/>
              </a:rPr>
              <a:t>Program a magyar felsőoktatás </a:t>
            </a:r>
            <a:r>
              <a:rPr lang="hu-HU" sz="2800" b="1" dirty="0" err="1" smtClean="0">
                <a:solidFill>
                  <a:schemeClr val="tx1"/>
                </a:solidFill>
                <a:latin typeface="+mn-lt"/>
              </a:rPr>
              <a:t>nemzetköziesítésére</a:t>
            </a:r>
            <a:endParaRPr lang="en-US" sz="28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4294967295"/>
          </p:nvPr>
        </p:nvSpPr>
        <p:spPr>
          <a:xfrm>
            <a:off x="1547664" y="3212976"/>
            <a:ext cx="6400800" cy="2880320"/>
          </a:xfrm>
          <a:prstGeom prst="rect">
            <a:avLst/>
          </a:prstGeo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hu-HU" sz="2400" b="1" dirty="0" smtClean="0"/>
              <a:t>Balassi Intézet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hu-HU" sz="2400" b="1" dirty="0" smtClean="0"/>
              <a:t>Dr. Hatos Pál főigazgató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hu-HU" sz="1800" b="1" dirty="0" smtClean="0"/>
          </a:p>
          <a:p>
            <a:pPr algn="ctr">
              <a:buNone/>
            </a:pPr>
            <a:r>
              <a:rPr lang="hu-HU" sz="1600" b="1" dirty="0" smtClean="0"/>
              <a:t>Magyar Felsőoktatás 2011</a:t>
            </a:r>
          </a:p>
          <a:p>
            <a:pPr algn="ctr">
              <a:buNone/>
            </a:pPr>
            <a:r>
              <a:rPr lang="hu-HU" sz="1600" b="1" dirty="0" smtClean="0"/>
              <a:t>„Hazai vitakérdések - nemzetközi trendek” </a:t>
            </a:r>
          </a:p>
          <a:p>
            <a:pPr algn="ctr">
              <a:buNone/>
            </a:pPr>
            <a:r>
              <a:rPr lang="hu-HU" sz="1600" b="1" dirty="0" smtClean="0"/>
              <a:t>Műhelykonferencia</a:t>
            </a:r>
          </a:p>
          <a:p>
            <a:pPr algn="ctr">
              <a:buNone/>
            </a:pPr>
            <a:r>
              <a:rPr lang="hu-HU" sz="1600" i="1" dirty="0" smtClean="0"/>
              <a:t>A BCE Nemzetközi Felsőoktatási Kutatások Központja rendezésében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hu-HU" sz="1600" b="1" dirty="0" smtClean="0"/>
              <a:t>2012. Január 25.</a:t>
            </a:r>
            <a:endParaRPr lang="en-US" sz="1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Néhány nemzetközi példa</a:t>
            </a:r>
            <a:br>
              <a:rPr lang="hu-HU" sz="2800" b="1" dirty="0" smtClean="0"/>
            </a:br>
            <a:r>
              <a:rPr lang="hu-HU" sz="2800" b="1" dirty="0" smtClean="0"/>
              <a:t>Ukrajna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Ukrajna lakossága 2011- </a:t>
            </a:r>
            <a:r>
              <a:rPr lang="hu-HU" sz="2000" dirty="0" err="1" smtClean="0"/>
              <a:t>ben</a:t>
            </a:r>
            <a:r>
              <a:rPr lang="hu-HU" sz="2000" dirty="0" smtClean="0"/>
              <a:t> 45 134 707 fő, az oktatásra a GDP 5,3%-át fordítja</a:t>
            </a:r>
          </a:p>
          <a:p>
            <a:r>
              <a:rPr lang="hu-HU" sz="2000" dirty="0" smtClean="0"/>
              <a:t>Kifelé irányuló </a:t>
            </a:r>
            <a:r>
              <a:rPr lang="hu-HU" sz="2000" dirty="0" smtClean="0"/>
              <a:t>mobilitás</a:t>
            </a:r>
            <a:r>
              <a:rPr lang="hu-HU" sz="2000" dirty="0" smtClean="0"/>
              <a:t> </a:t>
            </a:r>
            <a:r>
              <a:rPr lang="hu-HU" sz="2000" dirty="0" smtClean="0"/>
              <a:t>2009-ben</a:t>
            </a:r>
          </a:p>
          <a:p>
            <a:pPr lvl="1"/>
            <a:r>
              <a:rPr lang="hu-HU" sz="1600" dirty="0" smtClean="0"/>
              <a:t>Összesen 36 076 </a:t>
            </a:r>
            <a:r>
              <a:rPr lang="hu-HU" sz="1600" dirty="0" err="1" smtClean="0"/>
              <a:t>urkán</a:t>
            </a:r>
            <a:r>
              <a:rPr lang="hu-HU" sz="1600" dirty="0" smtClean="0"/>
              <a:t> hallgató tanult </a:t>
            </a:r>
          </a:p>
          <a:p>
            <a:pPr lvl="1">
              <a:buNone/>
            </a:pPr>
            <a:r>
              <a:rPr lang="hu-HU" sz="1600" dirty="0" smtClean="0"/>
              <a:t>	külföldön </a:t>
            </a:r>
          </a:p>
          <a:p>
            <a:pPr lvl="1">
              <a:buNone/>
            </a:pPr>
            <a:endParaRPr lang="hu-HU" sz="2000" dirty="0" smtClean="0"/>
          </a:p>
          <a:p>
            <a:pPr>
              <a:buFont typeface="Arial" pitchFamily="34" charset="0"/>
              <a:buChar char="•"/>
            </a:pPr>
            <a:r>
              <a:rPr lang="hu-HU" sz="2000" dirty="0" smtClean="0"/>
              <a:t> Magyarországra irányuló </a:t>
            </a:r>
            <a:r>
              <a:rPr lang="hu-HU" sz="2000" dirty="0" smtClean="0"/>
              <a:t>mobilitás</a:t>
            </a:r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	</a:t>
            </a:r>
            <a:r>
              <a:rPr lang="hu-HU" sz="1600" dirty="0" smtClean="0"/>
              <a:t>-  2010-es tanévben  1007 ukrán hallgató, ez a Magyarországon tanuló külföldiek 9%-a</a:t>
            </a:r>
          </a:p>
          <a:p>
            <a:pPr>
              <a:buNone/>
            </a:pPr>
            <a:endParaRPr lang="hu-HU" sz="1600" dirty="0" smtClean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Ukrajnában 35 780 fő</a:t>
            </a:r>
            <a:r>
              <a:rPr lang="hu-HU" sz="2000" dirty="0" smtClean="0"/>
              <a:t> külföldi állampolgárságú hallgató tanult 2009-ben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	</a:t>
            </a:r>
            <a:endParaRPr lang="hu-HU" sz="2000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4932040" y="2348880"/>
          <a:ext cx="3960440" cy="12961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220"/>
                <a:gridCol w="1980220"/>
              </a:tblGrid>
              <a:tr h="259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/>
                        <a:t>Oroszország</a:t>
                      </a:r>
                      <a:endParaRPr lang="hu-HU" sz="16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 smtClean="0"/>
                        <a:t>12 793 fő</a:t>
                      </a:r>
                      <a:endParaRPr lang="hu-HU" sz="16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/>
                        <a:t>Németország</a:t>
                      </a:r>
                      <a:endParaRPr lang="hu-HU" sz="16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 smtClean="0"/>
                        <a:t>9 012 fő</a:t>
                      </a:r>
                      <a:endParaRPr lang="hu-HU" sz="16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/>
                        <a:t>Lengyelország</a:t>
                      </a:r>
                      <a:endParaRPr lang="hu-HU" sz="16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 smtClean="0"/>
                        <a:t>3 210 fő</a:t>
                      </a:r>
                      <a:endParaRPr lang="hu-HU" sz="16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/>
                        <a:t>Magyarország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 smtClean="0"/>
                        <a:t>1 370 fő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9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/>
                        <a:t>Franciaország</a:t>
                      </a:r>
                      <a:endParaRPr lang="hu-HU" sz="16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 smtClean="0"/>
                        <a:t>1 334 fő</a:t>
                      </a:r>
                      <a:endParaRPr lang="hu-HU" sz="16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>
          <a:xfrm>
            <a:off x="144016" y="1556792"/>
            <a:ext cx="3347864" cy="486891"/>
          </a:xfrm>
          <a:prstGeom prst="rect">
            <a:avLst/>
          </a:prstGeom>
        </p:spPr>
        <p:txBody>
          <a:bodyPr/>
          <a:lstStyle/>
          <a:p>
            <a:pPr algn="l" eaLnBrk="1" hangingPunct="1"/>
            <a:r>
              <a:rPr lang="hu-HU" sz="2400" b="1" dirty="0" smtClean="0"/>
              <a:t>Hallgatói létszám </a:t>
            </a:r>
            <a:r>
              <a:rPr lang="hu-HU" sz="2800" b="1" dirty="0" smtClean="0"/>
              <a:t/>
            </a:r>
            <a:br>
              <a:rPr lang="hu-HU" sz="2800" b="1" dirty="0" smtClean="0"/>
            </a:br>
            <a:endParaRPr lang="en-US" sz="2900" b="1" dirty="0" smtClean="0">
              <a:latin typeface="Cambria" pitchFamily="18" charset="0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ph idx="4294967295"/>
          </p:nvPr>
        </p:nvGraphicFramePr>
        <p:xfrm>
          <a:off x="3635896" y="548680"/>
          <a:ext cx="5508104" cy="3257389"/>
        </p:xfrm>
        <a:graphic>
          <a:graphicData uri="http://schemas.openxmlformats.org/presentationml/2006/ole">
            <p:oleObj spid="_x0000_s23554" name="Chart" r:id="rId4" imgW="4667402" imgH="2152802" progId="Excel.Sheet.8">
              <p:embed/>
            </p:oleObj>
          </a:graphicData>
        </a:graphic>
      </p:graphicFrame>
      <p:graphicFrame>
        <p:nvGraphicFramePr>
          <p:cNvPr id="4" name="Tartalom helye 3"/>
          <p:cNvGraphicFramePr>
            <a:graphicFrameLocks/>
          </p:cNvGraphicFramePr>
          <p:nvPr/>
        </p:nvGraphicFramePr>
        <p:xfrm>
          <a:off x="0" y="3356992"/>
          <a:ext cx="5194920" cy="2845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940152" y="188640"/>
            <a:ext cx="19442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1990-2010</a:t>
            </a:r>
            <a:r>
              <a:rPr lang="en-US" sz="2000" dirty="0" smtClean="0">
                <a:latin typeface="Cambria" pitchFamily="18" charset="0"/>
              </a:rPr>
              <a:t/>
            </a:r>
            <a:br>
              <a:rPr lang="en-US" sz="2000" dirty="0" smtClean="0">
                <a:latin typeface="Cambria" pitchFamily="18" charset="0"/>
              </a:rPr>
            </a:b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755576" y="285293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2011-2020</a:t>
            </a:r>
            <a:endParaRPr lang="hu-HU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107504" y="44624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Magyar felsőoktatás számokban</a:t>
            </a:r>
            <a:endParaRPr lang="hu-H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2126257" y="344959"/>
            <a:ext cx="5326063" cy="1139825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hu-HU" sz="2900" b="1" dirty="0" smtClean="0">
                <a:latin typeface="+mn-lt"/>
              </a:rPr>
              <a:t>Idegen nyelvű képzések a magyar felsőoktatásban</a:t>
            </a:r>
            <a:endParaRPr lang="en-US" sz="2900" b="1" dirty="0" smtClean="0">
              <a:latin typeface="+mn-lt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468312" y="1556792"/>
            <a:ext cx="8675687" cy="864096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 smtClean="0">
                <a:latin typeface="+mj-lt"/>
              </a:rPr>
              <a:t>2011/2012 </a:t>
            </a:r>
            <a:r>
              <a:rPr lang="hu-HU" sz="2600" dirty="0" smtClean="0">
                <a:latin typeface="+mj-lt"/>
              </a:rPr>
              <a:t>tanév</a:t>
            </a:r>
            <a:r>
              <a:rPr lang="en-US" sz="2600" dirty="0" smtClean="0">
                <a:latin typeface="+mj-lt"/>
              </a:rPr>
              <a:t>: </a:t>
            </a:r>
            <a:r>
              <a:rPr lang="hu-HU" sz="2600" dirty="0" smtClean="0">
                <a:latin typeface="+mj-lt"/>
              </a:rPr>
              <a:t>több mint </a:t>
            </a:r>
            <a:r>
              <a:rPr lang="en-US" sz="2600" b="1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hu-HU" sz="2600" b="1" dirty="0" smtClean="0">
                <a:solidFill>
                  <a:srgbClr val="FF0000"/>
                </a:solidFill>
                <a:latin typeface="+mj-lt"/>
              </a:rPr>
              <a:t>00</a:t>
            </a:r>
            <a:r>
              <a:rPr lang="en-US" sz="2600" b="1" dirty="0" smtClean="0">
                <a:latin typeface="+mj-lt"/>
              </a:rPr>
              <a:t> </a:t>
            </a:r>
            <a:r>
              <a:rPr lang="hu-HU" sz="2600" b="1" dirty="0" smtClean="0">
                <a:latin typeface="+mj-lt"/>
              </a:rPr>
              <a:t>idegen nyelvű képzés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hu-HU" sz="1600" i="1" dirty="0" smtClean="0">
                <a:latin typeface="+mj-lt"/>
              </a:rPr>
              <a:t> (</a:t>
            </a:r>
            <a:r>
              <a:rPr lang="hu-HU" sz="1600" i="1" dirty="0" err="1" smtClean="0">
                <a:latin typeface="+mj-lt"/>
              </a:rPr>
              <a:t>felvi.hu</a:t>
            </a:r>
            <a:r>
              <a:rPr lang="hu-HU" sz="1600" i="1" dirty="0" smtClean="0">
                <a:latin typeface="+mj-lt"/>
              </a:rPr>
              <a:t> adatok alapján)</a:t>
            </a:r>
            <a:endParaRPr lang="en-US" sz="1600" i="1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100" u="sng" dirty="0" smtClean="0">
              <a:latin typeface="Cambria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131840" y="21328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72000" y="436510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11188" y="2524125"/>
            <a:ext cx="30241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hu-HU" sz="2400" u="sng" dirty="0">
                <a:latin typeface="+mn-lt"/>
              </a:rPr>
              <a:t>Képzés szintje</a:t>
            </a:r>
            <a:r>
              <a:rPr lang="en-US" sz="2400" u="sng" dirty="0">
                <a:latin typeface="+mn-lt"/>
              </a:rPr>
              <a:t>:</a:t>
            </a:r>
          </a:p>
          <a:p>
            <a:pPr lvl="1">
              <a:buFontTx/>
              <a:buChar char="•"/>
              <a:defRPr/>
            </a:pPr>
            <a:r>
              <a:rPr lang="en-US" sz="2400" dirty="0">
                <a:latin typeface="+mn-lt"/>
              </a:rPr>
              <a:t>BA </a:t>
            </a:r>
            <a:r>
              <a:rPr lang="en-US" sz="2400" dirty="0" smtClean="0">
                <a:latin typeface="+mn-lt"/>
              </a:rPr>
              <a:t>(</a:t>
            </a:r>
            <a:r>
              <a:rPr lang="en-US" sz="2400" dirty="0">
                <a:latin typeface="+mn-lt"/>
              </a:rPr>
              <a:t>32%)</a:t>
            </a:r>
          </a:p>
          <a:p>
            <a:pPr lvl="1">
              <a:buFontTx/>
              <a:buChar char="•"/>
              <a:defRPr/>
            </a:pPr>
            <a:r>
              <a:rPr lang="en-US" sz="2400" dirty="0">
                <a:latin typeface="+mn-lt"/>
              </a:rPr>
              <a:t>MA </a:t>
            </a:r>
            <a:r>
              <a:rPr lang="en-US" sz="2400" dirty="0" smtClean="0">
                <a:latin typeface="+mn-lt"/>
              </a:rPr>
              <a:t>(</a:t>
            </a:r>
            <a:r>
              <a:rPr lang="en-US" sz="2400" dirty="0">
                <a:latin typeface="+mn-lt"/>
              </a:rPr>
              <a:t>42%)</a:t>
            </a:r>
          </a:p>
          <a:p>
            <a:pPr lvl="1">
              <a:buFontTx/>
              <a:buChar char="•"/>
              <a:defRPr/>
            </a:pPr>
            <a:r>
              <a:rPr lang="en-US" sz="2400" dirty="0">
                <a:latin typeface="+mn-lt"/>
              </a:rPr>
              <a:t>PhD </a:t>
            </a:r>
            <a:r>
              <a:rPr lang="en-US" sz="2400" dirty="0" smtClean="0">
                <a:latin typeface="+mn-lt"/>
              </a:rPr>
              <a:t>(</a:t>
            </a:r>
            <a:r>
              <a:rPr lang="en-US" sz="2400" dirty="0">
                <a:latin typeface="+mn-lt"/>
              </a:rPr>
              <a:t>24%)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84213" y="4365625"/>
            <a:ext cx="3671887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hu-HU" sz="2400" u="sng" dirty="0">
                <a:latin typeface="+mn-lt"/>
              </a:rPr>
              <a:t>Képzés nyelve szerint</a:t>
            </a:r>
            <a:r>
              <a:rPr lang="en-US" sz="2400" u="sng" dirty="0">
                <a:latin typeface="+mn-lt"/>
              </a:rPr>
              <a:t>:</a:t>
            </a:r>
          </a:p>
          <a:p>
            <a:pPr lvl="1">
              <a:buFontTx/>
              <a:buChar char="•"/>
              <a:defRPr/>
            </a:pPr>
            <a:r>
              <a:rPr lang="hu-HU" sz="2400" dirty="0">
                <a:latin typeface="+mn-lt"/>
              </a:rPr>
              <a:t>Angol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(</a:t>
            </a:r>
            <a:r>
              <a:rPr lang="en-US" sz="2400" dirty="0">
                <a:latin typeface="+mn-lt"/>
              </a:rPr>
              <a:t>85%)</a:t>
            </a:r>
          </a:p>
          <a:p>
            <a:pPr lvl="1">
              <a:buFontTx/>
              <a:buChar char="•"/>
              <a:defRPr/>
            </a:pPr>
            <a:r>
              <a:rPr lang="hu-HU" sz="2400" dirty="0">
                <a:latin typeface="+mn-lt"/>
              </a:rPr>
              <a:t>Német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(</a:t>
            </a:r>
            <a:r>
              <a:rPr lang="en-US" sz="2400" dirty="0">
                <a:latin typeface="+mn-lt"/>
              </a:rPr>
              <a:t>11%)</a:t>
            </a:r>
          </a:p>
          <a:p>
            <a:pPr lvl="1">
              <a:buFontTx/>
              <a:buChar char="•"/>
              <a:defRPr/>
            </a:pPr>
            <a:r>
              <a:rPr lang="en-US" sz="2400" dirty="0">
                <a:latin typeface="+mn-lt"/>
              </a:rPr>
              <a:t>Fr</a:t>
            </a:r>
            <a:r>
              <a:rPr lang="hu-HU" sz="2400" dirty="0" err="1">
                <a:latin typeface="+mn-lt"/>
              </a:rPr>
              <a:t>ancia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(</a:t>
            </a:r>
            <a:r>
              <a:rPr lang="en-US" sz="2400" dirty="0">
                <a:latin typeface="+mn-lt"/>
              </a:rPr>
              <a:t>2%)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hu-HU" sz="2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2555776" y="777007"/>
            <a:ext cx="6444208" cy="563761"/>
          </a:xfrm>
          <a:prstGeom prst="rect">
            <a:avLst/>
          </a:prstGeom>
        </p:spPr>
        <p:txBody>
          <a:bodyPr/>
          <a:lstStyle/>
          <a:p>
            <a:pPr algn="l" eaLnBrk="1" hangingPunct="1"/>
            <a:r>
              <a:rPr lang="hu-HU" sz="2900" b="1" dirty="0" smtClean="0"/>
              <a:t>Külföldi hallgatók Magyarországon</a:t>
            </a:r>
            <a:endParaRPr lang="en-US" sz="2900" b="1" dirty="0" smtClean="0"/>
          </a:p>
        </p:txBody>
      </p:sp>
      <p:sp>
        <p:nvSpPr>
          <p:cNvPr id="307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hu-HU" sz="2600" dirty="0" smtClean="0">
                <a:latin typeface="+mj-lt"/>
              </a:rPr>
              <a:t>Külföldi hallgatói létszám növekedése (2005-2010)</a:t>
            </a:r>
            <a:r>
              <a:rPr lang="en-US" sz="2600" dirty="0" smtClean="0">
                <a:latin typeface="+mj-lt"/>
              </a:rPr>
              <a:t> </a:t>
            </a:r>
            <a:endParaRPr lang="hu-HU" sz="2600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600" dirty="0" smtClean="0"/>
              <a:t>     </a:t>
            </a:r>
            <a:endParaRPr lang="en-US" sz="2600" dirty="0" smtClean="0">
              <a:latin typeface="Cambria" pitchFamily="18" charset="0"/>
            </a:endParaRPr>
          </a:p>
        </p:txBody>
      </p:sp>
      <p:pic>
        <p:nvPicPr>
          <p:cNvPr id="2053" name="Diagram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879725"/>
            <a:ext cx="4608513" cy="385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0" y="2276475"/>
          <a:ext cx="4667250" cy="2152650"/>
        </p:xfrm>
        <a:graphic>
          <a:graphicData uri="http://schemas.openxmlformats.org/presentationml/2006/ole">
            <p:oleObj spid="_x0000_s22530" name="Chart" r:id="rId5" imgW="4667402" imgH="2152802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804248" cy="1143000"/>
          </a:xfrm>
        </p:spPr>
        <p:txBody>
          <a:bodyPr/>
          <a:lstStyle/>
          <a:p>
            <a:pPr algn="l"/>
            <a:r>
              <a:rPr lang="hu-HU" sz="2400" b="1" dirty="0" smtClean="0"/>
              <a:t>Az összlétszám, a külföldiek és a határon túliak létszámának változása 2001-2009 között</a:t>
            </a:r>
            <a:endParaRPr lang="hu-HU" sz="24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1916832"/>
          <a:ext cx="9144000" cy="4954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tanév</a:t>
                      </a:r>
                      <a:endParaRPr lang="hu-H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összlétszám</a:t>
                      </a:r>
                      <a:endParaRPr lang="hu-H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külföldiek száma</a:t>
                      </a:r>
                      <a:endParaRPr lang="hu-H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külföldiek aránya</a:t>
                      </a:r>
                      <a:endParaRPr lang="hu-H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határon túliak</a:t>
                      </a:r>
                      <a:endParaRPr lang="hu-H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határon túliak aránya külföldieken belül</a:t>
                      </a:r>
                      <a:endParaRPr lang="hu-H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2001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349 301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11 783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3.37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7 438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63.12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2002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381 560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12 226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3.20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7 943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64.97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2003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409 075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12 913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3.16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8 070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62.50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2004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421 520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13 601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3.23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8 217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60.41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2005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424 161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14 491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3.42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8 422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58.12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2006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latin typeface="Calibri"/>
                          <a:ea typeface="Times New Roman"/>
                          <a:cs typeface="Times New Roman"/>
                        </a:rPr>
                        <a:t>416 348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15 110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3.63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8 537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56.50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2007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latin typeface="Calibri"/>
                          <a:ea typeface="Times New Roman"/>
                          <a:cs typeface="Times New Roman"/>
                        </a:rPr>
                        <a:t>397 704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15 459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3.89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8 292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53.64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2008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381 033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16 916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4.44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8 591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50.79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42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2009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370 331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18 154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4.90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8 668</a:t>
                      </a:r>
                      <a:endParaRPr lang="hu-H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47.75</a:t>
                      </a:r>
                      <a:endParaRPr lang="hu-H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</p:txBody>
      </p:sp>
      <p:pic>
        <p:nvPicPr>
          <p:cNvPr id="25601" name="Diagram 1"/>
          <p:cNvPicPr>
            <a:picLocks noChangeArrowheads="1"/>
          </p:cNvPicPr>
          <p:nvPr/>
        </p:nvPicPr>
        <p:blipFill>
          <a:blip r:embed="rId2" cstate="print"/>
          <a:srcRect b="-50"/>
          <a:stretch>
            <a:fillRect/>
          </a:stretch>
        </p:blipFill>
        <p:spPr bwMode="auto">
          <a:xfrm>
            <a:off x="1043608" y="1916832"/>
            <a:ext cx="705678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948264" cy="1008112"/>
          </a:xfrm>
        </p:spPr>
        <p:txBody>
          <a:bodyPr/>
          <a:lstStyle/>
          <a:p>
            <a:r>
              <a:rPr lang="hu-HU" sz="2800" b="1" dirty="0" smtClean="0"/>
              <a:t>Az összes külföldi körében legnépszerűbb szakok </a:t>
            </a:r>
            <a:r>
              <a:rPr lang="hu-HU" sz="2800" b="1" dirty="0" err="1" smtClean="0"/>
              <a:t>Mo.-n</a:t>
            </a:r>
            <a:endParaRPr lang="hu-HU" sz="2800" b="1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827584" y="1772816"/>
          <a:ext cx="76328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11760" y="476672"/>
            <a:ext cx="6275040" cy="724942"/>
          </a:xfrm>
        </p:spPr>
        <p:txBody>
          <a:bodyPr/>
          <a:lstStyle/>
          <a:p>
            <a:r>
              <a:rPr lang="hu-HU" sz="2800" b="1" dirty="0" smtClean="0"/>
              <a:t>Campus Hungary program tervezet</a:t>
            </a:r>
            <a:br>
              <a:rPr lang="hu-HU" sz="2800" b="1" dirty="0" smtClean="0"/>
            </a:br>
            <a:r>
              <a:rPr lang="hu-HU" sz="2800" b="1" dirty="0" smtClean="0"/>
              <a:t> - célok -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495325"/>
            <a:ext cx="8892480" cy="4525963"/>
          </a:xfrm>
        </p:spPr>
        <p:txBody>
          <a:bodyPr/>
          <a:lstStyle/>
          <a:p>
            <a:r>
              <a:rPr lang="hu-HU" sz="2400" dirty="0" smtClean="0"/>
              <a:t>felsőoktatási mobilitási program - </a:t>
            </a:r>
            <a:r>
              <a:rPr lang="hu-HU" sz="2400" b="1" dirty="0" smtClean="0"/>
              <a:t>országos szinten koordinált, átfogó program</a:t>
            </a:r>
            <a:endParaRPr lang="hu-HU" sz="2400" dirty="0" smtClean="0"/>
          </a:p>
          <a:p>
            <a:r>
              <a:rPr lang="hu-HU" sz="2400" dirty="0" smtClean="0"/>
              <a:t>a hazai felsőoktatás minél intenzívebb bekapcsolódása a nemzetközi mobilitási folyamatokba (KIFELÉ –BEFELÉ)</a:t>
            </a:r>
          </a:p>
          <a:p>
            <a:pPr algn="just"/>
            <a:r>
              <a:rPr lang="hu-HU" sz="2400" b="1" dirty="0" smtClean="0"/>
              <a:t>a nemzetgazdaság egésze számára is fontos cél</a:t>
            </a:r>
          </a:p>
          <a:p>
            <a:pPr lvl="1" algn="just"/>
            <a:r>
              <a:rPr lang="hu-HU" sz="2000" b="1" i="1" dirty="0" smtClean="0"/>
              <a:t>gazdasági eredmények és a foglalkoztathatóság növelése</a:t>
            </a:r>
            <a:endParaRPr lang="hu-HU" sz="2000" b="1" dirty="0" smtClean="0"/>
          </a:p>
          <a:p>
            <a:pPr>
              <a:buNone/>
            </a:pPr>
            <a:r>
              <a:rPr lang="hu-HU" sz="2400" b="1" dirty="0" smtClean="0"/>
              <a:t>Általános célok:</a:t>
            </a:r>
          </a:p>
          <a:p>
            <a:pPr lvl="1"/>
            <a:r>
              <a:rPr lang="hu-HU" sz="2000" b="1" dirty="0" smtClean="0"/>
              <a:t>magyar felsőoktatás nemzetközi versenyképességének növelése, </a:t>
            </a:r>
          </a:p>
          <a:p>
            <a:pPr lvl="1"/>
            <a:r>
              <a:rPr lang="hu-HU" sz="2000" b="1" dirty="0" smtClean="0"/>
              <a:t>a felsőoktatásban végzettek foglalkoztathatóságának fejlesztése, valamint </a:t>
            </a:r>
          </a:p>
          <a:p>
            <a:pPr lvl="1"/>
            <a:r>
              <a:rPr lang="hu-HU" sz="2000" b="1" dirty="0" smtClean="0"/>
              <a:t>a nemzetközileg tájékozott, öntudatos magyar értelmiség képzése.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1684784"/>
          </a:xfrm>
        </p:spPr>
        <p:txBody>
          <a:bodyPr/>
          <a:lstStyle/>
          <a:p>
            <a:r>
              <a:rPr lang="hu-HU" sz="2400" b="1" dirty="0" smtClean="0"/>
              <a:t>három szakmai pillér:</a:t>
            </a:r>
          </a:p>
          <a:p>
            <a:pPr lvl="1">
              <a:buNone/>
            </a:pPr>
            <a:r>
              <a:rPr lang="hu-HU" sz="2000" b="1" dirty="0" smtClean="0"/>
              <a:t>(1) Magyar hallgatók külföldi részképzése</a:t>
            </a:r>
          </a:p>
          <a:p>
            <a:pPr lvl="1">
              <a:buNone/>
            </a:pPr>
            <a:r>
              <a:rPr lang="hu-HU" sz="2000" b="1" dirty="0" smtClean="0"/>
              <a:t>(2) Külföldi hallgatók magyarországi képzése </a:t>
            </a:r>
          </a:p>
          <a:p>
            <a:pPr lvl="1">
              <a:buNone/>
            </a:pPr>
            <a:r>
              <a:rPr lang="hu-HU" sz="2000" b="1" dirty="0" smtClean="0"/>
              <a:t>(3) Magyar-magyar hallgatói képzések. </a:t>
            </a:r>
            <a:endParaRPr lang="hu-HU" sz="2000" dirty="0" smtClean="0"/>
          </a:p>
          <a:p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755576" y="342900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611560" y="3068960"/>
          <a:ext cx="7775849" cy="261416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911507"/>
                <a:gridCol w="920514"/>
                <a:gridCol w="985957"/>
                <a:gridCol w="985957"/>
                <a:gridCol w="985957"/>
                <a:gridCol w="985957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/>
                        <a:t> </a:t>
                      </a:r>
                      <a:endParaRPr lang="hu-HU" sz="11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41905" algn="r"/>
                        </a:tabLst>
                      </a:pPr>
                      <a:r>
                        <a:rPr lang="hu-HU" sz="1000" dirty="0"/>
                        <a:t> 	</a:t>
                      </a:r>
                      <a:endParaRPr lang="hu-H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/>
                        <a:t>2010</a:t>
                      </a:r>
                      <a:endParaRPr lang="hu-HU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/>
                        <a:t>2020</a:t>
                      </a:r>
                      <a:endParaRPr lang="hu-HU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/>
                        <a:t>EU átlag***</a:t>
                      </a:r>
                      <a:endParaRPr lang="hu-HU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/>
                        <a:t>1. KIFELÉ összesen (fő)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/>
                        <a:t>4 </a:t>
                      </a:r>
                      <a:r>
                        <a:rPr lang="hu-HU" sz="1600" b="1" dirty="0" smtClean="0"/>
                        <a:t>975*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1" dirty="0" smtClean="0"/>
                        <a:t>1,4%**</a:t>
                      </a:r>
                      <a:endParaRPr lang="hu-HU" sz="16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/>
                        <a:t>20 000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1" dirty="0" smtClean="0"/>
                        <a:t>7,6%**</a:t>
                      </a:r>
                      <a:endParaRPr lang="hu-HU" sz="16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/>
                        <a:t>2,5 %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/>
                        <a:t>2. BEFELÉ összesen (Külföldi hallgatók magyarországi képzése, fő)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/>
                        <a:t>18 </a:t>
                      </a:r>
                      <a:r>
                        <a:rPr lang="hu-HU" sz="1600" b="1" dirty="0" smtClean="0"/>
                        <a:t>154*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1" dirty="0" smtClean="0"/>
                        <a:t>5%**</a:t>
                      </a:r>
                      <a:endParaRPr lang="hu-HU" sz="16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/>
                        <a:t>30 000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0" i="1" dirty="0" smtClean="0"/>
                        <a:t>11,5%**</a:t>
                      </a:r>
                      <a:endParaRPr lang="hu-HU" sz="16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/>
                        <a:t>7,5 %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/>
                        <a:t>3. MAGYAR-MAGYAR hallgatói képzések összesen (fő)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/>
                        <a:t>679*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/>
                        <a:t>5 000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2411760" y="759842"/>
            <a:ext cx="6275040" cy="724942"/>
          </a:xfrm>
        </p:spPr>
        <p:txBody>
          <a:bodyPr/>
          <a:lstStyle/>
          <a:p>
            <a:pPr algn="l"/>
            <a:r>
              <a:rPr lang="hu-HU" sz="2800" b="1" dirty="0" smtClean="0"/>
              <a:t>Campus Hungary program tervezet</a:t>
            </a:r>
            <a:endParaRPr lang="hu-HU" sz="2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1152128" y="5805265"/>
            <a:ext cx="8028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/>
              <a:t>* NEFMI statisztika alapján; ** </a:t>
            </a:r>
            <a:r>
              <a:rPr lang="hu-HU" sz="1400" i="1" dirty="0" err="1" smtClean="0"/>
              <a:t>összhallgatói</a:t>
            </a:r>
            <a:r>
              <a:rPr lang="hu-HU" sz="1400" i="1" dirty="0" smtClean="0"/>
              <a:t> létszámhoz viszonyítva; *** EUROSTAT 2006 alapján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948264" cy="1008112"/>
          </a:xfrm>
        </p:spPr>
        <p:txBody>
          <a:bodyPr/>
          <a:lstStyle/>
          <a:p>
            <a:r>
              <a:rPr lang="hu-HU" sz="2800" b="1" dirty="0" smtClean="0"/>
              <a:t>Mindez miért jó Magyarországnak? </a:t>
            </a:r>
            <a:br>
              <a:rPr lang="hu-HU" sz="2800" b="1" dirty="0" smtClean="0"/>
            </a:br>
            <a:r>
              <a:rPr lang="hu-HU" sz="2800" b="1" dirty="0" smtClean="0"/>
              <a:t> A felsőoktatási mobilitás jelentősége I.</a:t>
            </a:r>
          </a:p>
        </p:txBody>
      </p:sp>
      <p:sp>
        <p:nvSpPr>
          <p:cNvPr id="13315" name="Tartalom helye 2"/>
          <p:cNvSpPr>
            <a:spLocks noGrp="1"/>
          </p:cNvSpPr>
          <p:nvPr>
            <p:ph idx="1"/>
          </p:nvPr>
        </p:nvSpPr>
        <p:spPr>
          <a:xfrm>
            <a:off x="179512" y="1456184"/>
            <a:ext cx="8964488" cy="4709120"/>
          </a:xfrm>
        </p:spPr>
        <p:txBody>
          <a:bodyPr/>
          <a:lstStyle/>
          <a:p>
            <a:pPr>
              <a:buNone/>
            </a:pPr>
            <a:r>
              <a:rPr lang="hu-HU" sz="2400" b="1" i="1" u="sng" dirty="0" smtClean="0"/>
              <a:t>Általános:</a:t>
            </a:r>
          </a:p>
          <a:p>
            <a:r>
              <a:rPr lang="hu-HU" sz="2000" b="1" dirty="0" smtClean="0"/>
              <a:t>A felsőoktatás színvonalának (és versenyképességének) növelése. Az ágazat, illetve a felsőoktatási intézmények modernizációjának elősegítése.</a:t>
            </a:r>
          </a:p>
          <a:p>
            <a:pPr algn="just">
              <a:buNone/>
            </a:pPr>
            <a:r>
              <a:rPr lang="hu-HU" sz="2400" b="1" i="1" u="sng" dirty="0" err="1" smtClean="0"/>
              <a:t>Mo.-i</a:t>
            </a:r>
            <a:r>
              <a:rPr lang="hu-HU" sz="2400" b="1" i="1" u="sng" dirty="0" smtClean="0"/>
              <a:t> hallgatók külföldi részképzése </a:t>
            </a:r>
            <a:r>
              <a:rPr lang="hu-HU" sz="2000" b="1" i="1" u="sng" dirty="0" smtClean="0"/>
              <a:t>(Kifelé irányuló)</a:t>
            </a:r>
            <a:r>
              <a:rPr lang="hu-HU" sz="2400" b="1" i="1" u="sng" dirty="0" smtClean="0"/>
              <a:t>:</a:t>
            </a:r>
          </a:p>
          <a:p>
            <a:pPr algn="just"/>
            <a:r>
              <a:rPr lang="hu-HU" sz="2000" b="1" dirty="0" smtClean="0"/>
              <a:t>Nemzetgazdasági szempontok,  </a:t>
            </a:r>
            <a:r>
              <a:rPr lang="hu-HU" sz="2000" b="1" i="1" dirty="0" smtClean="0"/>
              <a:t>foglalkoztathatóság növelése,</a:t>
            </a:r>
            <a:r>
              <a:rPr lang="hu-HU" sz="2000" i="1" dirty="0" smtClean="0"/>
              <a:t> </a:t>
            </a:r>
          </a:p>
          <a:p>
            <a:r>
              <a:rPr lang="hu-HU" sz="2000" b="1" dirty="0" smtClean="0"/>
              <a:t>Nemzetközi szakmai tapasztalatok, kapcsolatok, </a:t>
            </a:r>
            <a:r>
              <a:rPr lang="hu-HU" sz="2000" b="1" dirty="0" err="1" smtClean="0"/>
              <a:t>network</a:t>
            </a:r>
            <a:r>
              <a:rPr lang="hu-HU" sz="2000" b="1" dirty="0" smtClean="0"/>
              <a:t>,</a:t>
            </a:r>
            <a:endParaRPr lang="hu-HU" sz="2000" dirty="0" smtClean="0"/>
          </a:p>
          <a:p>
            <a:r>
              <a:rPr lang="hu-HU" sz="2000" b="1" dirty="0" smtClean="0"/>
              <a:t>Ország-marketing</a:t>
            </a:r>
            <a:r>
              <a:rPr lang="hu-HU" sz="2000" dirty="0" smtClean="0"/>
              <a:t>,</a:t>
            </a:r>
            <a:endParaRPr lang="hu-HU" sz="2000" b="1" dirty="0" smtClean="0"/>
          </a:p>
          <a:p>
            <a:r>
              <a:rPr lang="hu-HU" sz="2000" b="1" dirty="0" smtClean="0"/>
              <a:t>Biztos és alkalmazható nyelvtudás, </a:t>
            </a:r>
          </a:p>
          <a:p>
            <a:r>
              <a:rPr lang="hu-HU" sz="2000" b="1" dirty="0" smtClean="0"/>
              <a:t>Nemzetközileg tájékozott, öntudatos magyar </a:t>
            </a:r>
            <a:r>
              <a:rPr lang="hu-HU" sz="2000" b="1" u="sng" dirty="0" smtClean="0"/>
              <a:t>értelmiség képzése</a:t>
            </a:r>
            <a:r>
              <a:rPr lang="hu-HU" sz="2000" b="1" dirty="0" smtClean="0"/>
              <a:t>.</a:t>
            </a:r>
            <a:endParaRPr lang="hu-HU" sz="2000" dirty="0" smtClean="0"/>
          </a:p>
          <a:p>
            <a:pPr>
              <a:buNone/>
            </a:pPr>
            <a:endParaRPr lang="hu-H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/>
          <p:cNvSpPr>
            <a:spLocks noGrp="1"/>
          </p:cNvSpPr>
          <p:nvPr>
            <p:ph type="title"/>
          </p:nvPr>
        </p:nvSpPr>
        <p:spPr>
          <a:xfrm>
            <a:off x="2699792" y="404664"/>
            <a:ext cx="5867400" cy="1008112"/>
          </a:xfrm>
        </p:spPr>
        <p:txBody>
          <a:bodyPr/>
          <a:lstStyle/>
          <a:p>
            <a:pPr algn="l"/>
            <a:r>
              <a:rPr lang="hu-HU" sz="2800" b="1" dirty="0" smtClean="0"/>
              <a:t>Nemzetközi mobilitási stratégiák és megközelítések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u-HU" sz="2800" b="1" dirty="0" smtClean="0">
                <a:latin typeface="+mj-lt"/>
              </a:rPr>
              <a:t>1. „kölcsönös megértés” </a:t>
            </a:r>
          </a:p>
          <a:p>
            <a:pPr lvl="1">
              <a:buNone/>
              <a:defRPr/>
            </a:pPr>
            <a:r>
              <a:rPr lang="hu-HU" sz="2400" b="1" dirty="0" smtClean="0">
                <a:latin typeface="+mj-lt"/>
              </a:rPr>
              <a:t>		</a:t>
            </a:r>
            <a:r>
              <a:rPr lang="hu-HU" sz="2400" dirty="0" smtClean="0">
                <a:latin typeface="+mj-lt"/>
              </a:rPr>
              <a:t>(„</a:t>
            </a:r>
            <a:r>
              <a:rPr lang="hu-HU" sz="2400" i="1" dirty="0" err="1" smtClean="0">
                <a:latin typeface="+mj-lt"/>
              </a:rPr>
              <a:t>mutual</a:t>
            </a:r>
            <a:r>
              <a:rPr lang="hu-HU" sz="2400" i="1" dirty="0" smtClean="0">
                <a:latin typeface="+mj-lt"/>
              </a:rPr>
              <a:t> </a:t>
            </a:r>
            <a:r>
              <a:rPr lang="hu-HU" sz="2400" i="1" dirty="0" err="1" smtClean="0">
                <a:latin typeface="+mj-lt"/>
              </a:rPr>
              <a:t>understanding</a:t>
            </a:r>
            <a:r>
              <a:rPr lang="hu-HU" sz="2400" i="1" dirty="0" smtClean="0">
                <a:latin typeface="+mj-lt"/>
              </a:rPr>
              <a:t>”)</a:t>
            </a:r>
          </a:p>
          <a:p>
            <a:pPr>
              <a:defRPr/>
            </a:pPr>
            <a:r>
              <a:rPr lang="hu-HU" sz="2800" b="1" dirty="0" smtClean="0">
                <a:latin typeface="+mj-lt"/>
              </a:rPr>
              <a:t>2. „magasan képzettek migrációja” </a:t>
            </a:r>
          </a:p>
          <a:p>
            <a:pPr lvl="1">
              <a:buNone/>
              <a:defRPr/>
            </a:pPr>
            <a:r>
              <a:rPr lang="hu-HU" sz="1600" b="1" i="1" dirty="0" smtClean="0">
                <a:latin typeface="+mj-lt"/>
              </a:rPr>
              <a:t>		</a:t>
            </a:r>
            <a:r>
              <a:rPr lang="hu-HU" sz="2400" i="1" dirty="0" smtClean="0">
                <a:latin typeface="+mj-lt"/>
              </a:rPr>
              <a:t>(„</a:t>
            </a:r>
            <a:r>
              <a:rPr lang="hu-HU" sz="2400" i="1" dirty="0" err="1" smtClean="0">
                <a:latin typeface="+mj-lt"/>
              </a:rPr>
              <a:t>skilled migration”)</a:t>
            </a:r>
          </a:p>
          <a:p>
            <a:pPr>
              <a:defRPr/>
            </a:pPr>
            <a:r>
              <a:rPr lang="hu-HU" sz="2800" b="1" dirty="0" smtClean="0">
                <a:latin typeface="+mj-lt"/>
              </a:rPr>
              <a:t>3. „jövedelemtermelő” megközelítés</a:t>
            </a:r>
          </a:p>
          <a:p>
            <a:pPr>
              <a:buNone/>
              <a:defRPr/>
            </a:pPr>
            <a:r>
              <a:rPr lang="hu-HU" sz="2800" b="1" dirty="0" smtClean="0">
                <a:latin typeface="+mj-lt"/>
              </a:rPr>
              <a:t>		</a:t>
            </a:r>
            <a:r>
              <a:rPr lang="hu-HU" sz="2400" i="1" dirty="0" smtClean="0">
                <a:latin typeface="+mj-lt"/>
              </a:rPr>
              <a:t>(„</a:t>
            </a:r>
            <a:r>
              <a:rPr lang="hu-HU" sz="2400" i="1" dirty="0" err="1" smtClean="0">
                <a:latin typeface="+mj-lt"/>
              </a:rPr>
              <a:t>revenue generation”)</a:t>
            </a:r>
          </a:p>
          <a:p>
            <a:pPr>
              <a:defRPr/>
            </a:pPr>
            <a:r>
              <a:rPr lang="hu-HU" sz="2800" b="1" dirty="0" smtClean="0">
                <a:latin typeface="+mj-lt"/>
              </a:rPr>
              <a:t>4. „tudásépítő”  </a:t>
            </a:r>
          </a:p>
          <a:p>
            <a:pPr>
              <a:buNone/>
              <a:defRPr/>
            </a:pPr>
            <a:r>
              <a:rPr lang="hu-HU" sz="2800" b="1" i="1" dirty="0" smtClean="0">
                <a:latin typeface="+mj-lt"/>
              </a:rPr>
              <a:t>		</a:t>
            </a:r>
            <a:r>
              <a:rPr lang="hu-HU" sz="2400" i="1" dirty="0" smtClean="0">
                <a:latin typeface="+mj-lt"/>
              </a:rPr>
              <a:t>(„</a:t>
            </a:r>
            <a:r>
              <a:rPr lang="hu-HU" sz="2400" i="1" dirty="0" err="1" smtClean="0">
                <a:latin typeface="+mj-lt"/>
              </a:rPr>
              <a:t>capacity building”)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artalom helye 2"/>
          <p:cNvSpPr>
            <a:spLocks noGrp="1"/>
          </p:cNvSpPr>
          <p:nvPr>
            <p:ph idx="1"/>
          </p:nvPr>
        </p:nvSpPr>
        <p:spPr>
          <a:xfrm>
            <a:off x="251520" y="1495325"/>
            <a:ext cx="8892480" cy="4525963"/>
          </a:xfrm>
        </p:spPr>
        <p:txBody>
          <a:bodyPr/>
          <a:lstStyle/>
          <a:p>
            <a:pPr>
              <a:buNone/>
            </a:pPr>
            <a:r>
              <a:rPr lang="hu-HU" sz="2400" b="1" i="1" u="sng" dirty="0" smtClean="0"/>
              <a:t>Külföldi hallgatók a magyar felsőoktatásban </a:t>
            </a:r>
            <a:r>
              <a:rPr lang="hu-HU" sz="2000" b="1" i="1" u="sng" dirty="0" smtClean="0"/>
              <a:t>(Befelé irányuló):</a:t>
            </a:r>
          </a:p>
          <a:p>
            <a:r>
              <a:rPr lang="hu-HU" sz="2400" b="1" dirty="0" smtClean="0"/>
              <a:t>Az ágazat, illetve a felsőoktatási intézmények modernizációjának elősegítése</a:t>
            </a:r>
            <a:r>
              <a:rPr lang="hu-HU" sz="2400" dirty="0" smtClean="0"/>
              <a:t> </a:t>
            </a:r>
          </a:p>
          <a:p>
            <a:r>
              <a:rPr lang="hu-HU" sz="2400" b="1" dirty="0" smtClean="0"/>
              <a:t>A nemzetközi élvonalba kerülhet(</a:t>
            </a:r>
            <a:r>
              <a:rPr lang="hu-HU" sz="2400" b="1" dirty="0" err="1" smtClean="0"/>
              <a:t>nek</a:t>
            </a:r>
            <a:r>
              <a:rPr lang="hu-HU" sz="2400" b="1" dirty="0" smtClean="0"/>
              <a:t>) magyar felsőoktatási intézmény(</a:t>
            </a:r>
            <a:r>
              <a:rPr lang="hu-HU" sz="2400" b="1" dirty="0" err="1" smtClean="0"/>
              <a:t>ek</a:t>
            </a:r>
            <a:r>
              <a:rPr lang="hu-HU" sz="2400" b="1" dirty="0" smtClean="0"/>
              <a:t>)</a:t>
            </a:r>
            <a:r>
              <a:rPr lang="hu-HU" sz="2400" dirty="0" smtClean="0"/>
              <a:t>. </a:t>
            </a:r>
          </a:p>
          <a:p>
            <a:r>
              <a:rPr lang="hu-HU" sz="2400" b="1" dirty="0" smtClean="0"/>
              <a:t>Idegen nyelvi képzési oktatói és intézményi kompetencia fejlesztése</a:t>
            </a:r>
          </a:p>
          <a:p>
            <a:r>
              <a:rPr lang="hu-HU" sz="2400" b="1" dirty="0" smtClean="0"/>
              <a:t>Közvetett és közvetlen bevétel</a:t>
            </a:r>
            <a:r>
              <a:rPr lang="hu-HU" sz="2400" dirty="0" smtClean="0"/>
              <a:t>. </a:t>
            </a:r>
          </a:p>
          <a:p>
            <a:r>
              <a:rPr lang="hu-HU" sz="2400" b="1" dirty="0" smtClean="0"/>
              <a:t>Fizikai és humán infrastruktúra kihasználása</a:t>
            </a:r>
            <a:r>
              <a:rPr lang="hu-HU" sz="2400" dirty="0" smtClean="0"/>
              <a:t>.</a:t>
            </a:r>
          </a:p>
          <a:p>
            <a:r>
              <a:rPr lang="hu-HU" sz="2400" b="1" dirty="0" smtClean="0"/>
              <a:t>Demográfiai negatív tendenciák ellentételezése</a:t>
            </a:r>
            <a:r>
              <a:rPr lang="hu-HU" sz="2400" dirty="0" smtClean="0"/>
              <a:t>.</a:t>
            </a:r>
          </a:p>
          <a:p>
            <a:r>
              <a:rPr lang="hu-HU" sz="2400" b="1" dirty="0" smtClean="0"/>
              <a:t>Potenciális munkaerő.</a:t>
            </a:r>
            <a:r>
              <a:rPr lang="hu-HU" sz="2400" dirty="0" smtClean="0"/>
              <a:t> </a:t>
            </a:r>
          </a:p>
          <a:p>
            <a:r>
              <a:rPr lang="hu-HU" sz="2400" b="1" dirty="0" smtClean="0"/>
              <a:t>Hosszú távú gazdasági előnyök</a:t>
            </a:r>
            <a:r>
              <a:rPr lang="hu-HU" sz="2400" dirty="0" smtClean="0"/>
              <a:t>. 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2123728" y="404664"/>
            <a:ext cx="7020272" cy="1008112"/>
          </a:xfrm>
        </p:spPr>
        <p:txBody>
          <a:bodyPr/>
          <a:lstStyle/>
          <a:p>
            <a:r>
              <a:rPr lang="hu-HU" sz="2800" b="1" dirty="0" smtClean="0"/>
              <a:t>Mindez miért jó Magyarországnak? </a:t>
            </a:r>
            <a:br>
              <a:rPr lang="hu-HU" sz="2800" b="1" dirty="0" smtClean="0"/>
            </a:br>
            <a:r>
              <a:rPr lang="hu-HU" sz="2800" b="1" dirty="0" smtClean="0"/>
              <a:t> A felsőoktatási mobilitás jelentősége 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764704"/>
            <a:ext cx="6347048" cy="652934"/>
          </a:xfrm>
        </p:spPr>
        <p:txBody>
          <a:bodyPr/>
          <a:lstStyle/>
          <a:p>
            <a:pPr algn="l"/>
            <a:r>
              <a:rPr lang="hu-HU" sz="2800" b="1" dirty="0" smtClean="0"/>
              <a:t>Megvalósítás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400" b="1" dirty="0" smtClean="0"/>
              <a:t>Szakmai együttműködésben</a:t>
            </a:r>
            <a:r>
              <a:rPr lang="hu-HU" sz="2400" dirty="0" smtClean="0"/>
              <a:t>:</a:t>
            </a:r>
          </a:p>
          <a:p>
            <a:r>
              <a:rPr lang="hu-HU" sz="2400" dirty="0" smtClean="0"/>
              <a:t>Felsőoktatási intézményekkel</a:t>
            </a:r>
          </a:p>
          <a:p>
            <a:r>
              <a:rPr lang="hu-HU" sz="2400" dirty="0" smtClean="0"/>
              <a:t>Szaktárcákkal (</a:t>
            </a:r>
            <a:r>
              <a:rPr lang="hu-HU" sz="2400" b="1" dirty="0" smtClean="0"/>
              <a:t>KIM, NEFMI</a:t>
            </a:r>
            <a:r>
              <a:rPr lang="hu-HU" sz="2400" dirty="0" smtClean="0"/>
              <a:t>, NFM, stb.)</a:t>
            </a:r>
          </a:p>
          <a:p>
            <a:r>
              <a:rPr lang="hu-HU" sz="2400" dirty="0" smtClean="0"/>
              <a:t>Szakterület szervezeteivel (</a:t>
            </a:r>
            <a:r>
              <a:rPr lang="hu-HU" sz="2400" b="1" dirty="0" smtClean="0"/>
              <a:t>MRK</a:t>
            </a:r>
            <a:r>
              <a:rPr lang="hu-HU" sz="2400" dirty="0" smtClean="0"/>
              <a:t>, HÖOK, stb.)</a:t>
            </a:r>
          </a:p>
          <a:p>
            <a:pPr>
              <a:buNone/>
            </a:pPr>
            <a:r>
              <a:rPr lang="hu-HU" sz="2400" b="1" dirty="0" smtClean="0"/>
              <a:t>Első szakasz</a:t>
            </a:r>
            <a:r>
              <a:rPr lang="hu-HU" sz="2400" dirty="0" smtClean="0"/>
              <a:t>: </a:t>
            </a:r>
          </a:p>
          <a:p>
            <a:r>
              <a:rPr lang="hu-HU" sz="2400" dirty="0" smtClean="0"/>
              <a:t>Uniós finanszírozási támogatással (TAMOP kiemelt program)</a:t>
            </a:r>
          </a:p>
          <a:p>
            <a:r>
              <a:rPr lang="hu-HU" sz="2400" dirty="0" smtClean="0"/>
              <a:t>Szakmai-konzorciumi együttműködő partner: </a:t>
            </a:r>
            <a:r>
              <a:rPr lang="hu-HU" sz="2400" b="1" dirty="0" smtClean="0"/>
              <a:t>Tempus Közalapítvány</a:t>
            </a:r>
          </a:p>
          <a:p>
            <a:r>
              <a:rPr lang="hu-HU" sz="2400" dirty="0" smtClean="0"/>
              <a:t>Program indulása: várhatóan </a:t>
            </a:r>
            <a:r>
              <a:rPr lang="hu-HU" sz="2400" b="1" dirty="0" smtClean="0"/>
              <a:t>2012. június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692696"/>
            <a:ext cx="6275040" cy="638944"/>
          </a:xfrm>
        </p:spPr>
        <p:txBody>
          <a:bodyPr/>
          <a:lstStyle/>
          <a:p>
            <a:pPr algn="l" eaLnBrk="1" hangingPunct="1"/>
            <a:endParaRPr lang="hu-HU" sz="3200" b="1" dirty="0" smtClean="0">
              <a:latin typeface="+mn-lt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algn="ctr" eaLnBrk="1" hangingPunct="1">
              <a:buNone/>
            </a:pPr>
            <a:endParaRPr lang="hu-HU" sz="2600" b="1" dirty="0" smtClean="0"/>
          </a:p>
          <a:p>
            <a:pPr algn="ctr" eaLnBrk="1" hangingPunct="1">
              <a:buNone/>
            </a:pPr>
            <a:endParaRPr lang="hu-HU" sz="2600" b="1" dirty="0" smtClean="0"/>
          </a:p>
          <a:p>
            <a:pPr algn="ctr" eaLnBrk="1" hangingPunct="1">
              <a:buNone/>
            </a:pPr>
            <a:r>
              <a:rPr lang="hu-HU" sz="2600" b="1" dirty="0" smtClean="0"/>
              <a:t>Köszönöm megtisztelő figyelmüket!</a:t>
            </a:r>
          </a:p>
          <a:p>
            <a:pPr algn="ctr" eaLnBrk="1" hangingPunct="1">
              <a:buNone/>
            </a:pPr>
            <a:endParaRPr lang="hu-HU" sz="2600" b="1" u="sng" dirty="0" smtClean="0"/>
          </a:p>
          <a:p>
            <a:pPr algn="ctr" eaLnBrk="1" hangingPunct="1">
              <a:buNone/>
            </a:pPr>
            <a:endParaRPr lang="hu-HU" sz="2600" b="1" u="sng" dirty="0" smtClean="0"/>
          </a:p>
          <a:p>
            <a:pPr algn="ctr" eaLnBrk="1" hangingPunct="1">
              <a:buNone/>
            </a:pPr>
            <a:r>
              <a:rPr lang="hu-HU" sz="2600" b="1" u="sng" dirty="0" smtClean="0"/>
              <a:t>Balassi Intézet</a:t>
            </a:r>
            <a:endParaRPr lang="hu-HU" sz="2600" b="1" dirty="0" smtClean="0"/>
          </a:p>
          <a:p>
            <a:pPr algn="ctr" eaLnBrk="1" hangingPunct="1">
              <a:buNone/>
            </a:pPr>
            <a:r>
              <a:rPr lang="hu-HU" sz="2000" b="1" dirty="0" smtClean="0"/>
              <a:t>Cím: 1016 Budapest, Somlói út 51.</a:t>
            </a:r>
            <a:br>
              <a:rPr lang="hu-HU" sz="2000" b="1" dirty="0" smtClean="0"/>
            </a:br>
            <a:r>
              <a:rPr lang="hu-HU" sz="2000" b="1" dirty="0" smtClean="0"/>
              <a:t>Telefon:(+36 1) 381 5100, (+36 1) 381 5119</a:t>
            </a:r>
            <a:endParaRPr lang="hu-HU" sz="2000" b="1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hu-HU" sz="2000" b="1" dirty="0" err="1" smtClean="0">
                <a:solidFill>
                  <a:srgbClr val="FF0000"/>
                </a:solidFill>
              </a:rPr>
              <a:t>www.bbi.hu</a:t>
            </a:r>
            <a:endParaRPr lang="hu-HU" sz="2000" b="1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hu-HU" sz="2000" b="1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>
          <a:xfrm>
            <a:off x="2124348" y="486371"/>
            <a:ext cx="5688012" cy="1214437"/>
          </a:xfrm>
        </p:spPr>
        <p:txBody>
          <a:bodyPr/>
          <a:lstStyle/>
          <a:p>
            <a:pPr marL="342900" indent="-342900"/>
            <a:r>
              <a:rPr lang="hu-HU" sz="2800" b="1" dirty="0" smtClean="0"/>
              <a:t>Néhány nemzetközi példa Románia </a:t>
            </a:r>
            <a:endParaRPr lang="hu-HU" dirty="0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288" y="1484313"/>
            <a:ext cx="8748712" cy="5373687"/>
          </a:xfrm>
        </p:spPr>
        <p:txBody>
          <a:bodyPr/>
          <a:lstStyle/>
          <a:p>
            <a:pPr>
              <a:defRPr/>
            </a:pPr>
            <a:r>
              <a:rPr lang="hu-HU" sz="2200" dirty="0" smtClean="0"/>
              <a:t>lakossága 21,5 millió fő;  1,05 Millió hallgató (lakosság 4,9%)</a:t>
            </a:r>
          </a:p>
          <a:p>
            <a:pPr>
              <a:defRPr/>
            </a:pPr>
            <a:r>
              <a:rPr lang="hu-HU" sz="2200" u="sng" dirty="0" smtClean="0"/>
              <a:t>Befelé irányuló mobilitás</a:t>
            </a:r>
            <a:r>
              <a:rPr lang="hu-HU" sz="2200" dirty="0" smtClean="0"/>
              <a:t>: 13 857 külföldi hallgató, ez a hallgatói összlétszám </a:t>
            </a:r>
            <a:r>
              <a:rPr lang="hu-HU" sz="2200" b="1" dirty="0" smtClean="0"/>
              <a:t>1,3%-</a:t>
            </a:r>
            <a:r>
              <a:rPr lang="hu-HU" sz="2200" dirty="0" smtClean="0"/>
              <a:t>a.  </a:t>
            </a:r>
          </a:p>
          <a:p>
            <a:pPr lvl="1">
              <a:defRPr/>
            </a:pPr>
            <a:r>
              <a:rPr lang="hu-HU" sz="1800" dirty="0" smtClean="0">
                <a:ea typeface="+mn-ea"/>
                <a:cs typeface="+mn-cs"/>
              </a:rPr>
              <a:t>40%-a Moldáviából, 13%-a Görögországból, 8% Ukrajnából.</a:t>
            </a:r>
          </a:p>
          <a:p>
            <a:pPr>
              <a:defRPr/>
            </a:pPr>
            <a:r>
              <a:rPr lang="hu-HU" sz="2200" u="sng" dirty="0" smtClean="0"/>
              <a:t>Kifelé irányuló mobilitás</a:t>
            </a:r>
            <a:r>
              <a:rPr lang="hu-HU" sz="2200" dirty="0" smtClean="0"/>
              <a:t>: 22 432 román hallgató tanul külföldön, az összes romániai hallgatónak a </a:t>
            </a:r>
            <a:r>
              <a:rPr lang="hu-HU" sz="2200" b="1" dirty="0" smtClean="0"/>
              <a:t>2,1%-</a:t>
            </a:r>
            <a:r>
              <a:rPr lang="hu-HU" sz="2200" dirty="0" smtClean="0"/>
              <a:t>a. </a:t>
            </a:r>
          </a:p>
          <a:p>
            <a:pPr lvl="1">
              <a:defRPr/>
            </a:pPr>
            <a:r>
              <a:rPr lang="hu-HU" sz="1800" dirty="0" smtClean="0">
                <a:ea typeface="+mn-ea"/>
                <a:cs typeface="+mn-cs"/>
              </a:rPr>
              <a:t>A legnépszerűbb célországok:</a:t>
            </a:r>
          </a:p>
          <a:p>
            <a:pPr lvl="1">
              <a:defRPr/>
            </a:pPr>
            <a:endParaRPr lang="hu-HU" sz="1800" dirty="0"/>
          </a:p>
        </p:txBody>
      </p:sp>
      <p:graphicFrame>
        <p:nvGraphicFramePr>
          <p:cNvPr id="5151" name="Group 31"/>
          <p:cNvGraphicFramePr>
            <a:graphicFrameLocks noGrp="1"/>
          </p:cNvGraphicFramePr>
          <p:nvPr/>
        </p:nvGraphicFramePr>
        <p:xfrm>
          <a:off x="2051050" y="4365625"/>
          <a:ext cx="6697663" cy="2053084"/>
        </p:xfrm>
        <a:graphic>
          <a:graphicData uri="http://schemas.openxmlformats.org/drawingml/2006/table">
            <a:tbl>
              <a:tblPr/>
              <a:tblGrid>
                <a:gridCol w="2128838"/>
                <a:gridCol w="2284412"/>
                <a:gridCol w="2284413"/>
              </a:tblGrid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Franciaország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3 844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17.14%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Németország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3 380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15.07%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Magyarország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3 134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13.97%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Amerikai Egyesült Államok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2 905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12.95%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Olaszország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2 456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10.95%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57896" y="332656"/>
            <a:ext cx="4978400" cy="1143000"/>
          </a:xfrm>
        </p:spPr>
        <p:txBody>
          <a:bodyPr/>
          <a:lstStyle/>
          <a:p>
            <a:pPr>
              <a:defRPr/>
            </a:pPr>
            <a:r>
              <a:rPr lang="hu-HU" sz="2800" b="1" dirty="0" smtClean="0">
                <a:latin typeface="+mn-lt"/>
              </a:rPr>
              <a:t>Néhány nemzetközi példa Bulgária </a:t>
            </a:r>
            <a:endParaRPr lang="hu-HU" sz="2800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hu-HU" sz="2200" dirty="0" smtClean="0"/>
              <a:t>Bulgária lakossága 7, 6 millió fő, 264 000 hallgató (azaz a lakosság 3,4%-a) </a:t>
            </a:r>
          </a:p>
          <a:p>
            <a:pPr>
              <a:defRPr/>
            </a:pPr>
            <a:r>
              <a:rPr lang="hu-HU" sz="2200" u="sng" dirty="0" smtClean="0"/>
              <a:t>Befelé irányuló mobilitás</a:t>
            </a:r>
            <a:r>
              <a:rPr lang="hu-HU" sz="2200" dirty="0" smtClean="0"/>
              <a:t>: 9 268 külföldi hallgató tanul Bulgáriában, az összes hallgató </a:t>
            </a:r>
            <a:r>
              <a:rPr lang="hu-HU" sz="2200" b="1" dirty="0" smtClean="0"/>
              <a:t>3,5%-</a:t>
            </a:r>
            <a:r>
              <a:rPr lang="hu-HU" sz="2200" dirty="0" smtClean="0"/>
              <a:t>a. </a:t>
            </a:r>
          </a:p>
          <a:p>
            <a:pPr lvl="1">
              <a:defRPr/>
            </a:pPr>
            <a:r>
              <a:rPr lang="hu-HU" sz="2000" dirty="0" smtClean="0">
                <a:ea typeface="+mn-ea"/>
                <a:cs typeface="+mn-cs"/>
              </a:rPr>
              <a:t>A bejövő hallgatók elsősorban a régió országaiból érkeznek, Macedóniából (1/3), Görögországból (1/5)l, további jelentős számú hallgató Törökországból, Ciprusról és Ukrajnából</a:t>
            </a:r>
          </a:p>
          <a:p>
            <a:pPr>
              <a:defRPr/>
            </a:pPr>
            <a:r>
              <a:rPr lang="hu-HU" sz="2200" u="sng" dirty="0" smtClean="0"/>
              <a:t>Kifelé irányuló mobilitás</a:t>
            </a:r>
            <a:r>
              <a:rPr lang="hu-HU" sz="2200" dirty="0" smtClean="0"/>
              <a:t>: 23 000 bolgár hallgató tanul külföldön, az összes hallgató a </a:t>
            </a:r>
            <a:r>
              <a:rPr lang="hu-HU" sz="2200" b="1" dirty="0" smtClean="0"/>
              <a:t>8,7%-</a:t>
            </a:r>
            <a:r>
              <a:rPr lang="hu-HU" sz="2200" dirty="0" smtClean="0"/>
              <a:t>a. Az öt legnépszerűbb célország:</a:t>
            </a:r>
          </a:p>
          <a:p>
            <a:pPr>
              <a:buFontTx/>
              <a:buNone/>
              <a:defRPr/>
            </a:pPr>
            <a:endParaRPr lang="hu-HU" sz="2200" dirty="0"/>
          </a:p>
        </p:txBody>
      </p:sp>
      <p:graphicFrame>
        <p:nvGraphicFramePr>
          <p:cNvPr id="6175" name="Group 31"/>
          <p:cNvGraphicFramePr>
            <a:graphicFrameLocks noGrp="1"/>
          </p:cNvGraphicFramePr>
          <p:nvPr/>
        </p:nvGraphicFramePr>
        <p:xfrm>
          <a:off x="1331913" y="4994275"/>
          <a:ext cx="7416800" cy="1865315"/>
        </p:xfrm>
        <a:graphic>
          <a:graphicData uri="http://schemas.openxmlformats.org/drawingml/2006/table">
            <a:tbl>
              <a:tblPr/>
              <a:tblGrid>
                <a:gridCol w="2952750"/>
                <a:gridCol w="1933575"/>
                <a:gridCol w="2530475"/>
              </a:tblGrid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 Németország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9 794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42.44%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2. Amerikai Egyesült Államok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3 208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13.90%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3. Franciaország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2 322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10.06%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4. Nagy-Britannia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1 251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5.42%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5. Törökország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1 179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5.11%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 idx="4294967295"/>
          </p:nvPr>
        </p:nvSpPr>
        <p:spPr>
          <a:xfrm>
            <a:off x="2113880" y="404664"/>
            <a:ext cx="4978400" cy="1143000"/>
          </a:xfrm>
          <a:prstGeom prst="rect">
            <a:avLst/>
          </a:prstGeom>
        </p:spPr>
        <p:txBody>
          <a:bodyPr/>
          <a:lstStyle/>
          <a:p>
            <a:r>
              <a:rPr lang="hu-HU" sz="2800" b="1" dirty="0" smtClean="0"/>
              <a:t>Néhány nemzetközi példa Csehország </a:t>
            </a:r>
            <a:endParaRPr lang="hu-HU" sz="2800" dirty="0" smtClean="0"/>
          </a:p>
        </p:txBody>
      </p:sp>
      <p:sp>
        <p:nvSpPr>
          <p:cNvPr id="8195" name="Tartalom helye 2"/>
          <p:cNvSpPr>
            <a:spLocks noGrp="1"/>
          </p:cNvSpPr>
          <p:nvPr>
            <p:ph idx="4294967295"/>
          </p:nvPr>
        </p:nvSpPr>
        <p:spPr>
          <a:xfrm>
            <a:off x="395288" y="1639888"/>
            <a:ext cx="8229600" cy="4525962"/>
          </a:xfrm>
          <a:prstGeom prst="rect">
            <a:avLst/>
          </a:prstGeom>
        </p:spPr>
        <p:txBody>
          <a:bodyPr/>
          <a:lstStyle/>
          <a:p>
            <a:r>
              <a:rPr lang="hu-HU" sz="2200" smtClean="0"/>
              <a:t>Csehország lakossága 10,4 millió fő, 395 000 hallgató (azaz a lakosság 3,7%-a) </a:t>
            </a:r>
          </a:p>
          <a:p>
            <a:r>
              <a:rPr lang="hu-HU" sz="2200" u="sng" smtClean="0"/>
              <a:t>Befelé irányuló mobilitás</a:t>
            </a:r>
            <a:r>
              <a:rPr lang="hu-HU" sz="2200" smtClean="0"/>
              <a:t>: elsősorban befogadó ország, 28 ezer külföldi hallgató, az összes hallgató </a:t>
            </a:r>
            <a:r>
              <a:rPr lang="hu-HU" sz="2200" b="1" smtClean="0"/>
              <a:t>7,1%-</a:t>
            </a:r>
            <a:r>
              <a:rPr lang="hu-HU" sz="2200" smtClean="0"/>
              <a:t>a. </a:t>
            </a:r>
          </a:p>
          <a:p>
            <a:pPr lvl="1"/>
            <a:r>
              <a:rPr lang="hu-HU" sz="2000" smtClean="0"/>
              <a:t>A bejövő hallgatók elsősorban Szlovákiából érkeznek, a külföldi hallgatók 67%-a, Oroszországból 3%, Ukrajnából 3%</a:t>
            </a:r>
          </a:p>
          <a:p>
            <a:r>
              <a:rPr lang="hu-HU" sz="2200" u="sng" smtClean="0"/>
              <a:t>Kifelé irányuló mobilitás</a:t>
            </a:r>
            <a:r>
              <a:rPr lang="hu-HU" sz="2200" smtClean="0"/>
              <a:t>: 9 300 cseh hallgató tanul külföldön, az összes hallgató a </a:t>
            </a:r>
            <a:r>
              <a:rPr lang="hu-HU" sz="2200" b="1" smtClean="0"/>
              <a:t>2,4%-</a:t>
            </a:r>
            <a:r>
              <a:rPr lang="hu-HU" sz="2200" smtClean="0"/>
              <a:t>a. Az öt legnépszerűbb célország:</a:t>
            </a:r>
          </a:p>
          <a:p>
            <a:pPr>
              <a:buFontTx/>
              <a:buNone/>
            </a:pPr>
            <a:endParaRPr lang="hu-HU" sz="2200" smtClean="0"/>
          </a:p>
        </p:txBody>
      </p:sp>
      <p:graphicFrame>
        <p:nvGraphicFramePr>
          <p:cNvPr id="34846" name="Group 30"/>
          <p:cNvGraphicFramePr>
            <a:graphicFrameLocks noGrp="1"/>
          </p:cNvGraphicFramePr>
          <p:nvPr/>
        </p:nvGraphicFramePr>
        <p:xfrm>
          <a:off x="1116013" y="4724400"/>
          <a:ext cx="7416800" cy="1865315"/>
        </p:xfrm>
        <a:graphic>
          <a:graphicData uri="http://schemas.openxmlformats.org/drawingml/2006/table">
            <a:tbl>
              <a:tblPr/>
              <a:tblGrid>
                <a:gridCol w="2952750"/>
                <a:gridCol w="1933575"/>
                <a:gridCol w="2530475"/>
              </a:tblGrid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 Szlovákia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2 584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27.78%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2. Németország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1 698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18.25%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3. Nagy-Britannia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1 301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13.98%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4. Amerikai Egyesült Államok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923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9.92%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5. Franciaország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751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8.07%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 idx="4294967295"/>
          </p:nvPr>
        </p:nvSpPr>
        <p:spPr>
          <a:xfrm>
            <a:off x="2329904" y="485800"/>
            <a:ext cx="4978400" cy="1143000"/>
          </a:xfrm>
          <a:prstGeom prst="rect">
            <a:avLst/>
          </a:prstGeom>
        </p:spPr>
        <p:txBody>
          <a:bodyPr/>
          <a:lstStyle/>
          <a:p>
            <a:r>
              <a:rPr lang="hu-HU" sz="2800" b="1" dirty="0" smtClean="0"/>
              <a:t>Néhány nemzetközi példa Ausztria </a:t>
            </a:r>
            <a:endParaRPr lang="hu-HU" sz="2800" dirty="0" smtClean="0"/>
          </a:p>
        </p:txBody>
      </p:sp>
      <p:sp>
        <p:nvSpPr>
          <p:cNvPr id="9219" name="Tartalom helye 2"/>
          <p:cNvSpPr>
            <a:spLocks noGrp="1"/>
          </p:cNvSpPr>
          <p:nvPr>
            <p:ph idx="4294967295"/>
          </p:nvPr>
        </p:nvSpPr>
        <p:spPr>
          <a:xfrm>
            <a:off x="395288" y="1566863"/>
            <a:ext cx="8229600" cy="4525962"/>
          </a:xfrm>
          <a:prstGeom prst="rect">
            <a:avLst/>
          </a:prstGeom>
        </p:spPr>
        <p:txBody>
          <a:bodyPr/>
          <a:lstStyle/>
          <a:p>
            <a:r>
              <a:rPr lang="hu-HU" sz="2200" dirty="0" smtClean="0"/>
              <a:t>Ausztria lakossága 8,4 millió fő, 285 000 hallgató (azaz a lakosság 3,4%-a) </a:t>
            </a:r>
          </a:p>
          <a:p>
            <a:r>
              <a:rPr lang="hu-HU" sz="2200" u="sng" dirty="0" smtClean="0"/>
              <a:t>Befelé irányuló mobilitás</a:t>
            </a:r>
            <a:r>
              <a:rPr lang="hu-HU" sz="2200" dirty="0" smtClean="0"/>
              <a:t>: 53 396 külföldi hallgató tanul Ausztriában, az összes hallgató </a:t>
            </a:r>
            <a:r>
              <a:rPr lang="hu-HU" sz="2200" b="1" dirty="0" smtClean="0"/>
              <a:t>18,7%-</a:t>
            </a:r>
            <a:r>
              <a:rPr lang="hu-HU" sz="2200" dirty="0" smtClean="0"/>
              <a:t>a. </a:t>
            </a:r>
          </a:p>
          <a:p>
            <a:pPr lvl="1"/>
            <a:r>
              <a:rPr lang="hu-HU" sz="2000" dirty="0" smtClean="0"/>
              <a:t>A bejövő hallgatók 20%-a érkezik Olaszországból, 18% Németországból, 6% Törökországból, 5% Bulgáriából</a:t>
            </a:r>
          </a:p>
          <a:p>
            <a:r>
              <a:rPr lang="hu-HU" sz="2200" u="sng" dirty="0" smtClean="0"/>
              <a:t>Kifelé irányuló mobilitás</a:t>
            </a:r>
            <a:r>
              <a:rPr lang="hu-HU" sz="2200" dirty="0" smtClean="0"/>
              <a:t>: 10 200 osztrák hallgató tanul külföldön, az összes hallgató a </a:t>
            </a:r>
            <a:r>
              <a:rPr lang="hu-HU" sz="2200" b="1" dirty="0" smtClean="0"/>
              <a:t>3,6%-</a:t>
            </a:r>
            <a:r>
              <a:rPr lang="hu-HU" sz="2200" dirty="0" smtClean="0"/>
              <a:t>a. Az öt legnépszerűbb célország:</a:t>
            </a:r>
          </a:p>
          <a:p>
            <a:pPr>
              <a:buFontTx/>
              <a:buNone/>
            </a:pPr>
            <a:endParaRPr lang="hu-HU" sz="2200" dirty="0" smtClean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116013" y="4878388"/>
          <a:ext cx="7416800" cy="1863727"/>
        </p:xfrm>
        <a:graphic>
          <a:graphicData uri="http://schemas.openxmlformats.org/drawingml/2006/table">
            <a:tbl>
              <a:tblPr/>
              <a:tblGrid>
                <a:gridCol w="2952750"/>
                <a:gridCol w="1933575"/>
                <a:gridCol w="2530475"/>
              </a:tblGrid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 Németország</a:t>
                      </a:r>
                      <a:endParaRPr kumimoji="0" lang="hu-H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4 911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47.98%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2. Nagy-Britannia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1 416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13.82%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3. Amerikai Egyesült Államok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887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8.66%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4. Svájc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712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6.95%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5. Franciaország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492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4.80%</a:t>
                      </a:r>
                      <a:endParaRPr kumimoji="0" lang="hu-H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711349"/>
            <a:ext cx="8686800" cy="4525963"/>
          </a:xfrm>
        </p:spPr>
        <p:txBody>
          <a:bodyPr/>
          <a:lstStyle/>
          <a:p>
            <a:r>
              <a:rPr lang="hu-HU" sz="2200" dirty="0" smtClean="0"/>
              <a:t>Finnország lakossága 5,3 millió fő, 268.916 hallgató (azaz a lakosság </a:t>
            </a:r>
            <a:r>
              <a:rPr lang="hu-HU" sz="2200" b="1" dirty="0" smtClean="0"/>
              <a:t>5%</a:t>
            </a:r>
            <a:r>
              <a:rPr lang="hu-HU" sz="2200" dirty="0" smtClean="0"/>
              <a:t>-a)  </a:t>
            </a:r>
          </a:p>
          <a:p>
            <a:pPr>
              <a:buNone/>
            </a:pPr>
            <a:r>
              <a:rPr lang="hu-HU" sz="2200" b="1" u="sng" dirty="0" smtClean="0"/>
              <a:t>Befelé irányuló mobilitás</a:t>
            </a:r>
            <a:r>
              <a:rPr lang="hu-HU" sz="2200" b="1" dirty="0" smtClean="0"/>
              <a:t>: </a:t>
            </a:r>
          </a:p>
          <a:p>
            <a:r>
              <a:rPr lang="hu-HU" sz="2200" dirty="0" smtClean="0"/>
              <a:t>11.294 külföldi hallgató tanul Finnországban, </a:t>
            </a:r>
          </a:p>
          <a:p>
            <a:r>
              <a:rPr lang="hu-HU" sz="2200" dirty="0" smtClean="0"/>
              <a:t>az összes hallgató </a:t>
            </a:r>
            <a:r>
              <a:rPr lang="hu-HU" sz="2200" b="1" dirty="0" smtClean="0"/>
              <a:t>4,2%</a:t>
            </a:r>
            <a:r>
              <a:rPr lang="hu-HU" sz="2200" dirty="0" smtClean="0"/>
              <a:t>-a. </a:t>
            </a:r>
          </a:p>
          <a:p>
            <a:pPr lvl="1"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200" b="1" u="sng" dirty="0" smtClean="0"/>
              <a:t>Kifelé irányuló mobilitás</a:t>
            </a:r>
            <a:r>
              <a:rPr lang="hu-HU" sz="2200" dirty="0" smtClean="0"/>
              <a:t>: </a:t>
            </a:r>
          </a:p>
          <a:p>
            <a:r>
              <a:rPr lang="hu-HU" sz="2200" dirty="0" smtClean="0"/>
              <a:t>9.400 finn hallgató tanul külföldön, az összes hallgató a </a:t>
            </a:r>
            <a:r>
              <a:rPr lang="hu-HU" sz="2200" b="1" dirty="0" smtClean="0"/>
              <a:t>3,5%-</a:t>
            </a:r>
            <a:r>
              <a:rPr lang="hu-HU" sz="2200" dirty="0" smtClean="0"/>
              <a:t>a. </a:t>
            </a:r>
          </a:p>
          <a:p>
            <a:r>
              <a:rPr lang="hu-HU" sz="2200" dirty="0" smtClean="0"/>
              <a:t>A külföldön tanuló finn hallgatók </a:t>
            </a:r>
          </a:p>
          <a:p>
            <a:pPr>
              <a:buNone/>
            </a:pPr>
            <a:r>
              <a:rPr lang="hu-HU" sz="2200" dirty="0" smtClean="0"/>
              <a:t>     legtöbbször Svédország </a:t>
            </a:r>
          </a:p>
          <a:p>
            <a:pPr>
              <a:buNone/>
            </a:pPr>
            <a:r>
              <a:rPr lang="hu-HU" sz="2200" dirty="0" smtClean="0"/>
              <a:t>    valamely intézményét választják</a:t>
            </a:r>
          </a:p>
          <a:p>
            <a:r>
              <a:rPr lang="hu-HU" sz="2200" dirty="0" smtClean="0"/>
              <a:t>Az öt legnépszerűbb célország:</a:t>
            </a:r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5544616" cy="1143000"/>
          </a:xfrm>
          <a:prstGeom prst="rect">
            <a:avLst/>
          </a:prstGeom>
        </p:spPr>
        <p:txBody>
          <a:bodyPr/>
          <a:lstStyle/>
          <a:p>
            <a:r>
              <a:rPr lang="hu-HU" sz="2800" b="1" dirty="0" smtClean="0"/>
              <a:t>Néhány nemzetközi példa </a:t>
            </a:r>
            <a:br>
              <a:rPr lang="hu-HU" sz="2800" b="1" dirty="0" smtClean="0"/>
            </a:br>
            <a:r>
              <a:rPr lang="hu-HU" sz="2800" b="1" dirty="0" smtClean="0"/>
              <a:t>Finnország </a:t>
            </a:r>
            <a:endParaRPr lang="hu-HU" sz="2800" dirty="0" smtClean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6156176" y="2420888"/>
          <a:ext cx="2520280" cy="18542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512168"/>
                <a:gridCol w="1008112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dirty="0"/>
                        <a:t>Kína 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dirty="0" smtClean="0"/>
                        <a:t>15,8 %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dirty="0"/>
                        <a:t>Oroszország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dirty="0" smtClean="0"/>
                        <a:t>10,9 %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dirty="0"/>
                        <a:t>Észtország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dirty="0" smtClean="0"/>
                        <a:t>5,4 %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/>
                        <a:t>Svédország</a:t>
                      </a:r>
                      <a:endParaRPr lang="hu-HU" sz="16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dirty="0" smtClean="0"/>
                        <a:t>3,9 %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/>
                        <a:t>Németország</a:t>
                      </a:r>
                      <a:endParaRPr lang="hu-HU" sz="16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dirty="0" smtClean="0"/>
                        <a:t>3,5 %</a:t>
                      </a:r>
                      <a:endParaRPr lang="hu-HU" sz="16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4860032" y="4941168"/>
          <a:ext cx="333603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04"/>
                <a:gridCol w="1152128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Svédország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28,7 %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Egyesült Királyság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16,7 %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Németország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7,8 %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USA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7,4 %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Észtország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dirty="0" smtClean="0"/>
                        <a:t>5,</a:t>
                      </a:r>
                      <a:r>
                        <a:rPr lang="hu-HU" sz="1600" b="1" kern="1200" dirty="0" err="1" smtClean="0"/>
                        <a:t>5</a:t>
                      </a:r>
                      <a:r>
                        <a:rPr lang="hu-HU" sz="1600" b="1" kern="1200" dirty="0" smtClean="0"/>
                        <a:t> %</a:t>
                      </a:r>
                      <a:endParaRPr lang="hu-H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Néhány nemzetközi példa</a:t>
            </a:r>
            <a:br>
              <a:rPr lang="hu-HU" sz="2800" b="1" dirty="0" smtClean="0"/>
            </a:br>
            <a:r>
              <a:rPr lang="hu-HU" sz="2800" b="1" dirty="0" smtClean="0"/>
              <a:t>Moldávia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hu-HU" sz="2000" dirty="0" smtClean="0"/>
              <a:t>Moldávia lakossága </a:t>
            </a:r>
            <a:r>
              <a:rPr lang="hu-HU" sz="2000" b="1" dirty="0" smtClean="0"/>
              <a:t>4 millió fő</a:t>
            </a:r>
            <a:r>
              <a:rPr lang="hu-HU" sz="2000" dirty="0" smtClean="0"/>
              <a:t>, 2010-2011-es tanévben 107 813 hallgató iratkozott be felsőoktatási intézménybe (a lakosság 2,4%-a)</a:t>
            </a:r>
          </a:p>
          <a:p>
            <a:r>
              <a:rPr lang="hu-HU" sz="2000" dirty="0" smtClean="0"/>
              <a:t>A GDP 9,6%-át fordítja az oktatásra, ezzel a világon a 7. legtöbbet oktatásra költő állam</a:t>
            </a:r>
          </a:p>
          <a:p>
            <a:r>
              <a:rPr lang="hu-HU" sz="2000" dirty="0" smtClean="0"/>
              <a:t>Befelé irányuló mobilitás		</a:t>
            </a:r>
          </a:p>
          <a:p>
            <a:pPr lvl="1"/>
            <a:r>
              <a:rPr lang="hu-HU" sz="1600" dirty="0" smtClean="0"/>
              <a:t>2010-ben 794 fő 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r>
              <a:rPr lang="hu-HU" sz="2000" dirty="0" smtClean="0"/>
              <a:t>Kifelé irányuló mobilitás	</a:t>
            </a:r>
          </a:p>
          <a:p>
            <a:pPr lvl="1"/>
            <a:r>
              <a:rPr lang="hu-HU" sz="1600" dirty="0" smtClean="0"/>
              <a:t>2009-ben 7920 fő</a:t>
            </a:r>
          </a:p>
          <a:p>
            <a:pPr lvl="1"/>
            <a:r>
              <a:rPr lang="hu-HU" sz="1600" dirty="0" smtClean="0"/>
              <a:t>Magyarországra 41 hallgató </a:t>
            </a:r>
          </a:p>
          <a:p>
            <a:pPr lvl="1">
              <a:buNone/>
            </a:pPr>
            <a:r>
              <a:rPr lang="hu-HU" sz="1600" dirty="0" smtClean="0"/>
              <a:t>	érkezett</a:t>
            </a:r>
          </a:p>
          <a:p>
            <a:endParaRPr lang="hu-HU" sz="2000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4211960" y="2780928"/>
          <a:ext cx="4367808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04"/>
                <a:gridCol w="2183904"/>
              </a:tblGrid>
              <a:tr h="288032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Izrael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465 fő</a:t>
                      </a:r>
                    </a:p>
                  </a:txBody>
                  <a:tcPr/>
                </a:tc>
              </a:tr>
              <a:tr h="199256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Türkmenisztán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54 fő</a:t>
                      </a:r>
                      <a:endParaRPr lang="hu-HU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Törökország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43 fő</a:t>
                      </a:r>
                      <a:endParaRPr lang="hu-HU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Németország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24 fő</a:t>
                      </a:r>
                      <a:endParaRPr lang="hu-HU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Franciaország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19 fő</a:t>
                      </a:r>
                      <a:endParaRPr lang="hu-HU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4211960" y="4710744"/>
          <a:ext cx="4320480" cy="1382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8"/>
                <a:gridCol w="2088232"/>
              </a:tblGrid>
              <a:tr h="345638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Oroszország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3 564 fő</a:t>
                      </a:r>
                      <a:endParaRPr lang="hu-HU" sz="1600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Olaszország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951 fő</a:t>
                      </a:r>
                      <a:endParaRPr lang="hu-HU" sz="1600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Franciaország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884 fő</a:t>
                      </a:r>
                      <a:endParaRPr lang="hu-HU" sz="1600" dirty="0"/>
                    </a:p>
                  </a:txBody>
                  <a:tcPr/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Németország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866 fő</a:t>
                      </a:r>
                      <a:endParaRPr lang="hu-H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Néhány nemzetközi példa</a:t>
            </a:r>
            <a:br>
              <a:rPr lang="hu-HU" sz="2800" b="1" dirty="0" smtClean="0"/>
            </a:br>
            <a:r>
              <a:rPr lang="hu-HU" sz="2800" b="1" dirty="0" smtClean="0"/>
              <a:t>Oroszország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Oroszország lakossága 2011-ben </a:t>
            </a:r>
            <a:r>
              <a:rPr lang="hu-HU" sz="2000" b="1" dirty="0" smtClean="0"/>
              <a:t>138 millió </a:t>
            </a:r>
            <a:r>
              <a:rPr lang="hu-HU" sz="2000" dirty="0" smtClean="0"/>
              <a:t>fő</a:t>
            </a:r>
          </a:p>
          <a:p>
            <a:r>
              <a:rPr lang="hu-HU" sz="2000" dirty="0" smtClean="0"/>
              <a:t>2009-ben </a:t>
            </a:r>
            <a:r>
              <a:rPr lang="hu-HU" sz="2000" b="1" dirty="0" smtClean="0"/>
              <a:t>9 millió </a:t>
            </a:r>
            <a:r>
              <a:rPr lang="hu-HU" sz="2000" dirty="0" smtClean="0"/>
              <a:t>fő iratkozott be orosz felsőoktatási intézménybe, a nem orosz állampolgárságú hallgatók száma 129 690 fő</a:t>
            </a:r>
          </a:p>
          <a:p>
            <a:r>
              <a:rPr lang="hu-HU" sz="2000" dirty="0" smtClean="0"/>
              <a:t>Kifelé irányuló </a:t>
            </a:r>
            <a:r>
              <a:rPr lang="hu-HU" sz="2000" dirty="0" smtClean="0"/>
              <a:t>mobilitás</a:t>
            </a:r>
            <a:endParaRPr lang="hu-HU" sz="2000" dirty="0" smtClean="0"/>
          </a:p>
          <a:p>
            <a:pPr lvl="1"/>
            <a:r>
              <a:rPr lang="hu-HU" sz="1600" dirty="0" smtClean="0"/>
              <a:t>A Spanyol- és Olaszországba</a:t>
            </a:r>
          </a:p>
          <a:p>
            <a:pPr lvl="1">
              <a:buNone/>
            </a:pPr>
            <a:r>
              <a:rPr lang="hu-HU" sz="1600" dirty="0" smtClean="0"/>
              <a:t>irányuló migráció 4 év alatt</a:t>
            </a:r>
          </a:p>
          <a:p>
            <a:pPr lvl="1">
              <a:buNone/>
            </a:pPr>
            <a:r>
              <a:rPr lang="hu-HU" sz="1600" dirty="0" smtClean="0"/>
              <a:t>megduplázódott</a:t>
            </a:r>
          </a:p>
          <a:p>
            <a:endParaRPr lang="hu-HU" sz="2000" dirty="0" smtClean="0"/>
          </a:p>
          <a:p>
            <a:r>
              <a:rPr lang="hu-HU" sz="2000" dirty="0" smtClean="0"/>
              <a:t>Befelé irányuló </a:t>
            </a:r>
            <a:r>
              <a:rPr lang="hu-HU" sz="2000" dirty="0" smtClean="0"/>
              <a:t>mobilitás</a:t>
            </a:r>
            <a:endParaRPr lang="hu-HU" sz="2000" dirty="0" smtClean="0"/>
          </a:p>
          <a:p>
            <a:pPr lvl="1"/>
            <a:r>
              <a:rPr lang="hu-HU" sz="1600" dirty="0" smtClean="0"/>
              <a:t>2009-ben 29 magyar hallgató tanult</a:t>
            </a:r>
          </a:p>
          <a:p>
            <a:pPr lvl="1">
              <a:buNone/>
            </a:pPr>
            <a:r>
              <a:rPr lang="hu-HU" sz="1600" dirty="0" smtClean="0"/>
              <a:t>	Oroszországban</a:t>
            </a:r>
            <a:endParaRPr lang="hu-HU" sz="1600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4427984" y="2636912"/>
          <a:ext cx="417646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2088232"/>
              </a:tblGrid>
              <a:tr h="27363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Németország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13 198 fő</a:t>
                      </a:r>
                      <a:endParaRPr lang="hu-HU" sz="1600" dirty="0"/>
                    </a:p>
                  </a:txBody>
                  <a:tcPr/>
                </a:tc>
              </a:tr>
              <a:tr h="27363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Egyesült</a:t>
                      </a:r>
                      <a:r>
                        <a:rPr lang="hu-HU" sz="1600" baseline="0" dirty="0" smtClean="0"/>
                        <a:t> Királyság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4 346 fő</a:t>
                      </a:r>
                      <a:endParaRPr lang="hu-HU" sz="1600" dirty="0"/>
                    </a:p>
                  </a:txBody>
                  <a:tcPr/>
                </a:tc>
              </a:tr>
              <a:tr h="27363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Franciaország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3 593 fő</a:t>
                      </a:r>
                      <a:endParaRPr lang="hu-HU" sz="1600" dirty="0"/>
                    </a:p>
                  </a:txBody>
                  <a:tcPr/>
                </a:tc>
              </a:tr>
              <a:tr h="27363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Csehország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1 768</a:t>
                      </a:r>
                      <a:r>
                        <a:rPr lang="hu-HU" sz="1600" baseline="0" dirty="0" smtClean="0"/>
                        <a:t> fő</a:t>
                      </a:r>
                      <a:endParaRPr lang="hu-HU" sz="1600" dirty="0"/>
                    </a:p>
                  </a:txBody>
                  <a:tcPr/>
                </a:tc>
              </a:tr>
              <a:tr h="27363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Kanada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  1 695 fő</a:t>
                      </a:r>
                      <a:endParaRPr lang="hu-HU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4499992" y="4437112"/>
          <a:ext cx="4176464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2088232"/>
              </a:tblGrid>
              <a:tr h="288032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Kazahsztán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24 772 fő</a:t>
                      </a:r>
                      <a:endParaRPr lang="hu-HU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Belorusszia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20 053 fő</a:t>
                      </a:r>
                      <a:endParaRPr lang="hu-HU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Ukrajna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12 793 fő</a:t>
                      </a:r>
                      <a:endParaRPr lang="hu-HU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Üzbegisztán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9 918 fő</a:t>
                      </a:r>
                      <a:endParaRPr lang="hu-HU" sz="16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Kína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9 055 fő</a:t>
                      </a:r>
                      <a:endParaRPr lang="hu-H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apértelmezett terv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Alapértelmezett terv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arkos 7">
    <a:dk1>
      <a:srgbClr val="000000"/>
    </a:dk1>
    <a:lt1>
      <a:srgbClr val="FFFFFF"/>
    </a:lt1>
    <a:dk2>
      <a:srgbClr val="006633"/>
    </a:dk2>
    <a:lt2>
      <a:srgbClr val="5F5F5F"/>
    </a:lt2>
    <a:accent1>
      <a:srgbClr val="CC9900"/>
    </a:accent1>
    <a:accent2>
      <a:srgbClr val="3B812F"/>
    </a:accent2>
    <a:accent3>
      <a:srgbClr val="FFFFFF"/>
    </a:accent3>
    <a:accent4>
      <a:srgbClr val="000000"/>
    </a:accent4>
    <a:accent5>
      <a:srgbClr val="E2CAAA"/>
    </a:accent5>
    <a:accent6>
      <a:srgbClr val="35742A"/>
    </a:accent6>
    <a:hlink>
      <a:srgbClr val="996600"/>
    </a:hlink>
    <a:folHlink>
      <a:srgbClr val="AFBF39"/>
    </a:folHlink>
  </a:clrScheme>
  <a:fontScheme name="Sarkos">
    <a:majorFont>
      <a:latin typeface="Garamond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arkos 7">
    <a:dk1>
      <a:srgbClr val="000000"/>
    </a:dk1>
    <a:lt1>
      <a:srgbClr val="FFFFFF"/>
    </a:lt1>
    <a:dk2>
      <a:srgbClr val="006633"/>
    </a:dk2>
    <a:lt2>
      <a:srgbClr val="5F5F5F"/>
    </a:lt2>
    <a:accent1>
      <a:srgbClr val="CC9900"/>
    </a:accent1>
    <a:accent2>
      <a:srgbClr val="3B812F"/>
    </a:accent2>
    <a:accent3>
      <a:srgbClr val="FFFFFF"/>
    </a:accent3>
    <a:accent4>
      <a:srgbClr val="000000"/>
    </a:accent4>
    <a:accent5>
      <a:srgbClr val="E2CAAA"/>
    </a:accent5>
    <a:accent6>
      <a:srgbClr val="35742A"/>
    </a:accent6>
    <a:hlink>
      <a:srgbClr val="996600"/>
    </a:hlink>
    <a:folHlink>
      <a:srgbClr val="AFBF39"/>
    </a:folHlink>
  </a:clrScheme>
  <a:fontScheme name="Sarkos">
    <a:majorFont>
      <a:latin typeface="Garamond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2282</TotalTime>
  <Words>1232</Words>
  <Application>Microsoft Office PowerPoint</Application>
  <PresentationFormat>Diavetítés a képernyőre (4:3 oldalarány)</PresentationFormat>
  <Paragraphs>365</Paragraphs>
  <Slides>22</Slides>
  <Notes>5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4" baseType="lpstr">
      <vt:lpstr>2_Alapértelmezett terv</vt:lpstr>
      <vt:lpstr>Chart</vt:lpstr>
      <vt:lpstr>Campus Hungary Program a magyar felsőoktatás nemzetköziesítésére</vt:lpstr>
      <vt:lpstr>Nemzetközi mobilitási stratégiák és megközelítések</vt:lpstr>
      <vt:lpstr>Néhány nemzetközi példa Románia </vt:lpstr>
      <vt:lpstr>Néhány nemzetközi példa Bulgária </vt:lpstr>
      <vt:lpstr>Néhány nemzetközi példa Csehország </vt:lpstr>
      <vt:lpstr>Néhány nemzetközi példa Ausztria </vt:lpstr>
      <vt:lpstr>Néhány nemzetközi példa  Finnország </vt:lpstr>
      <vt:lpstr>Néhány nemzetközi példa Moldávia</vt:lpstr>
      <vt:lpstr>Néhány nemzetközi példa Oroszország</vt:lpstr>
      <vt:lpstr>Néhány nemzetközi példa Ukrajna</vt:lpstr>
      <vt:lpstr>Hallgatói létszám  </vt:lpstr>
      <vt:lpstr>Idegen nyelvű képzések a magyar felsőoktatásban</vt:lpstr>
      <vt:lpstr>Külföldi hallgatók Magyarországon</vt:lpstr>
      <vt:lpstr>Az összlétszám, a külföldiek és a határon túliak létszámának változása 2001-2009 között</vt:lpstr>
      <vt:lpstr>15. dia</vt:lpstr>
      <vt:lpstr>Az összes külföldi körében legnépszerűbb szakok Mo.-n</vt:lpstr>
      <vt:lpstr>Campus Hungary program tervezet  - célok -</vt:lpstr>
      <vt:lpstr>Campus Hungary program tervezet</vt:lpstr>
      <vt:lpstr>Mindez miért jó Magyarországnak?   A felsőoktatási mobilitás jelentősége I.</vt:lpstr>
      <vt:lpstr>Mindez miért jó Magyarországnak?   A felsőoktatási mobilitás jelentősége II.</vt:lpstr>
      <vt:lpstr>Megvalósítás</vt:lpstr>
      <vt:lpstr>22. dia</vt:lpstr>
    </vt:vector>
  </TitlesOfParts>
  <Company>Balassi Intézet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Csekő Krisztina</dc:creator>
  <cp:lastModifiedBy>Bogár Petra</cp:lastModifiedBy>
  <cp:revision>120</cp:revision>
  <dcterms:created xsi:type="dcterms:W3CDTF">2011-05-04T11:37:33Z</dcterms:created>
  <dcterms:modified xsi:type="dcterms:W3CDTF">2012-01-31T08:54:33Z</dcterms:modified>
</cp:coreProperties>
</file>