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68" r:id="rId16"/>
    <p:sldId id="271" r:id="rId1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Munkaf&#252;zet1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Munkaf&#252;zet1" TargetMode="External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E:\Konferencia%20r&#233;szv&#233;telek\NFKK%20-%20Educatio%20konferencia%202014.%20m&#225;j.%207\eloadas_abrak.xlsx" TargetMode="External"/><Relationship Id="rId1" Type="http://schemas.openxmlformats.org/officeDocument/2006/relationships/themeOverride" Target="../theme/themeOverride3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Konferencia%20r&#233;szv&#233;telek\NFKK%20-%20Educatio%20konferencia%202014.%20m&#225;j.%207\eloadas_abrak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E:\Konferencia%20r&#233;szv&#233;telek\NFKK%20-%20Educatio%20konferencia%202014.%20m&#225;j.%207\eloadas_abrak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title>
      <c:tx>
        <c:rich>
          <a:bodyPr/>
          <a:lstStyle/>
          <a:p>
            <a:pPr>
              <a:defRPr/>
            </a:pPr>
            <a:r>
              <a:rPr lang="hu-HU" sz="1400"/>
              <a:t>Az</a:t>
            </a:r>
            <a:r>
              <a:rPr lang="hu-HU" sz="1400" baseline="0"/>
              <a:t> érettségi megszerzése és az első felsőfokú képzés megkezdése közötti átmenet időtartama</a:t>
            </a:r>
            <a:endParaRPr lang="hu-HU" sz="1400"/>
          </a:p>
        </c:rich>
      </c:tx>
      <c:layout>
        <c:manualLayout>
          <c:xMode val="edge"/>
          <c:yMode val="edge"/>
          <c:x val="0.11184797494155989"/>
          <c:y val="1.7636929230085568E-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5119603112881641"/>
                  <c:y val="-0.2150254909948278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1600" dirty="0"/>
                      <a:t>12 hónapnál kevesebb
72,6%</a:t>
                    </a:r>
                  </a:p>
                </c:rich>
              </c:tx>
              <c:numFmt formatCode="0.0%" sourceLinked="0"/>
              <c:spPr/>
              <c:showCatName val="1"/>
              <c:showPercent val="1"/>
            </c:dLbl>
            <c:dLbl>
              <c:idx val="1"/>
              <c:layout>
                <c:manualLayout>
                  <c:x val="0.13099754789150422"/>
                  <c:y val="2.2236506349382693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1600" dirty="0"/>
                      <a:t>12-24 hónap
11,2%</a:t>
                    </a:r>
                  </a:p>
                </c:rich>
              </c:tx>
              <c:numFmt formatCode="0.0%" sourceLinked="0"/>
              <c:spPr/>
              <c:showCatName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1600" dirty="0"/>
                      <a:t>24 hónapnál több
16,2%</a:t>
                    </a:r>
                  </a:p>
                </c:rich>
              </c:tx>
              <c:numFmt formatCode="0.0%" sourceLinked="0"/>
              <c:spPr/>
              <c:dLblPos val="bestFit"/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Munka1!$A$5:$A$7</c:f>
              <c:strCache>
                <c:ptCount val="3"/>
                <c:pt idx="0">
                  <c:v>12 hónapnál kevesebb</c:v>
                </c:pt>
                <c:pt idx="1">
                  <c:v>12-24 hónap</c:v>
                </c:pt>
                <c:pt idx="2">
                  <c:v>24 hónapnál több</c:v>
                </c:pt>
              </c:strCache>
            </c:strRef>
          </c:cat>
          <c:val>
            <c:numRef>
              <c:f>Munka1!$B$5:$B$7</c:f>
              <c:numCache>
                <c:formatCode>General</c:formatCode>
                <c:ptCount val="3"/>
                <c:pt idx="0">
                  <c:v>72.63</c:v>
                </c:pt>
                <c:pt idx="1">
                  <c:v>11.19</c:v>
                </c:pt>
                <c:pt idx="2">
                  <c:v>16.18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title>
      <c:tx>
        <c:rich>
          <a:bodyPr/>
          <a:lstStyle/>
          <a:p>
            <a:pPr>
              <a:defRPr/>
            </a:pPr>
            <a:r>
              <a:rPr lang="hu-HU" sz="1400" dirty="0"/>
              <a:t>Közvetlen</a:t>
            </a:r>
            <a:r>
              <a:rPr lang="hu-HU" sz="1400" baseline="0" dirty="0"/>
              <a:t> és késői </a:t>
            </a:r>
            <a:r>
              <a:rPr lang="hu-HU" sz="1400" baseline="0" dirty="0" smtClean="0"/>
              <a:t>átlépők </a:t>
            </a:r>
            <a:r>
              <a:rPr lang="hu-HU" sz="1400" baseline="0" dirty="0"/>
              <a:t>aránya a szülők iskolai végzettsége szerint</a:t>
            </a:r>
            <a:endParaRPr lang="hu-HU" sz="140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29986305479808251"/>
          <c:y val="0.14041400597557049"/>
          <c:w val="0.46491855960849948"/>
          <c:h val="0.76546679262231854"/>
        </c:manualLayout>
      </c:layout>
      <c:barChart>
        <c:barDir val="bar"/>
        <c:grouping val="percentStacked"/>
        <c:ser>
          <c:idx val="0"/>
          <c:order val="0"/>
          <c:tx>
            <c:strRef>
              <c:f>Munka2!$A$5</c:f>
              <c:strCache>
                <c:ptCount val="1"/>
                <c:pt idx="0">
                  <c:v>Közvetlen átlépők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Val val="1"/>
          </c:dLbls>
          <c:cat>
            <c:strRef>
              <c:f>Munka2!$B$4:$C$4</c:f>
              <c:strCache>
                <c:ptCount val="2"/>
                <c:pt idx="0">
                  <c:v>Nem felsőfokú végzettségű családi háttérrel rendelkezők</c:v>
                </c:pt>
                <c:pt idx="1">
                  <c:v>Magasan képzett családból származók</c:v>
                </c:pt>
              </c:strCache>
            </c:strRef>
          </c:cat>
          <c:val>
            <c:numRef>
              <c:f>Munka2!$B$5:$C$5</c:f>
              <c:numCache>
                <c:formatCode>0.0%</c:formatCode>
                <c:ptCount val="2"/>
                <c:pt idx="0">
                  <c:v>0.78500000000000003</c:v>
                </c:pt>
                <c:pt idx="1">
                  <c:v>0.89600000000000002</c:v>
                </c:pt>
              </c:numCache>
            </c:numRef>
          </c:val>
        </c:ser>
        <c:ser>
          <c:idx val="1"/>
          <c:order val="1"/>
          <c:tx>
            <c:strRef>
              <c:f>Munka2!$A$6</c:f>
              <c:strCache>
                <c:ptCount val="1"/>
                <c:pt idx="0">
                  <c:v>Késleltetett átlépők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Val val="1"/>
          </c:dLbls>
          <c:cat>
            <c:strRef>
              <c:f>Munka2!$B$4:$C$4</c:f>
              <c:strCache>
                <c:ptCount val="2"/>
                <c:pt idx="0">
                  <c:v>Nem felsőfokú végzettségű családi háttérrel rendelkezők</c:v>
                </c:pt>
                <c:pt idx="1">
                  <c:v>Magasan képzett családból származók</c:v>
                </c:pt>
              </c:strCache>
            </c:strRef>
          </c:cat>
          <c:val>
            <c:numRef>
              <c:f>Munka2!$B$6:$C$6</c:f>
              <c:numCache>
                <c:formatCode>0.0%</c:formatCode>
                <c:ptCount val="2"/>
                <c:pt idx="0">
                  <c:v>0.21500000000000005</c:v>
                </c:pt>
                <c:pt idx="1">
                  <c:v>0.10400000000000002</c:v>
                </c:pt>
              </c:numCache>
            </c:numRef>
          </c:val>
        </c:ser>
        <c:dLbls>
          <c:showVal val="1"/>
        </c:dLbls>
        <c:overlap val="100"/>
        <c:axId val="50101248"/>
        <c:axId val="50119424"/>
      </c:barChart>
      <c:catAx>
        <c:axId val="50101248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50119424"/>
        <c:crosses val="autoZero"/>
        <c:auto val="1"/>
        <c:lblAlgn val="ctr"/>
        <c:lblOffset val="100"/>
      </c:catAx>
      <c:valAx>
        <c:axId val="50119424"/>
        <c:scaling>
          <c:orientation val="minMax"/>
        </c:scaling>
        <c:axPos val="b"/>
        <c:majorGridlines/>
        <c:numFmt formatCode="0%" sourceLinked="1"/>
        <c:tickLblPos val="nextTo"/>
        <c:crossAx val="5010124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/>
          </a:pPr>
          <a:endParaRPr lang="hu-H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hu-HU" sz="1400"/>
              <a:t>Közvetlen</a:t>
            </a:r>
            <a:r>
              <a:rPr lang="hu-HU" sz="1400" baseline="0"/>
              <a:t> és késői átlépők az érettségit adó középiskola településtípusa szerint</a:t>
            </a:r>
            <a:endParaRPr lang="hu-HU" sz="1400"/>
          </a:p>
        </c:rich>
      </c:tx>
      <c:layout/>
    </c:title>
    <c:plotArea>
      <c:layout>
        <c:manualLayout>
          <c:layoutTarget val="inner"/>
          <c:xMode val="edge"/>
          <c:yMode val="edge"/>
          <c:x val="0.255077573389694"/>
          <c:y val="0.14372705459054649"/>
          <c:w val="0.48722822644629199"/>
          <c:h val="0.75919555591356924"/>
        </c:manualLayout>
      </c:layout>
      <c:barChart>
        <c:barDir val="bar"/>
        <c:grouping val="percentStacked"/>
        <c:ser>
          <c:idx val="0"/>
          <c:order val="0"/>
          <c:tx>
            <c:strRef>
              <c:f>Munka3!$A$5</c:f>
              <c:strCache>
                <c:ptCount val="1"/>
                <c:pt idx="0">
                  <c:v>Közvetlen átlépők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Val val="1"/>
          </c:dLbls>
          <c:cat>
            <c:strRef>
              <c:f>Munka3!$B$4:$C$4</c:f>
              <c:strCache>
                <c:ptCount val="2"/>
                <c:pt idx="0">
                  <c:v>Budapesten érettségizettek</c:v>
                </c:pt>
                <c:pt idx="1">
                  <c:v>Vidéken érettségizettek</c:v>
                </c:pt>
              </c:strCache>
            </c:strRef>
          </c:cat>
          <c:val>
            <c:numRef>
              <c:f>Munka3!$B$5:$C$5</c:f>
              <c:numCache>
                <c:formatCode>0%</c:formatCode>
                <c:ptCount val="2"/>
                <c:pt idx="0">
                  <c:v>0.79</c:v>
                </c:pt>
                <c:pt idx="1">
                  <c:v>0.8500000000000002</c:v>
                </c:pt>
              </c:numCache>
            </c:numRef>
          </c:val>
        </c:ser>
        <c:ser>
          <c:idx val="1"/>
          <c:order val="1"/>
          <c:tx>
            <c:strRef>
              <c:f>Munka3!$A$6</c:f>
              <c:strCache>
                <c:ptCount val="1"/>
                <c:pt idx="0">
                  <c:v>Késleltetett átlépők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Val val="1"/>
          </c:dLbls>
          <c:cat>
            <c:strRef>
              <c:f>Munka3!$B$4:$C$4</c:f>
              <c:strCache>
                <c:ptCount val="2"/>
                <c:pt idx="0">
                  <c:v>Budapesten érettségizettek</c:v>
                </c:pt>
                <c:pt idx="1">
                  <c:v>Vidéken érettségizettek</c:v>
                </c:pt>
              </c:strCache>
            </c:strRef>
          </c:cat>
          <c:val>
            <c:numRef>
              <c:f>Munka3!$B$6:$C$6</c:f>
              <c:numCache>
                <c:formatCode>0%</c:formatCode>
                <c:ptCount val="2"/>
                <c:pt idx="0">
                  <c:v>0.21000000000000005</c:v>
                </c:pt>
                <c:pt idx="1">
                  <c:v>0.15000000000000005</c:v>
                </c:pt>
              </c:numCache>
            </c:numRef>
          </c:val>
        </c:ser>
        <c:dLbls>
          <c:showVal val="1"/>
        </c:dLbls>
        <c:overlap val="100"/>
        <c:axId val="65308928"/>
        <c:axId val="65323008"/>
      </c:barChart>
      <c:catAx>
        <c:axId val="65308928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65323008"/>
        <c:crosses val="autoZero"/>
        <c:auto val="1"/>
        <c:lblAlgn val="ctr"/>
        <c:lblOffset val="100"/>
      </c:catAx>
      <c:valAx>
        <c:axId val="65323008"/>
        <c:scaling>
          <c:orientation val="minMax"/>
        </c:scaling>
        <c:axPos val="b"/>
        <c:majorGridlines/>
        <c:numFmt formatCode="0%" sourceLinked="1"/>
        <c:tickLblPos val="nextTo"/>
        <c:crossAx val="6530892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/>
          </a:pPr>
          <a:endParaRPr lang="hu-HU"/>
        </a:p>
      </c:txPr>
    </c:legend>
    <c:plotVisOnly val="1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title>
      <c:tx>
        <c:rich>
          <a:bodyPr/>
          <a:lstStyle/>
          <a:p>
            <a:pPr>
              <a:defRPr sz="1400"/>
            </a:pPr>
            <a:r>
              <a:rPr lang="hu-HU" sz="1400"/>
              <a:t>Közvetlen</a:t>
            </a:r>
            <a:r>
              <a:rPr lang="hu-HU" sz="1400" baseline="0"/>
              <a:t> és késői átlépők aránya az érettségi helye és a szülők iskolai végzettsége szerint</a:t>
            </a:r>
            <a:endParaRPr lang="hu-HU" sz="1400"/>
          </a:p>
        </c:rich>
      </c:tx>
      <c:layout/>
    </c:title>
    <c:plotArea>
      <c:layout>
        <c:manualLayout>
          <c:layoutTarget val="inner"/>
          <c:xMode val="edge"/>
          <c:yMode val="edge"/>
          <c:x val="0.45048396987759742"/>
          <c:y val="0.23153846153846175"/>
          <c:w val="0.29804714597591186"/>
          <c:h val="0.66140318998586667"/>
        </c:manualLayout>
      </c:layout>
      <c:barChart>
        <c:barDir val="bar"/>
        <c:grouping val="percentStacked"/>
        <c:ser>
          <c:idx val="0"/>
          <c:order val="0"/>
          <c:tx>
            <c:strRef>
              <c:f>Munka4!$C$11</c:f>
              <c:strCache>
                <c:ptCount val="1"/>
                <c:pt idx="0">
                  <c:v>Közvetlen átlépők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Val val="1"/>
          </c:dLbls>
          <c:cat>
            <c:multiLvlStrRef>
              <c:f>Munka4!$A$12:$B$15</c:f>
              <c:multiLvlStrCache>
                <c:ptCount val="4"/>
                <c:lvl>
                  <c:pt idx="0">
                    <c:v>Budapesten érettségizettek</c:v>
                  </c:pt>
                  <c:pt idx="1">
                    <c:v>Vidéken érettségizettek</c:v>
                  </c:pt>
                  <c:pt idx="2">
                    <c:v>Budapesten érettségizettek</c:v>
                  </c:pt>
                  <c:pt idx="3">
                    <c:v>Vidéken érettségizettek</c:v>
                  </c:pt>
                </c:lvl>
                <c:lvl>
                  <c:pt idx="0">
                    <c:v>Nem felsőfokú végzettségű családi háttérrel rendelkezők</c:v>
                  </c:pt>
                  <c:pt idx="2">
                    <c:v>Magasan képzett családból származók</c:v>
                  </c:pt>
                </c:lvl>
              </c:multiLvlStrCache>
            </c:multiLvlStrRef>
          </c:cat>
          <c:val>
            <c:numRef>
              <c:f>Munka4!$C$12:$C$15</c:f>
              <c:numCache>
                <c:formatCode>0.0%</c:formatCode>
                <c:ptCount val="4"/>
                <c:pt idx="0">
                  <c:v>0.69399999999999995</c:v>
                </c:pt>
                <c:pt idx="1">
                  <c:v>0.80100000000000005</c:v>
                </c:pt>
                <c:pt idx="2">
                  <c:v>0.8550000000000002</c:v>
                </c:pt>
                <c:pt idx="3">
                  <c:v>0.90800000000000003</c:v>
                </c:pt>
              </c:numCache>
            </c:numRef>
          </c:val>
        </c:ser>
        <c:ser>
          <c:idx val="1"/>
          <c:order val="1"/>
          <c:tx>
            <c:strRef>
              <c:f>Munka4!$D$11</c:f>
              <c:strCache>
                <c:ptCount val="1"/>
                <c:pt idx="0">
                  <c:v>Késleltetett átlépők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Val val="1"/>
          </c:dLbls>
          <c:cat>
            <c:multiLvlStrRef>
              <c:f>Munka4!$A$12:$B$15</c:f>
              <c:multiLvlStrCache>
                <c:ptCount val="4"/>
                <c:lvl>
                  <c:pt idx="0">
                    <c:v>Budapesten érettségizettek</c:v>
                  </c:pt>
                  <c:pt idx="1">
                    <c:v>Vidéken érettségizettek</c:v>
                  </c:pt>
                  <c:pt idx="2">
                    <c:v>Budapesten érettségizettek</c:v>
                  </c:pt>
                  <c:pt idx="3">
                    <c:v>Vidéken érettségizettek</c:v>
                  </c:pt>
                </c:lvl>
                <c:lvl>
                  <c:pt idx="0">
                    <c:v>Nem felsőfokú végzettségű családi háttérrel rendelkezők</c:v>
                  </c:pt>
                  <c:pt idx="2">
                    <c:v>Magasan képzett családból származók</c:v>
                  </c:pt>
                </c:lvl>
              </c:multiLvlStrCache>
            </c:multiLvlStrRef>
          </c:cat>
          <c:val>
            <c:numRef>
              <c:f>Munka4!$D$12:$D$15</c:f>
              <c:numCache>
                <c:formatCode>0.0%</c:formatCode>
                <c:ptCount val="4"/>
                <c:pt idx="0">
                  <c:v>0.30600000000000016</c:v>
                </c:pt>
                <c:pt idx="1">
                  <c:v>0.19900000000000001</c:v>
                </c:pt>
                <c:pt idx="2">
                  <c:v>0.14500000000000005</c:v>
                </c:pt>
                <c:pt idx="3">
                  <c:v>9.2000000000000026E-2</c:v>
                </c:pt>
              </c:numCache>
            </c:numRef>
          </c:val>
        </c:ser>
        <c:dLbls>
          <c:showVal val="1"/>
        </c:dLbls>
        <c:overlap val="100"/>
        <c:axId val="65210240"/>
        <c:axId val="65211776"/>
      </c:barChart>
      <c:catAx>
        <c:axId val="65210240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65211776"/>
        <c:crosses val="autoZero"/>
        <c:auto val="1"/>
        <c:lblAlgn val="ctr"/>
        <c:lblOffset val="100"/>
      </c:catAx>
      <c:valAx>
        <c:axId val="65211776"/>
        <c:scaling>
          <c:orientation val="minMax"/>
        </c:scaling>
        <c:axPos val="b"/>
        <c:majorGridlines/>
        <c:numFmt formatCode="0%" sourceLinked="1"/>
        <c:tickLblPos val="nextTo"/>
        <c:crossAx val="6521024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/>
          </a:pPr>
          <a:endParaRPr lang="hu-H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hu-HU" sz="1400"/>
              <a:t>Közvetlen</a:t>
            </a:r>
            <a:r>
              <a:rPr lang="hu-HU" sz="1400" baseline="0"/>
              <a:t> és késői átlépők aránya az érettségit adó középiskola típusa szerint</a:t>
            </a:r>
            <a:endParaRPr lang="hu-HU" sz="1400"/>
          </a:p>
        </c:rich>
      </c:tx>
    </c:title>
    <c:plotArea>
      <c:layout/>
      <c:barChart>
        <c:barDir val="bar"/>
        <c:grouping val="percentStacked"/>
        <c:ser>
          <c:idx val="0"/>
          <c:order val="0"/>
          <c:tx>
            <c:strRef>
              <c:f>Munka5!$A$4</c:f>
              <c:strCache>
                <c:ptCount val="1"/>
                <c:pt idx="0">
                  <c:v>Közvetlen átlépők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Val val="1"/>
          </c:dLbls>
          <c:cat>
            <c:strRef>
              <c:f>Munka5!$B$3:$E$3</c:f>
              <c:strCache>
                <c:ptCount val="4"/>
                <c:pt idx="0">
                  <c:v>Egyéb</c:v>
                </c:pt>
                <c:pt idx="1">
                  <c:v>Szakközépiskola</c:v>
                </c:pt>
                <c:pt idx="2">
                  <c:v>6 vagy 8 osztályos gimnázium, kéttannyelvű gimnázium</c:v>
                </c:pt>
                <c:pt idx="3">
                  <c:v>4 osztályos gimnázium</c:v>
                </c:pt>
              </c:strCache>
            </c:strRef>
          </c:cat>
          <c:val>
            <c:numRef>
              <c:f>Munka5!$B$4:$E$4</c:f>
              <c:numCache>
                <c:formatCode>0.0%</c:formatCode>
                <c:ptCount val="4"/>
                <c:pt idx="0">
                  <c:v>0.9</c:v>
                </c:pt>
                <c:pt idx="1">
                  <c:v>0.69499999999999995</c:v>
                </c:pt>
                <c:pt idx="2">
                  <c:v>0.94799999999999995</c:v>
                </c:pt>
                <c:pt idx="3">
                  <c:v>0.87900000000000023</c:v>
                </c:pt>
              </c:numCache>
            </c:numRef>
          </c:val>
        </c:ser>
        <c:ser>
          <c:idx val="1"/>
          <c:order val="1"/>
          <c:tx>
            <c:strRef>
              <c:f>Munka5!$A$5</c:f>
              <c:strCache>
                <c:ptCount val="1"/>
                <c:pt idx="0">
                  <c:v>Késleltetett átlépők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Val val="1"/>
          </c:dLbls>
          <c:cat>
            <c:strRef>
              <c:f>Munka5!$B$3:$E$3</c:f>
              <c:strCache>
                <c:ptCount val="4"/>
                <c:pt idx="0">
                  <c:v>Egyéb</c:v>
                </c:pt>
                <c:pt idx="1">
                  <c:v>Szakközépiskola</c:v>
                </c:pt>
                <c:pt idx="2">
                  <c:v>6 vagy 8 osztályos gimnázium, kéttannyelvű gimnázium</c:v>
                </c:pt>
                <c:pt idx="3">
                  <c:v>4 osztályos gimnázium</c:v>
                </c:pt>
              </c:strCache>
            </c:strRef>
          </c:cat>
          <c:val>
            <c:numRef>
              <c:f>Munka5!$B$5:$E$5</c:f>
              <c:numCache>
                <c:formatCode>0.0%</c:formatCode>
                <c:ptCount val="4"/>
                <c:pt idx="0">
                  <c:v>0.1</c:v>
                </c:pt>
                <c:pt idx="1">
                  <c:v>0.30500000000000016</c:v>
                </c:pt>
                <c:pt idx="2">
                  <c:v>5.1999999999999998E-2</c:v>
                </c:pt>
                <c:pt idx="3">
                  <c:v>0.12100000000000002</c:v>
                </c:pt>
              </c:numCache>
            </c:numRef>
          </c:val>
        </c:ser>
        <c:dLbls>
          <c:showVal val="1"/>
        </c:dLbls>
        <c:overlap val="100"/>
        <c:axId val="65684608"/>
        <c:axId val="65686144"/>
      </c:barChart>
      <c:catAx>
        <c:axId val="65684608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65686144"/>
        <c:crosses val="autoZero"/>
        <c:auto val="1"/>
        <c:lblAlgn val="ctr"/>
        <c:lblOffset val="100"/>
      </c:catAx>
      <c:valAx>
        <c:axId val="65686144"/>
        <c:scaling>
          <c:orientation val="minMax"/>
        </c:scaling>
        <c:axPos val="b"/>
        <c:majorGridlines/>
        <c:numFmt formatCode="0%" sourceLinked="1"/>
        <c:tickLblPos val="nextTo"/>
        <c:crossAx val="65684608"/>
        <c:crosses val="autoZero"/>
        <c:crossBetween val="between"/>
      </c:valAx>
    </c:plotArea>
    <c:legend>
      <c:legendPos val="r"/>
      <c:txPr>
        <a:bodyPr/>
        <a:lstStyle/>
        <a:p>
          <a:pPr>
            <a:defRPr sz="1400"/>
          </a:pPr>
          <a:endParaRPr lang="hu-HU"/>
        </a:p>
      </c:txPr>
    </c:legend>
    <c:plotVisOnly val="1"/>
  </c:chart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hu-HU" sz="1400"/>
              <a:t>A</a:t>
            </a:r>
            <a:r>
              <a:rPr lang="hu-HU" sz="1400" baseline="0"/>
              <a:t> hallgatók megoszlása tanulmányi intenzitás szerint</a:t>
            </a:r>
            <a:endParaRPr lang="hu-HU" sz="1400"/>
          </a:p>
        </c:rich>
      </c:tx>
    </c:title>
    <c:plotArea>
      <c:layout/>
      <c:barChart>
        <c:barDir val="bar"/>
        <c:grouping val="percentStacked"/>
        <c:ser>
          <c:idx val="0"/>
          <c:order val="0"/>
          <c:tx>
            <c:strRef>
              <c:f>Munka6!$A$4</c:f>
              <c:strCache>
                <c:ptCount val="1"/>
                <c:pt idx="0">
                  <c:v>Alacsony intenzitású hallgatók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Val val="1"/>
          </c:dLbls>
          <c:cat>
            <c:strRef>
              <c:f>Munka6!$B$3:$D$3</c:f>
              <c:strCache>
                <c:ptCount val="3"/>
                <c:pt idx="0">
                  <c:v>Késleltetett átlépők</c:v>
                </c:pt>
                <c:pt idx="1">
                  <c:v>Közvetlen átlépők</c:v>
                </c:pt>
                <c:pt idx="2">
                  <c:v>Összes hallgató</c:v>
                </c:pt>
              </c:strCache>
            </c:strRef>
          </c:cat>
          <c:val>
            <c:numRef>
              <c:f>Munka6!$B$4:$D$4</c:f>
              <c:numCache>
                <c:formatCode>0.0%</c:formatCode>
                <c:ptCount val="3"/>
                <c:pt idx="0">
                  <c:v>0.29100000000000004</c:v>
                </c:pt>
                <c:pt idx="1">
                  <c:v>0.20100000000000001</c:v>
                </c:pt>
                <c:pt idx="2">
                  <c:v>0.21800000000000003</c:v>
                </c:pt>
              </c:numCache>
            </c:numRef>
          </c:val>
        </c:ser>
        <c:ser>
          <c:idx val="1"/>
          <c:order val="1"/>
          <c:tx>
            <c:strRef>
              <c:f>Munka6!$A$5</c:f>
              <c:strCache>
                <c:ptCount val="1"/>
                <c:pt idx="0">
                  <c:v>Közepes intenzitású hallgatók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Val val="1"/>
          </c:dLbls>
          <c:cat>
            <c:strRef>
              <c:f>Munka6!$B$3:$D$3</c:f>
              <c:strCache>
                <c:ptCount val="3"/>
                <c:pt idx="0">
                  <c:v>Késleltetett átlépők</c:v>
                </c:pt>
                <c:pt idx="1">
                  <c:v>Közvetlen átlépők</c:v>
                </c:pt>
                <c:pt idx="2">
                  <c:v>Összes hallgató</c:v>
                </c:pt>
              </c:strCache>
            </c:strRef>
          </c:cat>
          <c:val>
            <c:numRef>
              <c:f>Munka6!$B$5:$D$5</c:f>
              <c:numCache>
                <c:formatCode>0.0%</c:formatCode>
                <c:ptCount val="3"/>
                <c:pt idx="0">
                  <c:v>0.4220000000000001</c:v>
                </c:pt>
                <c:pt idx="1">
                  <c:v>0.441</c:v>
                </c:pt>
                <c:pt idx="2">
                  <c:v>0.44</c:v>
                </c:pt>
              </c:numCache>
            </c:numRef>
          </c:val>
        </c:ser>
        <c:ser>
          <c:idx val="2"/>
          <c:order val="2"/>
          <c:tx>
            <c:strRef>
              <c:f>Munka6!$A$6</c:f>
              <c:strCache>
                <c:ptCount val="1"/>
                <c:pt idx="0">
                  <c:v>Magas intenzitású hallgatók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Val val="1"/>
          </c:dLbls>
          <c:cat>
            <c:strRef>
              <c:f>Munka6!$B$3:$D$3</c:f>
              <c:strCache>
                <c:ptCount val="3"/>
                <c:pt idx="0">
                  <c:v>Késleltetett átlépők</c:v>
                </c:pt>
                <c:pt idx="1">
                  <c:v>Közvetlen átlépők</c:v>
                </c:pt>
                <c:pt idx="2">
                  <c:v>Összes hallgató</c:v>
                </c:pt>
              </c:strCache>
            </c:strRef>
          </c:cat>
          <c:val>
            <c:numRef>
              <c:f>Munka6!$B$6:$D$6</c:f>
              <c:numCache>
                <c:formatCode>0.0%</c:formatCode>
                <c:ptCount val="3"/>
                <c:pt idx="0">
                  <c:v>0.28700000000000003</c:v>
                </c:pt>
                <c:pt idx="1">
                  <c:v>0.35800000000000004</c:v>
                </c:pt>
                <c:pt idx="2">
                  <c:v>0.34200000000000008</c:v>
                </c:pt>
              </c:numCache>
            </c:numRef>
          </c:val>
        </c:ser>
        <c:dLbls>
          <c:showVal val="1"/>
        </c:dLbls>
        <c:overlap val="100"/>
        <c:axId val="65623552"/>
        <c:axId val="65625088"/>
      </c:barChart>
      <c:catAx>
        <c:axId val="65623552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65625088"/>
        <c:crosses val="autoZero"/>
        <c:auto val="1"/>
        <c:lblAlgn val="ctr"/>
        <c:lblOffset val="100"/>
      </c:catAx>
      <c:valAx>
        <c:axId val="65625088"/>
        <c:scaling>
          <c:orientation val="minMax"/>
        </c:scaling>
        <c:axPos val="b"/>
        <c:majorGridlines/>
        <c:numFmt formatCode="0%" sourceLinked="1"/>
        <c:tickLblPos val="nextTo"/>
        <c:crossAx val="65623552"/>
        <c:crosses val="autoZero"/>
        <c:crossBetween val="between"/>
      </c:valAx>
    </c:plotArea>
    <c:legend>
      <c:legendPos val="r"/>
      <c:txPr>
        <a:bodyPr/>
        <a:lstStyle/>
        <a:p>
          <a:pPr>
            <a:defRPr sz="1400"/>
          </a:pPr>
          <a:endParaRPr lang="hu-HU"/>
        </a:p>
      </c:txPr>
    </c:legend>
    <c:plotVisOnly val="1"/>
  </c:chart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title>
      <c:tx>
        <c:rich>
          <a:bodyPr/>
          <a:lstStyle/>
          <a:p>
            <a:pPr>
              <a:defRPr/>
            </a:pPr>
            <a:r>
              <a:rPr lang="hu-HU" sz="1400"/>
              <a:t>Az</a:t>
            </a:r>
            <a:r>
              <a:rPr lang="hu-HU" sz="1400" baseline="0"/>
              <a:t> alábbiak közül melyik jellemzi legjobban a jelenlegi helyzetét?</a:t>
            </a:r>
            <a:endParaRPr lang="hu-HU" sz="1400"/>
          </a:p>
        </c:rich>
      </c:tx>
    </c:title>
    <c:plotArea>
      <c:layout/>
      <c:barChart>
        <c:barDir val="bar"/>
        <c:grouping val="percentStacked"/>
        <c:ser>
          <c:idx val="0"/>
          <c:order val="0"/>
          <c:tx>
            <c:strRef>
              <c:f>Munka7!$A$4</c:f>
              <c:strCache>
                <c:ptCount val="1"/>
                <c:pt idx="0">
                  <c:v>Elsősorban diák vagyok, és mellette más tevékenységeket is végzek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Val val="1"/>
          </c:dLbls>
          <c:cat>
            <c:strRef>
              <c:f>Munka7!$B$3:$D$3</c:f>
              <c:strCache>
                <c:ptCount val="3"/>
                <c:pt idx="0">
                  <c:v>Késleltetett átlépők</c:v>
                </c:pt>
                <c:pt idx="1">
                  <c:v>Közvetlen átlépők</c:v>
                </c:pt>
                <c:pt idx="2">
                  <c:v>Összes hallgató</c:v>
                </c:pt>
              </c:strCache>
            </c:strRef>
          </c:cat>
          <c:val>
            <c:numRef>
              <c:f>Munka7!$B$4:$D$4</c:f>
              <c:numCache>
                <c:formatCode>0.0%</c:formatCode>
                <c:ptCount val="3"/>
                <c:pt idx="0">
                  <c:v>0.16700000000000001</c:v>
                </c:pt>
                <c:pt idx="1">
                  <c:v>0.56200000000000017</c:v>
                </c:pt>
                <c:pt idx="2">
                  <c:v>0.46800000000000008</c:v>
                </c:pt>
              </c:numCache>
            </c:numRef>
          </c:val>
        </c:ser>
        <c:ser>
          <c:idx val="1"/>
          <c:order val="1"/>
          <c:tx>
            <c:strRef>
              <c:f>Munka7!$A$5</c:f>
              <c:strCache>
                <c:ptCount val="1"/>
                <c:pt idx="0">
                  <c:v>Munkám mellett tanulok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Val val="1"/>
          </c:dLbls>
          <c:cat>
            <c:strRef>
              <c:f>Munka7!$B$3:$D$3</c:f>
              <c:strCache>
                <c:ptCount val="3"/>
                <c:pt idx="0">
                  <c:v>Késleltetett átlépők</c:v>
                </c:pt>
                <c:pt idx="1">
                  <c:v>Közvetlen átlépők</c:v>
                </c:pt>
                <c:pt idx="2">
                  <c:v>Összes hallgató</c:v>
                </c:pt>
              </c:strCache>
            </c:strRef>
          </c:cat>
          <c:val>
            <c:numRef>
              <c:f>Munka7!$B$5:$D$5</c:f>
              <c:numCache>
                <c:formatCode>0.0%</c:formatCode>
                <c:ptCount val="3"/>
                <c:pt idx="0">
                  <c:v>0.78900000000000003</c:v>
                </c:pt>
                <c:pt idx="1">
                  <c:v>0.41100000000000003</c:v>
                </c:pt>
                <c:pt idx="2">
                  <c:v>0.502</c:v>
                </c:pt>
              </c:numCache>
            </c:numRef>
          </c:val>
        </c:ser>
        <c:ser>
          <c:idx val="2"/>
          <c:order val="2"/>
          <c:tx>
            <c:strRef>
              <c:f>Munka7!$A$6</c:f>
              <c:strCache>
                <c:ptCount val="1"/>
                <c:pt idx="0">
                  <c:v>Elsősorban más tevékenységet végzek (pl. gyermekgondozás), és mellette tanulok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Val val="1"/>
          </c:dLbls>
          <c:cat>
            <c:strRef>
              <c:f>Munka7!$B$3:$D$3</c:f>
              <c:strCache>
                <c:ptCount val="3"/>
                <c:pt idx="0">
                  <c:v>Késleltetett átlépők</c:v>
                </c:pt>
                <c:pt idx="1">
                  <c:v>Közvetlen átlépők</c:v>
                </c:pt>
                <c:pt idx="2">
                  <c:v>Összes hallgató</c:v>
                </c:pt>
              </c:strCache>
            </c:strRef>
          </c:cat>
          <c:val>
            <c:numRef>
              <c:f>Munka7!$B$6:$D$6</c:f>
              <c:numCache>
                <c:formatCode>0.0%</c:formatCode>
                <c:ptCount val="3"/>
                <c:pt idx="0">
                  <c:v>4.3999999999999997E-2</c:v>
                </c:pt>
                <c:pt idx="1">
                  <c:v>2.7000000000000003E-2</c:v>
                </c:pt>
                <c:pt idx="2">
                  <c:v>3.0000000000000002E-2</c:v>
                </c:pt>
              </c:numCache>
            </c:numRef>
          </c:val>
        </c:ser>
        <c:dLbls>
          <c:showVal val="1"/>
        </c:dLbls>
        <c:overlap val="100"/>
        <c:axId val="65722240"/>
        <c:axId val="65723776"/>
      </c:barChart>
      <c:catAx>
        <c:axId val="65722240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65723776"/>
        <c:crosses val="autoZero"/>
        <c:auto val="1"/>
        <c:lblAlgn val="ctr"/>
        <c:lblOffset val="100"/>
      </c:catAx>
      <c:valAx>
        <c:axId val="65723776"/>
        <c:scaling>
          <c:orientation val="minMax"/>
        </c:scaling>
        <c:axPos val="b"/>
        <c:majorGridlines/>
        <c:numFmt formatCode="0%" sourceLinked="1"/>
        <c:tickLblPos val="nextTo"/>
        <c:crossAx val="65722240"/>
        <c:crosses val="autoZero"/>
        <c:crossBetween val="between"/>
      </c:valAx>
    </c:plotArea>
    <c:legend>
      <c:legendPos val="r"/>
      <c:txPr>
        <a:bodyPr/>
        <a:lstStyle/>
        <a:p>
          <a:pPr>
            <a:defRPr sz="1400"/>
          </a:pPr>
          <a:endParaRPr lang="hu-HU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hu-HU" sz="1400"/>
              <a:t>Megszakította</a:t>
            </a:r>
            <a:r>
              <a:rPr lang="hu-HU" sz="1400" baseline="0"/>
              <a:t> legalább egy éves időtartamra felsőfokú tanulmányait?</a:t>
            </a:r>
            <a:endParaRPr lang="hu-HU" sz="1400"/>
          </a:p>
        </c:rich>
      </c:tx>
    </c:title>
    <c:plotArea>
      <c:layout/>
      <c:barChart>
        <c:barDir val="bar"/>
        <c:grouping val="clustered"/>
        <c:ser>
          <c:idx val="0"/>
          <c:order val="0"/>
          <c:tx>
            <c:strRef>
              <c:f>Munka8!$A$4</c:f>
              <c:strCache>
                <c:ptCount val="1"/>
                <c:pt idx="0">
                  <c:v>Nem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dLblPos val="ctr"/>
            <c:showVal val="1"/>
          </c:dLbls>
          <c:cat>
            <c:strRef>
              <c:f>Munka8!$B$3:$D$3</c:f>
              <c:strCache>
                <c:ptCount val="3"/>
                <c:pt idx="0">
                  <c:v>Késleltetett belépők</c:v>
                </c:pt>
                <c:pt idx="1">
                  <c:v>Közvetlen belépők</c:v>
                </c:pt>
                <c:pt idx="2">
                  <c:v>Összes hallgató</c:v>
                </c:pt>
              </c:strCache>
            </c:strRef>
          </c:cat>
          <c:val>
            <c:numRef>
              <c:f>Munka8!$B$4:$D$4</c:f>
              <c:numCache>
                <c:formatCode>0.0%</c:formatCode>
                <c:ptCount val="3"/>
                <c:pt idx="0">
                  <c:v>0.84800000000000009</c:v>
                </c:pt>
                <c:pt idx="1">
                  <c:v>0.89800000000000002</c:v>
                </c:pt>
                <c:pt idx="2">
                  <c:v>0.89</c:v>
                </c:pt>
              </c:numCache>
            </c:numRef>
          </c:val>
        </c:ser>
        <c:ser>
          <c:idx val="1"/>
          <c:order val="1"/>
          <c:tx>
            <c:strRef>
              <c:f>Munka8!$A$5</c:f>
              <c:strCache>
                <c:ptCount val="1"/>
                <c:pt idx="0">
                  <c:v>Az első diploma megszerzése és a következő képzési szintre történő belépés között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dLblPos val="ctr"/>
            <c:showVal val="1"/>
          </c:dLbls>
          <c:cat>
            <c:strRef>
              <c:f>Munka8!$B$3:$D$3</c:f>
              <c:strCache>
                <c:ptCount val="3"/>
                <c:pt idx="0">
                  <c:v>Késleltetett belépők</c:v>
                </c:pt>
                <c:pt idx="1">
                  <c:v>Közvetlen belépők</c:v>
                </c:pt>
                <c:pt idx="2">
                  <c:v>Összes hallgató</c:v>
                </c:pt>
              </c:strCache>
            </c:strRef>
          </c:cat>
          <c:val>
            <c:numRef>
              <c:f>Munka8!$B$5:$D$5</c:f>
              <c:numCache>
                <c:formatCode>0.0%</c:formatCode>
                <c:ptCount val="3"/>
                <c:pt idx="0">
                  <c:v>8.2000000000000003E-2</c:v>
                </c:pt>
                <c:pt idx="1">
                  <c:v>5.7000000000000009E-2</c:v>
                </c:pt>
                <c:pt idx="2">
                  <c:v>6.1000000000000006E-2</c:v>
                </c:pt>
              </c:numCache>
            </c:numRef>
          </c:val>
        </c:ser>
        <c:ser>
          <c:idx val="2"/>
          <c:order val="2"/>
          <c:tx>
            <c:strRef>
              <c:f>Munka8!$A$6</c:f>
              <c:strCache>
                <c:ptCount val="1"/>
                <c:pt idx="0">
                  <c:v>A felsőoktatásba való belépés és az első diploma megszerzése között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dLblPos val="ctr"/>
            <c:showVal val="1"/>
          </c:dLbls>
          <c:cat>
            <c:strRef>
              <c:f>Munka8!$B$3:$D$3</c:f>
              <c:strCache>
                <c:ptCount val="3"/>
                <c:pt idx="0">
                  <c:v>Késleltetett belépők</c:v>
                </c:pt>
                <c:pt idx="1">
                  <c:v>Közvetlen belépők</c:v>
                </c:pt>
                <c:pt idx="2">
                  <c:v>Összes hallgató</c:v>
                </c:pt>
              </c:strCache>
            </c:strRef>
          </c:cat>
          <c:val>
            <c:numRef>
              <c:f>Munka8!$B$6:$D$6</c:f>
              <c:numCache>
                <c:formatCode>0.0%</c:formatCode>
                <c:ptCount val="3"/>
                <c:pt idx="0">
                  <c:v>0.10800000000000001</c:v>
                </c:pt>
                <c:pt idx="1">
                  <c:v>6.6000000000000003E-2</c:v>
                </c:pt>
                <c:pt idx="2">
                  <c:v>7.1999999999999995E-2</c:v>
                </c:pt>
              </c:numCache>
            </c:numRef>
          </c:val>
        </c:ser>
        <c:dLbls>
          <c:showVal val="1"/>
        </c:dLbls>
        <c:axId val="65894656"/>
        <c:axId val="65912832"/>
      </c:barChart>
      <c:catAx>
        <c:axId val="65894656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65912832"/>
        <c:crosses val="autoZero"/>
        <c:auto val="1"/>
        <c:lblAlgn val="ctr"/>
        <c:lblOffset val="100"/>
      </c:catAx>
      <c:valAx>
        <c:axId val="65912832"/>
        <c:scaling>
          <c:orientation val="minMax"/>
        </c:scaling>
        <c:axPos val="b"/>
        <c:majorGridlines/>
        <c:numFmt formatCode="0.0%" sourceLinked="1"/>
        <c:tickLblPos val="nextTo"/>
        <c:crossAx val="65894656"/>
        <c:crosses val="autoZero"/>
        <c:crossBetween val="between"/>
      </c:valAx>
    </c:plotArea>
    <c:legend>
      <c:legendPos val="r"/>
      <c:txPr>
        <a:bodyPr/>
        <a:lstStyle/>
        <a:p>
          <a:pPr>
            <a:defRPr sz="1400"/>
          </a:pPr>
          <a:endParaRPr lang="hu-HU"/>
        </a:p>
      </c:txPr>
    </c:legend>
    <c:plotVisOnly val="1"/>
  </c:chart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ím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2" name="Alcím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130D7B-18BD-4140-A84B-0998127481BA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20" name="Élőláb hely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CD703-BC36-4C5F-B92F-79B95F7C0B3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130D7B-18BD-4140-A84B-0998127481BA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CD703-BC36-4C5F-B92F-79B95F7C0B3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130D7B-18BD-4140-A84B-0998127481BA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CD703-BC36-4C5F-B92F-79B95F7C0B3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130D7B-18BD-4140-A84B-0998127481BA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CD703-BC36-4C5F-B92F-79B95F7C0B3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130D7B-18BD-4140-A84B-0998127481BA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CD703-BC36-4C5F-B92F-79B95F7C0B3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Téglalap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130D7B-18BD-4140-A84B-0998127481BA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CD703-BC36-4C5F-B92F-79B95F7C0B3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130D7B-18BD-4140-A84B-0998127481BA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CD703-BC36-4C5F-B92F-79B95F7C0B3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130D7B-18BD-4140-A84B-0998127481BA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CD703-BC36-4C5F-B92F-79B95F7C0B3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130D7B-18BD-4140-A84B-0998127481BA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CD703-BC36-4C5F-B92F-79B95F7C0B3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Téglalap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130D7B-18BD-4140-A84B-0998127481BA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CD703-BC36-4C5F-B92F-79B95F7C0B3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130D7B-18BD-4140-A84B-0998127481BA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CD703-BC36-4C5F-B92F-79B95F7C0B3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9" name="Folyamatábra: Feldolgozá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olyamatábra: Feldolgozá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ör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Fánk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Szöveg hely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F130D7B-18BD-4140-A84B-0998127481BA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EFCD703-BC36-4C5F-B92F-79B95F7C0B3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5" name="Téglalap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ander.katalin@ofi.h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043608" y="1340768"/>
            <a:ext cx="7772400" cy="1470025"/>
          </a:xfrm>
        </p:spPr>
        <p:txBody>
          <a:bodyPr>
            <a:normAutofit/>
          </a:bodyPr>
          <a:lstStyle/>
          <a:p>
            <a:r>
              <a:rPr lang="hu-HU" sz="3600" dirty="0" smtClean="0"/>
              <a:t>Átlépés a felsőoktatásba – a tipikus és a rendhagyó hallgatói utak jellemzői</a:t>
            </a:r>
            <a:endParaRPr lang="hu-HU" sz="36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87624" y="3284984"/>
            <a:ext cx="6912768" cy="2808312"/>
          </a:xfrm>
        </p:spPr>
        <p:txBody>
          <a:bodyPr>
            <a:normAutofit fontScale="85000" lnSpcReduction="10000"/>
          </a:bodyPr>
          <a:lstStyle/>
          <a:p>
            <a:r>
              <a:rPr lang="hu-HU" sz="2400" dirty="0" smtClean="0">
                <a:solidFill>
                  <a:schemeClr val="tx1"/>
                </a:solidFill>
              </a:rPr>
              <a:t>Bander Katalin</a:t>
            </a:r>
          </a:p>
          <a:p>
            <a:r>
              <a:rPr lang="hu-HU" sz="2400" dirty="0" err="1" smtClean="0">
                <a:solidFill>
                  <a:schemeClr val="tx1"/>
                </a:solidFill>
                <a:hlinkClick r:id="rId2"/>
              </a:rPr>
              <a:t>bander.katalin</a:t>
            </a:r>
            <a:r>
              <a:rPr lang="hu-HU" sz="2400" dirty="0" smtClean="0">
                <a:solidFill>
                  <a:schemeClr val="tx1"/>
                </a:solidFill>
                <a:hlinkClick r:id="rId2"/>
              </a:rPr>
              <a:t>@</a:t>
            </a:r>
            <a:r>
              <a:rPr lang="hu-HU" sz="2400" dirty="0" err="1" smtClean="0">
                <a:solidFill>
                  <a:schemeClr val="tx1"/>
                </a:solidFill>
                <a:hlinkClick r:id="rId2"/>
              </a:rPr>
              <a:t>ofi.hu</a:t>
            </a:r>
            <a:endParaRPr lang="hu-HU" sz="2400" dirty="0" smtClean="0">
              <a:solidFill>
                <a:schemeClr val="tx1"/>
              </a:solidFill>
            </a:endParaRPr>
          </a:p>
          <a:p>
            <a:endParaRPr lang="hu-HU" sz="2400" dirty="0">
              <a:solidFill>
                <a:schemeClr val="tx1"/>
              </a:solidFill>
            </a:endParaRPr>
          </a:p>
          <a:p>
            <a:endParaRPr lang="hu-HU" sz="2400" dirty="0" smtClean="0">
              <a:solidFill>
                <a:schemeClr val="tx1"/>
              </a:solidFill>
            </a:endParaRPr>
          </a:p>
          <a:p>
            <a:pPr algn="r"/>
            <a:r>
              <a:rPr lang="hu-HU" sz="2400" b="1" dirty="0" smtClean="0">
                <a:solidFill>
                  <a:schemeClr val="tx1"/>
                </a:solidFill>
              </a:rPr>
              <a:t>A felsőoktatási struktúrába kódolt egyenlőtlenségek</a:t>
            </a:r>
          </a:p>
          <a:p>
            <a:pPr algn="r"/>
            <a:r>
              <a:rPr lang="hu-HU" sz="2400" dirty="0" smtClean="0">
                <a:solidFill>
                  <a:schemeClr val="tx1"/>
                </a:solidFill>
              </a:rPr>
              <a:t>Műhelykonferencia a BCE-NFKK és az Educatio Kft. szervezésében</a:t>
            </a:r>
          </a:p>
          <a:p>
            <a:pPr algn="r"/>
            <a:r>
              <a:rPr lang="hu-HU" sz="2400" dirty="0" smtClean="0">
                <a:solidFill>
                  <a:schemeClr val="tx1"/>
                </a:solidFill>
              </a:rPr>
              <a:t>2014. </a:t>
            </a:r>
            <a:r>
              <a:rPr lang="hu-HU" sz="2400" dirty="0">
                <a:solidFill>
                  <a:schemeClr val="tx1"/>
                </a:solidFill>
              </a:rPr>
              <a:t>m</a:t>
            </a:r>
            <a:r>
              <a:rPr lang="hu-HU" sz="2400" dirty="0" smtClean="0">
                <a:solidFill>
                  <a:schemeClr val="tx1"/>
                </a:solidFill>
              </a:rPr>
              <a:t>ájus 7.</a:t>
            </a:r>
          </a:p>
          <a:p>
            <a:pPr algn="r"/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>
            <a:normAutofit/>
          </a:bodyPr>
          <a:lstStyle/>
          <a:p>
            <a:r>
              <a:rPr lang="hu-HU" sz="3600" dirty="0" smtClean="0"/>
              <a:t>A késői átlépők jellemzői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87624" y="1340768"/>
            <a:ext cx="7746064" cy="4907632"/>
          </a:xfrm>
        </p:spPr>
        <p:txBody>
          <a:bodyPr>
            <a:normAutofit/>
          </a:bodyPr>
          <a:lstStyle/>
          <a:p>
            <a:r>
              <a:rPr lang="hu-HU" sz="2600" dirty="0" smtClean="0"/>
              <a:t>Kiinduló feltevés: a késői belépők nem csupán a felsőoktatásba való átlépés módja, időzítése tekintetében különböznek a hallgatók többségét adó közvetlen átlépőktől, hanem nagy eséllyel a felsőoktatási tanulmányi pályájuk is másképpen alakul</a:t>
            </a:r>
          </a:p>
          <a:p>
            <a:endParaRPr lang="hu-HU" sz="2600" dirty="0" smtClean="0"/>
          </a:p>
          <a:p>
            <a:endParaRPr lang="hu-HU" sz="2600" dirty="0" smtClean="0"/>
          </a:p>
          <a:p>
            <a:pPr marL="596646" indent="-514350">
              <a:buFont typeface="+mj-lt"/>
              <a:buAutoNum type="arabicPeriod"/>
            </a:pPr>
            <a:r>
              <a:rPr lang="hu-HU" sz="2600" dirty="0" smtClean="0"/>
              <a:t>A késői átlépők társadalmi-gazdasági hátterének feltérképezése</a:t>
            </a:r>
          </a:p>
          <a:p>
            <a:pPr marL="596646" indent="-514350">
              <a:buFont typeface="+mj-lt"/>
              <a:buAutoNum type="arabicPeriod"/>
            </a:pPr>
            <a:r>
              <a:rPr lang="hu-HU" sz="2600" dirty="0" smtClean="0"/>
              <a:t>A további tanulmányi pályák, lehetőségek, jövőre vonatkozó tervek vizsgálata</a:t>
            </a:r>
          </a:p>
          <a:p>
            <a:endParaRPr lang="hu-HU" sz="2600" dirty="0"/>
          </a:p>
        </p:txBody>
      </p:sp>
      <p:sp>
        <p:nvSpPr>
          <p:cNvPr id="6" name="Lefelé nyíl 5"/>
          <p:cNvSpPr/>
          <p:nvPr/>
        </p:nvSpPr>
        <p:spPr>
          <a:xfrm>
            <a:off x="4211960" y="3501008"/>
            <a:ext cx="79208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rmAutofit/>
          </a:bodyPr>
          <a:lstStyle/>
          <a:p>
            <a:r>
              <a:rPr lang="hu-HU" sz="3200" dirty="0" smtClean="0"/>
              <a:t>A késői átlépők társadalmi-gazdasági háttere</a:t>
            </a:r>
            <a:endParaRPr lang="hu-HU" sz="32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1435100" y="1196975"/>
          <a:ext cx="7499349" cy="467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0796"/>
                <a:gridCol w="2592288"/>
                <a:gridCol w="2706265"/>
              </a:tblGrid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Közvetlen átlépők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Késői átlépők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Társadalmi</a:t>
                      </a:r>
                      <a:r>
                        <a:rPr lang="hu-HU" baseline="0" dirty="0" smtClean="0"/>
                        <a:t> háttér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</a:t>
                      </a:r>
                      <a:r>
                        <a:rPr lang="hu-HU" baseline="0" dirty="0" smtClean="0"/>
                        <a:t> hallgatók 51%-a rendelkezik felsőfokú végzettségű szülővel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</a:t>
                      </a:r>
                      <a:r>
                        <a:rPr lang="hu-HU" baseline="0" dirty="0" smtClean="0"/>
                        <a:t> hallgatók 69%-a esetében</a:t>
                      </a:r>
                      <a:r>
                        <a:rPr lang="hu-HU" dirty="0" smtClean="0"/>
                        <a:t> egyik szülő sem diplomás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Életkor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Átlagéletkor 23,5 év, a hallgatók 50%-a 22-25 év közötti (30 évnél idősebb 6,4%)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Átlagéletkor 32 év,  a hallgatók 47,5%-a 30 évnél idősebb (21 évnél fiatalabb 2,4%)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Korábbi munkatapasztalat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75% nem végzett fizetett munkát a felsőoktatásba belépést megelőzően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62% tartósan és nagyobb intenzitással</a:t>
                      </a:r>
                      <a:r>
                        <a:rPr kumimoji="0" lang="hu-H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dolgozott már, mielőtt belépett a felsőoktatásba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Gyermekkel</a:t>
                      </a:r>
                      <a:r>
                        <a:rPr lang="hu-HU" baseline="0" dirty="0" smtClean="0"/>
                        <a:t> rendelkezők aránya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4,4%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33,8%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Fő megélhetési</a:t>
                      </a:r>
                      <a:r>
                        <a:rPr lang="hu-HU" baseline="0" dirty="0" smtClean="0"/>
                        <a:t> forrás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Családi támogatás (56%)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Saját kereset (41%)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498080" cy="922114"/>
          </a:xfrm>
        </p:spPr>
        <p:txBody>
          <a:bodyPr>
            <a:normAutofit/>
          </a:bodyPr>
          <a:lstStyle/>
          <a:p>
            <a:r>
              <a:rPr lang="hu-HU" sz="3200" dirty="0" smtClean="0"/>
              <a:t>A késői átlépők további tanulmányi pályája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31640" y="1268760"/>
            <a:ext cx="7498080" cy="648072"/>
          </a:xfr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hu-HU" sz="2000" dirty="0" smtClean="0"/>
              <a:t>Részidős hallgatók aránya: közvetlen átlépők között 16%, késői átlépők körében 63%</a:t>
            </a:r>
          </a:p>
          <a:p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1331640" y="5661248"/>
            <a:ext cx="734481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700" dirty="0" smtClean="0"/>
              <a:t>Alacsony intenzitású hallgatók: heti 20 óránál kevesebbet fordítanak a tanulmányaikra (közepes: heti 21-40 óra, magas intenzitás: heti 40 óránál többet)</a:t>
            </a:r>
            <a:endParaRPr lang="hu-HU" sz="1700" dirty="0"/>
          </a:p>
        </p:txBody>
      </p:sp>
      <p:graphicFrame>
        <p:nvGraphicFramePr>
          <p:cNvPr id="11" name="Diagram 10"/>
          <p:cNvGraphicFramePr/>
          <p:nvPr/>
        </p:nvGraphicFramePr>
        <p:xfrm>
          <a:off x="1763688" y="1988840"/>
          <a:ext cx="655272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r>
              <a:rPr lang="hu-HU" sz="3200" dirty="0" smtClean="0"/>
              <a:t>A késői átlépők további tanulmányi pályája</a:t>
            </a:r>
            <a:endParaRPr lang="hu-HU" sz="32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1259632" y="5013176"/>
            <a:ext cx="7416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 smtClean="0"/>
              <a:t>Multiple</a:t>
            </a:r>
            <a:r>
              <a:rPr lang="hu-HU" dirty="0" smtClean="0"/>
              <a:t> </a:t>
            </a:r>
            <a:r>
              <a:rPr lang="hu-HU" dirty="0" err="1" smtClean="0"/>
              <a:t>roles</a:t>
            </a:r>
            <a:r>
              <a:rPr lang="hu-HU" dirty="0" smtClean="0"/>
              <a:t>: a késői belépőkre nagyobb arányban jellemző, hogy egyszerre több szerepben kell helytállniuk</a:t>
            </a:r>
          </a:p>
          <a:p>
            <a:r>
              <a:rPr lang="hu-HU" dirty="0" smtClean="0"/>
              <a:t>             kedvezőtlenebbül ítélik meg átlagos leterheltségüket (kb. 3/4-ük kisebb terhelést tartana ideálisnak (közvetlen belépőknél: 61%)</a:t>
            </a:r>
          </a:p>
          <a:p>
            <a:endParaRPr lang="hu-HU" dirty="0"/>
          </a:p>
        </p:txBody>
      </p:sp>
      <p:cxnSp>
        <p:nvCxnSpPr>
          <p:cNvPr id="7" name="Egyenes összekötő nyíllal 6"/>
          <p:cNvCxnSpPr/>
          <p:nvPr/>
        </p:nvCxnSpPr>
        <p:spPr>
          <a:xfrm>
            <a:off x="1475656" y="573325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rtalom helye 8"/>
          <p:cNvGraphicFramePr>
            <a:graphicFrameLocks noGrp="1"/>
          </p:cNvGraphicFramePr>
          <p:nvPr>
            <p:ph idx="1"/>
          </p:nvPr>
        </p:nvGraphicFramePr>
        <p:xfrm>
          <a:off x="1115616" y="1124744"/>
          <a:ext cx="770485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rmAutofit/>
          </a:bodyPr>
          <a:lstStyle/>
          <a:p>
            <a:r>
              <a:rPr lang="hu-HU" sz="3200" dirty="0" smtClean="0"/>
              <a:t>A késői átlépők további tanulmányi pályája</a:t>
            </a:r>
            <a:endParaRPr lang="hu-HU" sz="3200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1187624" y="1124745"/>
          <a:ext cx="749935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1331640" y="5085184"/>
            <a:ext cx="7416824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1900" dirty="0" smtClean="0"/>
              <a:t>Nemzetközi hallgatói mobilitás: a késői belépők jóval alacsonyabb arányban vettek már részt benne (1,5% vs. 4,4%), és a jövőben is kevesebben tervezik</a:t>
            </a:r>
          </a:p>
          <a:p>
            <a:pPr>
              <a:buFont typeface="Arial" pitchFamily="34" charset="0"/>
              <a:buChar char="•"/>
            </a:pPr>
            <a:r>
              <a:rPr lang="hu-HU" sz="1900" dirty="0" smtClean="0"/>
              <a:t>Jövőre vonatkozó tervek: a késve belépők kisebb arányban terveznek továbbtanulást a közeljövőben, mint a közvetlenül belépők (34% vs. 46%)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498080" cy="864096"/>
          </a:xfrm>
        </p:spPr>
        <p:txBody>
          <a:bodyPr>
            <a:noAutofit/>
          </a:bodyPr>
          <a:lstStyle/>
          <a:p>
            <a:r>
              <a:rPr lang="hu-HU" sz="3200" dirty="0" smtClean="0"/>
              <a:t>További kutatási lehetőségek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87624" y="980728"/>
            <a:ext cx="7704856" cy="5472608"/>
          </a:xfrm>
        </p:spPr>
        <p:txBody>
          <a:bodyPr>
            <a:normAutofit fontScale="92500" lnSpcReduction="10000"/>
          </a:bodyPr>
          <a:lstStyle/>
          <a:p>
            <a:r>
              <a:rPr lang="hu-HU" sz="2600" dirty="0" smtClean="0"/>
              <a:t>A fentiek alapján úgy tűnik, hogy a felsőoktatásba hátrányos helyzetben (alternatív úton, a szokásosnál később) belépők tanulmányi pályája során a belépéskori egyenlőtlenségek több területen újratermelődnek</a:t>
            </a:r>
          </a:p>
          <a:p>
            <a:pPr>
              <a:buNone/>
            </a:pPr>
            <a:endParaRPr lang="hu-HU" sz="2600" dirty="0" smtClean="0"/>
          </a:p>
          <a:p>
            <a:pPr>
              <a:buNone/>
            </a:pPr>
            <a:r>
              <a:rPr lang="hu-HU" sz="2600" dirty="0" smtClean="0"/>
              <a:t>További kutatás tárgya lehet: </a:t>
            </a:r>
          </a:p>
          <a:p>
            <a:r>
              <a:rPr lang="hu-HU" sz="2400" dirty="0" smtClean="0"/>
              <a:t>Milyen további területeken jelennek meg az egyenlőtlenségek? </a:t>
            </a:r>
          </a:p>
          <a:p>
            <a:r>
              <a:rPr lang="hu-HU" sz="2400" dirty="0" smtClean="0"/>
              <a:t>Milyen mechanizmusokon keresztül történik a hátrányos helyzetek felsőoktatási újratermelődése – ebben milyen szerepet játszanak:</a:t>
            </a:r>
          </a:p>
          <a:p>
            <a:pPr>
              <a:buNone/>
            </a:pPr>
            <a:r>
              <a:rPr lang="hu-HU" sz="2200" dirty="0" smtClean="0"/>
              <a:t>		- </a:t>
            </a:r>
            <a:r>
              <a:rPr lang="hu-HU" sz="1900" dirty="0" smtClean="0"/>
              <a:t>A hallgató társadalmi-gazdasági háttere</a:t>
            </a:r>
          </a:p>
          <a:p>
            <a:pPr>
              <a:buNone/>
            </a:pPr>
            <a:r>
              <a:rPr lang="hu-HU" sz="1900" dirty="0" smtClean="0"/>
              <a:t>		- A hallgató egyéni döntései</a:t>
            </a:r>
          </a:p>
          <a:p>
            <a:pPr>
              <a:buNone/>
            </a:pPr>
            <a:r>
              <a:rPr lang="hu-HU" sz="1900" dirty="0" smtClean="0"/>
              <a:t>		- A korábbi tanulmányi pályából adódó strukturális meghatározottságok</a:t>
            </a:r>
          </a:p>
          <a:p>
            <a:r>
              <a:rPr lang="hu-HU" sz="2400" dirty="0" smtClean="0"/>
              <a:t>             az egyenlőtlenségek újratermelődésének többváltozós magyarázata</a:t>
            </a:r>
            <a:endParaRPr lang="hu-HU" sz="2400" dirty="0"/>
          </a:p>
        </p:txBody>
      </p:sp>
      <p:sp>
        <p:nvSpPr>
          <p:cNvPr id="4" name="Jobbra nyíl 3"/>
          <p:cNvSpPr/>
          <p:nvPr/>
        </p:nvSpPr>
        <p:spPr>
          <a:xfrm>
            <a:off x="1691680" y="5661248"/>
            <a:ext cx="86409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331640" y="2204864"/>
            <a:ext cx="7498080" cy="1143000"/>
          </a:xfrm>
        </p:spPr>
        <p:txBody>
          <a:bodyPr/>
          <a:lstStyle/>
          <a:p>
            <a:pPr algn="ctr"/>
            <a:r>
              <a:rPr lang="hu-HU" dirty="0" smtClean="0"/>
              <a:t>Köszönöm a figyelmet!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Fő 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Milyen utakon kerülnek be a hallgatók a felsőoktatásba, milyen alternatív belépési utak léteznek?</a:t>
            </a:r>
          </a:p>
          <a:p>
            <a:r>
              <a:rPr lang="hu-HU" dirty="0" smtClean="0"/>
              <a:t>Melyek a közoktatásból a felsőoktatásba való átlépés fő jellemzői, és milyen egyenlőtlenség-képző tényezők működnek az átmenet során?</a:t>
            </a:r>
          </a:p>
          <a:p>
            <a:r>
              <a:rPr lang="hu-HU" dirty="0" smtClean="0"/>
              <a:t>A késve belépők jellemzői és felsőoktatási tanulmányi pályájuk alakulása </a:t>
            </a:r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8028384" cy="634082"/>
          </a:xfrm>
        </p:spPr>
        <p:txBody>
          <a:bodyPr>
            <a:noAutofit/>
          </a:bodyPr>
          <a:lstStyle/>
          <a:p>
            <a:r>
              <a:rPr lang="hu-HU" sz="2800" dirty="0" smtClean="0"/>
              <a:t>Belépés a felsőoktatásba – alternatív hallgatói utak</a:t>
            </a:r>
            <a:endParaRPr lang="hu-HU" sz="2800" dirty="0"/>
          </a:p>
        </p:txBody>
      </p:sp>
      <p:pic>
        <p:nvPicPr>
          <p:cNvPr id="4" name="Tartalom helye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412776"/>
            <a:ext cx="7200800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zövegdoboz 4"/>
          <p:cNvSpPr txBox="1"/>
          <p:nvPr/>
        </p:nvSpPr>
        <p:spPr>
          <a:xfrm>
            <a:off x="1619672" y="6237312"/>
            <a:ext cx="6696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Forrás: Eurostudent IV, </a:t>
            </a:r>
            <a:r>
              <a:rPr lang="hu-HU" sz="1400" dirty="0" err="1" smtClean="0"/>
              <a:t>Synopsis</a:t>
            </a:r>
            <a:r>
              <a:rPr lang="hu-HU" sz="1400" dirty="0" smtClean="0"/>
              <a:t> of </a:t>
            </a:r>
            <a:r>
              <a:rPr lang="hu-HU" sz="1400" dirty="0" err="1" smtClean="0"/>
              <a:t>Indicators</a:t>
            </a:r>
            <a:r>
              <a:rPr lang="hu-HU" sz="1400" dirty="0" smtClean="0"/>
              <a:t>, p. 29. </a:t>
            </a:r>
            <a:r>
              <a:rPr lang="hu-HU" sz="1400" dirty="0" err="1" smtClean="0"/>
              <a:t>Figure</a:t>
            </a:r>
            <a:r>
              <a:rPr lang="hu-HU" sz="1400" dirty="0" smtClean="0"/>
              <a:t> 2.1..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1691680" y="98072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Hagyományos és alternatív utak a felsőoktatásba</a:t>
            </a:r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>
            <a:noAutofit/>
          </a:bodyPr>
          <a:lstStyle/>
          <a:p>
            <a:r>
              <a:rPr lang="hu-HU" sz="3600" dirty="0" smtClean="0"/>
              <a:t>Belépés a felsőoktatásba – alternatív hallgatói utak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87624" y="1484784"/>
            <a:ext cx="7642096" cy="4800600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 hallgatók túlnyomó többsége a hagyományos úton jut be a felsőoktatásba, de Európa-szerte jellemző tendencia az alternatív utat választók arányának növekedése</a:t>
            </a:r>
          </a:p>
          <a:p>
            <a:r>
              <a:rPr lang="hu-HU" sz="2400" dirty="0" smtClean="0"/>
              <a:t>Magyarországon az érettségi közvetlen belépést jelent a felsőoktatásba (néhány esetben további követelmények, pl. gyakorlati vagy alkalmassági vizsga)</a:t>
            </a:r>
          </a:p>
          <a:p>
            <a:r>
              <a:rPr lang="hu-HU" sz="2400" dirty="0" smtClean="0"/>
              <a:t>Nem közvetlen belépés – felnőttoktatás, érettségire felkészítő kurzusok</a:t>
            </a:r>
          </a:p>
          <a:p>
            <a:pPr>
              <a:buNone/>
            </a:pPr>
            <a:r>
              <a:rPr lang="hu-HU" sz="2400" dirty="0" smtClean="0"/>
              <a:t>Alternatív úton belépők arányának durva becslése:</a:t>
            </a:r>
          </a:p>
          <a:p>
            <a:r>
              <a:rPr lang="hu-HU" sz="2400" dirty="0" smtClean="0"/>
              <a:t> </a:t>
            </a:r>
            <a:r>
              <a:rPr lang="hu-HU" sz="2200" dirty="0" smtClean="0"/>
              <a:t>Egyéb típusú intézményben érettségit szerzettek aránya: 5%</a:t>
            </a:r>
          </a:p>
          <a:p>
            <a:r>
              <a:rPr lang="hu-HU" sz="2200" dirty="0" smtClean="0"/>
              <a:t>Korábbi munkatapasztalatot beszámítani próbálók aránya: 8,2%</a:t>
            </a:r>
          </a:p>
          <a:p>
            <a:endParaRPr lang="hu-H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498080" cy="864096"/>
          </a:xfrm>
        </p:spPr>
        <p:txBody>
          <a:bodyPr/>
          <a:lstStyle/>
          <a:p>
            <a:r>
              <a:rPr lang="hu-HU" dirty="0" smtClean="0"/>
              <a:t>Az átmenet időtartama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59632" y="5445224"/>
            <a:ext cx="7498080" cy="875184"/>
          </a:xfrm>
        </p:spPr>
        <p:txBody>
          <a:bodyPr>
            <a:normAutofit fontScale="62500" lnSpcReduction="20000"/>
          </a:bodyPr>
          <a:lstStyle/>
          <a:p>
            <a:r>
              <a:rPr lang="hu-HU" dirty="0" smtClean="0"/>
              <a:t>Késve átlépők: az érettségi megszerzését követően legalább két év átmeneti időszak után a felsőoktatásba belépők – egy részük alternatív úton jut be a felsőoktatásba</a:t>
            </a:r>
            <a:endParaRPr lang="hu-HU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403648" y="2276872"/>
          <a:ext cx="712879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1547664" y="1268760"/>
            <a:ext cx="6984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A felsőoktatási átmenet időzítése: 18-20 éves kora között a fiatalok 38%-a lép be a felsőoktatásba (egész élete során 52%) (OECD EAG 2013)</a:t>
            </a:r>
            <a:endParaRPr lang="hu-H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rmAutofit/>
          </a:bodyPr>
          <a:lstStyle/>
          <a:p>
            <a:r>
              <a:rPr lang="hu-HU" sz="3600" dirty="0" smtClean="0"/>
              <a:t>A késői átlépés háttértényezői</a:t>
            </a:r>
            <a:endParaRPr lang="hu-HU" sz="3600" dirty="0"/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</p:nvPr>
        </p:nvGraphicFramePr>
        <p:xfrm>
          <a:off x="1187624" y="1124744"/>
          <a:ext cx="749935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1187624" y="5157192"/>
            <a:ext cx="75608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(Magasan képzett családi háttér: legalább az egyik szülő felsőfokú végzettséggel rendelkezik)</a:t>
            </a:r>
          </a:p>
          <a:p>
            <a:r>
              <a:rPr lang="hu-HU" dirty="0" smtClean="0"/>
              <a:t>Az alacsonyan képzett családból származók (mindkét szülő legfeljebb alsó középfokú végzettséggel rendelkezik) 58%-a több mint két éves késéssel lép be a felsőoktatásba!</a:t>
            </a:r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r>
              <a:rPr lang="hu-HU" sz="3600" dirty="0" smtClean="0"/>
              <a:t>A késői átlépés háttértényezői</a:t>
            </a:r>
            <a:endParaRPr lang="hu-HU" sz="3600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1259632" y="1412776"/>
          <a:ext cx="749935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1259632" y="5301208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fővárosban érettségit szerzőkre jellemzőbb az átmenet több mint két évvel való elhalasztása</a:t>
            </a:r>
          </a:p>
          <a:p>
            <a:r>
              <a:rPr lang="hu-HU" dirty="0" smtClean="0"/>
              <a:t>A társadalmi háttér vajon mennyiben módosítja a településtípus hatását?</a:t>
            </a:r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98080" cy="706090"/>
          </a:xfrm>
        </p:spPr>
        <p:txBody>
          <a:bodyPr>
            <a:normAutofit/>
          </a:bodyPr>
          <a:lstStyle/>
          <a:p>
            <a:r>
              <a:rPr lang="hu-HU" sz="3600" dirty="0" smtClean="0"/>
              <a:t>A késői átlépés háttértényezői</a:t>
            </a:r>
            <a:endParaRPr lang="hu-HU" sz="3600" dirty="0"/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</p:nvPr>
        </p:nvGraphicFramePr>
        <p:xfrm>
          <a:off x="1043608" y="980728"/>
          <a:ext cx="784887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1043608" y="4941168"/>
            <a:ext cx="7920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magasan képzett családból származók körében – településtípustól függetlenül – a legtöbben a közvetlen belépésre törekszenek</a:t>
            </a:r>
          </a:p>
          <a:p>
            <a:r>
              <a:rPr lang="hu-HU" dirty="0" smtClean="0"/>
              <a:t>A nem felsőfokú végzettségű családból származók esetében viszont a családi háttér bevonása felerősítette a településtípus hatását – a vidéken és Budapesten érettségizők továbbtanulási stratégiái az átmenet időzítése szempontjából jelentősen eltérőek!</a:t>
            </a:r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498080" cy="850106"/>
          </a:xfrm>
        </p:spPr>
        <p:txBody>
          <a:bodyPr>
            <a:normAutofit/>
          </a:bodyPr>
          <a:lstStyle/>
          <a:p>
            <a:r>
              <a:rPr lang="hu-HU" sz="3600" dirty="0" smtClean="0"/>
              <a:t>A késői átlépés háttértényezői</a:t>
            </a:r>
            <a:endParaRPr lang="hu-HU" sz="3600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1187624" y="1052736"/>
          <a:ext cx="749935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1187624" y="5445224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legelitebb képzéstípustól (6 vagy 8 osztályos gimnázium) a szakközépiskolai képzésig haladva folyamatosan nő a legalább két éves késéssel átlépők aránya</a:t>
            </a:r>
          </a:p>
          <a:p>
            <a:r>
              <a:rPr lang="hu-HU" dirty="0" smtClean="0"/>
              <a:t>A felsőoktatásban jelen lévő egyenlőtlenségek jelentős része már a középiskolába való belépésnél megnyilvánul!</a:t>
            </a:r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pforduló">
  <a:themeElements>
    <a:clrScheme name="Napfordul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Napfordul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apfordul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572</TotalTime>
  <Words>879</Words>
  <Application>Microsoft Office PowerPoint</Application>
  <PresentationFormat>Diavetítés a képernyőre (4:3 oldalarány)</PresentationFormat>
  <Paragraphs>92</Paragraphs>
  <Slides>16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7" baseType="lpstr">
      <vt:lpstr>Napforduló</vt:lpstr>
      <vt:lpstr>Átlépés a felsőoktatásba – a tipikus és a rendhagyó hallgatói utak jellemzői</vt:lpstr>
      <vt:lpstr>Fő kérdések</vt:lpstr>
      <vt:lpstr>Belépés a felsőoktatásba – alternatív hallgatói utak</vt:lpstr>
      <vt:lpstr>Belépés a felsőoktatásba – alternatív hallgatói utak</vt:lpstr>
      <vt:lpstr>Az átmenet időtartama</vt:lpstr>
      <vt:lpstr>A késői átlépés háttértényezői</vt:lpstr>
      <vt:lpstr>A késői átlépés háttértényezői</vt:lpstr>
      <vt:lpstr>A késői átlépés háttértényezői</vt:lpstr>
      <vt:lpstr>A késői átlépés háttértényezői</vt:lpstr>
      <vt:lpstr>A késői átlépők jellemzői</vt:lpstr>
      <vt:lpstr>A késői átlépők társadalmi-gazdasági háttere</vt:lpstr>
      <vt:lpstr>A késői átlépők további tanulmányi pályája</vt:lpstr>
      <vt:lpstr>A késői átlépők további tanulmányi pályája</vt:lpstr>
      <vt:lpstr>A késői átlépők további tanulmányi pályája</vt:lpstr>
      <vt:lpstr>További kutatási lehetőségek</vt:lpstr>
      <vt:lpstr>Köszönöm a figyelmet!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Átlépés a felsőoktatásba – a tipikus és a rendhagyó hallgatói utak jellemzői</dc:title>
  <dc:creator>Kati</dc:creator>
  <cp:lastModifiedBy>dzsuska</cp:lastModifiedBy>
  <cp:revision>61</cp:revision>
  <dcterms:created xsi:type="dcterms:W3CDTF">2014-05-05T18:10:50Z</dcterms:created>
  <dcterms:modified xsi:type="dcterms:W3CDTF">2014-05-06T14:31:37Z</dcterms:modified>
</cp:coreProperties>
</file>